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1"/>
  </p:notesMasterIdLst>
  <p:handoutMasterIdLst>
    <p:handoutMasterId r:id="rId10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47" r:id="rId49"/>
    <p:sldId id="305" r:id="rId50"/>
    <p:sldId id="306" r:id="rId51"/>
    <p:sldId id="348" r:id="rId52"/>
    <p:sldId id="349" r:id="rId53"/>
    <p:sldId id="307" r:id="rId54"/>
    <p:sldId id="365" r:id="rId55"/>
    <p:sldId id="309" r:id="rId56"/>
    <p:sldId id="310" r:id="rId57"/>
    <p:sldId id="350" r:id="rId58"/>
    <p:sldId id="311" r:id="rId59"/>
    <p:sldId id="353" r:id="rId60"/>
    <p:sldId id="312" r:id="rId61"/>
    <p:sldId id="313" r:id="rId62"/>
    <p:sldId id="314" r:id="rId63"/>
    <p:sldId id="315" r:id="rId64"/>
    <p:sldId id="316" r:id="rId65"/>
    <p:sldId id="317" r:id="rId66"/>
    <p:sldId id="356" r:id="rId67"/>
    <p:sldId id="319" r:id="rId68"/>
    <p:sldId id="323" r:id="rId69"/>
    <p:sldId id="320" r:id="rId70"/>
    <p:sldId id="321" r:id="rId71"/>
    <p:sldId id="318" r:id="rId72"/>
    <p:sldId id="359" r:id="rId73"/>
    <p:sldId id="360" r:id="rId74"/>
    <p:sldId id="322" r:id="rId75"/>
    <p:sldId id="363" r:id="rId76"/>
    <p:sldId id="355" r:id="rId77"/>
    <p:sldId id="327" r:id="rId78"/>
    <p:sldId id="358" r:id="rId79"/>
    <p:sldId id="357" r:id="rId80"/>
    <p:sldId id="362" r:id="rId81"/>
    <p:sldId id="328" r:id="rId82"/>
    <p:sldId id="330" r:id="rId83"/>
    <p:sldId id="333" r:id="rId84"/>
    <p:sldId id="336" r:id="rId85"/>
    <p:sldId id="331" r:id="rId86"/>
    <p:sldId id="340" r:id="rId87"/>
    <p:sldId id="341" r:id="rId88"/>
    <p:sldId id="342" r:id="rId89"/>
    <p:sldId id="332" r:id="rId90"/>
    <p:sldId id="344" r:id="rId91"/>
    <p:sldId id="345" r:id="rId92"/>
    <p:sldId id="346" r:id="rId93"/>
    <p:sldId id="334" r:id="rId94"/>
    <p:sldId id="335" r:id="rId95"/>
    <p:sldId id="337" r:id="rId96"/>
    <p:sldId id="339" r:id="rId97"/>
    <p:sldId id="343" r:id="rId98"/>
    <p:sldId id="364" r:id="rId99"/>
    <p:sldId id="338" r:id="rId100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66FF"/>
    <a:srgbClr val="66CCFF"/>
    <a:srgbClr val="FF0000"/>
    <a:srgbClr val="FFFF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07" autoAdjust="0"/>
  </p:normalViewPr>
  <p:slideViewPr>
    <p:cSldViewPr>
      <p:cViewPr varScale="1">
        <p:scale>
          <a:sx n="104" d="100"/>
          <a:sy n="104" d="100"/>
        </p:scale>
        <p:origin x="18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15" b="1" i="0" u="none" strike="noStrike" baseline="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pPr>
            <a:r>
              <a:rPr lang="es-MX"/>
              <a:t>PROCEDENCIA</a:t>
            </a:r>
          </a:p>
        </c:rich>
      </c:tx>
      <c:layout>
        <c:manualLayout>
          <c:xMode val="edge"/>
          <c:yMode val="edge"/>
          <c:x val="0.31694695989650712"/>
          <c:y val="3.5476718403547672E-2"/>
        </c:manualLayout>
      </c:layout>
      <c:overlay val="0"/>
      <c:spPr>
        <a:noFill/>
        <a:ln w="12994">
          <a:noFill/>
        </a:ln>
      </c:spPr>
    </c:title>
    <c:autoTitleDeleted val="0"/>
    <c:view3D>
      <c:rotX val="15"/>
      <c:rotY val="33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9.9611901681759374E-2"/>
          <c:y val="0.23059866962305986"/>
          <c:w val="0.80724450194049158"/>
          <c:h val="0.54988913525498895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00"/>
            </a:solidFill>
            <a:ln w="6497">
              <a:solidFill>
                <a:schemeClr val="tx1"/>
              </a:solidFill>
              <a:prstDash val="solid"/>
            </a:ln>
          </c:spPr>
          <c:dPt>
            <c:idx val="0"/>
            <c:bubble3D val="0"/>
            <c:explosion val="3"/>
            <c:extLst>
              <c:ext xmlns:c16="http://schemas.microsoft.com/office/drawing/2014/chart" uri="{C3380CC4-5D6E-409C-BE32-E72D297353CC}">
                <c16:uniqueId val="{00000000-52E6-4144-ACBA-A19AFC6BB7BD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6497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52E6-4144-ACBA-A19AFC6BB7BD}"/>
              </c:ext>
            </c:extLst>
          </c:dPt>
          <c:dPt>
            <c:idx val="2"/>
            <c:bubble3D val="0"/>
            <c:spPr>
              <a:solidFill>
                <a:srgbClr val="0000FF"/>
              </a:solidFill>
              <a:ln w="6497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2-52E6-4144-ACBA-A19AFC6BB7BD}"/>
              </c:ext>
            </c:extLst>
          </c:dPt>
          <c:dLbls>
            <c:dLbl>
              <c:idx val="0"/>
              <c:layout>
                <c:manualLayout>
                  <c:xMode val="edge"/>
                  <c:yMode val="edge"/>
                  <c:x val="0.79301423027166884"/>
                  <c:y val="0.71840354767184034"/>
                </c:manualLayout>
              </c:layout>
              <c:numFmt formatCode="0%" sourceLinked="0"/>
              <c:spPr>
                <a:noFill/>
                <a:ln w="12994">
                  <a:noFill/>
                </a:ln>
              </c:spPr>
              <c:txPr>
                <a:bodyPr/>
                <a:lstStyle/>
                <a:p>
                  <a:pPr>
                    <a:defRPr sz="1164" b="1" i="0" u="none" strike="noStrike" baseline="0">
                      <a:solidFill>
                        <a:schemeClr val="tx1"/>
                      </a:solidFill>
                      <a:latin typeface="Verdana"/>
                      <a:ea typeface="Verdana"/>
                      <a:cs typeface="Verdana"/>
                    </a:defRPr>
                  </a:pPr>
                  <a:endParaRPr lang="es-MX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2E6-4144-ACBA-A19AFC6BB7BD}"/>
                </c:ext>
              </c:extLst>
            </c:dLbl>
            <c:dLbl>
              <c:idx val="1"/>
              <c:layout>
                <c:manualLayout>
                  <c:xMode val="edge"/>
                  <c:yMode val="edge"/>
                  <c:x val="4.2690815006468305E-2"/>
                  <c:y val="0.7117516629711752"/>
                </c:manualLayout>
              </c:layout>
              <c:numFmt formatCode="0%" sourceLinked="0"/>
              <c:spPr>
                <a:noFill/>
                <a:ln w="12994">
                  <a:noFill/>
                </a:ln>
              </c:spPr>
              <c:txPr>
                <a:bodyPr/>
                <a:lstStyle/>
                <a:p>
                  <a:pPr>
                    <a:defRPr sz="1164" b="1" i="0" u="none" strike="noStrike" baseline="0">
                      <a:solidFill>
                        <a:schemeClr val="tx1"/>
                      </a:solidFill>
                      <a:latin typeface="Verdana"/>
                      <a:ea typeface="Verdana"/>
                      <a:cs typeface="Verdana"/>
                    </a:defRPr>
                  </a:pPr>
                  <a:endParaRPr lang="es-MX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2E6-4144-ACBA-A19AFC6BB7BD}"/>
                </c:ext>
              </c:extLst>
            </c:dLbl>
            <c:dLbl>
              <c:idx val="2"/>
              <c:layout>
                <c:manualLayout>
                  <c:xMode val="edge"/>
                  <c:yMode val="edge"/>
                  <c:x val="7.6326002587322125E-2"/>
                  <c:y val="0.10199556541019955"/>
                </c:manualLayout>
              </c:layout>
              <c:numFmt formatCode="0%" sourceLinked="0"/>
              <c:spPr>
                <a:noFill/>
                <a:ln w="12994">
                  <a:noFill/>
                </a:ln>
              </c:spPr>
              <c:txPr>
                <a:bodyPr/>
                <a:lstStyle/>
                <a:p>
                  <a:pPr>
                    <a:defRPr sz="1164" b="1" i="0" u="none" strike="noStrike" baseline="0">
                      <a:solidFill>
                        <a:schemeClr val="tx1"/>
                      </a:solidFill>
                      <a:latin typeface="Verdana"/>
                      <a:ea typeface="Verdana"/>
                      <a:cs typeface="Verdana"/>
                    </a:defRPr>
                  </a:pPr>
                  <a:endParaRPr lang="es-MX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2E6-4144-ACBA-A19AFC6BB7BD}"/>
                </c:ext>
              </c:extLst>
            </c:dLbl>
            <c:numFmt formatCode="0%" sourceLinked="0"/>
            <c:spPr>
              <a:noFill/>
              <a:ln w="12994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64" b="1" i="0" u="none" strike="noStrike" baseline="0">
                    <a:solidFill>
                      <a:schemeClr val="tx1"/>
                    </a:solidFill>
                    <a:latin typeface="Verdana"/>
                    <a:ea typeface="Verdana"/>
                    <a:cs typeface="Verdana"/>
                  </a:defRPr>
                </a:pPr>
                <a:endParaRPr lang="es-MX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Oriundo</c:v>
                </c:pt>
                <c:pt idx="1">
                  <c:v>Huanta</c:v>
                </c:pt>
                <c:pt idx="2">
                  <c:v>Otros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0.7</c:v>
                </c:pt>
                <c:pt idx="1">
                  <c:v>0.15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2E6-4144-ACBA-A19AFC6BB7BD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</c:pie3DChart>
      <c:spPr>
        <a:noFill/>
        <a:ln w="12994">
          <a:noFill/>
        </a:ln>
      </c:spPr>
    </c:plotArea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/>
      </a:solidFill>
      <a:prstDash val="solid"/>
      <a:miter lim="800000"/>
      <a:headEnd type="none" w="med" len="med"/>
      <a:tailEnd type="none" w="med" len="med"/>
      <a:extLst>
        <a:ext uri="{C807C97D-BFC1-408E-A445-0C87EB9F89A2}">
          <ask:lineSketchStyleProps xmlns:ask="http://schemas.microsoft.com/office/drawing/2018/sketchyshapes" sd="0">
            <a:custGeom>
              <a:avLst/>
              <a:gdLst/>
              <a:ahLst/>
              <a:cxnLst/>
              <a:rect l="0" t="0" r="0" b="0"/>
              <a:pathLst/>
            </a:custGeom>
            <ask:type/>
          </ask:lineSketchStyleProps>
        </a:ext>
      </a:extLst>
    </a:ln>
  </c:spPr>
  <c:txPr>
    <a:bodyPr/>
    <a:lstStyle/>
    <a:p>
      <a:pPr>
        <a:defRPr sz="998" b="1" i="0" u="none" strike="noStrike" baseline="0">
          <a:solidFill>
            <a:schemeClr val="tx1"/>
          </a:solidFill>
          <a:latin typeface="Verdana"/>
          <a:ea typeface="Verdana"/>
          <a:cs typeface="Verdana"/>
        </a:defRPr>
      </a:pPr>
      <a:endParaRPr lang="es-MX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15" b="1" i="0" u="none" strike="noStrike" baseline="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pPr>
            <a:r>
              <a:rPr lang="es-MX"/>
              <a:t>TIPO DE EMPLEO</a:t>
            </a:r>
          </a:p>
        </c:rich>
      </c:tx>
      <c:layout>
        <c:manualLayout>
          <c:xMode val="edge"/>
          <c:yMode val="edge"/>
          <c:x val="0.2871927554980595"/>
          <c:y val="2.2172949002217295E-3"/>
        </c:manualLayout>
      </c:layout>
      <c:overlay val="0"/>
      <c:spPr>
        <a:noFill/>
        <a:ln w="12997">
          <a:noFill/>
        </a:ln>
      </c:spPr>
    </c:title>
    <c:autoTitleDeleted val="0"/>
    <c:view3D>
      <c:rotX val="15"/>
      <c:rotY val="20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6429495472186287"/>
          <c:y val="0.2616407982261641"/>
          <c:w val="0.66106080206985773"/>
          <c:h val="0.45011086474501111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6499">
              <a:solidFill>
                <a:schemeClr val="tx1"/>
              </a:solidFill>
              <a:prstDash val="solid"/>
            </a:ln>
          </c:spPr>
          <c:dPt>
            <c:idx val="0"/>
            <c:bubble3D val="0"/>
            <c:explosion val="7"/>
            <c:spPr>
              <a:solidFill>
                <a:srgbClr val="FFFF00"/>
              </a:solidFill>
              <a:ln w="6499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0-1B8D-440C-954C-33F4B5704713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6499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1B8D-440C-954C-33F4B5704713}"/>
              </c:ext>
            </c:extLst>
          </c:dPt>
          <c:dPt>
            <c:idx val="2"/>
            <c:bubble3D val="0"/>
            <c:spPr>
              <a:solidFill>
                <a:srgbClr val="0000FF"/>
              </a:solidFill>
              <a:ln w="6499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2-1B8D-440C-954C-33F4B5704713}"/>
              </c:ext>
            </c:extLst>
          </c:dPt>
          <c:dLbls>
            <c:dLbl>
              <c:idx val="0"/>
              <c:layout>
                <c:manualLayout>
                  <c:xMode val="edge"/>
                  <c:yMode val="edge"/>
                  <c:x val="0.40491591203104788"/>
                  <c:y val="8.4257206208425722E-2"/>
                </c:manualLayout>
              </c:layout>
              <c:numFmt formatCode="0%" sourceLinked="0"/>
              <c:spPr>
                <a:noFill/>
                <a:ln w="12997">
                  <a:noFill/>
                </a:ln>
              </c:spPr>
              <c:txPr>
                <a:bodyPr/>
                <a:lstStyle/>
                <a:p>
                  <a:pPr>
                    <a:defRPr sz="947" b="1" i="0" u="none" strike="noStrike" baseline="0">
                      <a:solidFill>
                        <a:schemeClr val="tx1"/>
                      </a:solidFill>
                      <a:latin typeface="Verdana"/>
                      <a:ea typeface="Verdana"/>
                      <a:cs typeface="Verdana"/>
                    </a:defRPr>
                  </a:pPr>
                  <a:endParaRPr lang="es-MX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B8D-440C-954C-33F4B5704713}"/>
                </c:ext>
              </c:extLst>
            </c:dLbl>
            <c:dLbl>
              <c:idx val="1"/>
              <c:layout>
                <c:manualLayout>
                  <c:xMode val="edge"/>
                  <c:yMode val="edge"/>
                  <c:x val="0.45795601552393272"/>
                  <c:y val="0.72505543237250558"/>
                </c:manualLayout>
              </c:layout>
              <c:numFmt formatCode="0%" sourceLinked="0"/>
              <c:spPr>
                <a:noFill/>
                <a:ln w="12997">
                  <a:noFill/>
                </a:ln>
              </c:spPr>
              <c:txPr>
                <a:bodyPr/>
                <a:lstStyle/>
                <a:p>
                  <a:pPr>
                    <a:defRPr sz="947" b="1" i="0" u="none" strike="noStrike" baseline="0">
                      <a:solidFill>
                        <a:schemeClr val="tx1"/>
                      </a:solidFill>
                      <a:latin typeface="Verdana"/>
                      <a:ea typeface="Verdana"/>
                      <a:cs typeface="Verdana"/>
                    </a:defRPr>
                  </a:pPr>
                  <a:endParaRPr lang="es-MX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B8D-440C-954C-33F4B5704713}"/>
                </c:ext>
              </c:extLst>
            </c:dLbl>
            <c:dLbl>
              <c:idx val="2"/>
              <c:layout>
                <c:manualLayout>
                  <c:xMode val="edge"/>
                  <c:yMode val="edge"/>
                  <c:x val="7.8913324708926258E-2"/>
                  <c:y val="0.23725055432372505"/>
                </c:manualLayout>
              </c:layout>
              <c:numFmt formatCode="0%" sourceLinked="0"/>
              <c:spPr>
                <a:noFill/>
                <a:ln w="12997">
                  <a:noFill/>
                </a:ln>
              </c:spPr>
              <c:txPr>
                <a:bodyPr/>
                <a:lstStyle/>
                <a:p>
                  <a:pPr>
                    <a:defRPr sz="947" b="1" i="0" u="none" strike="noStrike" baseline="0">
                      <a:solidFill>
                        <a:schemeClr val="tx1"/>
                      </a:solidFill>
                      <a:latin typeface="Verdana"/>
                      <a:ea typeface="Verdana"/>
                      <a:cs typeface="Verdana"/>
                    </a:defRPr>
                  </a:pPr>
                  <a:endParaRPr lang="es-MX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B8D-440C-954C-33F4B5704713}"/>
                </c:ext>
              </c:extLst>
            </c:dLbl>
            <c:numFmt formatCode="0%" sourceLinked="0"/>
            <c:spPr>
              <a:noFill/>
              <a:ln w="12997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47" b="1" i="0" u="none" strike="noStrike" baseline="0">
                    <a:solidFill>
                      <a:schemeClr val="tx1"/>
                    </a:solidFill>
                    <a:latin typeface="Verdana"/>
                    <a:ea typeface="Verdana"/>
                    <a:cs typeface="Verdana"/>
                  </a:defRPr>
                </a:pPr>
                <a:endParaRPr lang="es-MX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Agricultor</c:v>
                </c:pt>
                <c:pt idx="1">
                  <c:v>Obrero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0.87</c:v>
                </c:pt>
                <c:pt idx="1">
                  <c:v>0.127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B8D-440C-954C-33F4B5704713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</c:pie3DChart>
      <c:spPr>
        <a:noFill/>
        <a:ln w="12997">
          <a:noFill/>
        </a:ln>
      </c:spPr>
    </c:plotArea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/>
      </a:solidFill>
      <a:prstDash val="solid"/>
      <a:miter lim="800000"/>
      <a:headEnd type="none" w="med" len="med"/>
      <a:tailEnd type="none" w="med" len="med"/>
      <a:extLst>
        <a:ext uri="{C807C97D-BFC1-408E-A445-0C87EB9F89A2}">
          <ask:lineSketchStyleProps xmlns:ask="http://schemas.microsoft.com/office/drawing/2018/sketchyshapes" sd="0">
            <a:custGeom>
              <a:avLst/>
              <a:gdLst/>
              <a:ahLst/>
              <a:cxnLst/>
              <a:rect l="0" t="0" r="0" b="0"/>
              <a:pathLst/>
            </a:custGeom>
            <ask:type/>
          </ask:lineSketchStyleProps>
        </a:ext>
      </a:extLst>
    </a:ln>
  </c:spPr>
  <c:txPr>
    <a:bodyPr/>
    <a:lstStyle/>
    <a:p>
      <a:pPr>
        <a:defRPr sz="998" b="1" i="0" u="none" strike="noStrike" baseline="0">
          <a:solidFill>
            <a:schemeClr val="tx1"/>
          </a:solidFill>
          <a:latin typeface="Verdana"/>
          <a:ea typeface="Verdana"/>
          <a:cs typeface="Verdana"/>
        </a:defRPr>
      </a:pPr>
      <a:endParaRPr lang="es-MX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28" b="1" i="0" u="none" strike="noStrike" baseline="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pPr>
            <a:r>
              <a:rPr lang="es-MX"/>
              <a:t>PRINCIPALES CULTIVOS (has)</a:t>
            </a:r>
          </a:p>
        </c:rich>
      </c:tx>
      <c:layout>
        <c:manualLayout>
          <c:xMode val="edge"/>
          <c:yMode val="edge"/>
          <c:x val="0.13842173350582149"/>
          <c:y val="2.2172949002217295E-3"/>
        </c:manualLayout>
      </c:layout>
      <c:overlay val="0"/>
      <c:spPr>
        <a:noFill/>
        <a:ln w="12994">
          <a:noFill/>
        </a:ln>
      </c:spPr>
    </c:title>
    <c:autoTitleDeleted val="0"/>
    <c:view3D>
      <c:rotX val="15"/>
      <c:rotY val="24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0219922380336352"/>
          <c:y val="0.22394678492239467"/>
          <c:w val="0.79818887451487708"/>
          <c:h val="0.5432372505543237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6497">
              <a:solidFill>
                <a:schemeClr val="tx1"/>
              </a:solidFill>
              <a:prstDash val="solid"/>
            </a:ln>
          </c:spPr>
          <c:dPt>
            <c:idx val="0"/>
            <c:bubble3D val="0"/>
            <c:explosion val="2"/>
            <c:spPr>
              <a:solidFill>
                <a:srgbClr val="0000FF"/>
              </a:solidFill>
              <a:ln w="6497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0-4C4C-4224-BA74-D94BD6DE3B2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6497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4C4C-4224-BA74-D94BD6DE3B28}"/>
              </c:ext>
            </c:extLst>
          </c:dPt>
          <c:dPt>
            <c:idx val="2"/>
            <c:bubble3D val="0"/>
            <c:spPr>
              <a:solidFill>
                <a:srgbClr val="339966"/>
              </a:solidFill>
              <a:ln w="6497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2-4C4C-4224-BA74-D94BD6DE3B28}"/>
              </c:ext>
            </c:extLst>
          </c:dPt>
          <c:dPt>
            <c:idx val="3"/>
            <c:bubble3D val="0"/>
            <c:spPr>
              <a:solidFill>
                <a:srgbClr val="FF00FF"/>
              </a:solidFill>
              <a:ln w="6497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4C4C-4224-BA74-D94BD6DE3B28}"/>
              </c:ext>
            </c:extLst>
          </c:dPt>
          <c:dPt>
            <c:idx val="4"/>
            <c:bubble3D val="0"/>
            <c:spPr>
              <a:solidFill>
                <a:srgbClr val="FFFF00"/>
              </a:solidFill>
              <a:ln w="6497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4-4C4C-4224-BA74-D94BD6DE3B28}"/>
              </c:ext>
            </c:extLst>
          </c:dPt>
          <c:dLbls>
            <c:dLbl>
              <c:idx val="0"/>
              <c:layout>
                <c:manualLayout>
                  <c:xMode val="edge"/>
                  <c:yMode val="edge"/>
                  <c:x val="0.14489003880983181"/>
                  <c:y val="9.3126385809312637E-2"/>
                </c:manualLayout>
              </c:layout>
              <c:numFmt formatCode="0%" sourceLinked="0"/>
              <c:spPr>
                <a:noFill/>
                <a:ln w="12994">
                  <a:noFill/>
                </a:ln>
              </c:spPr>
              <c:txPr>
                <a:bodyPr/>
                <a:lstStyle/>
                <a:p>
                  <a:pPr>
                    <a:defRPr sz="1023" b="1" i="0" u="none" strike="noStrike" baseline="0">
                      <a:solidFill>
                        <a:schemeClr val="tx1"/>
                      </a:solidFill>
                      <a:latin typeface="Verdana"/>
                      <a:ea typeface="Verdana"/>
                      <a:cs typeface="Verdana"/>
                    </a:defRPr>
                  </a:pPr>
                  <a:endParaRPr lang="es-MX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C4C-4224-BA74-D94BD6DE3B28}"/>
                </c:ext>
              </c:extLst>
            </c:dLbl>
            <c:dLbl>
              <c:idx val="1"/>
              <c:layout>
                <c:manualLayout>
                  <c:xMode val="edge"/>
                  <c:yMode val="edge"/>
                  <c:x val="0.80595084087968949"/>
                  <c:y val="0.71618625277161863"/>
                </c:manualLayout>
              </c:layout>
              <c:numFmt formatCode="0%" sourceLinked="0"/>
              <c:spPr>
                <a:noFill/>
                <a:ln w="12994">
                  <a:noFill/>
                </a:ln>
              </c:spPr>
              <c:txPr>
                <a:bodyPr/>
                <a:lstStyle/>
                <a:p>
                  <a:pPr>
                    <a:defRPr sz="1023" b="1" i="0" u="none" strike="noStrike" baseline="0">
                      <a:solidFill>
                        <a:schemeClr val="tx1"/>
                      </a:solidFill>
                      <a:latin typeface="Verdana"/>
                      <a:ea typeface="Verdana"/>
                      <a:cs typeface="Verdana"/>
                    </a:defRPr>
                  </a:pPr>
                  <a:endParaRPr lang="es-MX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C4C-4224-BA74-D94BD6DE3B28}"/>
                </c:ext>
              </c:extLst>
            </c:dLbl>
            <c:dLbl>
              <c:idx val="2"/>
              <c:layout>
                <c:manualLayout>
                  <c:xMode val="edge"/>
                  <c:yMode val="edge"/>
                  <c:x val="0.35316946959896506"/>
                  <c:y val="0.76940133037694014"/>
                </c:manualLayout>
              </c:layout>
              <c:numFmt formatCode="0%" sourceLinked="0"/>
              <c:spPr>
                <a:noFill/>
                <a:ln w="12994">
                  <a:noFill/>
                </a:ln>
              </c:spPr>
              <c:txPr>
                <a:bodyPr/>
                <a:lstStyle/>
                <a:p>
                  <a:pPr>
                    <a:defRPr sz="1023" b="1" i="0" u="none" strike="noStrike" baseline="0">
                      <a:solidFill>
                        <a:schemeClr val="tx1"/>
                      </a:solidFill>
                      <a:latin typeface="Verdana"/>
                      <a:ea typeface="Verdana"/>
                      <a:cs typeface="Verdana"/>
                    </a:defRPr>
                  </a:pPr>
                  <a:endParaRPr lang="es-MX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C4C-4224-BA74-D94BD6DE3B28}"/>
                </c:ext>
              </c:extLst>
            </c:dLbl>
            <c:dLbl>
              <c:idx val="3"/>
              <c:layout>
                <c:manualLayout>
                  <c:xMode val="edge"/>
                  <c:yMode val="edge"/>
                  <c:x val="0.22121604139715395"/>
                  <c:y val="0.74501108647450109"/>
                </c:manualLayout>
              </c:layout>
              <c:numFmt formatCode="0%" sourceLinked="0"/>
              <c:spPr>
                <a:noFill/>
                <a:ln w="12994">
                  <a:noFill/>
                </a:ln>
              </c:spPr>
              <c:txPr>
                <a:bodyPr/>
                <a:lstStyle/>
                <a:p>
                  <a:pPr>
                    <a:defRPr sz="1023" b="1" i="0" u="none" strike="noStrike" baseline="0">
                      <a:solidFill>
                        <a:schemeClr val="tx1"/>
                      </a:solidFill>
                      <a:latin typeface="Verdana"/>
                      <a:ea typeface="Verdana"/>
                      <a:cs typeface="Verdana"/>
                    </a:defRPr>
                  </a:pPr>
                  <a:endParaRPr lang="es-MX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C4C-4224-BA74-D94BD6DE3B28}"/>
                </c:ext>
              </c:extLst>
            </c:dLbl>
            <c:numFmt formatCode="0%" sourceLinked="0"/>
            <c:spPr>
              <a:noFill/>
              <a:ln w="12994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23" b="1" i="0" u="none" strike="noStrike" baseline="0">
                    <a:solidFill>
                      <a:schemeClr val="tx1"/>
                    </a:solidFill>
                    <a:latin typeface="Verdana"/>
                    <a:ea typeface="Verdana"/>
                    <a:cs typeface="Verdana"/>
                  </a:defRPr>
                </a:pPr>
                <a:endParaRPr lang="es-MX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Cacao</c:v>
                </c:pt>
                <c:pt idx="1">
                  <c:v>Café</c:v>
                </c:pt>
                <c:pt idx="2">
                  <c:v>Plátano</c:v>
                </c:pt>
                <c:pt idx="3">
                  <c:v>Yuca</c:v>
                </c:pt>
                <c:pt idx="4">
                  <c:v>Maíz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12096</c:v>
                </c:pt>
                <c:pt idx="1">
                  <c:v>8265</c:v>
                </c:pt>
                <c:pt idx="2">
                  <c:v>1610</c:v>
                </c:pt>
                <c:pt idx="3">
                  <c:v>1439</c:v>
                </c:pt>
                <c:pt idx="4">
                  <c:v>1293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C4C-4224-BA74-D94BD6DE3B2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</c:pie3DChart>
      <c:spPr>
        <a:noFill/>
        <a:ln w="12994">
          <a:noFill/>
        </a:ln>
      </c:spPr>
    </c:plotArea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/>
      </a:solidFill>
      <a:prstDash val="solid"/>
      <a:miter lim="800000"/>
      <a:headEnd type="none" w="med" len="med"/>
      <a:tailEnd type="none" w="med" len="med"/>
      <a:extLst>
        <a:ext uri="{C807C97D-BFC1-408E-A445-0C87EB9F89A2}">
          <ask:lineSketchStyleProps xmlns:ask="http://schemas.microsoft.com/office/drawing/2018/sketchyshapes" sd="0">
            <a:custGeom>
              <a:avLst/>
              <a:gdLst/>
              <a:ahLst/>
              <a:cxnLst/>
              <a:rect l="0" t="0" r="0" b="0"/>
              <a:pathLst/>
            </a:custGeom>
            <ask:type/>
          </ask:lineSketchStyleProps>
        </a:ext>
      </a:extLst>
    </a:ln>
  </c:spPr>
  <c:txPr>
    <a:bodyPr/>
    <a:lstStyle/>
    <a:p>
      <a:pPr>
        <a:defRPr sz="998" b="1" i="0" u="none" strike="noStrike" baseline="0">
          <a:solidFill>
            <a:schemeClr val="tx1"/>
          </a:solidFill>
          <a:latin typeface="Verdana"/>
          <a:ea typeface="Verdana"/>
          <a:cs typeface="Verdana"/>
        </a:defRPr>
      </a:pPr>
      <a:endParaRPr lang="es-MX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147" b="1" i="0" u="none" strike="noStrike" baseline="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pPr>
            <a:r>
              <a:rPr lang="es-MX"/>
              <a:t>FUENTES GENERADORAS DE RR.SS.</a:t>
            </a:r>
          </a:p>
        </c:rich>
      </c:tx>
      <c:layout>
        <c:manualLayout>
          <c:xMode val="edge"/>
          <c:yMode val="edge"/>
          <c:x val="0.14896373056994819"/>
          <c:y val="1.9933554817275746E-2"/>
        </c:manualLayout>
      </c:layout>
      <c:overlay val="0"/>
      <c:spPr>
        <a:noFill/>
        <a:ln w="14567">
          <a:noFill/>
        </a:ln>
      </c:spPr>
    </c:title>
    <c:autoTitleDeleted val="0"/>
    <c:view3D>
      <c:rotX val="15"/>
      <c:rotY val="24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9.8445595854922283E-2"/>
          <c:y val="0.28737541528239202"/>
          <c:w val="0.79922279792746109"/>
          <c:h val="0.40697674418604651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Número</c:v>
                </c:pt>
              </c:strCache>
            </c:strRef>
          </c:tx>
          <c:spPr>
            <a:ln w="7284">
              <a:solidFill>
                <a:schemeClr val="tx1"/>
              </a:solidFill>
              <a:prstDash val="solid"/>
            </a:ln>
          </c:spPr>
          <c:dPt>
            <c:idx val="0"/>
            <c:bubble3D val="0"/>
            <c:explosion val="2"/>
            <c:spPr>
              <a:solidFill>
                <a:srgbClr val="0000FF"/>
              </a:solidFill>
              <a:ln w="728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0-55CA-47B9-B2CE-1C6725FC0A0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728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55CA-47B9-B2CE-1C6725FC0A06}"/>
              </c:ext>
            </c:extLst>
          </c:dPt>
          <c:dPt>
            <c:idx val="2"/>
            <c:bubble3D val="0"/>
            <c:spPr>
              <a:solidFill>
                <a:srgbClr val="339966"/>
              </a:solidFill>
              <a:ln w="728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2-55CA-47B9-B2CE-1C6725FC0A06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728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55CA-47B9-B2CE-1C6725FC0A06}"/>
              </c:ext>
            </c:extLst>
          </c:dPt>
          <c:dPt>
            <c:idx val="4"/>
            <c:bubble3D val="0"/>
            <c:spPr>
              <a:solidFill>
                <a:srgbClr val="FFFF00"/>
              </a:solidFill>
              <a:ln w="728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4-55CA-47B9-B2CE-1C6725FC0A06}"/>
              </c:ext>
            </c:extLst>
          </c:dPt>
          <c:dLbls>
            <c:dLbl>
              <c:idx val="0"/>
              <c:layout>
                <c:manualLayout>
                  <c:xMode val="edge"/>
                  <c:yMode val="edge"/>
                  <c:x val="4.6632124352331605E-2"/>
                  <c:y val="0.21096345514950166"/>
                </c:manualLayout>
              </c:layout>
              <c:numFmt formatCode="0%" sourceLinked="0"/>
              <c:spPr>
                <a:noFill/>
                <a:ln w="14567">
                  <a:noFill/>
                </a:ln>
              </c:spPr>
              <c:txPr>
                <a:bodyPr/>
                <a:lstStyle/>
                <a:p>
                  <a:pPr>
                    <a:defRPr sz="1032" b="1" i="0" u="none" strike="noStrike" baseline="0">
                      <a:solidFill>
                        <a:schemeClr val="tx1"/>
                      </a:solidFill>
                      <a:latin typeface="Verdana"/>
                      <a:ea typeface="Verdana"/>
                      <a:cs typeface="Verdana"/>
                    </a:defRPr>
                  </a:pPr>
                  <a:endParaRPr lang="es-MX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5CA-47B9-B2CE-1C6725FC0A06}"/>
                </c:ext>
              </c:extLst>
            </c:dLbl>
            <c:dLbl>
              <c:idx val="1"/>
              <c:layout>
                <c:manualLayout>
                  <c:xMode val="edge"/>
                  <c:yMode val="edge"/>
                  <c:x val="0.83419689119170981"/>
                  <c:y val="0.63787375415282388"/>
                </c:manualLayout>
              </c:layout>
              <c:numFmt formatCode="0%" sourceLinked="0"/>
              <c:spPr>
                <a:noFill/>
                <a:ln w="14567">
                  <a:noFill/>
                </a:ln>
              </c:spPr>
              <c:txPr>
                <a:bodyPr/>
                <a:lstStyle/>
                <a:p>
                  <a:pPr>
                    <a:defRPr sz="1032" b="1" i="0" u="none" strike="noStrike" baseline="0">
                      <a:solidFill>
                        <a:schemeClr val="tx1"/>
                      </a:solidFill>
                      <a:latin typeface="Verdana"/>
                      <a:ea typeface="Verdana"/>
                      <a:cs typeface="Verdana"/>
                    </a:defRPr>
                  </a:pPr>
                  <a:endParaRPr lang="es-MX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5CA-47B9-B2CE-1C6725FC0A06}"/>
                </c:ext>
              </c:extLst>
            </c:dLbl>
            <c:dLbl>
              <c:idx val="2"/>
              <c:layout>
                <c:manualLayout>
                  <c:xMode val="edge"/>
                  <c:yMode val="edge"/>
                  <c:x val="0.27720207253886009"/>
                  <c:y val="0.70930232558139539"/>
                </c:manualLayout>
              </c:layout>
              <c:numFmt formatCode="0%" sourceLinked="0"/>
              <c:spPr>
                <a:noFill/>
                <a:ln w="14567">
                  <a:noFill/>
                </a:ln>
              </c:spPr>
              <c:txPr>
                <a:bodyPr/>
                <a:lstStyle/>
                <a:p>
                  <a:pPr>
                    <a:defRPr sz="1032" b="1" i="0" u="none" strike="noStrike" baseline="0">
                      <a:solidFill>
                        <a:schemeClr val="tx1"/>
                      </a:solidFill>
                      <a:latin typeface="Verdana"/>
                      <a:ea typeface="Verdana"/>
                      <a:cs typeface="Verdana"/>
                    </a:defRPr>
                  </a:pPr>
                  <a:endParaRPr lang="es-MX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5CA-47B9-B2CE-1C6725FC0A06}"/>
                </c:ext>
              </c:extLst>
            </c:dLbl>
            <c:dLbl>
              <c:idx val="3"/>
              <c:layout>
                <c:manualLayout>
                  <c:xMode val="edge"/>
                  <c:yMode val="edge"/>
                  <c:x val="5.8290155440414507E-2"/>
                  <c:y val="0.64451827242524917"/>
                </c:manualLayout>
              </c:layout>
              <c:numFmt formatCode="0%" sourceLinked="0"/>
              <c:spPr>
                <a:noFill/>
                <a:ln w="14567">
                  <a:noFill/>
                </a:ln>
              </c:spPr>
              <c:txPr>
                <a:bodyPr/>
                <a:lstStyle/>
                <a:p>
                  <a:pPr>
                    <a:defRPr sz="1032" b="1" i="0" u="none" strike="noStrike" baseline="0">
                      <a:solidFill>
                        <a:schemeClr val="tx1"/>
                      </a:solidFill>
                      <a:latin typeface="Verdana"/>
                      <a:ea typeface="Verdana"/>
                      <a:cs typeface="Verdana"/>
                    </a:defRPr>
                  </a:pPr>
                  <a:endParaRPr lang="es-MX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5CA-47B9-B2CE-1C6725FC0A06}"/>
                </c:ext>
              </c:extLst>
            </c:dLbl>
            <c:numFmt formatCode="0%" sourceLinked="0"/>
            <c:spPr>
              <a:noFill/>
              <a:ln w="14567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32" b="1" i="0" u="none" strike="noStrike" baseline="0">
                    <a:solidFill>
                      <a:schemeClr val="tx1"/>
                    </a:solidFill>
                    <a:latin typeface="Verdana"/>
                    <a:ea typeface="Verdana"/>
                    <a:cs typeface="Verdana"/>
                  </a:defRPr>
                </a:pPr>
                <a:endParaRPr lang="es-MX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Viviendas</c:v>
                </c:pt>
                <c:pt idx="1">
                  <c:v>Comercio</c:v>
                </c:pt>
                <c:pt idx="2">
                  <c:v>Colegios</c:v>
                </c:pt>
                <c:pt idx="3">
                  <c:v>Postas médicas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0.45</c:v>
                </c:pt>
                <c:pt idx="1">
                  <c:v>0.35</c:v>
                </c:pt>
                <c:pt idx="2">
                  <c:v>0.15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5CA-47B9-B2CE-1C6725FC0A06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</c:pie3DChart>
      <c:spPr>
        <a:noFill/>
        <a:ln w="14567">
          <a:noFill/>
        </a:ln>
      </c:spPr>
    </c:plotArea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/>
      </a:solidFill>
      <a:prstDash val="solid"/>
      <a:miter lim="800000"/>
      <a:headEnd type="none" w="med" len="med"/>
      <a:tailEnd type="none" w="med" len="med"/>
      <a:extLst>
        <a:ext uri="{C807C97D-BFC1-408E-A445-0C87EB9F89A2}">
          <ask:lineSketchStyleProps xmlns:ask="http://schemas.microsoft.com/office/drawing/2018/sketchyshapes" sd="0">
            <a:custGeom>
              <a:avLst/>
              <a:gdLst/>
              <a:ahLst/>
              <a:cxnLst/>
              <a:rect l="0" t="0" r="0" b="0"/>
              <a:pathLst/>
            </a:custGeom>
            <ask:type/>
          </ask:lineSketchStyleProps>
        </a:ext>
      </a:extLst>
    </a:ln>
  </c:spPr>
  <c:txPr>
    <a:bodyPr/>
    <a:lstStyle/>
    <a:p>
      <a:pPr>
        <a:defRPr sz="1262" b="1" i="0" u="none" strike="noStrike" baseline="0">
          <a:solidFill>
            <a:schemeClr val="tx1"/>
          </a:solidFill>
          <a:latin typeface="Verdana"/>
          <a:ea typeface="Verdana"/>
          <a:cs typeface="Verdana"/>
        </a:defRPr>
      </a:pPr>
      <a:endParaRPr lang="es-MX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147" b="1" i="0" u="none" strike="noStrike" baseline="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pPr>
            <a:r>
              <a:rPr lang="es-MX"/>
              <a:t>COMPOSICIÓN DE RR.SS.</a:t>
            </a:r>
          </a:p>
        </c:rich>
      </c:tx>
      <c:layout>
        <c:manualLayout>
          <c:xMode val="edge"/>
          <c:yMode val="edge"/>
          <c:x val="0.24481865284974094"/>
          <c:y val="0.02"/>
        </c:manualLayout>
      </c:layout>
      <c:overlay val="0"/>
      <c:spPr>
        <a:noFill/>
        <a:ln w="14562">
          <a:noFill/>
        </a:ln>
      </c:spPr>
    </c:title>
    <c:autoTitleDeleted val="0"/>
    <c:view3D>
      <c:rotX val="15"/>
      <c:rotY val="24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0751295336787564"/>
          <c:y val="0.30166666666666669"/>
          <c:w val="0.82901554404145072"/>
          <c:h val="0.42499999999999999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1"/>
            </a:solidFill>
            <a:ln w="7281">
              <a:solidFill>
                <a:schemeClr val="tx1"/>
              </a:solidFill>
              <a:prstDash val="solid"/>
            </a:ln>
          </c:spPr>
          <c:dPt>
            <c:idx val="0"/>
            <c:bubble3D val="0"/>
            <c:explosion val="5"/>
            <c:spPr>
              <a:solidFill>
                <a:srgbClr val="0000FF"/>
              </a:solidFill>
              <a:ln w="7281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0-9B97-409B-A7FB-36AD4EDCF8C6}"/>
              </c:ext>
            </c:extLst>
          </c:dPt>
          <c:dPt>
            <c:idx val="1"/>
            <c:bubble3D val="0"/>
            <c:spPr>
              <a:solidFill>
                <a:srgbClr val="FFCC00"/>
              </a:solidFill>
              <a:ln w="7281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9B97-409B-A7FB-36AD4EDCF8C6}"/>
              </c:ext>
            </c:extLst>
          </c:dPt>
          <c:dPt>
            <c:idx val="2"/>
            <c:bubble3D val="0"/>
            <c:spPr>
              <a:solidFill>
                <a:srgbClr val="339966"/>
              </a:solidFill>
              <a:ln w="7281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2-9B97-409B-A7FB-36AD4EDCF8C6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7281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9B97-409B-A7FB-36AD4EDCF8C6}"/>
              </c:ext>
            </c:extLst>
          </c:dPt>
          <c:dPt>
            <c:idx val="4"/>
            <c:bubble3D val="0"/>
            <c:spPr>
              <a:solidFill>
                <a:srgbClr val="FFFF00"/>
              </a:solidFill>
              <a:ln w="7281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4-9B97-409B-A7FB-36AD4EDCF8C6}"/>
              </c:ext>
            </c:extLst>
          </c:dPt>
          <c:dLbls>
            <c:dLbl>
              <c:idx val="0"/>
              <c:layout>
                <c:manualLayout>
                  <c:xMode val="edge"/>
                  <c:yMode val="edge"/>
                  <c:x val="0.51424870466321249"/>
                  <c:y val="0.12333333333333334"/>
                </c:manualLayout>
              </c:layout>
              <c:numFmt formatCode="0%" sourceLinked="0"/>
              <c:spPr>
                <a:noFill/>
                <a:ln w="14562">
                  <a:noFill/>
                </a:ln>
              </c:spPr>
              <c:txPr>
                <a:bodyPr/>
                <a:lstStyle/>
                <a:p>
                  <a:pPr>
                    <a:defRPr sz="1032" b="1" i="0" u="none" strike="noStrike" baseline="0">
                      <a:solidFill>
                        <a:schemeClr val="tx1"/>
                      </a:solidFill>
                      <a:latin typeface="Verdana"/>
                      <a:ea typeface="Verdana"/>
                      <a:cs typeface="Verdana"/>
                    </a:defRPr>
                  </a:pPr>
                  <a:endParaRPr lang="es-MX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B97-409B-A7FB-36AD4EDCF8C6}"/>
                </c:ext>
              </c:extLst>
            </c:dLbl>
            <c:dLbl>
              <c:idx val="1"/>
              <c:layout>
                <c:manualLayout>
                  <c:xMode val="edge"/>
                  <c:yMode val="edge"/>
                  <c:x val="0.66450777202072542"/>
                  <c:y val="0.73166666666666669"/>
                </c:manualLayout>
              </c:layout>
              <c:numFmt formatCode="0%" sourceLinked="0"/>
              <c:spPr>
                <a:noFill/>
                <a:ln w="14562">
                  <a:noFill/>
                </a:ln>
              </c:spPr>
              <c:txPr>
                <a:bodyPr/>
                <a:lstStyle/>
                <a:p>
                  <a:pPr>
                    <a:defRPr sz="1032" b="1" i="0" u="none" strike="noStrike" baseline="0">
                      <a:solidFill>
                        <a:schemeClr val="tx1"/>
                      </a:solidFill>
                      <a:latin typeface="Verdana"/>
                      <a:ea typeface="Verdana"/>
                      <a:cs typeface="Verdana"/>
                    </a:defRPr>
                  </a:pPr>
                  <a:endParaRPr lang="es-MX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B97-409B-A7FB-36AD4EDCF8C6}"/>
                </c:ext>
              </c:extLst>
            </c:dLbl>
            <c:dLbl>
              <c:idx val="2"/>
              <c:layout>
                <c:manualLayout>
                  <c:xMode val="edge"/>
                  <c:yMode val="edge"/>
                  <c:x val="0.48963730569948188"/>
                  <c:y val="0.72333333333333338"/>
                </c:manualLayout>
              </c:layout>
              <c:numFmt formatCode="0%" sourceLinked="0"/>
              <c:spPr>
                <a:noFill/>
                <a:ln w="14562">
                  <a:noFill/>
                </a:ln>
              </c:spPr>
              <c:txPr>
                <a:bodyPr/>
                <a:lstStyle/>
                <a:p>
                  <a:pPr>
                    <a:defRPr sz="1032" b="1" i="0" u="none" strike="noStrike" baseline="0">
                      <a:solidFill>
                        <a:schemeClr val="tx1"/>
                      </a:solidFill>
                      <a:latin typeface="Verdana"/>
                      <a:ea typeface="Verdana"/>
                      <a:cs typeface="Verdana"/>
                    </a:defRPr>
                  </a:pPr>
                  <a:endParaRPr lang="es-MX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B97-409B-A7FB-36AD4EDCF8C6}"/>
                </c:ext>
              </c:extLst>
            </c:dLbl>
            <c:dLbl>
              <c:idx val="3"/>
              <c:layout>
                <c:manualLayout>
                  <c:xMode val="edge"/>
                  <c:yMode val="edge"/>
                  <c:x val="0.25906735751295334"/>
                  <c:y val="0.70666666666666667"/>
                </c:manualLayout>
              </c:layout>
              <c:numFmt formatCode="0%" sourceLinked="0"/>
              <c:spPr>
                <a:noFill/>
                <a:ln w="14562">
                  <a:noFill/>
                </a:ln>
              </c:spPr>
              <c:txPr>
                <a:bodyPr/>
                <a:lstStyle/>
                <a:p>
                  <a:pPr>
                    <a:defRPr sz="1032" b="1" i="0" u="none" strike="noStrike" baseline="0">
                      <a:solidFill>
                        <a:schemeClr val="tx1"/>
                      </a:solidFill>
                      <a:latin typeface="Verdana"/>
                      <a:ea typeface="Verdana"/>
                      <a:cs typeface="Verdana"/>
                    </a:defRPr>
                  </a:pPr>
                  <a:endParaRPr lang="es-MX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B97-409B-A7FB-36AD4EDCF8C6}"/>
                </c:ext>
              </c:extLst>
            </c:dLbl>
            <c:numFmt formatCode="0%" sourceLinked="0"/>
            <c:spPr>
              <a:noFill/>
              <a:ln w="14562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32" b="1" i="0" u="none" strike="noStrike" baseline="0">
                    <a:solidFill>
                      <a:schemeClr val="tx1"/>
                    </a:solidFill>
                    <a:latin typeface="Verdana"/>
                    <a:ea typeface="Verdana"/>
                    <a:cs typeface="Verdana"/>
                  </a:defRPr>
                </a:pPr>
                <a:endParaRPr lang="es-MX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Materia orgánica</c:v>
                </c:pt>
                <c:pt idx="1">
                  <c:v>Plástico</c:v>
                </c:pt>
                <c:pt idx="2">
                  <c:v>Vidrio</c:v>
                </c:pt>
                <c:pt idx="3">
                  <c:v>Papel y cartón</c:v>
                </c:pt>
                <c:pt idx="4">
                  <c:v>Otros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0.70920000000000005</c:v>
                </c:pt>
                <c:pt idx="1">
                  <c:v>8.8900000000000007E-2</c:v>
                </c:pt>
                <c:pt idx="2">
                  <c:v>7.1999999999999995E-2</c:v>
                </c:pt>
                <c:pt idx="3">
                  <c:v>5.3900000000000003E-2</c:v>
                </c:pt>
                <c:pt idx="4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B97-409B-A7FB-36AD4EDCF8C6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</c:pie3DChart>
      <c:spPr>
        <a:noFill/>
        <a:ln w="14562">
          <a:noFill/>
        </a:ln>
      </c:spPr>
    </c:plotArea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/>
      </a:solidFill>
      <a:prstDash val="solid"/>
      <a:miter lim="800000"/>
      <a:headEnd type="none" w="med" len="med"/>
      <a:tailEnd type="none" w="med" len="med"/>
      <a:extLst>
        <a:ext uri="{C807C97D-BFC1-408E-A445-0C87EB9F89A2}">
          <ask:lineSketchStyleProps xmlns:ask="http://schemas.microsoft.com/office/drawing/2018/sketchyshapes" sd="0">
            <a:custGeom>
              <a:avLst/>
              <a:gdLst/>
              <a:ahLst/>
              <a:cxnLst/>
              <a:rect l="0" t="0" r="0" b="0"/>
              <a:pathLst/>
            </a:custGeom>
            <ask:type/>
          </ask:lineSketchStyleProps>
        </a:ext>
      </a:extLst>
    </a:ln>
  </c:spPr>
  <c:txPr>
    <a:bodyPr/>
    <a:lstStyle/>
    <a:p>
      <a:pPr>
        <a:defRPr sz="1261" b="1" i="0" u="none" strike="noStrike" baseline="0">
          <a:solidFill>
            <a:schemeClr val="tx1"/>
          </a:solidFill>
          <a:latin typeface="Verdana"/>
          <a:ea typeface="Verdana"/>
          <a:cs typeface="Verdana"/>
        </a:defRPr>
      </a:pPr>
      <a:endParaRPr lang="es-MX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198" b="1" i="0" u="none" strike="noStrike" baseline="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pPr>
            <a:r>
              <a:rPr lang="es-MX"/>
              <a:t>ACUMULACIÓN DE RR.SS.</a:t>
            </a:r>
          </a:p>
        </c:rich>
      </c:tx>
      <c:layout>
        <c:manualLayout>
          <c:xMode val="edge"/>
          <c:yMode val="edge"/>
          <c:x val="0.22222222222222221"/>
          <c:y val="1.6366612111292963E-3"/>
        </c:manualLayout>
      </c:layout>
      <c:overlay val="0"/>
      <c:spPr>
        <a:noFill/>
        <a:ln w="13832">
          <a:noFill/>
        </a:ln>
      </c:spPr>
    </c:title>
    <c:autoTitleDeleted val="0"/>
    <c:view3D>
      <c:rotX val="15"/>
      <c:hPercent val="65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chemeClr val="tx1"/>
          </a:solidFill>
          <a:prstDash val="solid"/>
        </a:ln>
      </c:spPr>
    </c:floor>
    <c:sideWall>
      <c:thickness val="0"/>
      <c:spPr>
        <a:noFill/>
        <a:ln w="25400">
          <a:noFill/>
        </a:ln>
      </c:spPr>
    </c:sideWall>
    <c:backWall>
      <c:thickness val="0"/>
      <c:spPr>
        <a:noFill/>
        <a:ln w="25400">
          <a:noFill/>
        </a:ln>
      </c:spPr>
    </c:backWall>
    <c:plotArea>
      <c:layout>
        <c:manualLayout>
          <c:layoutTarget val="inner"/>
          <c:xMode val="edge"/>
          <c:yMode val="edge"/>
          <c:x val="0.11886304909560723"/>
          <c:y val="0.10147299509001637"/>
          <c:w val="0.88113695090439281"/>
          <c:h val="0.69885433715220946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6916">
              <a:solidFill>
                <a:schemeClr val="tx1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FF"/>
              </a:solidFill>
              <a:ln w="6916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2-B31B-45F4-8E8E-E66583A394D9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 w="6916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B31B-45F4-8E8E-E66583A394D9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 w="6916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0-B31B-45F4-8E8E-E66583A394D9}"/>
              </c:ext>
            </c:extLst>
          </c:dPt>
          <c:dLbls>
            <c:dLbl>
              <c:idx val="0"/>
              <c:layout>
                <c:manualLayout>
                  <c:xMode val="edge"/>
                  <c:yMode val="edge"/>
                  <c:x val="0.25839793281653745"/>
                  <c:y val="0.18330605564648117"/>
                </c:manualLayout>
              </c:layout>
              <c:numFmt formatCode="0.0" sourceLinked="0"/>
              <c:spPr>
                <a:noFill/>
                <a:ln w="13832">
                  <a:noFill/>
                </a:ln>
              </c:spPr>
              <c:txPr>
                <a:bodyPr/>
                <a:lstStyle/>
                <a:p>
                  <a:pPr>
                    <a:defRPr sz="1089" b="1" i="0" u="none" strike="noStrike" baseline="0">
                      <a:solidFill>
                        <a:schemeClr val="tx1"/>
                      </a:solidFill>
                      <a:latin typeface="Verdana"/>
                      <a:ea typeface="Verdana"/>
                      <a:cs typeface="Verdana"/>
                    </a:defRPr>
                  </a:pPr>
                  <a:endParaRPr lang="es-MX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31B-45F4-8E8E-E66583A394D9}"/>
                </c:ext>
              </c:extLst>
            </c:dLbl>
            <c:dLbl>
              <c:idx val="1"/>
              <c:layout>
                <c:manualLayout>
                  <c:xMode val="edge"/>
                  <c:yMode val="edge"/>
                  <c:x val="0.52067183462532296"/>
                  <c:y val="7.0376432078559745E-2"/>
                </c:manualLayout>
              </c:layout>
              <c:numFmt formatCode="0.0" sourceLinked="0"/>
              <c:spPr>
                <a:noFill/>
                <a:ln w="13832">
                  <a:noFill/>
                </a:ln>
              </c:spPr>
              <c:txPr>
                <a:bodyPr/>
                <a:lstStyle/>
                <a:p>
                  <a:pPr>
                    <a:defRPr sz="1089" b="1" i="0" u="none" strike="noStrike" baseline="0">
                      <a:solidFill>
                        <a:schemeClr val="tx1"/>
                      </a:solidFill>
                      <a:latin typeface="Verdana"/>
                      <a:ea typeface="Verdana"/>
                      <a:cs typeface="Verdana"/>
                    </a:defRPr>
                  </a:pPr>
                  <a:endParaRPr lang="es-MX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31B-45F4-8E8E-E66583A394D9}"/>
                </c:ext>
              </c:extLst>
            </c:dLbl>
            <c:dLbl>
              <c:idx val="2"/>
              <c:layout>
                <c:manualLayout>
                  <c:xMode val="edge"/>
                  <c:yMode val="edge"/>
                  <c:x val="0.78811369509043927"/>
                  <c:y val="0.27004909983633391"/>
                </c:manualLayout>
              </c:layout>
              <c:numFmt formatCode="0.0" sourceLinked="0"/>
              <c:spPr>
                <a:noFill/>
                <a:ln w="13832">
                  <a:noFill/>
                </a:ln>
              </c:spPr>
              <c:txPr>
                <a:bodyPr/>
                <a:lstStyle/>
                <a:p>
                  <a:pPr>
                    <a:defRPr sz="1089" b="1" i="0" u="none" strike="noStrike" baseline="0">
                      <a:solidFill>
                        <a:schemeClr val="tx1"/>
                      </a:solidFill>
                      <a:latin typeface="Verdana"/>
                      <a:ea typeface="Verdana"/>
                      <a:cs typeface="Verdana"/>
                    </a:defRPr>
                  </a:pPr>
                  <a:endParaRPr lang="es-MX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31B-45F4-8E8E-E66583A394D9}"/>
                </c:ext>
              </c:extLst>
            </c:dLbl>
            <c:numFmt formatCode="0.0" sourceLinked="0"/>
            <c:spPr>
              <a:noFill/>
              <a:ln w="13832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89" b="1" i="0" u="none" strike="noStrike" baseline="0">
                    <a:solidFill>
                      <a:schemeClr val="tx1"/>
                    </a:solidFill>
                    <a:latin typeface="Verdana"/>
                    <a:ea typeface="Verdana"/>
                    <a:cs typeface="Verdana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Mercado Central</c:v>
                </c:pt>
                <c:pt idx="1">
                  <c:v>Av. La Cultura</c:v>
                </c:pt>
                <c:pt idx="2">
                  <c:v>Jr. César Vallejo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1.2</c:v>
                </c:pt>
                <c:pt idx="1">
                  <c:v>1.5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31B-45F4-8E8E-E66583A394D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gapDepth val="0"/>
        <c:shape val="box"/>
        <c:axId val="1862609680"/>
        <c:axId val="1"/>
        <c:axId val="0"/>
      </c:bar3DChart>
      <c:catAx>
        <c:axId val="1862609680"/>
        <c:scaling>
          <c:orientation val="minMax"/>
        </c:scaling>
        <c:delete val="0"/>
        <c:axPos val="b"/>
        <c:majorGridlines>
          <c:spPr>
            <a:ln w="1729">
              <a:solidFill>
                <a:schemeClr val="tx1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low"/>
        <c:spPr>
          <a:ln w="172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980" b="1" i="0" u="none" strike="noStrike" baseline="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729">
              <a:solidFill>
                <a:schemeClr val="tx1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980" b="1" i="0" u="none" strike="noStrike" baseline="0">
                    <a:solidFill>
                      <a:schemeClr val="tx1"/>
                    </a:solidFill>
                    <a:latin typeface="Verdana"/>
                    <a:ea typeface="Verdana"/>
                    <a:cs typeface="Verdana"/>
                  </a:defRPr>
                </a:pPr>
                <a:r>
                  <a:rPr lang="es-MX"/>
                  <a:t>m3/día</a:t>
                </a:r>
              </a:p>
            </c:rich>
          </c:tx>
          <c:layout>
            <c:manualLayout>
              <c:xMode val="edge"/>
              <c:yMode val="edge"/>
              <c:x val="0"/>
              <c:y val="0.37806873977086741"/>
            </c:manualLayout>
          </c:layout>
          <c:overlay val="0"/>
          <c:spPr>
            <a:noFill/>
            <a:ln w="13832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172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776" b="1" i="0" u="none" strike="noStrike" baseline="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pPr>
            <a:endParaRPr lang="es-MX"/>
          </a:p>
        </c:txPr>
        <c:crossAx val="1862609680"/>
        <c:crosses val="autoZero"/>
        <c:crossBetween val="between"/>
      </c:valAx>
      <c:spPr>
        <a:noFill/>
        <a:ln w="13832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prstDash val="solid"/>
      <a:miter lim="800000"/>
      <a:headEnd type="none" w="med" len="med"/>
      <a:tailEnd type="none" w="med" len="med"/>
      <a:extLst>
        <a:ext uri="{C807C97D-BFC1-408E-A445-0C87EB9F89A2}">
          <ask:lineSketchStyleProps xmlns:ask="http://schemas.microsoft.com/office/drawing/2018/sketchyshapes" sd="0">
            <a:custGeom>
              <a:avLst/>
              <a:gdLst/>
              <a:ahLst/>
              <a:cxnLst/>
              <a:rect l="0" t="0" r="0" b="0"/>
              <a:pathLst/>
            </a:custGeom>
            <ask:type/>
          </ask:lineSketchStyleProps>
        </a:ext>
      </a:extLst>
    </a:ln>
  </c:spPr>
  <c:txPr>
    <a:bodyPr/>
    <a:lstStyle/>
    <a:p>
      <a:pPr>
        <a:defRPr sz="1212" b="1" i="0" u="none" strike="noStrike" baseline="0">
          <a:solidFill>
            <a:schemeClr val="tx1"/>
          </a:solidFill>
          <a:latin typeface="Verdana"/>
          <a:ea typeface="Verdana"/>
          <a:cs typeface="Verdana"/>
        </a:defRPr>
      </a:pPr>
      <a:endParaRPr lang="es-MX"/>
    </a:p>
  </c:tx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9" b="1" i="0" u="none" strike="noStrike" baseline="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pPr>
            <a:r>
              <a:rPr lang="es-MX"/>
              <a:t>PROYECCIÓN DE POBLACIÓN OBJETIVO</a:t>
            </a:r>
          </a:p>
        </c:rich>
      </c:tx>
      <c:layout>
        <c:manualLayout>
          <c:xMode val="edge"/>
          <c:yMode val="edge"/>
          <c:x val="0.19018404907975461"/>
          <c:y val="3.5778175313059034E-3"/>
        </c:manualLayout>
      </c:layout>
      <c:overlay val="0"/>
      <c:spPr>
        <a:solidFill>
          <a:schemeClr val="bg1"/>
        </a:solidFill>
        <a:ln w="2133">
          <a:solidFill>
            <a:schemeClr val="tx1"/>
          </a:solidFill>
          <a:prstDash val="solid"/>
        </a:ln>
        <a:effectLst>
          <a:outerShdw dist="35921" dir="2700000" algn="br">
            <a:srgbClr val="000000"/>
          </a:outerShdw>
        </a:effectLst>
      </c:spPr>
    </c:title>
    <c:autoTitleDeleted val="0"/>
    <c:plotArea>
      <c:layout>
        <c:manualLayout>
          <c:layoutTarget val="inner"/>
          <c:xMode val="edge"/>
          <c:yMode val="edge"/>
          <c:x val="0.1196319018404908"/>
          <c:y val="0.17173524150268335"/>
          <c:w val="0.86503067484662577"/>
          <c:h val="0.73166368515205726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Pob. Obj.</c:v>
                </c:pt>
              </c:strCache>
            </c:strRef>
          </c:tx>
          <c:spPr>
            <a:ln w="25591">
              <a:solidFill>
                <a:srgbClr val="FF0000"/>
              </a:solidFill>
              <a:prstDash val="solid"/>
            </a:ln>
          </c:spPr>
          <c:marker>
            <c:symbol val="circle"/>
            <c:size val="4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dLbls>
            <c:numFmt formatCode="#,##0" sourceLinked="0"/>
            <c:spPr>
              <a:noFill/>
              <a:ln w="17061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75" b="1" i="0" u="none" strike="noStrike" baseline="0">
                    <a:solidFill>
                      <a:schemeClr val="tx1"/>
                    </a:solidFill>
                    <a:latin typeface="Verdana"/>
                    <a:ea typeface="Verdana"/>
                    <a:cs typeface="Verdana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Sheet1!$B$1:$L$1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Sheet1!$B$2:$L$2</c:f>
              <c:numCache>
                <c:formatCode>General</c:formatCode>
                <c:ptCount val="11"/>
                <c:pt idx="0">
                  <c:v>6720</c:v>
                </c:pt>
                <c:pt idx="1">
                  <c:v>6886</c:v>
                </c:pt>
                <c:pt idx="2">
                  <c:v>7056</c:v>
                </c:pt>
                <c:pt idx="3">
                  <c:v>7230</c:v>
                </c:pt>
                <c:pt idx="4">
                  <c:v>7409</c:v>
                </c:pt>
                <c:pt idx="5">
                  <c:v>7592</c:v>
                </c:pt>
                <c:pt idx="6">
                  <c:v>7779</c:v>
                </c:pt>
                <c:pt idx="7">
                  <c:v>7972</c:v>
                </c:pt>
                <c:pt idx="8">
                  <c:v>8169</c:v>
                </c:pt>
                <c:pt idx="9">
                  <c:v>8370</c:v>
                </c:pt>
                <c:pt idx="10">
                  <c:v>8577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50-47CA-844D-8A309D3F36B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62610512"/>
        <c:axId val="1"/>
      </c:lineChart>
      <c:catAx>
        <c:axId val="1862610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133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940" b="1" i="0" u="none" strike="noStrike" baseline="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  <c:min val="6500"/>
        </c:scaling>
        <c:delete val="0"/>
        <c:axPos val="l"/>
        <c:majorGridlines>
          <c:spPr>
            <a:ln w="2133">
              <a:solidFill>
                <a:schemeClr val="tx1"/>
              </a:solidFill>
              <a:prstDash val="solid"/>
            </a:ln>
          </c:spPr>
        </c:majorGridlines>
        <c:numFmt formatCode="#,##0" sourceLinked="0"/>
        <c:majorTickMark val="out"/>
        <c:minorTickMark val="none"/>
        <c:tickLblPos val="nextTo"/>
        <c:spPr>
          <a:ln w="2133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806" b="1" i="0" u="none" strike="noStrike" baseline="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pPr>
            <a:endParaRPr lang="es-MX"/>
          </a:p>
        </c:txPr>
        <c:crossAx val="1862610512"/>
        <c:crosses val="autoZero"/>
        <c:crossBetween val="between"/>
      </c:valAx>
      <c:spPr>
        <a:gradFill rotWithShape="0">
          <a:gsLst>
            <a:gs pos="0">
              <a:srgbClr xmlns:mc="http://schemas.openxmlformats.org/markup-compatibility/2006" xmlns:a14="http://schemas.microsoft.com/office/drawing/2010/main" val="2C3737" mc:Ignorable="a14" a14:legacySpreadsheetColorIndex="41">
                <a:gamma/>
                <a:shade val="46275"/>
                <a:invGamma/>
              </a:srgbClr>
            </a:gs>
            <a:gs pos="50000">
              <a:srgbClr xmlns:mc="http://schemas.openxmlformats.org/markup-compatibility/2006" xmlns:a14="http://schemas.microsoft.com/office/drawing/2010/main" val="CCFFFF" mc:Ignorable="a14" a14:legacySpreadsheetColorIndex="41"/>
            </a:gs>
            <a:gs pos="100000">
              <a:srgbClr xmlns:mc="http://schemas.openxmlformats.org/markup-compatibility/2006" xmlns:a14="http://schemas.microsoft.com/office/drawing/2010/main" val="2C3737" mc:Ignorable="a14" a14:legacySpreadsheetColorIndex="41">
                <a:gamma/>
                <a:shade val="46275"/>
                <a:invGamma/>
              </a:srgbClr>
            </a:gs>
          </a:gsLst>
          <a:lin ang="2700000" scaled="1"/>
        </a:gradFill>
        <a:ln w="8530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59" b="1" i="0" u="none" strike="noStrike" baseline="0">
          <a:solidFill>
            <a:schemeClr val="tx1"/>
          </a:solidFill>
          <a:latin typeface="Verdana"/>
          <a:ea typeface="Verdana"/>
          <a:cs typeface="Verdana"/>
        </a:defRPr>
      </a:pPr>
      <a:endParaRPr lang="es-MX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0.0255</cdr:x>
      <cdr:y>0.90675</cdr:y>
    </cdr:from>
    <cdr:to>
      <cdr:x>1</cdr:x>
      <cdr:y>0.9765</cdr:y>
    </cdr:to>
    <cdr:sp macro="" textlink="">
      <cdr:nvSpPr>
        <cdr:cNvPr id="1025" name="Text Box 1">
          <a:extLst xmlns:a="http://schemas.openxmlformats.org/drawingml/2006/main">
            <a:ext uri="{FF2B5EF4-FFF2-40B4-BE49-F238E27FC236}">
              <a16:creationId xmlns:a16="http://schemas.microsoft.com/office/drawing/2014/main" id="{5451D436-32D4-457E-B491-5DBC1FE3214D}"/>
            </a:ext>
          </a:extLst>
        </cdr:cNvPr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87752" y="3895194"/>
          <a:ext cx="7175073" cy="29963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65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77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41148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s-MX" sz="2000" b="1" i="0" u="none" strike="noStrike" baseline="0">
              <a:solidFill>
                <a:srgbClr val="000000"/>
              </a:solidFill>
              <a:latin typeface="Arial"/>
              <a:cs typeface="Arial"/>
            </a:rPr>
            <a:t>Fuente: INEI - X Censo de Población y Vivienda, 2005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0.0325</cdr:x>
      <cdr:y>0.9135</cdr:y>
    </cdr:from>
    <cdr:to>
      <cdr:x>0.97075</cdr:x>
      <cdr:y>1</cdr:y>
    </cdr:to>
    <cdr:sp macro="" textlink="">
      <cdr:nvSpPr>
        <cdr:cNvPr id="1025" name="Text Box 1">
          <a:extLst xmlns:a="http://schemas.openxmlformats.org/drawingml/2006/main">
            <a:ext uri="{FF2B5EF4-FFF2-40B4-BE49-F238E27FC236}">
              <a16:creationId xmlns:a16="http://schemas.microsoft.com/office/drawing/2014/main" id="{EF9CE937-D34E-4EBA-8A2C-17DB76B4FD4E}"/>
            </a:ext>
          </a:extLst>
        </cdr:cNvPr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39292" y="3924190"/>
          <a:ext cx="6908170" cy="37158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65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77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0" tIns="0" rIns="0" bIns="0" anchor="ctr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s-MX" sz="2000" b="1" i="0" u="none" strike="noStrike" baseline="0">
              <a:solidFill>
                <a:srgbClr val="000000"/>
              </a:solidFill>
              <a:latin typeface="Arial"/>
              <a:cs typeface="Arial"/>
            </a:rPr>
            <a:t>Fuente: XXX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0.02875</cdr:x>
      <cdr:y>0.92575</cdr:y>
    </cdr:from>
    <cdr:to>
      <cdr:x>0.9785</cdr:x>
      <cdr:y>1</cdr:y>
    </cdr:to>
    <cdr:sp macro="" textlink="">
      <cdr:nvSpPr>
        <cdr:cNvPr id="1025" name="Text Box 1">
          <a:extLst xmlns:a="http://schemas.openxmlformats.org/drawingml/2006/main">
            <a:ext uri="{FF2B5EF4-FFF2-40B4-BE49-F238E27FC236}">
              <a16:creationId xmlns:a16="http://schemas.microsoft.com/office/drawing/2014/main" id="{7399DCDA-A662-433E-A98D-DF6E48485AA3}"/>
            </a:ext>
          </a:extLst>
        </cdr:cNvPr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11681" y="3976814"/>
          <a:ext cx="6992843" cy="31896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65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77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41148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s-MX" sz="2000" b="1" i="0" u="none" strike="noStrike" baseline="0">
              <a:solidFill>
                <a:srgbClr val="000000"/>
              </a:solidFill>
              <a:latin typeface="Arial"/>
              <a:cs typeface="Arial"/>
            </a:rPr>
            <a:t>Fuente: Ministerio de Agricultura - año 2002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0.013</cdr:x>
      <cdr:y>0.921</cdr:y>
    </cdr:from>
    <cdr:to>
      <cdr:x>0.9935</cdr:x>
      <cdr:y>1</cdr:y>
    </cdr:to>
    <cdr:sp macro="" textlink="">
      <cdr:nvSpPr>
        <cdr:cNvPr id="1025" name="Text Box 1">
          <a:extLst xmlns:a="http://schemas.openxmlformats.org/drawingml/2006/main">
            <a:ext uri="{FF2B5EF4-FFF2-40B4-BE49-F238E27FC236}">
              <a16:creationId xmlns:a16="http://schemas.microsoft.com/office/drawing/2014/main" id="{5EC00AAE-FCAC-4A87-A810-1464B08EF1A8}"/>
            </a:ext>
          </a:extLst>
        </cdr:cNvPr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95593" y="5281060"/>
          <a:ext cx="7209911" cy="45299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65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77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41148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s-MX" sz="2000" b="1" i="0" u="none" strike="noStrike" baseline="0">
              <a:solidFill>
                <a:srgbClr val="000000"/>
              </a:solidFill>
              <a:latin typeface="Arial"/>
              <a:cs typeface="Arial"/>
            </a:rPr>
            <a:t>Fuente: UPRO - Municipalidad de Pichari, 2004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0.01</cdr:x>
      <cdr:y>0.91675</cdr:y>
    </cdr:from>
    <cdr:to>
      <cdr:x>0.9935</cdr:x>
      <cdr:y>0.98775</cdr:y>
    </cdr:to>
    <cdr:sp macro="" textlink="">
      <cdr:nvSpPr>
        <cdr:cNvPr id="1025" name="Text Box 1">
          <a:extLst xmlns:a="http://schemas.openxmlformats.org/drawingml/2006/main">
            <a:ext uri="{FF2B5EF4-FFF2-40B4-BE49-F238E27FC236}">
              <a16:creationId xmlns:a16="http://schemas.microsoft.com/office/drawing/2014/main" id="{9624887F-5B57-441D-9706-68C85AE19EE3}"/>
            </a:ext>
          </a:extLst>
        </cdr:cNvPr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73533" y="5239226"/>
          <a:ext cx="7231971" cy="40576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65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77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41148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s-MX" sz="2000" b="1" i="0" u="none" strike="noStrike" baseline="0">
              <a:solidFill>
                <a:srgbClr val="000000"/>
              </a:solidFill>
              <a:latin typeface="Arial"/>
              <a:cs typeface="Arial"/>
            </a:rPr>
            <a:t>Fuente: UPRO - Municipalidad de Pichari, 2004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0.024</cdr:x>
      <cdr:y>0.935</cdr:y>
    </cdr:from>
    <cdr:to>
      <cdr:x>0.987</cdr:x>
      <cdr:y>1</cdr:y>
    </cdr:to>
    <cdr:sp macro="" textlink="">
      <cdr:nvSpPr>
        <cdr:cNvPr id="1025" name="Text Box 1">
          <a:extLst xmlns:a="http://schemas.openxmlformats.org/drawingml/2006/main">
            <a:ext uri="{FF2B5EF4-FFF2-40B4-BE49-F238E27FC236}">
              <a16:creationId xmlns:a16="http://schemas.microsoft.com/office/drawing/2014/main" id="{E2773585-687A-4B0C-A7CE-5E51D570AC1C}"/>
            </a:ext>
          </a:extLst>
        </cdr:cNvPr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76936" y="5441490"/>
          <a:ext cx="7099573" cy="37828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65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77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41148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s-MX" sz="2000" b="1" i="0" u="none" strike="noStrike" baseline="0">
              <a:solidFill>
                <a:srgbClr val="000000"/>
              </a:solidFill>
              <a:latin typeface="Arial"/>
              <a:cs typeface="Arial"/>
            </a:rPr>
            <a:t>Fuente: UPRO - Municipalidad de Pichari, 2004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57E5760B-4874-4F63-9539-D899539B8CE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EA7F09E1-9A64-4113-8D35-C7D6760271E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5172" name="Rectangle 4">
            <a:extLst>
              <a:ext uri="{FF2B5EF4-FFF2-40B4-BE49-F238E27FC236}">
                <a16:creationId xmlns:a16="http://schemas.microsoft.com/office/drawing/2014/main" id="{CC2D704D-8351-476B-946E-D77D316043A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83245768-7414-489C-9FDD-21A6E40D87B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ADFE652-155B-49A1-9C65-8EA7642B8098}" type="slidenum">
              <a:rPr lang="es-ES" altLang="es-PE"/>
              <a:pPr>
                <a:defRPr/>
              </a:pPr>
              <a:t>‹#›</a:t>
            </a:fld>
            <a:endParaRPr lang="es-E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2D78068-37E1-46FC-8639-CB7CB5AA908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54E6160-EFEE-416B-BB10-F98DCA7D57E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AA7B9D4-D7E3-47F8-83B2-9487385831B8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3AD138C8-A4CD-4A2B-8F6F-C1708A25E34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1B27FB5E-8BAE-4BA6-A6CE-02054C58E8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FE026B11-440C-45F2-9B63-4A9C359E2A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24C7E7D-C7B0-42B3-A209-ACB206DCB613}" type="slidenum">
              <a:rPr lang="es-ES" altLang="es-PE"/>
              <a:pPr>
                <a:defRPr/>
              </a:pPr>
              <a:t>‹#›</a:t>
            </a:fld>
            <a:endParaRPr lang="es-E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C156E684-2576-4EC3-9A8F-31B091C8BB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3BDF9A-EADF-451D-A345-E02D11BF3328}" type="slidenum">
              <a:rPr lang="es-ES" altLang="es-PE"/>
              <a:pPr>
                <a:spcBef>
                  <a:spcPct val="0"/>
                </a:spcBef>
              </a:pPr>
              <a:t>2</a:t>
            </a:fld>
            <a:endParaRPr lang="es-ES" altLang="es-PE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5BA4610-735B-4ED0-B770-9245E276BDF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30FCDC5B-33DD-4ED3-8332-0F3F0A2E2B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s-P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DDE43062-D44F-4934-A4E7-177FF24C3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91A6C-169A-4BFD-BC56-A47552ED09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B23CA-EF31-451E-97A2-0FCB66B656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8763F-9B45-4300-AE06-1332B1CB88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DBB0DE-6504-424B-9498-347BCB7597BD}" type="slidenum">
              <a:rPr lang="es-ES" altLang="es-PE"/>
              <a:pPr>
                <a:defRPr/>
              </a:pPr>
              <a:t>‹#›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54175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96122DE-6C05-42C8-BA60-E134536D38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1AFEFCF-F80F-4652-9F26-F572755FC3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1C7B59E-D60E-499C-A75F-694B793DAF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65F85-9E97-451A-8286-DFAF96FEEE75}" type="slidenum">
              <a:rPr lang="es-ES" altLang="es-PE"/>
              <a:pPr>
                <a:defRPr/>
              </a:pPr>
              <a:t>‹#›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91249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14F4C11-FD19-42C7-B75D-6D765A6FDF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AD4E388-1A74-4095-A3BA-B21A4C7B96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406EF36-FBD6-4112-8485-21BCAC1FEC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CB801-DEC4-4FC3-A3B0-9170F610C2A9}" type="slidenum">
              <a:rPr lang="es-ES" altLang="es-PE"/>
              <a:pPr>
                <a:defRPr/>
              </a:pPr>
              <a:t>‹#›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528897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imágenes prediseñadas"/>
          <p:cNvSpPr>
            <a:spLocks noGrp="1"/>
          </p:cNvSpPr>
          <p:nvPr>
            <p:ph type="clipArt"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endParaRPr lang="es-ES" noProof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64F0BBE-89E5-40AF-80E6-D90544D080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CD90A76-B0AE-4CFE-B775-1726B09028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09A8C434-CD3C-463E-8B4D-DCEB1EC8BE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FDD2B-1C70-47E0-85B9-609D55CA7E95}" type="slidenum">
              <a:rPr lang="es-ES" altLang="es-PE"/>
              <a:pPr>
                <a:defRPr/>
              </a:pPr>
              <a:t>‹#›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368162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CAEB17-B9AD-475C-BDED-B8FCA92803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281396A-CB2C-4FE7-9E5D-C361443710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1195AF0-2331-4E43-A407-532FD5CC1E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90B0D-9FA5-40B2-A5FE-7A936690036A}" type="slidenum">
              <a:rPr lang="es-ES" altLang="es-PE"/>
              <a:pPr>
                <a:defRPr/>
              </a:pPr>
              <a:t>‹#›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243726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29740FB-83C8-4D92-8591-CE9F53F069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BDE3D45-4AC3-4849-A83D-54ED178532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24A1826-55C4-479A-9FB1-C8CED3F0D9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878BB-887E-488E-8B53-725EBB15DDB9}" type="slidenum">
              <a:rPr lang="es-ES" altLang="es-PE"/>
              <a:pPr>
                <a:defRPr/>
              </a:pPr>
              <a:t>‹#›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674435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ítulo, text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gráfico"/>
          <p:cNvSpPr>
            <a:spLocks noGrp="1"/>
          </p:cNvSpPr>
          <p:nvPr>
            <p:ph type="chart"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endParaRPr lang="es-ES" noProof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7E446CE-7584-4566-8F81-3ED863323A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AC079EF-0744-40F4-9CBE-39164197DF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C991421-4202-4514-86BF-2DA7EC4A6A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4F71F-40E6-456B-BA1E-D482BCBE1A32}" type="slidenum">
              <a:rPr lang="es-ES" altLang="es-PE"/>
              <a:pPr>
                <a:defRPr/>
              </a:pPr>
              <a:t>‹#›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84906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ítulo, objeto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162DCF0-7B80-445C-AFE9-ABBBA1080F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3B396B2-0A54-4F79-993F-F277109D47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E3BDDAD-CB73-493C-8FA2-73B7F17703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A6419-2E6A-479F-AC7B-521238FD105A}" type="slidenum">
              <a:rPr lang="es-ES" altLang="es-PE"/>
              <a:pPr>
                <a:defRPr/>
              </a:pPr>
              <a:t>‹#›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272016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8001000" cy="20574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66738" y="3962400"/>
            <a:ext cx="8001000" cy="20574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C353B2F-F892-4B3C-8CE3-E337481B61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673A7C8-A8BB-47D8-AC2F-F0C3624097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72ECE79-50DF-4B48-A79D-B86BAB8320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D0400-47CE-4D99-B348-FCBA7E9AA598}" type="slidenum">
              <a:rPr lang="es-ES" altLang="es-PE"/>
              <a:pPr>
                <a:defRPr/>
              </a:pPr>
              <a:t>‹#›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726183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es-ES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3C75F3E-4774-4133-A6AB-A60779A7CD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EBF6491-BC58-4305-A07E-8286A3A0C8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2945357-C230-497D-BF2F-DCCD64346B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DE01D-9879-4AB3-B524-EB4A986D9D23}" type="slidenum">
              <a:rPr lang="es-ES" altLang="es-PE"/>
              <a:pPr>
                <a:defRPr/>
              </a:pPr>
              <a:t>‹#›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9785136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ítulo y objetos encima del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8001000" cy="20574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66738" y="3962400"/>
            <a:ext cx="8001000" cy="20574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8148C09-B493-4140-8BDC-1AAEDAD396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C09B8CF-2404-4ED0-A035-77DEB69B77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5B961FA6-882B-47E7-B983-E25C5995F9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5F5FA-79AE-4779-9E67-11B87AC08609}" type="slidenum">
              <a:rPr lang="es-ES" altLang="es-PE"/>
              <a:pPr>
                <a:defRPr/>
              </a:pPr>
              <a:t>‹#›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24962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0F65683-5ED6-4E92-B58C-5C25D9B47B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0A6ABC0-3246-48AF-AE77-23FC81A270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1A4C7BB-7A9F-4B6F-BE49-0202635A78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F25C0-C4F9-4B8D-8336-39F939FF1877}" type="slidenum">
              <a:rPr lang="es-ES" altLang="es-PE"/>
              <a:pPr>
                <a:defRPr/>
              </a:pPr>
              <a:t>‹#›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90716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A26C4A3-54C8-450F-B51B-2D7A00039E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CEE8F96-1BA6-4DCE-8BAE-789395F05E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D252E96-DDFD-4034-BFA9-2AEB1A1123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0E2B0-5B6A-4B84-92C8-7CB1AFFAE9A9}" type="slidenum">
              <a:rPr lang="es-ES" altLang="es-PE"/>
              <a:pPr>
                <a:defRPr/>
              </a:pPr>
              <a:t>‹#›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59192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637B80-7DD2-423E-9213-EB692F1CDD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E322481-5874-4714-8FC7-B15BD48F15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572C7291-8D28-490F-859C-9A2268052F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73CC2-1A03-4D44-9F01-C772285B3E70}" type="slidenum">
              <a:rPr lang="es-ES" altLang="es-PE"/>
              <a:pPr>
                <a:defRPr/>
              </a:pPr>
              <a:t>‹#›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85384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96998-B8EE-4535-AC0D-B3E3DD0E17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14F656-86D9-46B5-BFB6-00D3CCC59C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EE3868-EA44-4764-B24B-5D2456E84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14819-3974-4BA2-BA40-A17F5E666678}" type="slidenum">
              <a:rPr lang="es-ES" altLang="es-PE"/>
              <a:pPr>
                <a:defRPr/>
              </a:pPr>
              <a:t>‹#›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83674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666555B-5AD1-490A-987C-BA0019E64E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5D407FB-8E0A-4BB8-A2D4-52CF3658BF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3FC0766-F0D7-42E4-982B-E65BE4317C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6DC58-44A5-4D26-9D2D-1F4B1EE4B88F}" type="slidenum">
              <a:rPr lang="es-ES" altLang="es-PE"/>
              <a:pPr>
                <a:defRPr/>
              </a:pPr>
              <a:t>‹#›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76149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5D224B3A-7F86-4ECE-90A8-A37FB1B4B3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6C47979B-426F-4BFC-9A1C-0CF5605C3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087C1F4-FA4D-44DF-A16E-964CA8D9DD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F3A2C6-6583-4EE2-BEC6-1B248887C59F}" type="slidenum">
              <a:rPr lang="es-ES" altLang="es-PE"/>
              <a:pPr>
                <a:defRPr/>
              </a:pPr>
              <a:t>‹#›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81863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674FF72-81DA-4B6F-91A9-2461377DD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7BD8A18-A268-4D96-8F69-4FE6339346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BBC5A11-BED1-41FF-B89F-6930B2DA05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5F068-BF11-4BBA-A2C6-E1F5640893C4}" type="slidenum">
              <a:rPr lang="es-ES" altLang="es-PE"/>
              <a:pPr>
                <a:defRPr/>
              </a:pPr>
              <a:t>‹#›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13965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CCD48A8-17E3-40FD-80BB-ED3F464C0E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22FEE5A-502D-4A78-808C-E56A7053E0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922D09E-FF29-4122-AD00-5606DF3582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DC57D-FE30-493D-8C3D-0347D8CE6F7C}" type="slidenum">
              <a:rPr lang="es-ES" altLang="es-PE"/>
              <a:pPr>
                <a:defRPr/>
              </a:pPr>
              <a:t>‹#›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42356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3FA9FF0-5CDC-429A-BA08-BA38F9C9AD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0FDE56F-4C0B-4E97-BB85-C78DD1AA83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texto del patrón</a:t>
            </a:r>
          </a:p>
          <a:p>
            <a:pPr lvl="1"/>
            <a:r>
              <a:rPr lang="es-ES" altLang="es-PE"/>
              <a:t>Segundo nivel</a:t>
            </a:r>
          </a:p>
          <a:p>
            <a:pPr lvl="2"/>
            <a:r>
              <a:rPr lang="es-ES" altLang="es-PE"/>
              <a:t>Tercer nivel</a:t>
            </a:r>
          </a:p>
          <a:p>
            <a:pPr lvl="3"/>
            <a:r>
              <a:rPr lang="es-ES" altLang="es-PE"/>
              <a:t>Cuarto nivel</a:t>
            </a:r>
          </a:p>
          <a:p>
            <a:pPr lvl="4"/>
            <a:r>
              <a:rPr lang="es-ES" altLang="es-PE"/>
              <a:t>Quinto nivel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D51DB768-3D53-45F6-A74B-662B2D147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05251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229F681E-98A7-4CAC-80E2-3189A52176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750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id="{78E54723-F651-4339-9DFD-E8FF7DDB720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3735" name="Rectangle 7">
            <a:extLst>
              <a:ext uri="{FF2B5EF4-FFF2-40B4-BE49-F238E27FC236}">
                <a16:creationId xmlns:a16="http://schemas.microsoft.com/office/drawing/2014/main" id="{1FA91525-5B04-44E0-A700-C0FB08407D2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3736" name="Rectangle 8">
            <a:extLst>
              <a:ext uri="{FF2B5EF4-FFF2-40B4-BE49-F238E27FC236}">
                <a16:creationId xmlns:a16="http://schemas.microsoft.com/office/drawing/2014/main" id="{8F10C67A-2D6B-4F80-85A1-D63FE60D368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8BD3D68-3121-4854-9899-9873C8853F78}" type="slidenum">
              <a:rPr lang="es-ES" altLang="es-PE"/>
              <a:pPr>
                <a:defRPr/>
              </a:pPr>
              <a:t>‹#›</a:t>
            </a:fld>
            <a:endParaRPr lang="es-E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  <p:sldLayoutId id="2147483786" r:id="rId18"/>
    <p:sldLayoutId id="2147483787" r:id="rId19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desa.inei.gob.pe/mapas/bid/zoomin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0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desa.inei.gob.pe/mapas/bid/zoomin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1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7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8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>
            <a:extLst>
              <a:ext uri="{FF2B5EF4-FFF2-40B4-BE49-F238E27FC236}">
                <a16:creationId xmlns:a16="http://schemas.microsoft.com/office/drawing/2014/main" id="{22CF2586-DED1-46B1-AFDC-AA69ED6E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3DDE915-29DB-4FB2-8D03-226DFB81881B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s-ES" altLang="es-PE" sz="1200"/>
          </a:p>
        </p:txBody>
      </p:sp>
      <p:sp>
        <p:nvSpPr>
          <p:cNvPr id="5123" name="Rectangle 11">
            <a:extLst>
              <a:ext uri="{FF2B5EF4-FFF2-40B4-BE49-F238E27FC236}">
                <a16:creationId xmlns:a16="http://schemas.microsoft.com/office/drawing/2014/main" id="{97CC43B0-CADE-4325-BBF0-5E2A11198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48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400"/>
          </a:p>
        </p:txBody>
      </p:sp>
      <p:pic>
        <p:nvPicPr>
          <p:cNvPr id="5124" name="Picture 2" descr="Imagen 007">
            <a:extLst>
              <a:ext uri="{FF2B5EF4-FFF2-40B4-BE49-F238E27FC236}">
                <a16:creationId xmlns:a16="http://schemas.microsoft.com/office/drawing/2014/main" id="{77B5B3AB-821A-457A-86A7-BA7E3F597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584575"/>
            <a:ext cx="4356100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3">
            <a:extLst>
              <a:ext uri="{FF2B5EF4-FFF2-40B4-BE49-F238E27FC236}">
                <a16:creationId xmlns:a16="http://schemas.microsoft.com/office/drawing/2014/main" id="{F1D848D4-0777-4CD8-9B1D-54718844F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17913"/>
            <a:ext cx="4859338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4" descr="CND logo">
            <a:extLst>
              <a:ext uri="{FF2B5EF4-FFF2-40B4-BE49-F238E27FC236}">
                <a16:creationId xmlns:a16="http://schemas.microsoft.com/office/drawing/2014/main" id="{5A62EBC1-4742-480D-83DB-94C139E1D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0" t="7983" r="5180" b="7983"/>
          <a:stretch>
            <a:fillRect/>
          </a:stretch>
        </p:blipFill>
        <p:spPr bwMode="auto">
          <a:xfrm>
            <a:off x="3635375" y="188913"/>
            <a:ext cx="201612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5">
            <a:extLst>
              <a:ext uri="{FF2B5EF4-FFF2-40B4-BE49-F238E27FC236}">
                <a16:creationId xmlns:a16="http://schemas.microsoft.com/office/drawing/2014/main" id="{291DD4F9-8FB1-4D55-943E-29C758643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985838"/>
            <a:ext cx="18319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6" descr="prodes">
            <a:extLst>
              <a:ext uri="{FF2B5EF4-FFF2-40B4-BE49-F238E27FC236}">
                <a16:creationId xmlns:a16="http://schemas.microsoft.com/office/drawing/2014/main" id="{EEADEE36-A6DB-4181-BC40-E5305B9C0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-40000" contrast="20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188913"/>
            <a:ext cx="2546350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7">
            <a:extLst>
              <a:ext uri="{FF2B5EF4-FFF2-40B4-BE49-F238E27FC236}">
                <a16:creationId xmlns:a16="http://schemas.microsoft.com/office/drawing/2014/main" id="{5857C750-4828-494E-9170-59CCB4326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88913"/>
            <a:ext cx="9556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" name="Text Box 8">
            <a:extLst>
              <a:ext uri="{FF2B5EF4-FFF2-40B4-BE49-F238E27FC236}">
                <a16:creationId xmlns:a16="http://schemas.microsoft.com/office/drawing/2014/main" id="{38718A00-0D92-4547-9488-E5FD14596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89038"/>
            <a:ext cx="27003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PE" sz="1000" b="1">
                <a:latin typeface="Garamond" panose="02020404030301010803" pitchFamily="18" charset="0"/>
              </a:rPr>
              <a:t>MINISTERIO DE ECONOMÍA Y FINANZAS</a:t>
            </a:r>
            <a:endParaRPr lang="es-ES" altLang="es-PE" sz="1000" b="1">
              <a:latin typeface="Garamond" panose="02020404030301010803" pitchFamily="18" charset="0"/>
            </a:endParaRPr>
          </a:p>
        </p:txBody>
      </p:sp>
      <p:sp>
        <p:nvSpPr>
          <p:cNvPr id="5131" name="WordArt 9">
            <a:extLst>
              <a:ext uri="{FF2B5EF4-FFF2-40B4-BE49-F238E27FC236}">
                <a16:creationId xmlns:a16="http://schemas.microsoft.com/office/drawing/2014/main" id="{25D5C580-4043-4F40-99F9-499D04DBFC2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1438" y="1700213"/>
            <a:ext cx="8893175" cy="1441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107763" dir="2700000" algn="ctr" rotWithShape="0">
                    <a:schemeClr val="tx1"/>
                  </a:outerShdw>
                </a:effectLst>
                <a:latin typeface="Arial Black" panose="020B0A04020102020204" pitchFamily="34" charset="0"/>
              </a:rPr>
              <a:t>MEJORAMIENTO DEL SERVICIO DE RECOLECCIÓN Y DISPOSICIÓN</a:t>
            </a:r>
          </a:p>
          <a:p>
            <a:pPr algn="ctr"/>
            <a:r>
              <a:rPr lang="es-MX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107763" dir="2700000" algn="ctr" rotWithShape="0">
                    <a:schemeClr val="tx1"/>
                  </a:outerShdw>
                </a:effectLst>
                <a:latin typeface="Arial Black" panose="020B0A04020102020204" pitchFamily="34" charset="0"/>
              </a:rPr>
              <a:t>FINAL DE RESIDUOS SÓLIDOS EN LA LOCALIDAD DE PICHARI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5 Marcador de número de diapositiva">
            <a:extLst>
              <a:ext uri="{FF2B5EF4-FFF2-40B4-BE49-F238E27FC236}">
                <a16:creationId xmlns:a16="http://schemas.microsoft.com/office/drawing/2014/main" id="{04924ADF-801D-4256-99C7-96C1C989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DF412F8-7916-4DF4-B05D-39CD4C5EAFB8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s-ES" altLang="es-PE" sz="1200"/>
          </a:p>
        </p:txBody>
      </p:sp>
      <p:grpSp>
        <p:nvGrpSpPr>
          <p:cNvPr id="15363" name="Group 2">
            <a:extLst>
              <a:ext uri="{FF2B5EF4-FFF2-40B4-BE49-F238E27FC236}">
                <a16:creationId xmlns:a16="http://schemas.microsoft.com/office/drawing/2014/main" id="{E11FF47D-CDEC-4CFF-BE6A-60335669D80B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1700213"/>
            <a:ext cx="4464050" cy="4897437"/>
            <a:chOff x="385" y="1071"/>
            <a:chExt cx="2732" cy="2813"/>
          </a:xfrm>
        </p:grpSpPr>
        <p:pic>
          <p:nvPicPr>
            <p:cNvPr id="15370" name="Picture 3" descr="bid_SIGED5384350424980">
              <a:hlinkClick r:id="rId2"/>
              <a:extLst>
                <a:ext uri="{FF2B5EF4-FFF2-40B4-BE49-F238E27FC236}">
                  <a16:creationId xmlns:a16="http://schemas.microsoft.com/office/drawing/2014/main" id="{1833E481-8286-421E-9382-48E8CCFD11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01" b="8073"/>
            <a:stretch>
              <a:fillRect/>
            </a:stretch>
          </p:blipFill>
          <p:spPr bwMode="auto">
            <a:xfrm>
              <a:off x="385" y="1071"/>
              <a:ext cx="2732" cy="2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1" name="Oval 4">
              <a:extLst>
                <a:ext uri="{FF2B5EF4-FFF2-40B4-BE49-F238E27FC236}">
                  <a16:creationId xmlns:a16="http://schemas.microsoft.com/office/drawing/2014/main" id="{D93E35C2-41E7-4BBD-A6FD-3E403F886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3294"/>
              <a:ext cx="454" cy="408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MX" altLang="es-PE" sz="2400"/>
            </a:p>
          </p:txBody>
        </p:sp>
        <p:sp>
          <p:nvSpPr>
            <p:cNvPr id="15372" name="AutoShape 5">
              <a:extLst>
                <a:ext uri="{FF2B5EF4-FFF2-40B4-BE49-F238E27FC236}">
                  <a16:creationId xmlns:a16="http://schemas.microsoft.com/office/drawing/2014/main" id="{061A3BBE-1800-4476-8655-C1BB2DBB42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36444">
              <a:off x="1202" y="3611"/>
              <a:ext cx="136" cy="227"/>
            </a:xfrm>
            <a:prstGeom prst="upArrow">
              <a:avLst>
                <a:gd name="adj1" fmla="val 50000"/>
                <a:gd name="adj2" fmla="val 41728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MX" altLang="es-PE" sz="2400"/>
            </a:p>
          </p:txBody>
        </p:sp>
      </p:grpSp>
      <p:sp>
        <p:nvSpPr>
          <p:cNvPr id="15364" name="Rectangle 6">
            <a:extLst>
              <a:ext uri="{FF2B5EF4-FFF2-40B4-BE49-F238E27FC236}">
                <a16:creationId xmlns:a16="http://schemas.microsoft.com/office/drawing/2014/main" id="{44F9596E-B5DE-465F-8F62-A131D759FD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0563" y="319088"/>
            <a:ext cx="7770812" cy="766762"/>
          </a:xfrm>
        </p:spPr>
        <p:txBody>
          <a:bodyPr/>
          <a:lstStyle/>
          <a:p>
            <a:pPr eaLnBrk="1" hangingPunct="1"/>
            <a:r>
              <a:rPr lang="es-MX" altLang="es-PE" sz="2800" b="1"/>
              <a:t>LOCALIZACIÓN</a:t>
            </a:r>
            <a:endParaRPr lang="es-ES" altLang="es-PE" sz="2800" b="1"/>
          </a:p>
        </p:txBody>
      </p:sp>
      <p:pic>
        <p:nvPicPr>
          <p:cNvPr id="15365" name="Picture 7" descr="bid_SIGED5384350424968">
            <a:hlinkClick r:id="rId2"/>
            <a:extLst>
              <a:ext uri="{FF2B5EF4-FFF2-40B4-BE49-F238E27FC236}">
                <a16:creationId xmlns:a16="http://schemas.microsoft.com/office/drawing/2014/main" id="{23BD6FDC-10DE-4EDE-9356-BDD1B7F8B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5" b="5446"/>
          <a:stretch>
            <a:fillRect/>
          </a:stretch>
        </p:blipFill>
        <p:spPr bwMode="auto">
          <a:xfrm>
            <a:off x="34925" y="1700213"/>
            <a:ext cx="4538663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8" descr="bid_SIGED5384350424982">
            <a:extLst>
              <a:ext uri="{FF2B5EF4-FFF2-40B4-BE49-F238E27FC236}">
                <a16:creationId xmlns:a16="http://schemas.microsoft.com/office/drawing/2014/main" id="{F63D069F-DD56-4B35-9EB9-5ECFC6DF6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350" y="1700213"/>
            <a:ext cx="11366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9" descr="bid_SIGED5384460825521">
            <a:extLst>
              <a:ext uri="{FF2B5EF4-FFF2-40B4-BE49-F238E27FC236}">
                <a16:creationId xmlns:a16="http://schemas.microsoft.com/office/drawing/2014/main" id="{9A36CFA5-41E3-480F-80A0-C8E25E82E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213"/>
            <a:ext cx="1028700" cy="110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Rectangle 10">
            <a:extLst>
              <a:ext uri="{FF2B5EF4-FFF2-40B4-BE49-F238E27FC236}">
                <a16:creationId xmlns:a16="http://schemas.microsoft.com/office/drawing/2014/main" id="{D5D2E709-92E1-46E9-9E43-A80A468B6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1125538"/>
            <a:ext cx="32416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PE" sz="2400" b="1">
                <a:solidFill>
                  <a:schemeClr val="tx2"/>
                </a:solidFill>
              </a:rPr>
              <a:t>PROVINCIA</a:t>
            </a:r>
            <a:endParaRPr lang="es-ES" altLang="es-PE" sz="2400" b="1">
              <a:solidFill>
                <a:schemeClr val="tx2"/>
              </a:solidFill>
            </a:endParaRPr>
          </a:p>
        </p:txBody>
      </p:sp>
      <p:sp>
        <p:nvSpPr>
          <p:cNvPr id="15369" name="Rectangle 11">
            <a:extLst>
              <a:ext uri="{FF2B5EF4-FFF2-40B4-BE49-F238E27FC236}">
                <a16:creationId xmlns:a16="http://schemas.microsoft.com/office/drawing/2014/main" id="{B73155A1-9252-49BC-AB7F-47D846650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1125538"/>
            <a:ext cx="32416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PE" sz="2400" b="1">
                <a:solidFill>
                  <a:schemeClr val="tx2"/>
                </a:solidFill>
              </a:rPr>
              <a:t>DISTRITO</a:t>
            </a:r>
            <a:endParaRPr lang="es-ES" altLang="es-PE" sz="2400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7 Marcador de número de diapositiva">
            <a:extLst>
              <a:ext uri="{FF2B5EF4-FFF2-40B4-BE49-F238E27FC236}">
                <a16:creationId xmlns:a16="http://schemas.microsoft.com/office/drawing/2014/main" id="{AA249D3B-1921-47C9-AE4B-79A52429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F5366CD-6751-4A26-8D6A-6607A4FC1E6B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s-ES" altLang="es-PE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2F3A855F-9767-4C50-BEC4-0E4A8A61D7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353425" cy="747712"/>
          </a:xfrm>
        </p:spPr>
        <p:txBody>
          <a:bodyPr/>
          <a:lstStyle/>
          <a:p>
            <a:pPr eaLnBrk="1" hangingPunct="1"/>
            <a:r>
              <a:rPr lang="es-MX" altLang="es-PE" sz="2800" b="1"/>
              <a:t>DIAGNÓSTICO: POBLACIÓN DE ESTUDIO</a:t>
            </a:r>
            <a:endParaRPr lang="es-ES" altLang="es-PE" sz="2800" b="1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169E77AA-FB21-4A38-BEE4-6BE5D295AF7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96975"/>
            <a:ext cx="8351837" cy="2519363"/>
          </a:xfrm>
        </p:spPr>
        <p:txBody>
          <a:bodyPr/>
          <a:lstStyle/>
          <a:p>
            <a:pPr algn="just" eaLnBrk="1" hangingPunct="1">
              <a:spcBef>
                <a:spcPct val="30000"/>
              </a:spcBef>
            </a:pPr>
            <a:r>
              <a:rPr lang="es-PE" altLang="es-PE" sz="2000"/>
              <a:t>La población de Pichari representa 60% de la del distrito.</a:t>
            </a:r>
          </a:p>
          <a:p>
            <a:pPr algn="just" eaLnBrk="1" hangingPunct="1">
              <a:spcBef>
                <a:spcPct val="30000"/>
              </a:spcBef>
            </a:pPr>
            <a:r>
              <a:rPr lang="es-PE" altLang="es-PE" sz="2000"/>
              <a:t>Población de la localidad: 6,720 habitantes.</a:t>
            </a:r>
          </a:p>
          <a:p>
            <a:pPr algn="just" eaLnBrk="1" hangingPunct="1">
              <a:spcBef>
                <a:spcPct val="30000"/>
              </a:spcBef>
            </a:pPr>
            <a:r>
              <a:rPr lang="es-PE" altLang="es-PE" sz="2000"/>
              <a:t>Tasa de crecimiento inter censal: 2.47% anual</a:t>
            </a:r>
          </a:p>
          <a:p>
            <a:pPr algn="just" eaLnBrk="1" hangingPunct="1">
              <a:spcBef>
                <a:spcPct val="30000"/>
              </a:spcBef>
            </a:pPr>
            <a:r>
              <a:rPr lang="es-PE" altLang="es-PE" sz="2000"/>
              <a:t>Edad promedio de la población: 22 años.</a:t>
            </a:r>
          </a:p>
          <a:p>
            <a:pPr algn="just" eaLnBrk="1" hangingPunct="1">
              <a:spcBef>
                <a:spcPct val="30000"/>
              </a:spcBef>
            </a:pPr>
            <a:r>
              <a:rPr lang="es-PE" altLang="es-PE" sz="2000"/>
              <a:t>70% tiene mayor poder adquisitivo y se ubica en “Vieja Pichari” En la zona sur y afueras de la localidad, al otro lado del río, se ubica el 30% restante.</a:t>
            </a: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1A6FEDA6-182C-4626-A69B-8293AA0E6D18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910138" y="3970338"/>
          <a:ext cx="3714750" cy="2144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390" name="Rectangle 5">
            <a:extLst>
              <a:ext uri="{FF2B5EF4-FFF2-40B4-BE49-F238E27FC236}">
                <a16:creationId xmlns:a16="http://schemas.microsoft.com/office/drawing/2014/main" id="{6C271642-BFF1-4B95-B72C-D9A308E46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933825"/>
            <a:ext cx="4248150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35000"/>
              </a:spcBef>
            </a:pPr>
            <a:r>
              <a:rPr lang="es-PE" altLang="es-PE" sz="2000"/>
              <a:t>De la población:</a:t>
            </a:r>
          </a:p>
          <a:p>
            <a:pPr lvl="1" algn="just" eaLnBrk="1" hangingPunct="1">
              <a:spcBef>
                <a:spcPct val="35000"/>
              </a:spcBef>
            </a:pPr>
            <a:r>
              <a:rPr lang="es-PE" altLang="es-PE" sz="1800"/>
              <a:t>70% es oriunda del lugar</a:t>
            </a:r>
          </a:p>
          <a:p>
            <a:pPr lvl="1" algn="just" eaLnBrk="1" hangingPunct="1">
              <a:spcBef>
                <a:spcPct val="35000"/>
              </a:spcBef>
            </a:pPr>
            <a:r>
              <a:rPr lang="es-PE" altLang="es-PE" sz="1800"/>
              <a:t>15% proviene de la provincia de Huanta</a:t>
            </a:r>
          </a:p>
          <a:p>
            <a:pPr lvl="1" algn="just" eaLnBrk="1" hangingPunct="1">
              <a:spcBef>
                <a:spcPct val="35000"/>
              </a:spcBef>
            </a:pPr>
            <a:r>
              <a:rPr lang="es-PE" altLang="es-PE" sz="1800"/>
              <a:t>15% proviene de otras provincias de Ayacucho.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5 Marcador de número de diapositiva">
            <a:extLst>
              <a:ext uri="{FF2B5EF4-FFF2-40B4-BE49-F238E27FC236}">
                <a16:creationId xmlns:a16="http://schemas.microsoft.com/office/drawing/2014/main" id="{5109F73E-D452-47B7-970A-A5994F3D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F60FA9-2F07-439D-AC7A-25EEB9AA3B13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s-ES" altLang="es-PE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7EA27B1A-7304-49E0-9548-6826C2564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497887" cy="576262"/>
          </a:xfrm>
        </p:spPr>
        <p:txBody>
          <a:bodyPr/>
          <a:lstStyle/>
          <a:p>
            <a:pPr eaLnBrk="1" hangingPunct="1"/>
            <a:r>
              <a:rPr lang="es-MX" altLang="es-PE" sz="2800" b="1"/>
              <a:t>DIAGNÓSTICO: POBLACIÓN DE ESTUDIO </a:t>
            </a:r>
            <a:endParaRPr lang="es-ES" altLang="es-PE" sz="2800" b="1"/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545EFCC-B7F7-47FC-A5A9-E86791A71A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4621212" cy="496887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25000"/>
              </a:spcBef>
            </a:pPr>
            <a:r>
              <a:rPr lang="es-PE" altLang="es-PE" sz="2000"/>
              <a:t>Hasta 1996, la mayoría de viviendas de Pichari eran de adobe y madera.</a:t>
            </a:r>
          </a:p>
          <a:p>
            <a:pPr algn="just" eaLnBrk="1" hangingPunct="1">
              <a:lnSpc>
                <a:spcPct val="90000"/>
              </a:lnSpc>
              <a:spcBef>
                <a:spcPct val="25000"/>
              </a:spcBef>
            </a:pPr>
            <a:r>
              <a:rPr lang="es-PE" altLang="es-PE" sz="2000"/>
              <a:t>En los últimos años, se construye con material noble.</a:t>
            </a:r>
          </a:p>
          <a:p>
            <a:pPr algn="just" eaLnBrk="1" hangingPunct="1">
              <a:lnSpc>
                <a:spcPct val="90000"/>
              </a:lnSpc>
              <a:spcBef>
                <a:spcPct val="25000"/>
              </a:spcBef>
            </a:pPr>
            <a:r>
              <a:rPr lang="es-PE" altLang="es-PE" sz="2000"/>
              <a:t>Servicios básicos:</a:t>
            </a:r>
          </a:p>
          <a:p>
            <a:pPr lvl="1" algn="just" eaLnBrk="1" hangingPunct="1">
              <a:lnSpc>
                <a:spcPct val="90000"/>
              </a:lnSpc>
              <a:spcBef>
                <a:spcPct val="25000"/>
              </a:spcBef>
            </a:pPr>
            <a:r>
              <a:rPr lang="es-PE" altLang="es-PE" sz="2000"/>
              <a:t>Conexión domiciliaria de agua: 35%</a:t>
            </a:r>
          </a:p>
          <a:p>
            <a:pPr lvl="1" algn="just" eaLnBrk="1" hangingPunct="1">
              <a:lnSpc>
                <a:spcPct val="90000"/>
              </a:lnSpc>
              <a:spcBef>
                <a:spcPct val="25000"/>
              </a:spcBef>
            </a:pPr>
            <a:r>
              <a:rPr lang="es-PE" altLang="es-PE" sz="2000"/>
              <a:t>Alcantarillado: No existe</a:t>
            </a:r>
          </a:p>
          <a:p>
            <a:pPr lvl="1" algn="just" eaLnBrk="1" hangingPunct="1">
              <a:lnSpc>
                <a:spcPct val="90000"/>
              </a:lnSpc>
              <a:spcBef>
                <a:spcPct val="25000"/>
              </a:spcBef>
            </a:pPr>
            <a:r>
              <a:rPr lang="es-PE" altLang="es-PE" sz="2000"/>
              <a:t>Energía eléctrica: Proviene de hidroeléctrica Kimbiri.</a:t>
            </a:r>
          </a:p>
          <a:p>
            <a:pPr algn="just" eaLnBrk="1" hangingPunct="1">
              <a:lnSpc>
                <a:spcPct val="90000"/>
              </a:lnSpc>
              <a:spcBef>
                <a:spcPct val="25000"/>
              </a:spcBef>
            </a:pPr>
            <a:r>
              <a:rPr lang="es-PE" altLang="es-PE" sz="2000"/>
              <a:t>Pobreza: 63.9%</a:t>
            </a:r>
          </a:p>
          <a:p>
            <a:pPr algn="just" eaLnBrk="1" hangingPunct="1">
              <a:lnSpc>
                <a:spcPct val="90000"/>
              </a:lnSpc>
              <a:spcBef>
                <a:spcPct val="25000"/>
              </a:spcBef>
            </a:pPr>
            <a:r>
              <a:rPr lang="es-PE" altLang="es-PE" sz="2000"/>
              <a:t>Ingreso promedio mensual:   S/. 280.00.</a:t>
            </a:r>
          </a:p>
          <a:p>
            <a:pPr algn="just" eaLnBrk="1" hangingPunct="1">
              <a:lnSpc>
                <a:spcPct val="90000"/>
              </a:lnSpc>
              <a:spcBef>
                <a:spcPct val="25000"/>
              </a:spcBef>
            </a:pPr>
            <a:endParaRPr lang="es-PE" altLang="es-PE" sz="2000"/>
          </a:p>
          <a:p>
            <a:pPr algn="just" eaLnBrk="1" hangingPunct="1">
              <a:lnSpc>
                <a:spcPct val="90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s-MX" altLang="es-PE" sz="1600"/>
              <a:t>Fuente: Plan de Paz y Desarrollo 2003</a:t>
            </a:r>
            <a:endParaRPr lang="es-PE" altLang="es-PE" sz="1600"/>
          </a:p>
        </p:txBody>
      </p:sp>
      <p:pic>
        <p:nvPicPr>
          <p:cNvPr id="17413" name="Picture 4">
            <a:extLst>
              <a:ext uri="{FF2B5EF4-FFF2-40B4-BE49-F238E27FC236}">
                <a16:creationId xmlns:a16="http://schemas.microsoft.com/office/drawing/2014/main" id="{66B4DB7B-0988-4E2C-B15D-8740D7299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910013"/>
            <a:ext cx="3384550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5" descr="700e">
            <a:extLst>
              <a:ext uri="{FF2B5EF4-FFF2-40B4-BE49-F238E27FC236}">
                <a16:creationId xmlns:a16="http://schemas.microsoft.com/office/drawing/2014/main" id="{4156F934-4527-4C0E-9B11-27D0E63D0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3"/>
          <a:stretch>
            <a:fillRect/>
          </a:stretch>
        </p:blipFill>
        <p:spPr bwMode="auto">
          <a:xfrm>
            <a:off x="5221288" y="1341438"/>
            <a:ext cx="3382962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5 Marcador de número de diapositiva">
            <a:extLst>
              <a:ext uri="{FF2B5EF4-FFF2-40B4-BE49-F238E27FC236}">
                <a16:creationId xmlns:a16="http://schemas.microsoft.com/office/drawing/2014/main" id="{B22EF8FB-1A45-4F20-89DF-EF9D6C95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E6B7852-46F5-4D76-A3D7-47249864D714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s-ES" altLang="es-PE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427D182-175F-4CC6-842B-3AFD7EEAEF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424862" cy="647700"/>
          </a:xfrm>
        </p:spPr>
        <p:txBody>
          <a:bodyPr/>
          <a:lstStyle/>
          <a:p>
            <a:pPr eaLnBrk="1" hangingPunct="1"/>
            <a:r>
              <a:rPr lang="es-MX" altLang="es-PE" sz="2800" b="1"/>
              <a:t>POBLACIÓN: ASPECTOS ECONÓMICOS</a:t>
            </a:r>
            <a:endParaRPr lang="es-ES" altLang="es-PE" sz="2800" b="1"/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12A1BFC4-AD49-40BE-8857-94F80D2BE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4176712" cy="432117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s-PE" altLang="es-PE" sz="2000"/>
              <a:t>Tipo de empleo:</a:t>
            </a:r>
          </a:p>
          <a:p>
            <a:pPr lvl="1" eaLnBrk="1" hangingPunct="1">
              <a:spcBef>
                <a:spcPct val="50000"/>
              </a:spcBef>
            </a:pPr>
            <a:r>
              <a:rPr lang="es-PE" altLang="es-PE" sz="2000"/>
              <a:t>87%: trabajadores independientes agrarios</a:t>
            </a:r>
          </a:p>
          <a:p>
            <a:pPr lvl="1" eaLnBrk="1" hangingPunct="1">
              <a:spcBef>
                <a:spcPct val="50000"/>
              </a:spcBef>
            </a:pPr>
            <a:r>
              <a:rPr lang="es-PE" altLang="es-PE" sz="2000"/>
              <a:t>12.7%: asalariados (obreros o peones)</a:t>
            </a:r>
          </a:p>
          <a:p>
            <a:pPr lvl="1" eaLnBrk="1" hangingPunct="1">
              <a:spcBef>
                <a:spcPct val="50000"/>
              </a:spcBef>
            </a:pPr>
            <a:r>
              <a:rPr lang="es-PE" altLang="es-PE" sz="2000"/>
              <a:t>0.3%: sector público. </a:t>
            </a:r>
          </a:p>
          <a:p>
            <a:pPr eaLnBrk="1" hangingPunct="1">
              <a:spcBef>
                <a:spcPct val="50000"/>
              </a:spcBef>
            </a:pPr>
            <a:r>
              <a:rPr lang="es-PE" altLang="es-PE" sz="2000"/>
              <a:t>Valor Bruto de Producción (actividades agropecuarias y forestales):   S/. 1.8 millones, año 2002.</a:t>
            </a: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35C8D4AA-94B5-4D4E-A2F5-63F4CEC196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7263" y="1392238"/>
          <a:ext cx="3714750" cy="2147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5AD90879-7C15-4DD6-8754-B7B1E261BF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7263" y="3970338"/>
          <a:ext cx="3714750" cy="2144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5 Marcador de número de diapositiva">
            <a:extLst>
              <a:ext uri="{FF2B5EF4-FFF2-40B4-BE49-F238E27FC236}">
                <a16:creationId xmlns:a16="http://schemas.microsoft.com/office/drawing/2014/main" id="{02DEA4B0-FA38-4821-98C2-82DD3578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DB9C9B2-179B-40A4-9A34-044C324E9DFE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s-ES" altLang="es-PE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FECE31E2-2649-45AE-BB8B-B7AA04BCE4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862" cy="647700"/>
          </a:xfrm>
        </p:spPr>
        <p:txBody>
          <a:bodyPr/>
          <a:lstStyle/>
          <a:p>
            <a:pPr eaLnBrk="1" hangingPunct="1"/>
            <a:r>
              <a:rPr lang="es-MX" altLang="es-PE" sz="2800" b="1"/>
              <a:t>POBLACIÓN: ASPECTOS SOCIALES</a:t>
            </a:r>
            <a:endParaRPr lang="es-ES" altLang="es-PE" sz="2800" b="1"/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661492A1-D37F-42C1-9C46-FADD252DE6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054975" cy="4968875"/>
          </a:xfrm>
        </p:spPr>
        <p:txBody>
          <a:bodyPr/>
          <a:lstStyle/>
          <a:p>
            <a:pPr algn="just" eaLnBrk="1" hangingPunct="1">
              <a:spcBef>
                <a:spcPct val="35000"/>
              </a:spcBef>
            </a:pPr>
            <a:r>
              <a:rPr lang="es-ES" altLang="es-PE" sz="2000"/>
              <a:t>Servicios de salud: Centro de Salud Pichari y otras clínicas particulares.</a:t>
            </a:r>
          </a:p>
          <a:p>
            <a:pPr algn="just" eaLnBrk="1" hangingPunct="1">
              <a:spcBef>
                <a:spcPct val="35000"/>
              </a:spcBef>
            </a:pPr>
            <a:r>
              <a:rPr lang="es-MX" altLang="es-PE" sz="2000"/>
              <a:t>Incremento de la tasa de morbilidad de 38% a 41% entre los años 2002 y 2004.</a:t>
            </a:r>
          </a:p>
          <a:p>
            <a:pPr algn="just" eaLnBrk="1" hangingPunct="1">
              <a:spcBef>
                <a:spcPct val="35000"/>
              </a:spcBef>
            </a:pPr>
            <a:r>
              <a:rPr lang="es-PE" altLang="es-PE" sz="2000"/>
              <a:t>En 2004, 20.6% de la población fue afectada por enfermedades causadas por residuos sólidos.</a:t>
            </a:r>
          </a:p>
          <a:p>
            <a:pPr algn="just" eaLnBrk="1" hangingPunct="1">
              <a:spcBef>
                <a:spcPct val="35000"/>
              </a:spcBef>
            </a:pPr>
            <a:r>
              <a:rPr lang="es-MX" altLang="es-PE" sz="2000"/>
              <a:t>En 2004, las EDAs y las IRAs constituían 34% y 16%, respectivamente de las enfermedades (2,728 casos).</a:t>
            </a:r>
          </a:p>
          <a:p>
            <a:pPr algn="just" eaLnBrk="1" hangingPunct="1">
              <a:spcBef>
                <a:spcPct val="35000"/>
              </a:spcBef>
            </a:pPr>
            <a:r>
              <a:rPr lang="es-PE" altLang="es-PE" sz="2000"/>
              <a:t>Estos RR.SS. provocaron la aparición de focos infecciosos y la proliferación de vectores que transmitieron enfermedades diarreicas. </a:t>
            </a:r>
          </a:p>
          <a:p>
            <a:pPr algn="just" eaLnBrk="1" hangingPunct="1">
              <a:spcBef>
                <a:spcPct val="35000"/>
              </a:spcBef>
            </a:pPr>
            <a:r>
              <a:rPr lang="es-PE" altLang="es-PE" sz="2000"/>
              <a:t>La quema de RR.SS. genera gases tóxicos que son la causas principal de las enfermedades bronquiales.</a:t>
            </a:r>
            <a:endParaRPr lang="es-ES" altLang="es-PE" sz="2000"/>
          </a:p>
        </p:txBody>
      </p:sp>
      <p:grpSp>
        <p:nvGrpSpPr>
          <p:cNvPr id="19461" name="Group 4">
            <a:extLst>
              <a:ext uri="{FF2B5EF4-FFF2-40B4-BE49-F238E27FC236}">
                <a16:creationId xmlns:a16="http://schemas.microsoft.com/office/drawing/2014/main" id="{211EB634-3013-4CE3-BA35-02D88129EB73}"/>
              </a:ext>
            </a:extLst>
          </p:cNvPr>
          <p:cNvGrpSpPr>
            <a:grpSpLocks/>
          </p:cNvGrpSpPr>
          <p:nvPr/>
        </p:nvGrpSpPr>
        <p:grpSpPr bwMode="auto">
          <a:xfrm>
            <a:off x="7885113" y="44450"/>
            <a:ext cx="1223962" cy="1512888"/>
            <a:chOff x="4649" y="73"/>
            <a:chExt cx="1043" cy="1225"/>
          </a:xfrm>
        </p:grpSpPr>
        <p:grpSp>
          <p:nvGrpSpPr>
            <p:cNvPr id="19462" name="Group 5">
              <a:extLst>
                <a:ext uri="{FF2B5EF4-FFF2-40B4-BE49-F238E27FC236}">
                  <a16:creationId xmlns:a16="http://schemas.microsoft.com/office/drawing/2014/main" id="{1274FDC5-3EF8-46C7-B00D-AA887E784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7" y="980"/>
              <a:ext cx="105" cy="297"/>
              <a:chOff x="4142" y="2726"/>
              <a:chExt cx="160" cy="490"/>
            </a:xfrm>
          </p:grpSpPr>
          <p:sp>
            <p:nvSpPr>
              <p:cNvPr id="19531" name="Freeform 6">
                <a:extLst>
                  <a:ext uri="{FF2B5EF4-FFF2-40B4-BE49-F238E27FC236}">
                    <a16:creationId xmlns:a16="http://schemas.microsoft.com/office/drawing/2014/main" id="{6C11135F-7074-4484-A596-7DBDD36196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2726"/>
                <a:ext cx="160" cy="490"/>
              </a:xfrm>
              <a:custGeom>
                <a:avLst/>
                <a:gdLst>
                  <a:gd name="T0" fmla="*/ 118 w 160"/>
                  <a:gd name="T1" fmla="*/ 0 h 490"/>
                  <a:gd name="T2" fmla="*/ 114 w 160"/>
                  <a:gd name="T3" fmla="*/ 85 h 490"/>
                  <a:gd name="T4" fmla="*/ 112 w 160"/>
                  <a:gd name="T5" fmla="*/ 163 h 490"/>
                  <a:gd name="T6" fmla="*/ 105 w 160"/>
                  <a:gd name="T7" fmla="*/ 239 h 490"/>
                  <a:gd name="T8" fmla="*/ 114 w 160"/>
                  <a:gd name="T9" fmla="*/ 265 h 490"/>
                  <a:gd name="T10" fmla="*/ 125 w 160"/>
                  <a:gd name="T11" fmla="*/ 293 h 490"/>
                  <a:gd name="T12" fmla="*/ 139 w 160"/>
                  <a:gd name="T13" fmla="*/ 322 h 490"/>
                  <a:gd name="T14" fmla="*/ 143 w 160"/>
                  <a:gd name="T15" fmla="*/ 334 h 490"/>
                  <a:gd name="T16" fmla="*/ 148 w 160"/>
                  <a:gd name="T17" fmla="*/ 340 h 490"/>
                  <a:gd name="T18" fmla="*/ 152 w 160"/>
                  <a:gd name="T19" fmla="*/ 357 h 490"/>
                  <a:gd name="T20" fmla="*/ 160 w 160"/>
                  <a:gd name="T21" fmla="*/ 391 h 490"/>
                  <a:gd name="T22" fmla="*/ 155 w 160"/>
                  <a:gd name="T23" fmla="*/ 409 h 490"/>
                  <a:gd name="T24" fmla="*/ 148 w 160"/>
                  <a:gd name="T25" fmla="*/ 413 h 490"/>
                  <a:gd name="T26" fmla="*/ 145 w 160"/>
                  <a:gd name="T27" fmla="*/ 424 h 490"/>
                  <a:gd name="T28" fmla="*/ 140 w 160"/>
                  <a:gd name="T29" fmla="*/ 430 h 490"/>
                  <a:gd name="T30" fmla="*/ 128 w 160"/>
                  <a:gd name="T31" fmla="*/ 434 h 490"/>
                  <a:gd name="T32" fmla="*/ 130 w 160"/>
                  <a:gd name="T33" fmla="*/ 448 h 490"/>
                  <a:gd name="T34" fmla="*/ 127 w 160"/>
                  <a:gd name="T35" fmla="*/ 452 h 490"/>
                  <a:gd name="T36" fmla="*/ 108 w 160"/>
                  <a:gd name="T37" fmla="*/ 454 h 490"/>
                  <a:gd name="T38" fmla="*/ 103 w 160"/>
                  <a:gd name="T39" fmla="*/ 476 h 490"/>
                  <a:gd name="T40" fmla="*/ 67 w 160"/>
                  <a:gd name="T41" fmla="*/ 490 h 490"/>
                  <a:gd name="T42" fmla="*/ 48 w 160"/>
                  <a:gd name="T43" fmla="*/ 475 h 490"/>
                  <a:gd name="T44" fmla="*/ 39 w 160"/>
                  <a:gd name="T45" fmla="*/ 467 h 490"/>
                  <a:gd name="T46" fmla="*/ 38 w 160"/>
                  <a:gd name="T47" fmla="*/ 446 h 490"/>
                  <a:gd name="T48" fmla="*/ 58 w 160"/>
                  <a:gd name="T49" fmla="*/ 422 h 490"/>
                  <a:gd name="T50" fmla="*/ 46 w 160"/>
                  <a:gd name="T51" fmla="*/ 401 h 490"/>
                  <a:gd name="T52" fmla="*/ 30 w 160"/>
                  <a:gd name="T53" fmla="*/ 418 h 490"/>
                  <a:gd name="T54" fmla="*/ 29 w 160"/>
                  <a:gd name="T55" fmla="*/ 436 h 490"/>
                  <a:gd name="T56" fmla="*/ 23 w 160"/>
                  <a:gd name="T57" fmla="*/ 449 h 490"/>
                  <a:gd name="T58" fmla="*/ 16 w 160"/>
                  <a:gd name="T59" fmla="*/ 453 h 490"/>
                  <a:gd name="T60" fmla="*/ 8 w 160"/>
                  <a:gd name="T61" fmla="*/ 460 h 490"/>
                  <a:gd name="T62" fmla="*/ 0 w 160"/>
                  <a:gd name="T63" fmla="*/ 454 h 490"/>
                  <a:gd name="T64" fmla="*/ 3 w 160"/>
                  <a:gd name="T65" fmla="*/ 439 h 490"/>
                  <a:gd name="T66" fmla="*/ 2 w 160"/>
                  <a:gd name="T67" fmla="*/ 413 h 490"/>
                  <a:gd name="T68" fmla="*/ 8 w 160"/>
                  <a:gd name="T69" fmla="*/ 364 h 490"/>
                  <a:gd name="T70" fmla="*/ 15 w 160"/>
                  <a:gd name="T71" fmla="*/ 340 h 490"/>
                  <a:gd name="T72" fmla="*/ 27 w 160"/>
                  <a:gd name="T73" fmla="*/ 326 h 490"/>
                  <a:gd name="T74" fmla="*/ 42 w 160"/>
                  <a:gd name="T75" fmla="*/ 310 h 490"/>
                  <a:gd name="T76" fmla="*/ 45 w 160"/>
                  <a:gd name="T77" fmla="*/ 292 h 490"/>
                  <a:gd name="T78" fmla="*/ 48 w 160"/>
                  <a:gd name="T79" fmla="*/ 241 h 490"/>
                  <a:gd name="T80" fmla="*/ 24 w 160"/>
                  <a:gd name="T81" fmla="*/ 109 h 490"/>
                  <a:gd name="T82" fmla="*/ 11 w 160"/>
                  <a:gd name="T83" fmla="*/ 36 h 490"/>
                  <a:gd name="T84" fmla="*/ 118 w 160"/>
                  <a:gd name="T85" fmla="*/ 0 h 49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60"/>
                  <a:gd name="T130" fmla="*/ 0 h 490"/>
                  <a:gd name="T131" fmla="*/ 160 w 160"/>
                  <a:gd name="T132" fmla="*/ 490 h 49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60" h="490">
                    <a:moveTo>
                      <a:pt x="118" y="0"/>
                    </a:moveTo>
                    <a:lnTo>
                      <a:pt x="114" y="85"/>
                    </a:lnTo>
                    <a:lnTo>
                      <a:pt x="112" y="163"/>
                    </a:lnTo>
                    <a:lnTo>
                      <a:pt x="105" y="239"/>
                    </a:lnTo>
                    <a:lnTo>
                      <a:pt x="114" y="265"/>
                    </a:lnTo>
                    <a:lnTo>
                      <a:pt x="125" y="293"/>
                    </a:lnTo>
                    <a:lnTo>
                      <a:pt x="139" y="322"/>
                    </a:lnTo>
                    <a:lnTo>
                      <a:pt x="143" y="334"/>
                    </a:lnTo>
                    <a:lnTo>
                      <a:pt x="148" y="340"/>
                    </a:lnTo>
                    <a:lnTo>
                      <a:pt x="152" y="357"/>
                    </a:lnTo>
                    <a:lnTo>
                      <a:pt x="160" y="391"/>
                    </a:lnTo>
                    <a:lnTo>
                      <a:pt x="155" y="409"/>
                    </a:lnTo>
                    <a:lnTo>
                      <a:pt x="148" y="413"/>
                    </a:lnTo>
                    <a:lnTo>
                      <a:pt x="145" y="424"/>
                    </a:lnTo>
                    <a:lnTo>
                      <a:pt x="140" y="430"/>
                    </a:lnTo>
                    <a:lnTo>
                      <a:pt x="128" y="434"/>
                    </a:lnTo>
                    <a:lnTo>
                      <a:pt x="130" y="448"/>
                    </a:lnTo>
                    <a:lnTo>
                      <a:pt x="127" y="452"/>
                    </a:lnTo>
                    <a:lnTo>
                      <a:pt x="108" y="454"/>
                    </a:lnTo>
                    <a:lnTo>
                      <a:pt x="103" y="476"/>
                    </a:lnTo>
                    <a:lnTo>
                      <a:pt x="67" y="490"/>
                    </a:lnTo>
                    <a:lnTo>
                      <a:pt x="48" y="475"/>
                    </a:lnTo>
                    <a:lnTo>
                      <a:pt x="39" y="467"/>
                    </a:lnTo>
                    <a:lnTo>
                      <a:pt x="38" y="446"/>
                    </a:lnTo>
                    <a:lnTo>
                      <a:pt x="58" y="422"/>
                    </a:lnTo>
                    <a:lnTo>
                      <a:pt x="46" y="401"/>
                    </a:lnTo>
                    <a:lnTo>
                      <a:pt x="30" y="418"/>
                    </a:lnTo>
                    <a:lnTo>
                      <a:pt x="29" y="436"/>
                    </a:lnTo>
                    <a:lnTo>
                      <a:pt x="23" y="449"/>
                    </a:lnTo>
                    <a:lnTo>
                      <a:pt x="16" y="453"/>
                    </a:lnTo>
                    <a:lnTo>
                      <a:pt x="8" y="460"/>
                    </a:lnTo>
                    <a:lnTo>
                      <a:pt x="0" y="454"/>
                    </a:lnTo>
                    <a:lnTo>
                      <a:pt x="3" y="439"/>
                    </a:lnTo>
                    <a:lnTo>
                      <a:pt x="2" y="413"/>
                    </a:lnTo>
                    <a:lnTo>
                      <a:pt x="8" y="364"/>
                    </a:lnTo>
                    <a:lnTo>
                      <a:pt x="15" y="340"/>
                    </a:lnTo>
                    <a:lnTo>
                      <a:pt x="27" y="326"/>
                    </a:lnTo>
                    <a:lnTo>
                      <a:pt x="42" y="310"/>
                    </a:lnTo>
                    <a:lnTo>
                      <a:pt x="45" y="292"/>
                    </a:lnTo>
                    <a:lnTo>
                      <a:pt x="48" y="241"/>
                    </a:lnTo>
                    <a:lnTo>
                      <a:pt x="24" y="109"/>
                    </a:lnTo>
                    <a:lnTo>
                      <a:pt x="11" y="3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F9F7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9532" name="Freeform 7">
                <a:extLst>
                  <a:ext uri="{FF2B5EF4-FFF2-40B4-BE49-F238E27FC236}">
                    <a16:creationId xmlns:a16="http://schemas.microsoft.com/office/drawing/2014/main" id="{A37296A9-9CCC-4C84-BCB8-17A853E90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0" y="3109"/>
                <a:ext cx="37" cy="95"/>
              </a:xfrm>
              <a:custGeom>
                <a:avLst/>
                <a:gdLst>
                  <a:gd name="T0" fmla="*/ 0 w 37"/>
                  <a:gd name="T1" fmla="*/ 0 h 95"/>
                  <a:gd name="T2" fmla="*/ 11 w 37"/>
                  <a:gd name="T3" fmla="*/ 14 h 95"/>
                  <a:gd name="T4" fmla="*/ 23 w 37"/>
                  <a:gd name="T5" fmla="*/ 31 h 95"/>
                  <a:gd name="T6" fmla="*/ 29 w 37"/>
                  <a:gd name="T7" fmla="*/ 39 h 95"/>
                  <a:gd name="T8" fmla="*/ 32 w 37"/>
                  <a:gd name="T9" fmla="*/ 48 h 95"/>
                  <a:gd name="T10" fmla="*/ 33 w 37"/>
                  <a:gd name="T11" fmla="*/ 57 h 95"/>
                  <a:gd name="T12" fmla="*/ 34 w 37"/>
                  <a:gd name="T13" fmla="*/ 66 h 95"/>
                  <a:gd name="T14" fmla="*/ 34 w 37"/>
                  <a:gd name="T15" fmla="*/ 75 h 95"/>
                  <a:gd name="T16" fmla="*/ 35 w 37"/>
                  <a:gd name="T17" fmla="*/ 86 h 95"/>
                  <a:gd name="T18" fmla="*/ 36 w 37"/>
                  <a:gd name="T19" fmla="*/ 95 h 95"/>
                  <a:gd name="T20" fmla="*/ 37 w 37"/>
                  <a:gd name="T21" fmla="*/ 95 h 95"/>
                  <a:gd name="T22" fmla="*/ 29 w 37"/>
                  <a:gd name="T23" fmla="*/ 78 h 95"/>
                  <a:gd name="T24" fmla="*/ 10 w 37"/>
                  <a:gd name="T25" fmla="*/ 82 h 95"/>
                  <a:gd name="T26" fmla="*/ 23 w 37"/>
                  <a:gd name="T27" fmla="*/ 69 h 95"/>
                  <a:gd name="T28" fmla="*/ 28 w 37"/>
                  <a:gd name="T29" fmla="*/ 63 h 95"/>
                  <a:gd name="T30" fmla="*/ 23 w 37"/>
                  <a:gd name="T31" fmla="*/ 58 h 95"/>
                  <a:gd name="T32" fmla="*/ 12 w 37"/>
                  <a:gd name="T33" fmla="*/ 60 h 95"/>
                  <a:gd name="T34" fmla="*/ 20 w 37"/>
                  <a:gd name="T35" fmla="*/ 37 h 95"/>
                  <a:gd name="T36" fmla="*/ 3 w 37"/>
                  <a:gd name="T37" fmla="*/ 9 h 95"/>
                  <a:gd name="T38" fmla="*/ 0 w 37"/>
                  <a:gd name="T39" fmla="*/ 0 h 9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7"/>
                  <a:gd name="T61" fmla="*/ 0 h 95"/>
                  <a:gd name="T62" fmla="*/ 37 w 37"/>
                  <a:gd name="T63" fmla="*/ 95 h 9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7" h="95">
                    <a:moveTo>
                      <a:pt x="0" y="0"/>
                    </a:moveTo>
                    <a:lnTo>
                      <a:pt x="11" y="14"/>
                    </a:lnTo>
                    <a:lnTo>
                      <a:pt x="23" y="31"/>
                    </a:lnTo>
                    <a:lnTo>
                      <a:pt x="29" y="39"/>
                    </a:lnTo>
                    <a:lnTo>
                      <a:pt x="32" y="48"/>
                    </a:lnTo>
                    <a:lnTo>
                      <a:pt x="33" y="57"/>
                    </a:lnTo>
                    <a:lnTo>
                      <a:pt x="34" y="66"/>
                    </a:lnTo>
                    <a:lnTo>
                      <a:pt x="34" y="75"/>
                    </a:lnTo>
                    <a:lnTo>
                      <a:pt x="35" y="86"/>
                    </a:lnTo>
                    <a:lnTo>
                      <a:pt x="36" y="95"/>
                    </a:lnTo>
                    <a:lnTo>
                      <a:pt x="37" y="95"/>
                    </a:lnTo>
                    <a:lnTo>
                      <a:pt x="29" y="78"/>
                    </a:lnTo>
                    <a:lnTo>
                      <a:pt x="10" y="82"/>
                    </a:lnTo>
                    <a:lnTo>
                      <a:pt x="23" y="69"/>
                    </a:lnTo>
                    <a:lnTo>
                      <a:pt x="28" y="63"/>
                    </a:lnTo>
                    <a:lnTo>
                      <a:pt x="23" y="58"/>
                    </a:lnTo>
                    <a:lnTo>
                      <a:pt x="12" y="60"/>
                    </a:lnTo>
                    <a:lnTo>
                      <a:pt x="20" y="37"/>
                    </a:lnTo>
                    <a:lnTo>
                      <a:pt x="3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3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19463" name="Group 8">
              <a:extLst>
                <a:ext uri="{FF2B5EF4-FFF2-40B4-BE49-F238E27FC236}">
                  <a16:creationId xmlns:a16="http://schemas.microsoft.com/office/drawing/2014/main" id="{7BF4F80D-9E8B-43FE-9CF4-5BCFF26D13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71" y="448"/>
              <a:ext cx="581" cy="850"/>
              <a:chOff x="3359" y="1848"/>
              <a:chExt cx="882" cy="1403"/>
            </a:xfrm>
          </p:grpSpPr>
          <p:sp>
            <p:nvSpPr>
              <p:cNvPr id="19528" name="Freeform 9">
                <a:extLst>
                  <a:ext uri="{FF2B5EF4-FFF2-40B4-BE49-F238E27FC236}">
                    <a16:creationId xmlns:a16="http://schemas.microsoft.com/office/drawing/2014/main" id="{9F490EFF-ABB9-436F-9C4E-C47445810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9" y="1851"/>
                <a:ext cx="879" cy="1400"/>
              </a:xfrm>
              <a:custGeom>
                <a:avLst/>
                <a:gdLst>
                  <a:gd name="T0" fmla="*/ 312 w 879"/>
                  <a:gd name="T1" fmla="*/ 9 h 1400"/>
                  <a:gd name="T2" fmla="*/ 210 w 879"/>
                  <a:gd name="T3" fmla="*/ 18 h 1400"/>
                  <a:gd name="T4" fmla="*/ 156 w 879"/>
                  <a:gd name="T5" fmla="*/ 72 h 1400"/>
                  <a:gd name="T6" fmla="*/ 30 w 879"/>
                  <a:gd name="T7" fmla="*/ 209 h 1400"/>
                  <a:gd name="T8" fmla="*/ 42 w 879"/>
                  <a:gd name="T9" fmla="*/ 269 h 1400"/>
                  <a:gd name="T10" fmla="*/ 81 w 879"/>
                  <a:gd name="T11" fmla="*/ 330 h 1400"/>
                  <a:gd name="T12" fmla="*/ 162 w 879"/>
                  <a:gd name="T13" fmla="*/ 318 h 1400"/>
                  <a:gd name="T14" fmla="*/ 177 w 879"/>
                  <a:gd name="T15" fmla="*/ 367 h 1400"/>
                  <a:gd name="T16" fmla="*/ 207 w 879"/>
                  <a:gd name="T17" fmla="*/ 463 h 1400"/>
                  <a:gd name="T18" fmla="*/ 240 w 879"/>
                  <a:gd name="T19" fmla="*/ 516 h 1400"/>
                  <a:gd name="T20" fmla="*/ 252 w 879"/>
                  <a:gd name="T21" fmla="*/ 606 h 1400"/>
                  <a:gd name="T22" fmla="*/ 246 w 879"/>
                  <a:gd name="T23" fmla="*/ 738 h 1400"/>
                  <a:gd name="T24" fmla="*/ 198 w 879"/>
                  <a:gd name="T25" fmla="*/ 978 h 1400"/>
                  <a:gd name="T26" fmla="*/ 174 w 879"/>
                  <a:gd name="T27" fmla="*/ 1189 h 1400"/>
                  <a:gd name="T28" fmla="*/ 807 w 879"/>
                  <a:gd name="T29" fmla="*/ 1400 h 1400"/>
                  <a:gd name="T30" fmla="*/ 777 w 879"/>
                  <a:gd name="T31" fmla="*/ 1189 h 1400"/>
                  <a:gd name="T32" fmla="*/ 688 w 879"/>
                  <a:gd name="T33" fmla="*/ 852 h 1400"/>
                  <a:gd name="T34" fmla="*/ 664 w 879"/>
                  <a:gd name="T35" fmla="*/ 717 h 1400"/>
                  <a:gd name="T36" fmla="*/ 691 w 879"/>
                  <a:gd name="T37" fmla="*/ 543 h 1400"/>
                  <a:gd name="T38" fmla="*/ 714 w 879"/>
                  <a:gd name="T39" fmla="*/ 475 h 1400"/>
                  <a:gd name="T40" fmla="*/ 735 w 879"/>
                  <a:gd name="T41" fmla="*/ 546 h 1400"/>
                  <a:gd name="T42" fmla="*/ 827 w 879"/>
                  <a:gd name="T43" fmla="*/ 522 h 1400"/>
                  <a:gd name="T44" fmla="*/ 864 w 879"/>
                  <a:gd name="T45" fmla="*/ 418 h 1400"/>
                  <a:gd name="T46" fmla="*/ 827 w 879"/>
                  <a:gd name="T47" fmla="*/ 212 h 1400"/>
                  <a:gd name="T48" fmla="*/ 741 w 879"/>
                  <a:gd name="T49" fmla="*/ 114 h 1400"/>
                  <a:gd name="T50" fmla="*/ 573 w 879"/>
                  <a:gd name="T51" fmla="*/ 15 h 1400"/>
                  <a:gd name="T52" fmla="*/ 576 w 879"/>
                  <a:gd name="T53" fmla="*/ 79 h 1400"/>
                  <a:gd name="T54" fmla="*/ 564 w 879"/>
                  <a:gd name="T55" fmla="*/ 122 h 1400"/>
                  <a:gd name="T56" fmla="*/ 542 w 879"/>
                  <a:gd name="T57" fmla="*/ 154 h 1400"/>
                  <a:gd name="T58" fmla="*/ 506 w 879"/>
                  <a:gd name="T59" fmla="*/ 176 h 1400"/>
                  <a:gd name="T60" fmla="*/ 469 w 879"/>
                  <a:gd name="T61" fmla="*/ 177 h 1400"/>
                  <a:gd name="T62" fmla="*/ 423 w 879"/>
                  <a:gd name="T63" fmla="*/ 162 h 1400"/>
                  <a:gd name="T64" fmla="*/ 386 w 879"/>
                  <a:gd name="T65" fmla="*/ 137 h 1400"/>
                  <a:gd name="T66" fmla="*/ 361 w 879"/>
                  <a:gd name="T67" fmla="*/ 111 h 1400"/>
                  <a:gd name="T68" fmla="*/ 347 w 879"/>
                  <a:gd name="T69" fmla="*/ 78 h 1400"/>
                  <a:gd name="T70" fmla="*/ 363 w 879"/>
                  <a:gd name="T71" fmla="*/ 0 h 140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879"/>
                  <a:gd name="T109" fmla="*/ 0 h 1400"/>
                  <a:gd name="T110" fmla="*/ 879 w 879"/>
                  <a:gd name="T111" fmla="*/ 1400 h 140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879" h="1400">
                    <a:moveTo>
                      <a:pt x="363" y="0"/>
                    </a:moveTo>
                    <a:lnTo>
                      <a:pt x="312" y="9"/>
                    </a:lnTo>
                    <a:lnTo>
                      <a:pt x="252" y="18"/>
                    </a:lnTo>
                    <a:lnTo>
                      <a:pt x="210" y="18"/>
                    </a:lnTo>
                    <a:lnTo>
                      <a:pt x="198" y="21"/>
                    </a:lnTo>
                    <a:lnTo>
                      <a:pt x="156" y="72"/>
                    </a:lnTo>
                    <a:lnTo>
                      <a:pt x="78" y="161"/>
                    </a:lnTo>
                    <a:lnTo>
                      <a:pt x="30" y="209"/>
                    </a:lnTo>
                    <a:lnTo>
                      <a:pt x="0" y="242"/>
                    </a:lnTo>
                    <a:lnTo>
                      <a:pt x="42" y="269"/>
                    </a:lnTo>
                    <a:lnTo>
                      <a:pt x="63" y="299"/>
                    </a:lnTo>
                    <a:lnTo>
                      <a:pt x="81" y="330"/>
                    </a:lnTo>
                    <a:lnTo>
                      <a:pt x="93" y="373"/>
                    </a:lnTo>
                    <a:lnTo>
                      <a:pt x="162" y="318"/>
                    </a:lnTo>
                    <a:lnTo>
                      <a:pt x="171" y="333"/>
                    </a:lnTo>
                    <a:lnTo>
                      <a:pt x="177" y="367"/>
                    </a:lnTo>
                    <a:lnTo>
                      <a:pt x="192" y="430"/>
                    </a:lnTo>
                    <a:lnTo>
                      <a:pt x="207" y="463"/>
                    </a:lnTo>
                    <a:lnTo>
                      <a:pt x="219" y="490"/>
                    </a:lnTo>
                    <a:lnTo>
                      <a:pt x="240" y="516"/>
                    </a:lnTo>
                    <a:lnTo>
                      <a:pt x="249" y="564"/>
                    </a:lnTo>
                    <a:lnTo>
                      <a:pt x="252" y="606"/>
                    </a:lnTo>
                    <a:lnTo>
                      <a:pt x="246" y="648"/>
                    </a:lnTo>
                    <a:lnTo>
                      <a:pt x="246" y="738"/>
                    </a:lnTo>
                    <a:lnTo>
                      <a:pt x="237" y="867"/>
                    </a:lnTo>
                    <a:lnTo>
                      <a:pt x="198" y="978"/>
                    </a:lnTo>
                    <a:lnTo>
                      <a:pt x="183" y="1066"/>
                    </a:lnTo>
                    <a:lnTo>
                      <a:pt x="174" y="1189"/>
                    </a:lnTo>
                    <a:lnTo>
                      <a:pt x="168" y="1400"/>
                    </a:lnTo>
                    <a:lnTo>
                      <a:pt x="807" y="1400"/>
                    </a:lnTo>
                    <a:lnTo>
                      <a:pt x="798" y="1284"/>
                    </a:lnTo>
                    <a:lnTo>
                      <a:pt x="777" y="1189"/>
                    </a:lnTo>
                    <a:lnTo>
                      <a:pt x="741" y="1017"/>
                    </a:lnTo>
                    <a:lnTo>
                      <a:pt x="688" y="852"/>
                    </a:lnTo>
                    <a:lnTo>
                      <a:pt x="673" y="780"/>
                    </a:lnTo>
                    <a:lnTo>
                      <a:pt x="664" y="717"/>
                    </a:lnTo>
                    <a:lnTo>
                      <a:pt x="670" y="636"/>
                    </a:lnTo>
                    <a:lnTo>
                      <a:pt x="691" y="543"/>
                    </a:lnTo>
                    <a:lnTo>
                      <a:pt x="703" y="513"/>
                    </a:lnTo>
                    <a:lnTo>
                      <a:pt x="714" y="475"/>
                    </a:lnTo>
                    <a:lnTo>
                      <a:pt x="729" y="504"/>
                    </a:lnTo>
                    <a:lnTo>
                      <a:pt x="735" y="546"/>
                    </a:lnTo>
                    <a:lnTo>
                      <a:pt x="780" y="531"/>
                    </a:lnTo>
                    <a:lnTo>
                      <a:pt x="827" y="522"/>
                    </a:lnTo>
                    <a:lnTo>
                      <a:pt x="879" y="516"/>
                    </a:lnTo>
                    <a:lnTo>
                      <a:pt x="864" y="418"/>
                    </a:lnTo>
                    <a:lnTo>
                      <a:pt x="855" y="333"/>
                    </a:lnTo>
                    <a:lnTo>
                      <a:pt x="827" y="212"/>
                    </a:lnTo>
                    <a:lnTo>
                      <a:pt x="819" y="158"/>
                    </a:lnTo>
                    <a:lnTo>
                      <a:pt x="741" y="114"/>
                    </a:lnTo>
                    <a:lnTo>
                      <a:pt x="664" y="69"/>
                    </a:lnTo>
                    <a:lnTo>
                      <a:pt x="573" y="15"/>
                    </a:lnTo>
                    <a:lnTo>
                      <a:pt x="576" y="60"/>
                    </a:lnTo>
                    <a:lnTo>
                      <a:pt x="576" y="79"/>
                    </a:lnTo>
                    <a:lnTo>
                      <a:pt x="570" y="105"/>
                    </a:lnTo>
                    <a:lnTo>
                      <a:pt x="564" y="122"/>
                    </a:lnTo>
                    <a:lnTo>
                      <a:pt x="555" y="140"/>
                    </a:lnTo>
                    <a:lnTo>
                      <a:pt x="542" y="154"/>
                    </a:lnTo>
                    <a:lnTo>
                      <a:pt x="529" y="163"/>
                    </a:lnTo>
                    <a:lnTo>
                      <a:pt x="506" y="176"/>
                    </a:lnTo>
                    <a:lnTo>
                      <a:pt x="486" y="178"/>
                    </a:lnTo>
                    <a:lnTo>
                      <a:pt x="469" y="177"/>
                    </a:lnTo>
                    <a:lnTo>
                      <a:pt x="444" y="171"/>
                    </a:lnTo>
                    <a:lnTo>
                      <a:pt x="423" y="162"/>
                    </a:lnTo>
                    <a:lnTo>
                      <a:pt x="402" y="150"/>
                    </a:lnTo>
                    <a:lnTo>
                      <a:pt x="386" y="137"/>
                    </a:lnTo>
                    <a:lnTo>
                      <a:pt x="373" y="125"/>
                    </a:lnTo>
                    <a:lnTo>
                      <a:pt x="361" y="111"/>
                    </a:lnTo>
                    <a:lnTo>
                      <a:pt x="352" y="95"/>
                    </a:lnTo>
                    <a:lnTo>
                      <a:pt x="347" y="78"/>
                    </a:lnTo>
                    <a:lnTo>
                      <a:pt x="345" y="57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66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9529" name="Freeform 10">
                <a:extLst>
                  <a:ext uri="{FF2B5EF4-FFF2-40B4-BE49-F238E27FC236}">
                    <a16:creationId xmlns:a16="http://schemas.microsoft.com/office/drawing/2014/main" id="{06B4BD35-4968-4ADE-B421-159BCB6244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9" y="1848"/>
                <a:ext cx="394" cy="1403"/>
              </a:xfrm>
              <a:custGeom>
                <a:avLst/>
                <a:gdLst>
                  <a:gd name="T0" fmla="*/ 313 w 394"/>
                  <a:gd name="T1" fmla="*/ 9 h 1403"/>
                  <a:gd name="T2" fmla="*/ 211 w 394"/>
                  <a:gd name="T3" fmla="*/ 18 h 1403"/>
                  <a:gd name="T4" fmla="*/ 157 w 394"/>
                  <a:gd name="T5" fmla="*/ 72 h 1403"/>
                  <a:gd name="T6" fmla="*/ 30 w 394"/>
                  <a:gd name="T7" fmla="*/ 209 h 1403"/>
                  <a:gd name="T8" fmla="*/ 42 w 394"/>
                  <a:gd name="T9" fmla="*/ 269 h 1403"/>
                  <a:gd name="T10" fmla="*/ 81 w 394"/>
                  <a:gd name="T11" fmla="*/ 330 h 1403"/>
                  <a:gd name="T12" fmla="*/ 163 w 394"/>
                  <a:gd name="T13" fmla="*/ 318 h 1403"/>
                  <a:gd name="T14" fmla="*/ 178 w 394"/>
                  <a:gd name="T15" fmla="*/ 367 h 1403"/>
                  <a:gd name="T16" fmla="*/ 208 w 394"/>
                  <a:gd name="T17" fmla="*/ 463 h 1403"/>
                  <a:gd name="T18" fmla="*/ 240 w 394"/>
                  <a:gd name="T19" fmla="*/ 516 h 1403"/>
                  <a:gd name="T20" fmla="*/ 252 w 394"/>
                  <a:gd name="T21" fmla="*/ 606 h 1403"/>
                  <a:gd name="T22" fmla="*/ 246 w 394"/>
                  <a:gd name="T23" fmla="*/ 738 h 1403"/>
                  <a:gd name="T24" fmla="*/ 199 w 394"/>
                  <a:gd name="T25" fmla="*/ 978 h 1403"/>
                  <a:gd name="T26" fmla="*/ 175 w 394"/>
                  <a:gd name="T27" fmla="*/ 1189 h 1403"/>
                  <a:gd name="T28" fmla="*/ 246 w 394"/>
                  <a:gd name="T29" fmla="*/ 1403 h 1403"/>
                  <a:gd name="T30" fmla="*/ 258 w 394"/>
                  <a:gd name="T31" fmla="*/ 1302 h 1403"/>
                  <a:gd name="T32" fmla="*/ 288 w 394"/>
                  <a:gd name="T33" fmla="*/ 1260 h 1403"/>
                  <a:gd name="T34" fmla="*/ 322 w 394"/>
                  <a:gd name="T35" fmla="*/ 1250 h 1403"/>
                  <a:gd name="T36" fmla="*/ 337 w 394"/>
                  <a:gd name="T37" fmla="*/ 1206 h 1403"/>
                  <a:gd name="T38" fmla="*/ 334 w 394"/>
                  <a:gd name="T39" fmla="*/ 1155 h 1403"/>
                  <a:gd name="T40" fmla="*/ 334 w 394"/>
                  <a:gd name="T41" fmla="*/ 1101 h 1403"/>
                  <a:gd name="T42" fmla="*/ 331 w 394"/>
                  <a:gd name="T43" fmla="*/ 1049 h 1403"/>
                  <a:gd name="T44" fmla="*/ 340 w 394"/>
                  <a:gd name="T45" fmla="*/ 977 h 1403"/>
                  <a:gd name="T46" fmla="*/ 352 w 394"/>
                  <a:gd name="T47" fmla="*/ 881 h 1403"/>
                  <a:gd name="T48" fmla="*/ 364 w 394"/>
                  <a:gd name="T49" fmla="*/ 824 h 1403"/>
                  <a:gd name="T50" fmla="*/ 367 w 394"/>
                  <a:gd name="T51" fmla="*/ 755 h 1403"/>
                  <a:gd name="T52" fmla="*/ 361 w 394"/>
                  <a:gd name="T53" fmla="*/ 704 h 1403"/>
                  <a:gd name="T54" fmla="*/ 343 w 394"/>
                  <a:gd name="T55" fmla="*/ 638 h 1403"/>
                  <a:gd name="T56" fmla="*/ 382 w 394"/>
                  <a:gd name="T57" fmla="*/ 629 h 1403"/>
                  <a:gd name="T58" fmla="*/ 394 w 394"/>
                  <a:gd name="T59" fmla="*/ 615 h 1403"/>
                  <a:gd name="T60" fmla="*/ 364 w 394"/>
                  <a:gd name="T61" fmla="*/ 484 h 1403"/>
                  <a:gd name="T62" fmla="*/ 385 w 394"/>
                  <a:gd name="T63" fmla="*/ 454 h 1403"/>
                  <a:gd name="T64" fmla="*/ 373 w 394"/>
                  <a:gd name="T65" fmla="*/ 367 h 1403"/>
                  <a:gd name="T66" fmla="*/ 370 w 394"/>
                  <a:gd name="T67" fmla="*/ 263 h 1403"/>
                  <a:gd name="T68" fmla="*/ 370 w 394"/>
                  <a:gd name="T69" fmla="*/ 160 h 1403"/>
                  <a:gd name="T70" fmla="*/ 374 w 394"/>
                  <a:gd name="T71" fmla="*/ 125 h 1403"/>
                  <a:gd name="T72" fmla="*/ 353 w 394"/>
                  <a:gd name="T73" fmla="*/ 95 h 1403"/>
                  <a:gd name="T74" fmla="*/ 346 w 394"/>
                  <a:gd name="T75" fmla="*/ 57 h 140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94"/>
                  <a:gd name="T115" fmla="*/ 0 h 1403"/>
                  <a:gd name="T116" fmla="*/ 394 w 394"/>
                  <a:gd name="T117" fmla="*/ 1403 h 1403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94" h="1403">
                    <a:moveTo>
                      <a:pt x="364" y="0"/>
                    </a:moveTo>
                    <a:lnTo>
                      <a:pt x="313" y="9"/>
                    </a:lnTo>
                    <a:lnTo>
                      <a:pt x="252" y="18"/>
                    </a:lnTo>
                    <a:lnTo>
                      <a:pt x="211" y="18"/>
                    </a:lnTo>
                    <a:lnTo>
                      <a:pt x="199" y="21"/>
                    </a:lnTo>
                    <a:lnTo>
                      <a:pt x="157" y="72"/>
                    </a:lnTo>
                    <a:lnTo>
                      <a:pt x="78" y="161"/>
                    </a:lnTo>
                    <a:lnTo>
                      <a:pt x="30" y="209"/>
                    </a:lnTo>
                    <a:lnTo>
                      <a:pt x="0" y="242"/>
                    </a:lnTo>
                    <a:lnTo>
                      <a:pt x="42" y="269"/>
                    </a:lnTo>
                    <a:lnTo>
                      <a:pt x="63" y="299"/>
                    </a:lnTo>
                    <a:lnTo>
                      <a:pt x="81" y="330"/>
                    </a:lnTo>
                    <a:lnTo>
                      <a:pt x="93" y="373"/>
                    </a:lnTo>
                    <a:lnTo>
                      <a:pt x="163" y="318"/>
                    </a:lnTo>
                    <a:lnTo>
                      <a:pt x="172" y="333"/>
                    </a:lnTo>
                    <a:lnTo>
                      <a:pt x="178" y="367"/>
                    </a:lnTo>
                    <a:lnTo>
                      <a:pt x="193" y="430"/>
                    </a:lnTo>
                    <a:lnTo>
                      <a:pt x="208" y="463"/>
                    </a:lnTo>
                    <a:lnTo>
                      <a:pt x="220" y="490"/>
                    </a:lnTo>
                    <a:lnTo>
                      <a:pt x="240" y="516"/>
                    </a:lnTo>
                    <a:lnTo>
                      <a:pt x="249" y="564"/>
                    </a:lnTo>
                    <a:lnTo>
                      <a:pt x="252" y="606"/>
                    </a:lnTo>
                    <a:lnTo>
                      <a:pt x="246" y="648"/>
                    </a:lnTo>
                    <a:lnTo>
                      <a:pt x="246" y="738"/>
                    </a:lnTo>
                    <a:lnTo>
                      <a:pt x="237" y="867"/>
                    </a:lnTo>
                    <a:lnTo>
                      <a:pt x="199" y="978"/>
                    </a:lnTo>
                    <a:lnTo>
                      <a:pt x="184" y="1066"/>
                    </a:lnTo>
                    <a:lnTo>
                      <a:pt x="175" y="1189"/>
                    </a:lnTo>
                    <a:lnTo>
                      <a:pt x="169" y="1395"/>
                    </a:lnTo>
                    <a:lnTo>
                      <a:pt x="246" y="1403"/>
                    </a:lnTo>
                    <a:lnTo>
                      <a:pt x="252" y="1337"/>
                    </a:lnTo>
                    <a:lnTo>
                      <a:pt x="258" y="1302"/>
                    </a:lnTo>
                    <a:lnTo>
                      <a:pt x="273" y="1275"/>
                    </a:lnTo>
                    <a:lnTo>
                      <a:pt x="288" y="1260"/>
                    </a:lnTo>
                    <a:lnTo>
                      <a:pt x="310" y="1256"/>
                    </a:lnTo>
                    <a:lnTo>
                      <a:pt x="322" y="1250"/>
                    </a:lnTo>
                    <a:lnTo>
                      <a:pt x="331" y="1229"/>
                    </a:lnTo>
                    <a:lnTo>
                      <a:pt x="337" y="1206"/>
                    </a:lnTo>
                    <a:lnTo>
                      <a:pt x="334" y="1179"/>
                    </a:lnTo>
                    <a:lnTo>
                      <a:pt x="334" y="1155"/>
                    </a:lnTo>
                    <a:lnTo>
                      <a:pt x="331" y="1128"/>
                    </a:lnTo>
                    <a:lnTo>
                      <a:pt x="334" y="1101"/>
                    </a:lnTo>
                    <a:lnTo>
                      <a:pt x="331" y="1077"/>
                    </a:lnTo>
                    <a:lnTo>
                      <a:pt x="331" y="1049"/>
                    </a:lnTo>
                    <a:lnTo>
                      <a:pt x="337" y="1019"/>
                    </a:lnTo>
                    <a:lnTo>
                      <a:pt x="340" y="977"/>
                    </a:lnTo>
                    <a:lnTo>
                      <a:pt x="346" y="902"/>
                    </a:lnTo>
                    <a:lnTo>
                      <a:pt x="352" y="881"/>
                    </a:lnTo>
                    <a:lnTo>
                      <a:pt x="367" y="860"/>
                    </a:lnTo>
                    <a:lnTo>
                      <a:pt x="364" y="824"/>
                    </a:lnTo>
                    <a:lnTo>
                      <a:pt x="364" y="791"/>
                    </a:lnTo>
                    <a:lnTo>
                      <a:pt x="367" y="755"/>
                    </a:lnTo>
                    <a:lnTo>
                      <a:pt x="367" y="728"/>
                    </a:lnTo>
                    <a:lnTo>
                      <a:pt x="361" y="704"/>
                    </a:lnTo>
                    <a:lnTo>
                      <a:pt x="349" y="668"/>
                    </a:lnTo>
                    <a:lnTo>
                      <a:pt x="343" y="638"/>
                    </a:lnTo>
                    <a:lnTo>
                      <a:pt x="346" y="617"/>
                    </a:lnTo>
                    <a:lnTo>
                      <a:pt x="382" y="629"/>
                    </a:lnTo>
                    <a:lnTo>
                      <a:pt x="394" y="623"/>
                    </a:lnTo>
                    <a:lnTo>
                      <a:pt x="394" y="615"/>
                    </a:lnTo>
                    <a:lnTo>
                      <a:pt x="391" y="600"/>
                    </a:lnTo>
                    <a:lnTo>
                      <a:pt x="364" y="484"/>
                    </a:lnTo>
                    <a:lnTo>
                      <a:pt x="391" y="504"/>
                    </a:lnTo>
                    <a:lnTo>
                      <a:pt x="385" y="454"/>
                    </a:lnTo>
                    <a:lnTo>
                      <a:pt x="376" y="409"/>
                    </a:lnTo>
                    <a:lnTo>
                      <a:pt x="373" y="367"/>
                    </a:lnTo>
                    <a:lnTo>
                      <a:pt x="367" y="321"/>
                    </a:lnTo>
                    <a:lnTo>
                      <a:pt x="370" y="263"/>
                    </a:lnTo>
                    <a:lnTo>
                      <a:pt x="367" y="199"/>
                    </a:lnTo>
                    <a:lnTo>
                      <a:pt x="370" y="160"/>
                    </a:lnTo>
                    <a:lnTo>
                      <a:pt x="387" y="137"/>
                    </a:lnTo>
                    <a:lnTo>
                      <a:pt x="374" y="125"/>
                    </a:lnTo>
                    <a:lnTo>
                      <a:pt x="362" y="111"/>
                    </a:lnTo>
                    <a:lnTo>
                      <a:pt x="353" y="95"/>
                    </a:lnTo>
                    <a:lnTo>
                      <a:pt x="348" y="78"/>
                    </a:lnTo>
                    <a:lnTo>
                      <a:pt x="346" y="57"/>
                    </a:lnTo>
                    <a:lnTo>
                      <a:pt x="364" y="0"/>
                    </a:lnTo>
                    <a:close/>
                  </a:path>
                </a:pathLst>
              </a:custGeom>
              <a:solidFill>
                <a:srgbClr val="66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9530" name="Freeform 11">
                <a:extLst>
                  <a:ext uri="{FF2B5EF4-FFF2-40B4-BE49-F238E27FC236}">
                    <a16:creationId xmlns:a16="http://schemas.microsoft.com/office/drawing/2014/main" id="{ACE7A980-D86F-447D-B42C-613E0A6686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1860"/>
                <a:ext cx="437" cy="1385"/>
              </a:xfrm>
              <a:custGeom>
                <a:avLst/>
                <a:gdLst>
                  <a:gd name="T0" fmla="*/ 19 w 437"/>
                  <a:gd name="T1" fmla="*/ 596 h 1385"/>
                  <a:gd name="T2" fmla="*/ 28 w 437"/>
                  <a:gd name="T3" fmla="*/ 756 h 1385"/>
                  <a:gd name="T4" fmla="*/ 43 w 437"/>
                  <a:gd name="T5" fmla="*/ 965 h 1385"/>
                  <a:gd name="T6" fmla="*/ 51 w 437"/>
                  <a:gd name="T7" fmla="*/ 1017 h 1385"/>
                  <a:gd name="T8" fmla="*/ 84 w 437"/>
                  <a:gd name="T9" fmla="*/ 1207 h 1385"/>
                  <a:gd name="T10" fmla="*/ 83 w 437"/>
                  <a:gd name="T11" fmla="*/ 1254 h 1385"/>
                  <a:gd name="T12" fmla="*/ 96 w 437"/>
                  <a:gd name="T13" fmla="*/ 1289 h 1385"/>
                  <a:gd name="T14" fmla="*/ 133 w 437"/>
                  <a:gd name="T15" fmla="*/ 1320 h 1385"/>
                  <a:gd name="T16" fmla="*/ 226 w 437"/>
                  <a:gd name="T17" fmla="*/ 1335 h 1385"/>
                  <a:gd name="T18" fmla="*/ 288 w 437"/>
                  <a:gd name="T19" fmla="*/ 1341 h 1385"/>
                  <a:gd name="T20" fmla="*/ 365 w 437"/>
                  <a:gd name="T21" fmla="*/ 1380 h 1385"/>
                  <a:gd name="T22" fmla="*/ 335 w 437"/>
                  <a:gd name="T23" fmla="*/ 1174 h 1385"/>
                  <a:gd name="T24" fmla="*/ 245 w 437"/>
                  <a:gd name="T25" fmla="*/ 837 h 1385"/>
                  <a:gd name="T26" fmla="*/ 221 w 437"/>
                  <a:gd name="T27" fmla="*/ 702 h 1385"/>
                  <a:gd name="T28" fmla="*/ 248 w 437"/>
                  <a:gd name="T29" fmla="*/ 528 h 1385"/>
                  <a:gd name="T30" fmla="*/ 271 w 437"/>
                  <a:gd name="T31" fmla="*/ 460 h 1385"/>
                  <a:gd name="T32" fmla="*/ 292 w 437"/>
                  <a:gd name="T33" fmla="*/ 531 h 1385"/>
                  <a:gd name="T34" fmla="*/ 383 w 437"/>
                  <a:gd name="T35" fmla="*/ 507 h 1385"/>
                  <a:gd name="T36" fmla="*/ 422 w 437"/>
                  <a:gd name="T37" fmla="*/ 403 h 1385"/>
                  <a:gd name="T38" fmla="*/ 383 w 437"/>
                  <a:gd name="T39" fmla="*/ 197 h 1385"/>
                  <a:gd name="T40" fmla="*/ 298 w 437"/>
                  <a:gd name="T41" fmla="*/ 99 h 1385"/>
                  <a:gd name="T42" fmla="*/ 131 w 437"/>
                  <a:gd name="T43" fmla="*/ 0 h 1385"/>
                  <a:gd name="T44" fmla="*/ 134 w 437"/>
                  <a:gd name="T45" fmla="*/ 64 h 1385"/>
                  <a:gd name="T46" fmla="*/ 122 w 437"/>
                  <a:gd name="T47" fmla="*/ 107 h 1385"/>
                  <a:gd name="T48" fmla="*/ 102 w 437"/>
                  <a:gd name="T49" fmla="*/ 154 h 1385"/>
                  <a:gd name="T50" fmla="*/ 69 w 437"/>
                  <a:gd name="T51" fmla="*/ 230 h 1385"/>
                  <a:gd name="T52" fmla="*/ 42 w 437"/>
                  <a:gd name="T53" fmla="*/ 237 h 1385"/>
                  <a:gd name="T54" fmla="*/ 30 w 437"/>
                  <a:gd name="T55" fmla="*/ 263 h 1385"/>
                  <a:gd name="T56" fmla="*/ 24 w 437"/>
                  <a:gd name="T57" fmla="*/ 344 h 1385"/>
                  <a:gd name="T58" fmla="*/ 7 w 437"/>
                  <a:gd name="T59" fmla="*/ 396 h 1385"/>
                  <a:gd name="T60" fmla="*/ 0 w 437"/>
                  <a:gd name="T61" fmla="*/ 435 h 1385"/>
                  <a:gd name="T62" fmla="*/ 7 w 437"/>
                  <a:gd name="T63" fmla="*/ 499 h 138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37"/>
                  <a:gd name="T97" fmla="*/ 0 h 1385"/>
                  <a:gd name="T98" fmla="*/ 437 w 437"/>
                  <a:gd name="T99" fmla="*/ 1385 h 138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37" h="1385">
                    <a:moveTo>
                      <a:pt x="13" y="543"/>
                    </a:moveTo>
                    <a:lnTo>
                      <a:pt x="19" y="596"/>
                    </a:lnTo>
                    <a:lnTo>
                      <a:pt x="21" y="645"/>
                    </a:lnTo>
                    <a:lnTo>
                      <a:pt x="28" y="756"/>
                    </a:lnTo>
                    <a:lnTo>
                      <a:pt x="34" y="858"/>
                    </a:lnTo>
                    <a:lnTo>
                      <a:pt x="43" y="965"/>
                    </a:lnTo>
                    <a:lnTo>
                      <a:pt x="45" y="993"/>
                    </a:lnTo>
                    <a:lnTo>
                      <a:pt x="51" y="1017"/>
                    </a:lnTo>
                    <a:lnTo>
                      <a:pt x="64" y="1050"/>
                    </a:lnTo>
                    <a:lnTo>
                      <a:pt x="84" y="1207"/>
                    </a:lnTo>
                    <a:lnTo>
                      <a:pt x="84" y="1240"/>
                    </a:lnTo>
                    <a:lnTo>
                      <a:pt x="83" y="1254"/>
                    </a:lnTo>
                    <a:lnTo>
                      <a:pt x="85" y="1271"/>
                    </a:lnTo>
                    <a:lnTo>
                      <a:pt x="96" y="1289"/>
                    </a:lnTo>
                    <a:lnTo>
                      <a:pt x="108" y="1307"/>
                    </a:lnTo>
                    <a:lnTo>
                      <a:pt x="133" y="1320"/>
                    </a:lnTo>
                    <a:lnTo>
                      <a:pt x="165" y="1328"/>
                    </a:lnTo>
                    <a:lnTo>
                      <a:pt x="226" y="1335"/>
                    </a:lnTo>
                    <a:lnTo>
                      <a:pt x="267" y="1339"/>
                    </a:lnTo>
                    <a:lnTo>
                      <a:pt x="288" y="1341"/>
                    </a:lnTo>
                    <a:lnTo>
                      <a:pt x="339" y="1385"/>
                    </a:lnTo>
                    <a:lnTo>
                      <a:pt x="365" y="1380"/>
                    </a:lnTo>
                    <a:lnTo>
                      <a:pt x="356" y="1269"/>
                    </a:lnTo>
                    <a:lnTo>
                      <a:pt x="335" y="1174"/>
                    </a:lnTo>
                    <a:lnTo>
                      <a:pt x="298" y="1002"/>
                    </a:lnTo>
                    <a:lnTo>
                      <a:pt x="245" y="837"/>
                    </a:lnTo>
                    <a:lnTo>
                      <a:pt x="230" y="765"/>
                    </a:lnTo>
                    <a:lnTo>
                      <a:pt x="221" y="702"/>
                    </a:lnTo>
                    <a:lnTo>
                      <a:pt x="227" y="621"/>
                    </a:lnTo>
                    <a:lnTo>
                      <a:pt x="248" y="528"/>
                    </a:lnTo>
                    <a:lnTo>
                      <a:pt x="259" y="498"/>
                    </a:lnTo>
                    <a:lnTo>
                      <a:pt x="271" y="460"/>
                    </a:lnTo>
                    <a:lnTo>
                      <a:pt x="286" y="489"/>
                    </a:lnTo>
                    <a:lnTo>
                      <a:pt x="292" y="531"/>
                    </a:lnTo>
                    <a:lnTo>
                      <a:pt x="338" y="516"/>
                    </a:lnTo>
                    <a:lnTo>
                      <a:pt x="383" y="507"/>
                    </a:lnTo>
                    <a:lnTo>
                      <a:pt x="437" y="501"/>
                    </a:lnTo>
                    <a:lnTo>
                      <a:pt x="422" y="403"/>
                    </a:lnTo>
                    <a:lnTo>
                      <a:pt x="413" y="318"/>
                    </a:lnTo>
                    <a:lnTo>
                      <a:pt x="383" y="197"/>
                    </a:lnTo>
                    <a:lnTo>
                      <a:pt x="377" y="143"/>
                    </a:lnTo>
                    <a:lnTo>
                      <a:pt x="298" y="99"/>
                    </a:lnTo>
                    <a:lnTo>
                      <a:pt x="221" y="54"/>
                    </a:lnTo>
                    <a:lnTo>
                      <a:pt x="131" y="0"/>
                    </a:lnTo>
                    <a:lnTo>
                      <a:pt x="134" y="45"/>
                    </a:lnTo>
                    <a:lnTo>
                      <a:pt x="134" y="64"/>
                    </a:lnTo>
                    <a:lnTo>
                      <a:pt x="128" y="90"/>
                    </a:lnTo>
                    <a:lnTo>
                      <a:pt x="122" y="107"/>
                    </a:lnTo>
                    <a:lnTo>
                      <a:pt x="113" y="125"/>
                    </a:lnTo>
                    <a:lnTo>
                      <a:pt x="102" y="154"/>
                    </a:lnTo>
                    <a:lnTo>
                      <a:pt x="83" y="197"/>
                    </a:lnTo>
                    <a:lnTo>
                      <a:pt x="69" y="230"/>
                    </a:lnTo>
                    <a:lnTo>
                      <a:pt x="57" y="233"/>
                    </a:lnTo>
                    <a:lnTo>
                      <a:pt x="42" y="237"/>
                    </a:lnTo>
                    <a:lnTo>
                      <a:pt x="30" y="249"/>
                    </a:lnTo>
                    <a:lnTo>
                      <a:pt x="30" y="263"/>
                    </a:lnTo>
                    <a:lnTo>
                      <a:pt x="28" y="306"/>
                    </a:lnTo>
                    <a:lnTo>
                      <a:pt x="24" y="344"/>
                    </a:lnTo>
                    <a:lnTo>
                      <a:pt x="13" y="378"/>
                    </a:lnTo>
                    <a:lnTo>
                      <a:pt x="7" y="396"/>
                    </a:lnTo>
                    <a:lnTo>
                      <a:pt x="1" y="418"/>
                    </a:lnTo>
                    <a:lnTo>
                      <a:pt x="0" y="435"/>
                    </a:lnTo>
                    <a:lnTo>
                      <a:pt x="4" y="461"/>
                    </a:lnTo>
                    <a:lnTo>
                      <a:pt x="7" y="499"/>
                    </a:lnTo>
                    <a:lnTo>
                      <a:pt x="13" y="543"/>
                    </a:lnTo>
                    <a:close/>
                  </a:path>
                </a:pathLst>
              </a:custGeom>
              <a:solidFill>
                <a:srgbClr val="66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19464" name="Group 12">
              <a:extLst>
                <a:ext uri="{FF2B5EF4-FFF2-40B4-BE49-F238E27FC236}">
                  <a16:creationId xmlns:a16="http://schemas.microsoft.com/office/drawing/2014/main" id="{4F384BB2-6BAF-4B65-AB1F-4CEFF9DEFD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22" y="102"/>
              <a:ext cx="297" cy="469"/>
              <a:chOff x="3587" y="1278"/>
              <a:chExt cx="452" cy="773"/>
            </a:xfrm>
          </p:grpSpPr>
          <p:grpSp>
            <p:nvGrpSpPr>
              <p:cNvPr id="19485" name="Group 13">
                <a:extLst>
                  <a:ext uri="{FF2B5EF4-FFF2-40B4-BE49-F238E27FC236}">
                    <a16:creationId xmlns:a16="http://schemas.microsoft.com/office/drawing/2014/main" id="{6BF2E916-F7CD-4861-A43E-D567F6402C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2" y="1665"/>
                <a:ext cx="235" cy="386"/>
                <a:chOff x="3692" y="1665"/>
                <a:chExt cx="235" cy="386"/>
              </a:xfrm>
            </p:grpSpPr>
            <p:sp>
              <p:nvSpPr>
                <p:cNvPr id="19526" name="Freeform 14">
                  <a:extLst>
                    <a:ext uri="{FF2B5EF4-FFF2-40B4-BE49-F238E27FC236}">
                      <a16:creationId xmlns:a16="http://schemas.microsoft.com/office/drawing/2014/main" id="{F4EFFF88-1BB9-4B77-9060-41F45C34FB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4" y="1665"/>
                  <a:ext cx="233" cy="386"/>
                </a:xfrm>
                <a:custGeom>
                  <a:avLst/>
                  <a:gdLst>
                    <a:gd name="T0" fmla="*/ 201 w 233"/>
                    <a:gd name="T1" fmla="*/ 0 h 386"/>
                    <a:gd name="T2" fmla="*/ 212 w 233"/>
                    <a:gd name="T3" fmla="*/ 109 h 386"/>
                    <a:gd name="T4" fmla="*/ 219 w 233"/>
                    <a:gd name="T5" fmla="*/ 167 h 386"/>
                    <a:gd name="T6" fmla="*/ 225 w 233"/>
                    <a:gd name="T7" fmla="*/ 187 h 386"/>
                    <a:gd name="T8" fmla="*/ 233 w 233"/>
                    <a:gd name="T9" fmla="*/ 236 h 386"/>
                    <a:gd name="T10" fmla="*/ 228 w 233"/>
                    <a:gd name="T11" fmla="*/ 274 h 386"/>
                    <a:gd name="T12" fmla="*/ 219 w 233"/>
                    <a:gd name="T13" fmla="*/ 313 h 386"/>
                    <a:gd name="T14" fmla="*/ 204 w 233"/>
                    <a:gd name="T15" fmla="*/ 349 h 386"/>
                    <a:gd name="T16" fmla="*/ 188 w 233"/>
                    <a:gd name="T17" fmla="*/ 368 h 386"/>
                    <a:gd name="T18" fmla="*/ 160 w 233"/>
                    <a:gd name="T19" fmla="*/ 380 h 386"/>
                    <a:gd name="T20" fmla="*/ 124 w 233"/>
                    <a:gd name="T21" fmla="*/ 386 h 386"/>
                    <a:gd name="T22" fmla="*/ 86 w 233"/>
                    <a:gd name="T23" fmla="*/ 380 h 386"/>
                    <a:gd name="T24" fmla="*/ 55 w 233"/>
                    <a:gd name="T25" fmla="*/ 365 h 386"/>
                    <a:gd name="T26" fmla="*/ 36 w 233"/>
                    <a:gd name="T27" fmla="*/ 349 h 386"/>
                    <a:gd name="T28" fmla="*/ 19 w 233"/>
                    <a:gd name="T29" fmla="*/ 325 h 386"/>
                    <a:gd name="T30" fmla="*/ 3 w 233"/>
                    <a:gd name="T31" fmla="*/ 291 h 386"/>
                    <a:gd name="T32" fmla="*/ 0 w 233"/>
                    <a:gd name="T33" fmla="*/ 269 h 386"/>
                    <a:gd name="T34" fmla="*/ 3 w 233"/>
                    <a:gd name="T35" fmla="*/ 247 h 386"/>
                    <a:gd name="T36" fmla="*/ 10 w 233"/>
                    <a:gd name="T37" fmla="*/ 229 h 386"/>
                    <a:gd name="T38" fmla="*/ 21 w 233"/>
                    <a:gd name="T39" fmla="*/ 212 h 386"/>
                    <a:gd name="T40" fmla="*/ 43 w 233"/>
                    <a:gd name="T41" fmla="*/ 194 h 386"/>
                    <a:gd name="T42" fmla="*/ 45 w 233"/>
                    <a:gd name="T43" fmla="*/ 158 h 386"/>
                    <a:gd name="T44" fmla="*/ 43 w 233"/>
                    <a:gd name="T45" fmla="*/ 98 h 386"/>
                    <a:gd name="T46" fmla="*/ 77 w 233"/>
                    <a:gd name="T47" fmla="*/ 98 h 386"/>
                    <a:gd name="T48" fmla="*/ 101 w 233"/>
                    <a:gd name="T49" fmla="*/ 91 h 386"/>
                    <a:gd name="T50" fmla="*/ 124 w 233"/>
                    <a:gd name="T51" fmla="*/ 79 h 386"/>
                    <a:gd name="T52" fmla="*/ 140 w 233"/>
                    <a:gd name="T53" fmla="*/ 58 h 386"/>
                    <a:gd name="T54" fmla="*/ 161 w 233"/>
                    <a:gd name="T55" fmla="*/ 31 h 386"/>
                    <a:gd name="T56" fmla="*/ 201 w 233"/>
                    <a:gd name="T57" fmla="*/ 0 h 38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33"/>
                    <a:gd name="T88" fmla="*/ 0 h 386"/>
                    <a:gd name="T89" fmla="*/ 233 w 233"/>
                    <a:gd name="T90" fmla="*/ 386 h 38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33" h="386">
                      <a:moveTo>
                        <a:pt x="201" y="0"/>
                      </a:moveTo>
                      <a:lnTo>
                        <a:pt x="212" y="109"/>
                      </a:lnTo>
                      <a:lnTo>
                        <a:pt x="219" y="167"/>
                      </a:lnTo>
                      <a:lnTo>
                        <a:pt x="225" y="187"/>
                      </a:lnTo>
                      <a:lnTo>
                        <a:pt x="233" y="236"/>
                      </a:lnTo>
                      <a:lnTo>
                        <a:pt x="228" y="274"/>
                      </a:lnTo>
                      <a:lnTo>
                        <a:pt x="219" y="313"/>
                      </a:lnTo>
                      <a:lnTo>
                        <a:pt x="204" y="349"/>
                      </a:lnTo>
                      <a:lnTo>
                        <a:pt x="188" y="368"/>
                      </a:lnTo>
                      <a:lnTo>
                        <a:pt x="160" y="380"/>
                      </a:lnTo>
                      <a:lnTo>
                        <a:pt x="124" y="386"/>
                      </a:lnTo>
                      <a:lnTo>
                        <a:pt x="86" y="380"/>
                      </a:lnTo>
                      <a:lnTo>
                        <a:pt x="55" y="365"/>
                      </a:lnTo>
                      <a:lnTo>
                        <a:pt x="36" y="349"/>
                      </a:lnTo>
                      <a:lnTo>
                        <a:pt x="19" y="325"/>
                      </a:lnTo>
                      <a:lnTo>
                        <a:pt x="3" y="291"/>
                      </a:lnTo>
                      <a:lnTo>
                        <a:pt x="0" y="269"/>
                      </a:lnTo>
                      <a:lnTo>
                        <a:pt x="3" y="247"/>
                      </a:lnTo>
                      <a:lnTo>
                        <a:pt x="10" y="229"/>
                      </a:lnTo>
                      <a:lnTo>
                        <a:pt x="21" y="212"/>
                      </a:lnTo>
                      <a:lnTo>
                        <a:pt x="43" y="194"/>
                      </a:lnTo>
                      <a:lnTo>
                        <a:pt x="45" y="158"/>
                      </a:lnTo>
                      <a:lnTo>
                        <a:pt x="43" y="98"/>
                      </a:lnTo>
                      <a:lnTo>
                        <a:pt x="77" y="98"/>
                      </a:lnTo>
                      <a:lnTo>
                        <a:pt x="101" y="91"/>
                      </a:lnTo>
                      <a:lnTo>
                        <a:pt x="124" y="79"/>
                      </a:lnTo>
                      <a:lnTo>
                        <a:pt x="140" y="58"/>
                      </a:lnTo>
                      <a:lnTo>
                        <a:pt x="161" y="31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9527" name="Freeform 15">
                  <a:extLst>
                    <a:ext uri="{FF2B5EF4-FFF2-40B4-BE49-F238E27FC236}">
                      <a16:creationId xmlns:a16="http://schemas.microsoft.com/office/drawing/2014/main" id="{5428478F-3CEF-42EC-96C5-3B259C6918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2" y="1665"/>
                  <a:ext cx="233" cy="351"/>
                </a:xfrm>
                <a:custGeom>
                  <a:avLst/>
                  <a:gdLst>
                    <a:gd name="T0" fmla="*/ 201 w 233"/>
                    <a:gd name="T1" fmla="*/ 0 h 351"/>
                    <a:gd name="T2" fmla="*/ 212 w 233"/>
                    <a:gd name="T3" fmla="*/ 109 h 351"/>
                    <a:gd name="T4" fmla="*/ 219 w 233"/>
                    <a:gd name="T5" fmla="*/ 167 h 351"/>
                    <a:gd name="T6" fmla="*/ 225 w 233"/>
                    <a:gd name="T7" fmla="*/ 187 h 351"/>
                    <a:gd name="T8" fmla="*/ 233 w 233"/>
                    <a:gd name="T9" fmla="*/ 236 h 351"/>
                    <a:gd name="T10" fmla="*/ 228 w 233"/>
                    <a:gd name="T11" fmla="*/ 275 h 351"/>
                    <a:gd name="T12" fmla="*/ 219 w 233"/>
                    <a:gd name="T13" fmla="*/ 313 h 351"/>
                    <a:gd name="T14" fmla="*/ 205 w 233"/>
                    <a:gd name="T15" fmla="*/ 349 h 351"/>
                    <a:gd name="T16" fmla="*/ 196 w 233"/>
                    <a:gd name="T17" fmla="*/ 329 h 351"/>
                    <a:gd name="T18" fmla="*/ 179 w 233"/>
                    <a:gd name="T19" fmla="*/ 322 h 351"/>
                    <a:gd name="T20" fmla="*/ 166 w 233"/>
                    <a:gd name="T21" fmla="*/ 326 h 351"/>
                    <a:gd name="T22" fmla="*/ 155 w 233"/>
                    <a:gd name="T23" fmla="*/ 336 h 351"/>
                    <a:gd name="T24" fmla="*/ 136 w 233"/>
                    <a:gd name="T25" fmla="*/ 351 h 351"/>
                    <a:gd name="T26" fmla="*/ 111 w 233"/>
                    <a:gd name="T27" fmla="*/ 351 h 351"/>
                    <a:gd name="T28" fmla="*/ 122 w 233"/>
                    <a:gd name="T29" fmla="*/ 332 h 351"/>
                    <a:gd name="T30" fmla="*/ 145 w 233"/>
                    <a:gd name="T31" fmla="*/ 303 h 351"/>
                    <a:gd name="T32" fmla="*/ 168 w 233"/>
                    <a:gd name="T33" fmla="*/ 284 h 351"/>
                    <a:gd name="T34" fmla="*/ 181 w 233"/>
                    <a:gd name="T35" fmla="*/ 270 h 351"/>
                    <a:gd name="T36" fmla="*/ 187 w 233"/>
                    <a:gd name="T37" fmla="*/ 250 h 351"/>
                    <a:gd name="T38" fmla="*/ 190 w 233"/>
                    <a:gd name="T39" fmla="*/ 231 h 351"/>
                    <a:gd name="T40" fmla="*/ 191 w 233"/>
                    <a:gd name="T41" fmla="*/ 209 h 351"/>
                    <a:gd name="T42" fmla="*/ 188 w 233"/>
                    <a:gd name="T43" fmla="*/ 186 h 351"/>
                    <a:gd name="T44" fmla="*/ 190 w 233"/>
                    <a:gd name="T45" fmla="*/ 153 h 351"/>
                    <a:gd name="T46" fmla="*/ 178 w 233"/>
                    <a:gd name="T47" fmla="*/ 156 h 351"/>
                    <a:gd name="T48" fmla="*/ 148 w 233"/>
                    <a:gd name="T49" fmla="*/ 157 h 351"/>
                    <a:gd name="T50" fmla="*/ 123 w 233"/>
                    <a:gd name="T51" fmla="*/ 155 h 351"/>
                    <a:gd name="T52" fmla="*/ 97 w 233"/>
                    <a:gd name="T53" fmla="*/ 151 h 351"/>
                    <a:gd name="T54" fmla="*/ 78 w 233"/>
                    <a:gd name="T55" fmla="*/ 144 h 351"/>
                    <a:gd name="T56" fmla="*/ 63 w 233"/>
                    <a:gd name="T57" fmla="*/ 137 h 351"/>
                    <a:gd name="T58" fmla="*/ 63 w 233"/>
                    <a:gd name="T59" fmla="*/ 159 h 351"/>
                    <a:gd name="T60" fmla="*/ 63 w 233"/>
                    <a:gd name="T61" fmla="*/ 187 h 351"/>
                    <a:gd name="T62" fmla="*/ 57 w 233"/>
                    <a:gd name="T63" fmla="*/ 212 h 351"/>
                    <a:gd name="T64" fmla="*/ 56 w 233"/>
                    <a:gd name="T65" fmla="*/ 236 h 351"/>
                    <a:gd name="T66" fmla="*/ 65 w 233"/>
                    <a:gd name="T67" fmla="*/ 261 h 351"/>
                    <a:gd name="T68" fmla="*/ 75 w 233"/>
                    <a:gd name="T69" fmla="*/ 282 h 351"/>
                    <a:gd name="T70" fmla="*/ 89 w 233"/>
                    <a:gd name="T71" fmla="*/ 306 h 351"/>
                    <a:gd name="T72" fmla="*/ 82 w 233"/>
                    <a:gd name="T73" fmla="*/ 324 h 351"/>
                    <a:gd name="T74" fmla="*/ 70 w 233"/>
                    <a:gd name="T75" fmla="*/ 313 h 351"/>
                    <a:gd name="T76" fmla="*/ 49 w 233"/>
                    <a:gd name="T77" fmla="*/ 299 h 351"/>
                    <a:gd name="T78" fmla="*/ 36 w 233"/>
                    <a:gd name="T79" fmla="*/ 286 h 351"/>
                    <a:gd name="T80" fmla="*/ 18 w 233"/>
                    <a:gd name="T81" fmla="*/ 277 h 351"/>
                    <a:gd name="T82" fmla="*/ 0 w 233"/>
                    <a:gd name="T83" fmla="*/ 270 h 351"/>
                    <a:gd name="T84" fmla="*/ 3 w 233"/>
                    <a:gd name="T85" fmla="*/ 247 h 351"/>
                    <a:gd name="T86" fmla="*/ 10 w 233"/>
                    <a:gd name="T87" fmla="*/ 229 h 351"/>
                    <a:gd name="T88" fmla="*/ 21 w 233"/>
                    <a:gd name="T89" fmla="*/ 212 h 351"/>
                    <a:gd name="T90" fmla="*/ 43 w 233"/>
                    <a:gd name="T91" fmla="*/ 194 h 351"/>
                    <a:gd name="T92" fmla="*/ 45 w 233"/>
                    <a:gd name="T93" fmla="*/ 158 h 351"/>
                    <a:gd name="T94" fmla="*/ 43 w 233"/>
                    <a:gd name="T95" fmla="*/ 98 h 351"/>
                    <a:gd name="T96" fmla="*/ 77 w 233"/>
                    <a:gd name="T97" fmla="*/ 98 h 351"/>
                    <a:gd name="T98" fmla="*/ 101 w 233"/>
                    <a:gd name="T99" fmla="*/ 92 h 351"/>
                    <a:gd name="T100" fmla="*/ 124 w 233"/>
                    <a:gd name="T101" fmla="*/ 79 h 351"/>
                    <a:gd name="T102" fmla="*/ 140 w 233"/>
                    <a:gd name="T103" fmla="*/ 58 h 351"/>
                    <a:gd name="T104" fmla="*/ 161 w 233"/>
                    <a:gd name="T105" fmla="*/ 31 h 351"/>
                    <a:gd name="T106" fmla="*/ 201 w 233"/>
                    <a:gd name="T107" fmla="*/ 0 h 35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233"/>
                    <a:gd name="T163" fmla="*/ 0 h 351"/>
                    <a:gd name="T164" fmla="*/ 233 w 233"/>
                    <a:gd name="T165" fmla="*/ 351 h 351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233" h="351">
                      <a:moveTo>
                        <a:pt x="201" y="0"/>
                      </a:moveTo>
                      <a:lnTo>
                        <a:pt x="212" y="109"/>
                      </a:lnTo>
                      <a:lnTo>
                        <a:pt x="219" y="167"/>
                      </a:lnTo>
                      <a:lnTo>
                        <a:pt x="225" y="187"/>
                      </a:lnTo>
                      <a:lnTo>
                        <a:pt x="233" y="236"/>
                      </a:lnTo>
                      <a:lnTo>
                        <a:pt x="228" y="275"/>
                      </a:lnTo>
                      <a:lnTo>
                        <a:pt x="219" y="313"/>
                      </a:lnTo>
                      <a:lnTo>
                        <a:pt x="205" y="349"/>
                      </a:lnTo>
                      <a:lnTo>
                        <a:pt x="196" y="329"/>
                      </a:lnTo>
                      <a:lnTo>
                        <a:pt x="179" y="322"/>
                      </a:lnTo>
                      <a:lnTo>
                        <a:pt x="166" y="326"/>
                      </a:lnTo>
                      <a:lnTo>
                        <a:pt x="155" y="336"/>
                      </a:lnTo>
                      <a:lnTo>
                        <a:pt x="136" y="351"/>
                      </a:lnTo>
                      <a:lnTo>
                        <a:pt x="111" y="351"/>
                      </a:lnTo>
                      <a:lnTo>
                        <a:pt x="122" y="332"/>
                      </a:lnTo>
                      <a:lnTo>
                        <a:pt x="145" y="303"/>
                      </a:lnTo>
                      <a:lnTo>
                        <a:pt x="168" y="284"/>
                      </a:lnTo>
                      <a:lnTo>
                        <a:pt x="181" y="270"/>
                      </a:lnTo>
                      <a:lnTo>
                        <a:pt x="187" y="250"/>
                      </a:lnTo>
                      <a:lnTo>
                        <a:pt x="190" y="231"/>
                      </a:lnTo>
                      <a:lnTo>
                        <a:pt x="191" y="209"/>
                      </a:lnTo>
                      <a:lnTo>
                        <a:pt x="188" y="186"/>
                      </a:lnTo>
                      <a:lnTo>
                        <a:pt x="190" y="153"/>
                      </a:lnTo>
                      <a:lnTo>
                        <a:pt x="178" y="156"/>
                      </a:lnTo>
                      <a:lnTo>
                        <a:pt x="148" y="157"/>
                      </a:lnTo>
                      <a:lnTo>
                        <a:pt x="123" y="155"/>
                      </a:lnTo>
                      <a:lnTo>
                        <a:pt x="97" y="151"/>
                      </a:lnTo>
                      <a:lnTo>
                        <a:pt x="78" y="144"/>
                      </a:lnTo>
                      <a:lnTo>
                        <a:pt x="63" y="137"/>
                      </a:lnTo>
                      <a:lnTo>
                        <a:pt x="63" y="159"/>
                      </a:lnTo>
                      <a:lnTo>
                        <a:pt x="63" y="187"/>
                      </a:lnTo>
                      <a:lnTo>
                        <a:pt x="57" y="212"/>
                      </a:lnTo>
                      <a:lnTo>
                        <a:pt x="56" y="236"/>
                      </a:lnTo>
                      <a:lnTo>
                        <a:pt x="65" y="261"/>
                      </a:lnTo>
                      <a:lnTo>
                        <a:pt x="75" y="282"/>
                      </a:lnTo>
                      <a:lnTo>
                        <a:pt x="89" y="306"/>
                      </a:lnTo>
                      <a:lnTo>
                        <a:pt x="82" y="324"/>
                      </a:lnTo>
                      <a:lnTo>
                        <a:pt x="70" y="313"/>
                      </a:lnTo>
                      <a:lnTo>
                        <a:pt x="49" y="299"/>
                      </a:lnTo>
                      <a:lnTo>
                        <a:pt x="36" y="286"/>
                      </a:lnTo>
                      <a:lnTo>
                        <a:pt x="18" y="277"/>
                      </a:lnTo>
                      <a:lnTo>
                        <a:pt x="0" y="270"/>
                      </a:lnTo>
                      <a:lnTo>
                        <a:pt x="3" y="247"/>
                      </a:lnTo>
                      <a:lnTo>
                        <a:pt x="10" y="229"/>
                      </a:lnTo>
                      <a:lnTo>
                        <a:pt x="21" y="212"/>
                      </a:lnTo>
                      <a:lnTo>
                        <a:pt x="43" y="194"/>
                      </a:lnTo>
                      <a:lnTo>
                        <a:pt x="45" y="158"/>
                      </a:lnTo>
                      <a:lnTo>
                        <a:pt x="43" y="98"/>
                      </a:lnTo>
                      <a:lnTo>
                        <a:pt x="77" y="98"/>
                      </a:lnTo>
                      <a:lnTo>
                        <a:pt x="101" y="92"/>
                      </a:lnTo>
                      <a:lnTo>
                        <a:pt x="124" y="79"/>
                      </a:lnTo>
                      <a:lnTo>
                        <a:pt x="140" y="58"/>
                      </a:lnTo>
                      <a:lnTo>
                        <a:pt x="161" y="31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rgbClr val="FF7F7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19486" name="Freeform 16">
                <a:extLst>
                  <a:ext uri="{FF2B5EF4-FFF2-40B4-BE49-F238E27FC236}">
                    <a16:creationId xmlns:a16="http://schemas.microsoft.com/office/drawing/2014/main" id="{C6821EAC-47A3-4FBA-92B4-1F41C360F4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8" y="1309"/>
                <a:ext cx="315" cy="471"/>
              </a:xfrm>
              <a:custGeom>
                <a:avLst/>
                <a:gdLst>
                  <a:gd name="T0" fmla="*/ 29 w 315"/>
                  <a:gd name="T1" fmla="*/ 81 h 471"/>
                  <a:gd name="T2" fmla="*/ 16 w 315"/>
                  <a:gd name="T3" fmla="*/ 111 h 471"/>
                  <a:gd name="T4" fmla="*/ 7 w 315"/>
                  <a:gd name="T5" fmla="*/ 137 h 471"/>
                  <a:gd name="T6" fmla="*/ 1 w 315"/>
                  <a:gd name="T7" fmla="*/ 158 h 471"/>
                  <a:gd name="T8" fmla="*/ 0 w 315"/>
                  <a:gd name="T9" fmla="*/ 174 h 471"/>
                  <a:gd name="T10" fmla="*/ 2 w 315"/>
                  <a:gd name="T11" fmla="*/ 189 h 471"/>
                  <a:gd name="T12" fmla="*/ 5 w 315"/>
                  <a:gd name="T13" fmla="*/ 212 h 471"/>
                  <a:gd name="T14" fmla="*/ 4 w 315"/>
                  <a:gd name="T15" fmla="*/ 223 h 471"/>
                  <a:gd name="T16" fmla="*/ 5 w 315"/>
                  <a:gd name="T17" fmla="*/ 236 h 471"/>
                  <a:gd name="T18" fmla="*/ 11 w 315"/>
                  <a:gd name="T19" fmla="*/ 253 h 471"/>
                  <a:gd name="T20" fmla="*/ 13 w 315"/>
                  <a:gd name="T21" fmla="*/ 263 h 471"/>
                  <a:gd name="T22" fmla="*/ 10 w 315"/>
                  <a:gd name="T23" fmla="*/ 293 h 471"/>
                  <a:gd name="T24" fmla="*/ 13 w 315"/>
                  <a:gd name="T25" fmla="*/ 314 h 471"/>
                  <a:gd name="T26" fmla="*/ 19 w 315"/>
                  <a:gd name="T27" fmla="*/ 335 h 471"/>
                  <a:gd name="T28" fmla="*/ 29 w 315"/>
                  <a:gd name="T29" fmla="*/ 360 h 471"/>
                  <a:gd name="T30" fmla="*/ 41 w 315"/>
                  <a:gd name="T31" fmla="*/ 386 h 471"/>
                  <a:gd name="T32" fmla="*/ 52 w 315"/>
                  <a:gd name="T33" fmla="*/ 410 h 471"/>
                  <a:gd name="T34" fmla="*/ 59 w 315"/>
                  <a:gd name="T35" fmla="*/ 429 h 471"/>
                  <a:gd name="T36" fmla="*/ 65 w 315"/>
                  <a:gd name="T37" fmla="*/ 449 h 471"/>
                  <a:gd name="T38" fmla="*/ 74 w 315"/>
                  <a:gd name="T39" fmla="*/ 461 h 471"/>
                  <a:gd name="T40" fmla="*/ 87 w 315"/>
                  <a:gd name="T41" fmla="*/ 468 h 471"/>
                  <a:gd name="T42" fmla="*/ 108 w 315"/>
                  <a:gd name="T43" fmla="*/ 471 h 471"/>
                  <a:gd name="T44" fmla="*/ 137 w 315"/>
                  <a:gd name="T45" fmla="*/ 468 h 471"/>
                  <a:gd name="T46" fmla="*/ 162 w 315"/>
                  <a:gd name="T47" fmla="*/ 462 h 471"/>
                  <a:gd name="T48" fmla="*/ 176 w 315"/>
                  <a:gd name="T49" fmla="*/ 452 h 471"/>
                  <a:gd name="T50" fmla="*/ 197 w 315"/>
                  <a:gd name="T51" fmla="*/ 438 h 471"/>
                  <a:gd name="T52" fmla="*/ 219 w 315"/>
                  <a:gd name="T53" fmla="*/ 410 h 471"/>
                  <a:gd name="T54" fmla="*/ 255 w 315"/>
                  <a:gd name="T55" fmla="*/ 359 h 471"/>
                  <a:gd name="T56" fmla="*/ 264 w 315"/>
                  <a:gd name="T57" fmla="*/ 343 h 471"/>
                  <a:gd name="T58" fmla="*/ 271 w 315"/>
                  <a:gd name="T59" fmla="*/ 347 h 471"/>
                  <a:gd name="T60" fmla="*/ 282 w 315"/>
                  <a:gd name="T61" fmla="*/ 347 h 471"/>
                  <a:gd name="T62" fmla="*/ 288 w 315"/>
                  <a:gd name="T63" fmla="*/ 332 h 471"/>
                  <a:gd name="T64" fmla="*/ 298 w 315"/>
                  <a:gd name="T65" fmla="*/ 301 h 471"/>
                  <a:gd name="T66" fmla="*/ 306 w 315"/>
                  <a:gd name="T67" fmla="*/ 272 h 471"/>
                  <a:gd name="T68" fmla="*/ 304 w 315"/>
                  <a:gd name="T69" fmla="*/ 233 h 471"/>
                  <a:gd name="T70" fmla="*/ 312 w 315"/>
                  <a:gd name="T71" fmla="*/ 167 h 471"/>
                  <a:gd name="T72" fmla="*/ 315 w 315"/>
                  <a:gd name="T73" fmla="*/ 127 h 471"/>
                  <a:gd name="T74" fmla="*/ 313 w 315"/>
                  <a:gd name="T75" fmla="*/ 94 h 471"/>
                  <a:gd name="T76" fmla="*/ 306 w 315"/>
                  <a:gd name="T77" fmla="*/ 70 h 471"/>
                  <a:gd name="T78" fmla="*/ 285 w 315"/>
                  <a:gd name="T79" fmla="*/ 39 h 471"/>
                  <a:gd name="T80" fmla="*/ 255 w 315"/>
                  <a:gd name="T81" fmla="*/ 18 h 471"/>
                  <a:gd name="T82" fmla="*/ 222 w 315"/>
                  <a:gd name="T83" fmla="*/ 6 h 471"/>
                  <a:gd name="T84" fmla="*/ 186 w 315"/>
                  <a:gd name="T85" fmla="*/ 0 h 471"/>
                  <a:gd name="T86" fmla="*/ 149 w 315"/>
                  <a:gd name="T87" fmla="*/ 0 h 471"/>
                  <a:gd name="T88" fmla="*/ 114 w 315"/>
                  <a:gd name="T89" fmla="*/ 6 h 471"/>
                  <a:gd name="T90" fmla="*/ 80 w 315"/>
                  <a:gd name="T91" fmla="*/ 22 h 471"/>
                  <a:gd name="T92" fmla="*/ 55 w 315"/>
                  <a:gd name="T93" fmla="*/ 43 h 471"/>
                  <a:gd name="T94" fmla="*/ 29 w 315"/>
                  <a:gd name="T95" fmla="*/ 81 h 47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315"/>
                  <a:gd name="T145" fmla="*/ 0 h 471"/>
                  <a:gd name="T146" fmla="*/ 315 w 315"/>
                  <a:gd name="T147" fmla="*/ 471 h 471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315" h="471">
                    <a:moveTo>
                      <a:pt x="29" y="81"/>
                    </a:moveTo>
                    <a:lnTo>
                      <a:pt x="16" y="111"/>
                    </a:lnTo>
                    <a:lnTo>
                      <a:pt x="7" y="137"/>
                    </a:lnTo>
                    <a:lnTo>
                      <a:pt x="1" y="158"/>
                    </a:lnTo>
                    <a:lnTo>
                      <a:pt x="0" y="174"/>
                    </a:lnTo>
                    <a:lnTo>
                      <a:pt x="2" y="189"/>
                    </a:lnTo>
                    <a:lnTo>
                      <a:pt x="5" y="212"/>
                    </a:lnTo>
                    <a:lnTo>
                      <a:pt x="4" y="223"/>
                    </a:lnTo>
                    <a:lnTo>
                      <a:pt x="5" y="236"/>
                    </a:lnTo>
                    <a:lnTo>
                      <a:pt x="11" y="253"/>
                    </a:lnTo>
                    <a:lnTo>
                      <a:pt x="13" y="263"/>
                    </a:lnTo>
                    <a:lnTo>
                      <a:pt x="10" y="293"/>
                    </a:lnTo>
                    <a:lnTo>
                      <a:pt x="13" y="314"/>
                    </a:lnTo>
                    <a:lnTo>
                      <a:pt x="19" y="335"/>
                    </a:lnTo>
                    <a:lnTo>
                      <a:pt x="29" y="360"/>
                    </a:lnTo>
                    <a:lnTo>
                      <a:pt x="41" y="386"/>
                    </a:lnTo>
                    <a:lnTo>
                      <a:pt x="52" y="410"/>
                    </a:lnTo>
                    <a:lnTo>
                      <a:pt x="59" y="429"/>
                    </a:lnTo>
                    <a:lnTo>
                      <a:pt x="65" y="449"/>
                    </a:lnTo>
                    <a:lnTo>
                      <a:pt x="74" y="461"/>
                    </a:lnTo>
                    <a:lnTo>
                      <a:pt x="87" y="468"/>
                    </a:lnTo>
                    <a:lnTo>
                      <a:pt x="108" y="471"/>
                    </a:lnTo>
                    <a:lnTo>
                      <a:pt x="137" y="468"/>
                    </a:lnTo>
                    <a:lnTo>
                      <a:pt x="162" y="462"/>
                    </a:lnTo>
                    <a:lnTo>
                      <a:pt x="176" y="452"/>
                    </a:lnTo>
                    <a:lnTo>
                      <a:pt x="197" y="438"/>
                    </a:lnTo>
                    <a:lnTo>
                      <a:pt x="219" y="410"/>
                    </a:lnTo>
                    <a:lnTo>
                      <a:pt x="255" y="359"/>
                    </a:lnTo>
                    <a:lnTo>
                      <a:pt x="264" y="343"/>
                    </a:lnTo>
                    <a:lnTo>
                      <a:pt x="271" y="347"/>
                    </a:lnTo>
                    <a:lnTo>
                      <a:pt x="282" y="347"/>
                    </a:lnTo>
                    <a:lnTo>
                      <a:pt x="288" y="332"/>
                    </a:lnTo>
                    <a:lnTo>
                      <a:pt x="298" y="301"/>
                    </a:lnTo>
                    <a:lnTo>
                      <a:pt x="306" y="272"/>
                    </a:lnTo>
                    <a:lnTo>
                      <a:pt x="304" y="233"/>
                    </a:lnTo>
                    <a:lnTo>
                      <a:pt x="312" y="167"/>
                    </a:lnTo>
                    <a:lnTo>
                      <a:pt x="315" y="127"/>
                    </a:lnTo>
                    <a:lnTo>
                      <a:pt x="313" y="94"/>
                    </a:lnTo>
                    <a:lnTo>
                      <a:pt x="306" y="70"/>
                    </a:lnTo>
                    <a:lnTo>
                      <a:pt x="285" y="39"/>
                    </a:lnTo>
                    <a:lnTo>
                      <a:pt x="255" y="18"/>
                    </a:lnTo>
                    <a:lnTo>
                      <a:pt x="222" y="6"/>
                    </a:lnTo>
                    <a:lnTo>
                      <a:pt x="186" y="0"/>
                    </a:lnTo>
                    <a:lnTo>
                      <a:pt x="149" y="0"/>
                    </a:lnTo>
                    <a:lnTo>
                      <a:pt x="114" y="6"/>
                    </a:lnTo>
                    <a:lnTo>
                      <a:pt x="80" y="22"/>
                    </a:lnTo>
                    <a:lnTo>
                      <a:pt x="55" y="43"/>
                    </a:lnTo>
                    <a:lnTo>
                      <a:pt x="29" y="81"/>
                    </a:lnTo>
                    <a:close/>
                  </a:path>
                </a:pathLst>
              </a:custGeom>
              <a:solidFill>
                <a:srgbClr val="FF9F9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19487" name="Group 17">
                <a:extLst>
                  <a:ext uri="{FF2B5EF4-FFF2-40B4-BE49-F238E27FC236}">
                    <a16:creationId xmlns:a16="http://schemas.microsoft.com/office/drawing/2014/main" id="{7CA5178D-3B22-4D32-8117-1E3AD0E477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7" y="1278"/>
                <a:ext cx="452" cy="577"/>
                <a:chOff x="3587" y="1278"/>
                <a:chExt cx="452" cy="577"/>
              </a:xfrm>
            </p:grpSpPr>
            <p:grpSp>
              <p:nvGrpSpPr>
                <p:cNvPr id="19522" name="Group 18">
                  <a:extLst>
                    <a:ext uri="{FF2B5EF4-FFF2-40B4-BE49-F238E27FC236}">
                      <a16:creationId xmlns:a16="http://schemas.microsoft.com/office/drawing/2014/main" id="{F1132046-F68C-4B5B-9C8B-AF83CCB561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87" y="1278"/>
                  <a:ext cx="452" cy="577"/>
                  <a:chOff x="3587" y="1278"/>
                  <a:chExt cx="452" cy="577"/>
                </a:xfrm>
              </p:grpSpPr>
              <p:sp>
                <p:nvSpPr>
                  <p:cNvPr id="19524" name="Freeform 19">
                    <a:extLst>
                      <a:ext uri="{FF2B5EF4-FFF2-40B4-BE49-F238E27FC236}">
                        <a16:creationId xmlns:a16="http://schemas.microsoft.com/office/drawing/2014/main" id="{5CEB3BAE-9D2E-4734-9B68-F0C903B2DE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91" y="1420"/>
                    <a:ext cx="38" cy="57"/>
                  </a:xfrm>
                  <a:custGeom>
                    <a:avLst/>
                    <a:gdLst>
                      <a:gd name="T0" fmla="*/ 6 w 38"/>
                      <a:gd name="T1" fmla="*/ 0 h 57"/>
                      <a:gd name="T2" fmla="*/ 1 w 38"/>
                      <a:gd name="T3" fmla="*/ 9 h 57"/>
                      <a:gd name="T4" fmla="*/ 0 w 38"/>
                      <a:gd name="T5" fmla="*/ 20 h 57"/>
                      <a:gd name="T6" fmla="*/ 3 w 38"/>
                      <a:gd name="T7" fmla="*/ 30 h 57"/>
                      <a:gd name="T8" fmla="*/ 10 w 38"/>
                      <a:gd name="T9" fmla="*/ 37 h 57"/>
                      <a:gd name="T10" fmla="*/ 20 w 38"/>
                      <a:gd name="T11" fmla="*/ 46 h 57"/>
                      <a:gd name="T12" fmla="*/ 38 w 38"/>
                      <a:gd name="T13" fmla="*/ 57 h 57"/>
                      <a:gd name="T14" fmla="*/ 22 w 38"/>
                      <a:gd name="T15" fmla="*/ 41 h 57"/>
                      <a:gd name="T16" fmla="*/ 16 w 38"/>
                      <a:gd name="T17" fmla="*/ 33 h 57"/>
                      <a:gd name="T18" fmla="*/ 12 w 38"/>
                      <a:gd name="T19" fmla="*/ 26 h 57"/>
                      <a:gd name="T20" fmla="*/ 8 w 38"/>
                      <a:gd name="T21" fmla="*/ 16 h 57"/>
                      <a:gd name="T22" fmla="*/ 6 w 38"/>
                      <a:gd name="T23" fmla="*/ 0 h 5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38"/>
                      <a:gd name="T37" fmla="*/ 0 h 57"/>
                      <a:gd name="T38" fmla="*/ 38 w 38"/>
                      <a:gd name="T39" fmla="*/ 57 h 57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38" h="57">
                        <a:moveTo>
                          <a:pt x="6" y="0"/>
                        </a:moveTo>
                        <a:lnTo>
                          <a:pt x="1" y="9"/>
                        </a:lnTo>
                        <a:lnTo>
                          <a:pt x="0" y="20"/>
                        </a:lnTo>
                        <a:lnTo>
                          <a:pt x="3" y="30"/>
                        </a:lnTo>
                        <a:lnTo>
                          <a:pt x="10" y="37"/>
                        </a:lnTo>
                        <a:lnTo>
                          <a:pt x="20" y="46"/>
                        </a:lnTo>
                        <a:lnTo>
                          <a:pt x="38" y="57"/>
                        </a:lnTo>
                        <a:lnTo>
                          <a:pt x="22" y="41"/>
                        </a:lnTo>
                        <a:lnTo>
                          <a:pt x="16" y="33"/>
                        </a:lnTo>
                        <a:lnTo>
                          <a:pt x="12" y="26"/>
                        </a:lnTo>
                        <a:lnTo>
                          <a:pt x="8" y="16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9525" name="Freeform 20">
                    <a:extLst>
                      <a:ext uri="{FF2B5EF4-FFF2-40B4-BE49-F238E27FC236}">
                        <a16:creationId xmlns:a16="http://schemas.microsoft.com/office/drawing/2014/main" id="{E49C431B-4BA7-4B2C-9F28-FBF8A6E04E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87" y="1278"/>
                    <a:ext cx="452" cy="577"/>
                  </a:xfrm>
                  <a:custGeom>
                    <a:avLst/>
                    <a:gdLst>
                      <a:gd name="T0" fmla="*/ 41 w 452"/>
                      <a:gd name="T1" fmla="*/ 88 h 577"/>
                      <a:gd name="T2" fmla="*/ 6 w 452"/>
                      <a:gd name="T3" fmla="*/ 122 h 577"/>
                      <a:gd name="T4" fmla="*/ 10 w 452"/>
                      <a:gd name="T5" fmla="*/ 167 h 577"/>
                      <a:gd name="T6" fmla="*/ 11 w 452"/>
                      <a:gd name="T7" fmla="*/ 129 h 577"/>
                      <a:gd name="T8" fmla="*/ 41 w 452"/>
                      <a:gd name="T9" fmla="*/ 104 h 577"/>
                      <a:gd name="T10" fmla="*/ 17 w 452"/>
                      <a:gd name="T11" fmla="*/ 141 h 577"/>
                      <a:gd name="T12" fmla="*/ 46 w 452"/>
                      <a:gd name="T13" fmla="*/ 111 h 577"/>
                      <a:gd name="T14" fmla="*/ 24 w 452"/>
                      <a:gd name="T15" fmla="*/ 146 h 577"/>
                      <a:gd name="T16" fmla="*/ 43 w 452"/>
                      <a:gd name="T17" fmla="*/ 191 h 577"/>
                      <a:gd name="T18" fmla="*/ 30 w 452"/>
                      <a:gd name="T19" fmla="*/ 140 h 577"/>
                      <a:gd name="T20" fmla="*/ 45 w 452"/>
                      <a:gd name="T21" fmla="*/ 126 h 577"/>
                      <a:gd name="T22" fmla="*/ 48 w 452"/>
                      <a:gd name="T23" fmla="*/ 164 h 577"/>
                      <a:gd name="T24" fmla="*/ 53 w 452"/>
                      <a:gd name="T25" fmla="*/ 165 h 577"/>
                      <a:gd name="T26" fmla="*/ 60 w 452"/>
                      <a:gd name="T27" fmla="*/ 128 h 577"/>
                      <a:gd name="T28" fmla="*/ 66 w 452"/>
                      <a:gd name="T29" fmla="*/ 173 h 577"/>
                      <a:gd name="T30" fmla="*/ 65 w 452"/>
                      <a:gd name="T31" fmla="*/ 153 h 577"/>
                      <a:gd name="T32" fmla="*/ 75 w 452"/>
                      <a:gd name="T33" fmla="*/ 160 h 577"/>
                      <a:gd name="T34" fmla="*/ 81 w 452"/>
                      <a:gd name="T35" fmla="*/ 167 h 577"/>
                      <a:gd name="T36" fmla="*/ 93 w 452"/>
                      <a:gd name="T37" fmla="*/ 184 h 577"/>
                      <a:gd name="T38" fmla="*/ 112 w 452"/>
                      <a:gd name="T39" fmla="*/ 204 h 577"/>
                      <a:gd name="T40" fmla="*/ 85 w 452"/>
                      <a:gd name="T41" fmla="*/ 149 h 577"/>
                      <a:gd name="T42" fmla="*/ 98 w 452"/>
                      <a:gd name="T43" fmla="*/ 171 h 577"/>
                      <a:gd name="T44" fmla="*/ 99 w 452"/>
                      <a:gd name="T45" fmla="*/ 162 h 577"/>
                      <a:gd name="T46" fmla="*/ 125 w 452"/>
                      <a:gd name="T47" fmla="*/ 161 h 577"/>
                      <a:gd name="T48" fmla="*/ 128 w 452"/>
                      <a:gd name="T49" fmla="*/ 151 h 577"/>
                      <a:gd name="T50" fmla="*/ 147 w 452"/>
                      <a:gd name="T51" fmla="*/ 178 h 577"/>
                      <a:gd name="T52" fmla="*/ 147 w 452"/>
                      <a:gd name="T53" fmla="*/ 164 h 577"/>
                      <a:gd name="T54" fmla="*/ 155 w 452"/>
                      <a:gd name="T55" fmla="*/ 162 h 577"/>
                      <a:gd name="T56" fmla="*/ 161 w 452"/>
                      <a:gd name="T57" fmla="*/ 157 h 577"/>
                      <a:gd name="T58" fmla="*/ 188 w 452"/>
                      <a:gd name="T59" fmla="*/ 128 h 577"/>
                      <a:gd name="T60" fmla="*/ 203 w 452"/>
                      <a:gd name="T61" fmla="*/ 181 h 577"/>
                      <a:gd name="T62" fmla="*/ 290 w 452"/>
                      <a:gd name="T63" fmla="*/ 277 h 577"/>
                      <a:gd name="T64" fmla="*/ 315 w 452"/>
                      <a:gd name="T65" fmla="*/ 279 h 577"/>
                      <a:gd name="T66" fmla="*/ 326 w 452"/>
                      <a:gd name="T67" fmla="*/ 233 h 577"/>
                      <a:gd name="T68" fmla="*/ 357 w 452"/>
                      <a:gd name="T69" fmla="*/ 279 h 577"/>
                      <a:gd name="T70" fmla="*/ 296 w 452"/>
                      <a:gd name="T71" fmla="*/ 417 h 577"/>
                      <a:gd name="T72" fmla="*/ 284 w 452"/>
                      <a:gd name="T73" fmla="*/ 521 h 577"/>
                      <a:gd name="T74" fmla="*/ 329 w 452"/>
                      <a:gd name="T75" fmla="*/ 571 h 577"/>
                      <a:gd name="T76" fmla="*/ 402 w 452"/>
                      <a:gd name="T77" fmla="*/ 566 h 577"/>
                      <a:gd name="T78" fmla="*/ 434 w 452"/>
                      <a:gd name="T79" fmla="*/ 489 h 577"/>
                      <a:gd name="T80" fmla="*/ 449 w 452"/>
                      <a:gd name="T81" fmla="*/ 426 h 577"/>
                      <a:gd name="T82" fmla="*/ 405 w 452"/>
                      <a:gd name="T83" fmla="*/ 343 h 577"/>
                      <a:gd name="T84" fmla="*/ 413 w 452"/>
                      <a:gd name="T85" fmla="*/ 187 h 577"/>
                      <a:gd name="T86" fmla="*/ 378 w 452"/>
                      <a:gd name="T87" fmla="*/ 72 h 577"/>
                      <a:gd name="T88" fmla="*/ 323 w 452"/>
                      <a:gd name="T89" fmla="*/ 16 h 577"/>
                      <a:gd name="T90" fmla="*/ 251 w 452"/>
                      <a:gd name="T91" fmla="*/ 0 h 577"/>
                      <a:gd name="T92" fmla="*/ 171 w 452"/>
                      <a:gd name="T93" fmla="*/ 18 h 577"/>
                      <a:gd name="T94" fmla="*/ 122 w 452"/>
                      <a:gd name="T95" fmla="*/ 49 h 577"/>
                      <a:gd name="T96" fmla="*/ 105 w 452"/>
                      <a:gd name="T97" fmla="*/ 53 h 577"/>
                      <a:gd name="T98" fmla="*/ 85 w 452"/>
                      <a:gd name="T99" fmla="*/ 59 h 577"/>
                      <a:gd name="T100" fmla="*/ 79 w 452"/>
                      <a:gd name="T101" fmla="*/ 41 h 577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w 452"/>
                      <a:gd name="T154" fmla="*/ 0 h 577"/>
                      <a:gd name="T155" fmla="*/ 452 w 452"/>
                      <a:gd name="T156" fmla="*/ 577 h 577"/>
                    </a:gdLst>
                    <a:ahLst/>
                    <a:cxnLst>
                      <a:cxn ang="T102">
                        <a:pos x="T0" y="T1"/>
                      </a:cxn>
                      <a:cxn ang="T103">
                        <a:pos x="T2" y="T3"/>
                      </a:cxn>
                      <a:cxn ang="T104">
                        <a:pos x="T4" y="T5"/>
                      </a:cxn>
                      <a:cxn ang="T105">
                        <a:pos x="T6" y="T7"/>
                      </a:cxn>
                      <a:cxn ang="T106">
                        <a:pos x="T8" y="T9"/>
                      </a:cxn>
                      <a:cxn ang="T107">
                        <a:pos x="T10" y="T11"/>
                      </a:cxn>
                      <a:cxn ang="T108">
                        <a:pos x="T12" y="T13"/>
                      </a:cxn>
                      <a:cxn ang="T109">
                        <a:pos x="T14" y="T15"/>
                      </a:cxn>
                      <a:cxn ang="T110">
                        <a:pos x="T16" y="T17"/>
                      </a:cxn>
                      <a:cxn ang="T111">
                        <a:pos x="T18" y="T19"/>
                      </a:cxn>
                      <a:cxn ang="T112">
                        <a:pos x="T20" y="T21"/>
                      </a:cxn>
                      <a:cxn ang="T113">
                        <a:pos x="T22" y="T23"/>
                      </a:cxn>
                      <a:cxn ang="T114">
                        <a:pos x="T24" y="T25"/>
                      </a:cxn>
                      <a:cxn ang="T115">
                        <a:pos x="T26" y="T27"/>
                      </a:cxn>
                      <a:cxn ang="T116">
                        <a:pos x="T28" y="T29"/>
                      </a:cxn>
                      <a:cxn ang="T117">
                        <a:pos x="T30" y="T31"/>
                      </a:cxn>
                      <a:cxn ang="T118">
                        <a:pos x="T32" y="T33"/>
                      </a:cxn>
                      <a:cxn ang="T119">
                        <a:pos x="T34" y="T35"/>
                      </a:cxn>
                      <a:cxn ang="T120">
                        <a:pos x="T36" y="T37"/>
                      </a:cxn>
                      <a:cxn ang="T121">
                        <a:pos x="T38" y="T39"/>
                      </a:cxn>
                      <a:cxn ang="T122">
                        <a:pos x="T40" y="T41"/>
                      </a:cxn>
                      <a:cxn ang="T123">
                        <a:pos x="T42" y="T43"/>
                      </a:cxn>
                      <a:cxn ang="T124">
                        <a:pos x="T44" y="T45"/>
                      </a:cxn>
                      <a:cxn ang="T125">
                        <a:pos x="T46" y="T47"/>
                      </a:cxn>
                      <a:cxn ang="T126">
                        <a:pos x="T48" y="T49"/>
                      </a:cxn>
                      <a:cxn ang="T127">
                        <a:pos x="T50" y="T51"/>
                      </a:cxn>
                      <a:cxn ang="T128">
                        <a:pos x="T52" y="T53"/>
                      </a:cxn>
                      <a:cxn ang="T129">
                        <a:pos x="T54" y="T55"/>
                      </a:cxn>
                      <a:cxn ang="T130">
                        <a:pos x="T56" y="T57"/>
                      </a:cxn>
                      <a:cxn ang="T131">
                        <a:pos x="T58" y="T59"/>
                      </a:cxn>
                      <a:cxn ang="T132">
                        <a:pos x="T60" y="T61"/>
                      </a:cxn>
                      <a:cxn ang="T133">
                        <a:pos x="T62" y="T63"/>
                      </a:cxn>
                      <a:cxn ang="T134">
                        <a:pos x="T64" y="T65"/>
                      </a:cxn>
                      <a:cxn ang="T135">
                        <a:pos x="T66" y="T67"/>
                      </a:cxn>
                      <a:cxn ang="T136">
                        <a:pos x="T68" y="T69"/>
                      </a:cxn>
                      <a:cxn ang="T137">
                        <a:pos x="T70" y="T71"/>
                      </a:cxn>
                      <a:cxn ang="T138">
                        <a:pos x="T72" y="T73"/>
                      </a:cxn>
                      <a:cxn ang="T139">
                        <a:pos x="T74" y="T75"/>
                      </a:cxn>
                      <a:cxn ang="T140">
                        <a:pos x="T76" y="T77"/>
                      </a:cxn>
                      <a:cxn ang="T141">
                        <a:pos x="T78" y="T79"/>
                      </a:cxn>
                      <a:cxn ang="T142">
                        <a:pos x="T80" y="T81"/>
                      </a:cxn>
                      <a:cxn ang="T143">
                        <a:pos x="T82" y="T83"/>
                      </a:cxn>
                      <a:cxn ang="T144">
                        <a:pos x="T84" y="T85"/>
                      </a:cxn>
                      <a:cxn ang="T145">
                        <a:pos x="T86" y="T87"/>
                      </a:cxn>
                      <a:cxn ang="T146">
                        <a:pos x="T88" y="T89"/>
                      </a:cxn>
                      <a:cxn ang="T147">
                        <a:pos x="T90" y="T91"/>
                      </a:cxn>
                      <a:cxn ang="T148">
                        <a:pos x="T92" y="T93"/>
                      </a:cxn>
                      <a:cxn ang="T149">
                        <a:pos x="T94" y="T95"/>
                      </a:cxn>
                      <a:cxn ang="T150">
                        <a:pos x="T96" y="T97"/>
                      </a:cxn>
                      <a:cxn ang="T151">
                        <a:pos x="T98" y="T99"/>
                      </a:cxn>
                      <a:cxn ang="T152">
                        <a:pos x="T100" y="T101"/>
                      </a:cxn>
                    </a:cxnLst>
                    <a:rect l="T153" t="T154" r="T155" b="T156"/>
                    <a:pathLst>
                      <a:path w="452" h="577">
                        <a:moveTo>
                          <a:pt x="60" y="57"/>
                        </a:moveTo>
                        <a:lnTo>
                          <a:pt x="50" y="64"/>
                        </a:lnTo>
                        <a:lnTo>
                          <a:pt x="45" y="71"/>
                        </a:lnTo>
                        <a:lnTo>
                          <a:pt x="42" y="80"/>
                        </a:lnTo>
                        <a:lnTo>
                          <a:pt x="41" y="88"/>
                        </a:lnTo>
                        <a:lnTo>
                          <a:pt x="41" y="97"/>
                        </a:lnTo>
                        <a:lnTo>
                          <a:pt x="27" y="101"/>
                        </a:lnTo>
                        <a:lnTo>
                          <a:pt x="17" y="107"/>
                        </a:lnTo>
                        <a:lnTo>
                          <a:pt x="10" y="114"/>
                        </a:lnTo>
                        <a:lnTo>
                          <a:pt x="6" y="122"/>
                        </a:lnTo>
                        <a:lnTo>
                          <a:pt x="4" y="133"/>
                        </a:lnTo>
                        <a:lnTo>
                          <a:pt x="0" y="141"/>
                        </a:lnTo>
                        <a:lnTo>
                          <a:pt x="4" y="150"/>
                        </a:lnTo>
                        <a:lnTo>
                          <a:pt x="7" y="159"/>
                        </a:lnTo>
                        <a:lnTo>
                          <a:pt x="10" y="167"/>
                        </a:lnTo>
                        <a:lnTo>
                          <a:pt x="15" y="175"/>
                        </a:lnTo>
                        <a:lnTo>
                          <a:pt x="11" y="161"/>
                        </a:lnTo>
                        <a:lnTo>
                          <a:pt x="9" y="150"/>
                        </a:lnTo>
                        <a:lnTo>
                          <a:pt x="9" y="140"/>
                        </a:lnTo>
                        <a:lnTo>
                          <a:pt x="11" y="129"/>
                        </a:lnTo>
                        <a:lnTo>
                          <a:pt x="15" y="119"/>
                        </a:lnTo>
                        <a:lnTo>
                          <a:pt x="20" y="114"/>
                        </a:lnTo>
                        <a:lnTo>
                          <a:pt x="27" y="110"/>
                        </a:lnTo>
                        <a:lnTo>
                          <a:pt x="33" y="107"/>
                        </a:lnTo>
                        <a:lnTo>
                          <a:pt x="41" y="104"/>
                        </a:lnTo>
                        <a:lnTo>
                          <a:pt x="29" y="112"/>
                        </a:lnTo>
                        <a:lnTo>
                          <a:pt x="23" y="118"/>
                        </a:lnTo>
                        <a:lnTo>
                          <a:pt x="19" y="125"/>
                        </a:lnTo>
                        <a:lnTo>
                          <a:pt x="17" y="131"/>
                        </a:lnTo>
                        <a:lnTo>
                          <a:pt x="17" y="141"/>
                        </a:lnTo>
                        <a:lnTo>
                          <a:pt x="20" y="131"/>
                        </a:lnTo>
                        <a:lnTo>
                          <a:pt x="24" y="123"/>
                        </a:lnTo>
                        <a:lnTo>
                          <a:pt x="31" y="117"/>
                        </a:lnTo>
                        <a:lnTo>
                          <a:pt x="39" y="113"/>
                        </a:lnTo>
                        <a:lnTo>
                          <a:pt x="46" y="111"/>
                        </a:lnTo>
                        <a:lnTo>
                          <a:pt x="37" y="116"/>
                        </a:lnTo>
                        <a:lnTo>
                          <a:pt x="32" y="121"/>
                        </a:lnTo>
                        <a:lnTo>
                          <a:pt x="27" y="129"/>
                        </a:lnTo>
                        <a:lnTo>
                          <a:pt x="25" y="137"/>
                        </a:lnTo>
                        <a:lnTo>
                          <a:pt x="24" y="146"/>
                        </a:lnTo>
                        <a:lnTo>
                          <a:pt x="24" y="154"/>
                        </a:lnTo>
                        <a:lnTo>
                          <a:pt x="25" y="160"/>
                        </a:lnTo>
                        <a:lnTo>
                          <a:pt x="28" y="167"/>
                        </a:lnTo>
                        <a:lnTo>
                          <a:pt x="32" y="175"/>
                        </a:lnTo>
                        <a:lnTo>
                          <a:pt x="43" y="191"/>
                        </a:lnTo>
                        <a:lnTo>
                          <a:pt x="34" y="173"/>
                        </a:lnTo>
                        <a:lnTo>
                          <a:pt x="30" y="165"/>
                        </a:lnTo>
                        <a:lnTo>
                          <a:pt x="28" y="157"/>
                        </a:lnTo>
                        <a:lnTo>
                          <a:pt x="29" y="148"/>
                        </a:lnTo>
                        <a:lnTo>
                          <a:pt x="30" y="140"/>
                        </a:lnTo>
                        <a:lnTo>
                          <a:pt x="31" y="133"/>
                        </a:lnTo>
                        <a:lnTo>
                          <a:pt x="37" y="124"/>
                        </a:lnTo>
                        <a:lnTo>
                          <a:pt x="47" y="117"/>
                        </a:lnTo>
                        <a:lnTo>
                          <a:pt x="50" y="119"/>
                        </a:lnTo>
                        <a:lnTo>
                          <a:pt x="45" y="126"/>
                        </a:lnTo>
                        <a:lnTo>
                          <a:pt x="42" y="132"/>
                        </a:lnTo>
                        <a:lnTo>
                          <a:pt x="41" y="139"/>
                        </a:lnTo>
                        <a:lnTo>
                          <a:pt x="42" y="147"/>
                        </a:lnTo>
                        <a:lnTo>
                          <a:pt x="44" y="155"/>
                        </a:lnTo>
                        <a:lnTo>
                          <a:pt x="48" y="164"/>
                        </a:lnTo>
                        <a:lnTo>
                          <a:pt x="54" y="174"/>
                        </a:lnTo>
                        <a:lnTo>
                          <a:pt x="63" y="187"/>
                        </a:lnTo>
                        <a:lnTo>
                          <a:pt x="72" y="199"/>
                        </a:lnTo>
                        <a:lnTo>
                          <a:pt x="58" y="176"/>
                        </a:lnTo>
                        <a:lnTo>
                          <a:pt x="53" y="165"/>
                        </a:lnTo>
                        <a:lnTo>
                          <a:pt x="50" y="156"/>
                        </a:lnTo>
                        <a:lnTo>
                          <a:pt x="52" y="148"/>
                        </a:lnTo>
                        <a:lnTo>
                          <a:pt x="53" y="136"/>
                        </a:lnTo>
                        <a:lnTo>
                          <a:pt x="57" y="126"/>
                        </a:lnTo>
                        <a:lnTo>
                          <a:pt x="60" y="128"/>
                        </a:lnTo>
                        <a:lnTo>
                          <a:pt x="59" y="135"/>
                        </a:lnTo>
                        <a:lnTo>
                          <a:pt x="59" y="146"/>
                        </a:lnTo>
                        <a:lnTo>
                          <a:pt x="60" y="154"/>
                        </a:lnTo>
                        <a:lnTo>
                          <a:pt x="63" y="164"/>
                        </a:lnTo>
                        <a:lnTo>
                          <a:pt x="66" y="173"/>
                        </a:lnTo>
                        <a:lnTo>
                          <a:pt x="73" y="182"/>
                        </a:lnTo>
                        <a:lnTo>
                          <a:pt x="81" y="191"/>
                        </a:lnTo>
                        <a:lnTo>
                          <a:pt x="71" y="174"/>
                        </a:lnTo>
                        <a:lnTo>
                          <a:pt x="67" y="164"/>
                        </a:lnTo>
                        <a:lnTo>
                          <a:pt x="65" y="153"/>
                        </a:lnTo>
                        <a:lnTo>
                          <a:pt x="65" y="139"/>
                        </a:lnTo>
                        <a:lnTo>
                          <a:pt x="67" y="131"/>
                        </a:lnTo>
                        <a:lnTo>
                          <a:pt x="72" y="135"/>
                        </a:lnTo>
                        <a:lnTo>
                          <a:pt x="73" y="148"/>
                        </a:lnTo>
                        <a:lnTo>
                          <a:pt x="75" y="160"/>
                        </a:lnTo>
                        <a:lnTo>
                          <a:pt x="79" y="170"/>
                        </a:lnTo>
                        <a:lnTo>
                          <a:pt x="83" y="180"/>
                        </a:lnTo>
                        <a:lnTo>
                          <a:pt x="89" y="191"/>
                        </a:lnTo>
                        <a:lnTo>
                          <a:pt x="84" y="176"/>
                        </a:lnTo>
                        <a:lnTo>
                          <a:pt x="81" y="167"/>
                        </a:lnTo>
                        <a:lnTo>
                          <a:pt x="79" y="160"/>
                        </a:lnTo>
                        <a:lnTo>
                          <a:pt x="78" y="151"/>
                        </a:lnTo>
                        <a:lnTo>
                          <a:pt x="83" y="167"/>
                        </a:lnTo>
                        <a:lnTo>
                          <a:pt x="87" y="176"/>
                        </a:lnTo>
                        <a:lnTo>
                          <a:pt x="93" y="184"/>
                        </a:lnTo>
                        <a:lnTo>
                          <a:pt x="100" y="194"/>
                        </a:lnTo>
                        <a:lnTo>
                          <a:pt x="108" y="204"/>
                        </a:lnTo>
                        <a:lnTo>
                          <a:pt x="117" y="211"/>
                        </a:lnTo>
                        <a:lnTo>
                          <a:pt x="124" y="216"/>
                        </a:lnTo>
                        <a:lnTo>
                          <a:pt x="112" y="204"/>
                        </a:lnTo>
                        <a:lnTo>
                          <a:pt x="104" y="194"/>
                        </a:lnTo>
                        <a:lnTo>
                          <a:pt x="97" y="183"/>
                        </a:lnTo>
                        <a:lnTo>
                          <a:pt x="91" y="170"/>
                        </a:lnTo>
                        <a:lnTo>
                          <a:pt x="87" y="159"/>
                        </a:lnTo>
                        <a:lnTo>
                          <a:pt x="85" y="149"/>
                        </a:lnTo>
                        <a:lnTo>
                          <a:pt x="87" y="140"/>
                        </a:lnTo>
                        <a:lnTo>
                          <a:pt x="93" y="140"/>
                        </a:lnTo>
                        <a:lnTo>
                          <a:pt x="93" y="151"/>
                        </a:lnTo>
                        <a:lnTo>
                          <a:pt x="94" y="160"/>
                        </a:lnTo>
                        <a:lnTo>
                          <a:pt x="98" y="171"/>
                        </a:lnTo>
                        <a:lnTo>
                          <a:pt x="102" y="181"/>
                        </a:lnTo>
                        <a:lnTo>
                          <a:pt x="111" y="193"/>
                        </a:lnTo>
                        <a:lnTo>
                          <a:pt x="106" y="181"/>
                        </a:lnTo>
                        <a:lnTo>
                          <a:pt x="101" y="170"/>
                        </a:lnTo>
                        <a:lnTo>
                          <a:pt x="99" y="162"/>
                        </a:lnTo>
                        <a:lnTo>
                          <a:pt x="98" y="152"/>
                        </a:lnTo>
                        <a:lnTo>
                          <a:pt x="100" y="142"/>
                        </a:lnTo>
                        <a:lnTo>
                          <a:pt x="115" y="141"/>
                        </a:lnTo>
                        <a:lnTo>
                          <a:pt x="120" y="152"/>
                        </a:lnTo>
                        <a:lnTo>
                          <a:pt x="125" y="161"/>
                        </a:lnTo>
                        <a:lnTo>
                          <a:pt x="129" y="169"/>
                        </a:lnTo>
                        <a:lnTo>
                          <a:pt x="149" y="197"/>
                        </a:lnTo>
                        <a:lnTo>
                          <a:pt x="136" y="171"/>
                        </a:lnTo>
                        <a:lnTo>
                          <a:pt x="132" y="163"/>
                        </a:lnTo>
                        <a:lnTo>
                          <a:pt x="128" y="151"/>
                        </a:lnTo>
                        <a:lnTo>
                          <a:pt x="125" y="139"/>
                        </a:lnTo>
                        <a:lnTo>
                          <a:pt x="129" y="141"/>
                        </a:lnTo>
                        <a:lnTo>
                          <a:pt x="136" y="158"/>
                        </a:lnTo>
                        <a:lnTo>
                          <a:pt x="140" y="167"/>
                        </a:lnTo>
                        <a:lnTo>
                          <a:pt x="147" y="178"/>
                        </a:lnTo>
                        <a:lnTo>
                          <a:pt x="158" y="187"/>
                        </a:lnTo>
                        <a:lnTo>
                          <a:pt x="173" y="193"/>
                        </a:lnTo>
                        <a:lnTo>
                          <a:pt x="159" y="181"/>
                        </a:lnTo>
                        <a:lnTo>
                          <a:pt x="152" y="172"/>
                        </a:lnTo>
                        <a:lnTo>
                          <a:pt x="147" y="164"/>
                        </a:lnTo>
                        <a:lnTo>
                          <a:pt x="144" y="154"/>
                        </a:lnTo>
                        <a:lnTo>
                          <a:pt x="143" y="142"/>
                        </a:lnTo>
                        <a:lnTo>
                          <a:pt x="151" y="139"/>
                        </a:lnTo>
                        <a:lnTo>
                          <a:pt x="151" y="150"/>
                        </a:lnTo>
                        <a:lnTo>
                          <a:pt x="155" y="162"/>
                        </a:lnTo>
                        <a:lnTo>
                          <a:pt x="159" y="170"/>
                        </a:lnTo>
                        <a:lnTo>
                          <a:pt x="174" y="184"/>
                        </a:lnTo>
                        <a:lnTo>
                          <a:pt x="167" y="176"/>
                        </a:lnTo>
                        <a:lnTo>
                          <a:pt x="162" y="166"/>
                        </a:lnTo>
                        <a:lnTo>
                          <a:pt x="161" y="157"/>
                        </a:lnTo>
                        <a:lnTo>
                          <a:pt x="160" y="146"/>
                        </a:lnTo>
                        <a:lnTo>
                          <a:pt x="162" y="137"/>
                        </a:lnTo>
                        <a:lnTo>
                          <a:pt x="166" y="134"/>
                        </a:lnTo>
                        <a:lnTo>
                          <a:pt x="177" y="132"/>
                        </a:lnTo>
                        <a:lnTo>
                          <a:pt x="188" y="128"/>
                        </a:lnTo>
                        <a:lnTo>
                          <a:pt x="202" y="116"/>
                        </a:lnTo>
                        <a:lnTo>
                          <a:pt x="187" y="142"/>
                        </a:lnTo>
                        <a:lnTo>
                          <a:pt x="189" y="156"/>
                        </a:lnTo>
                        <a:lnTo>
                          <a:pt x="195" y="170"/>
                        </a:lnTo>
                        <a:lnTo>
                          <a:pt x="203" y="181"/>
                        </a:lnTo>
                        <a:lnTo>
                          <a:pt x="217" y="195"/>
                        </a:lnTo>
                        <a:lnTo>
                          <a:pt x="237" y="208"/>
                        </a:lnTo>
                        <a:lnTo>
                          <a:pt x="263" y="228"/>
                        </a:lnTo>
                        <a:lnTo>
                          <a:pt x="290" y="260"/>
                        </a:lnTo>
                        <a:lnTo>
                          <a:pt x="290" y="277"/>
                        </a:lnTo>
                        <a:lnTo>
                          <a:pt x="291" y="287"/>
                        </a:lnTo>
                        <a:lnTo>
                          <a:pt x="298" y="293"/>
                        </a:lnTo>
                        <a:lnTo>
                          <a:pt x="307" y="295"/>
                        </a:lnTo>
                        <a:lnTo>
                          <a:pt x="311" y="289"/>
                        </a:lnTo>
                        <a:lnTo>
                          <a:pt x="315" y="279"/>
                        </a:lnTo>
                        <a:lnTo>
                          <a:pt x="314" y="268"/>
                        </a:lnTo>
                        <a:lnTo>
                          <a:pt x="314" y="258"/>
                        </a:lnTo>
                        <a:lnTo>
                          <a:pt x="315" y="245"/>
                        </a:lnTo>
                        <a:lnTo>
                          <a:pt x="319" y="237"/>
                        </a:lnTo>
                        <a:lnTo>
                          <a:pt x="326" y="233"/>
                        </a:lnTo>
                        <a:lnTo>
                          <a:pt x="334" y="233"/>
                        </a:lnTo>
                        <a:lnTo>
                          <a:pt x="345" y="239"/>
                        </a:lnTo>
                        <a:lnTo>
                          <a:pt x="353" y="251"/>
                        </a:lnTo>
                        <a:lnTo>
                          <a:pt x="356" y="263"/>
                        </a:lnTo>
                        <a:lnTo>
                          <a:pt x="357" y="279"/>
                        </a:lnTo>
                        <a:lnTo>
                          <a:pt x="356" y="294"/>
                        </a:lnTo>
                        <a:lnTo>
                          <a:pt x="354" y="313"/>
                        </a:lnTo>
                        <a:lnTo>
                          <a:pt x="344" y="347"/>
                        </a:lnTo>
                        <a:lnTo>
                          <a:pt x="298" y="398"/>
                        </a:lnTo>
                        <a:lnTo>
                          <a:pt x="296" y="417"/>
                        </a:lnTo>
                        <a:lnTo>
                          <a:pt x="299" y="460"/>
                        </a:lnTo>
                        <a:lnTo>
                          <a:pt x="300" y="485"/>
                        </a:lnTo>
                        <a:lnTo>
                          <a:pt x="293" y="498"/>
                        </a:lnTo>
                        <a:lnTo>
                          <a:pt x="287" y="511"/>
                        </a:lnTo>
                        <a:lnTo>
                          <a:pt x="284" y="521"/>
                        </a:lnTo>
                        <a:lnTo>
                          <a:pt x="282" y="537"/>
                        </a:lnTo>
                        <a:lnTo>
                          <a:pt x="286" y="549"/>
                        </a:lnTo>
                        <a:lnTo>
                          <a:pt x="296" y="562"/>
                        </a:lnTo>
                        <a:lnTo>
                          <a:pt x="311" y="570"/>
                        </a:lnTo>
                        <a:lnTo>
                          <a:pt x="329" y="571"/>
                        </a:lnTo>
                        <a:lnTo>
                          <a:pt x="341" y="574"/>
                        </a:lnTo>
                        <a:lnTo>
                          <a:pt x="358" y="577"/>
                        </a:lnTo>
                        <a:lnTo>
                          <a:pt x="374" y="575"/>
                        </a:lnTo>
                        <a:lnTo>
                          <a:pt x="387" y="572"/>
                        </a:lnTo>
                        <a:lnTo>
                          <a:pt x="402" y="566"/>
                        </a:lnTo>
                        <a:lnTo>
                          <a:pt x="413" y="558"/>
                        </a:lnTo>
                        <a:lnTo>
                          <a:pt x="421" y="546"/>
                        </a:lnTo>
                        <a:lnTo>
                          <a:pt x="428" y="535"/>
                        </a:lnTo>
                        <a:lnTo>
                          <a:pt x="433" y="521"/>
                        </a:lnTo>
                        <a:lnTo>
                          <a:pt x="434" y="489"/>
                        </a:lnTo>
                        <a:lnTo>
                          <a:pt x="440" y="483"/>
                        </a:lnTo>
                        <a:lnTo>
                          <a:pt x="447" y="473"/>
                        </a:lnTo>
                        <a:lnTo>
                          <a:pt x="449" y="462"/>
                        </a:lnTo>
                        <a:lnTo>
                          <a:pt x="452" y="444"/>
                        </a:lnTo>
                        <a:lnTo>
                          <a:pt x="449" y="426"/>
                        </a:lnTo>
                        <a:lnTo>
                          <a:pt x="445" y="413"/>
                        </a:lnTo>
                        <a:lnTo>
                          <a:pt x="439" y="405"/>
                        </a:lnTo>
                        <a:lnTo>
                          <a:pt x="427" y="385"/>
                        </a:lnTo>
                        <a:lnTo>
                          <a:pt x="415" y="368"/>
                        </a:lnTo>
                        <a:lnTo>
                          <a:pt x="405" y="343"/>
                        </a:lnTo>
                        <a:lnTo>
                          <a:pt x="406" y="280"/>
                        </a:lnTo>
                        <a:lnTo>
                          <a:pt x="410" y="255"/>
                        </a:lnTo>
                        <a:lnTo>
                          <a:pt x="414" y="227"/>
                        </a:lnTo>
                        <a:lnTo>
                          <a:pt x="414" y="209"/>
                        </a:lnTo>
                        <a:lnTo>
                          <a:pt x="413" y="187"/>
                        </a:lnTo>
                        <a:lnTo>
                          <a:pt x="409" y="167"/>
                        </a:lnTo>
                        <a:lnTo>
                          <a:pt x="407" y="150"/>
                        </a:lnTo>
                        <a:lnTo>
                          <a:pt x="402" y="131"/>
                        </a:lnTo>
                        <a:lnTo>
                          <a:pt x="389" y="94"/>
                        </a:lnTo>
                        <a:lnTo>
                          <a:pt x="378" y="72"/>
                        </a:lnTo>
                        <a:lnTo>
                          <a:pt x="350" y="43"/>
                        </a:lnTo>
                        <a:lnTo>
                          <a:pt x="334" y="37"/>
                        </a:lnTo>
                        <a:lnTo>
                          <a:pt x="334" y="29"/>
                        </a:lnTo>
                        <a:lnTo>
                          <a:pt x="329" y="22"/>
                        </a:lnTo>
                        <a:lnTo>
                          <a:pt x="323" y="16"/>
                        </a:lnTo>
                        <a:lnTo>
                          <a:pt x="313" y="11"/>
                        </a:lnTo>
                        <a:lnTo>
                          <a:pt x="301" y="7"/>
                        </a:lnTo>
                        <a:lnTo>
                          <a:pt x="287" y="4"/>
                        </a:lnTo>
                        <a:lnTo>
                          <a:pt x="275" y="2"/>
                        </a:lnTo>
                        <a:lnTo>
                          <a:pt x="251" y="0"/>
                        </a:lnTo>
                        <a:lnTo>
                          <a:pt x="234" y="0"/>
                        </a:lnTo>
                        <a:lnTo>
                          <a:pt x="209" y="2"/>
                        </a:lnTo>
                        <a:lnTo>
                          <a:pt x="195" y="6"/>
                        </a:lnTo>
                        <a:lnTo>
                          <a:pt x="183" y="11"/>
                        </a:lnTo>
                        <a:lnTo>
                          <a:pt x="171" y="18"/>
                        </a:lnTo>
                        <a:lnTo>
                          <a:pt x="161" y="24"/>
                        </a:lnTo>
                        <a:lnTo>
                          <a:pt x="149" y="34"/>
                        </a:lnTo>
                        <a:lnTo>
                          <a:pt x="139" y="43"/>
                        </a:lnTo>
                        <a:lnTo>
                          <a:pt x="131" y="47"/>
                        </a:lnTo>
                        <a:lnTo>
                          <a:pt x="122" y="49"/>
                        </a:lnTo>
                        <a:lnTo>
                          <a:pt x="116" y="49"/>
                        </a:lnTo>
                        <a:lnTo>
                          <a:pt x="110" y="46"/>
                        </a:lnTo>
                        <a:lnTo>
                          <a:pt x="106" y="38"/>
                        </a:lnTo>
                        <a:lnTo>
                          <a:pt x="105" y="46"/>
                        </a:lnTo>
                        <a:lnTo>
                          <a:pt x="105" y="53"/>
                        </a:lnTo>
                        <a:lnTo>
                          <a:pt x="99" y="52"/>
                        </a:lnTo>
                        <a:lnTo>
                          <a:pt x="93" y="49"/>
                        </a:lnTo>
                        <a:lnTo>
                          <a:pt x="97" y="56"/>
                        </a:lnTo>
                        <a:lnTo>
                          <a:pt x="91" y="61"/>
                        </a:lnTo>
                        <a:lnTo>
                          <a:pt x="85" y="59"/>
                        </a:lnTo>
                        <a:lnTo>
                          <a:pt x="82" y="56"/>
                        </a:lnTo>
                        <a:lnTo>
                          <a:pt x="80" y="51"/>
                        </a:lnTo>
                        <a:lnTo>
                          <a:pt x="82" y="44"/>
                        </a:lnTo>
                        <a:lnTo>
                          <a:pt x="89" y="39"/>
                        </a:lnTo>
                        <a:lnTo>
                          <a:pt x="79" y="41"/>
                        </a:lnTo>
                        <a:lnTo>
                          <a:pt x="70" y="44"/>
                        </a:lnTo>
                        <a:lnTo>
                          <a:pt x="64" y="50"/>
                        </a:lnTo>
                        <a:lnTo>
                          <a:pt x="60" y="57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sp>
              <p:nvSpPr>
                <p:cNvPr id="19523" name="Freeform 21">
                  <a:extLst>
                    <a:ext uri="{FF2B5EF4-FFF2-40B4-BE49-F238E27FC236}">
                      <a16:creationId xmlns:a16="http://schemas.microsoft.com/office/drawing/2014/main" id="{9A3B8BE9-5EB9-4C4A-B433-336DB28D86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73" y="1421"/>
                  <a:ext cx="205" cy="428"/>
                </a:xfrm>
                <a:custGeom>
                  <a:avLst/>
                  <a:gdLst>
                    <a:gd name="T0" fmla="*/ 22 w 205"/>
                    <a:gd name="T1" fmla="*/ 26 h 428"/>
                    <a:gd name="T2" fmla="*/ 0 w 205"/>
                    <a:gd name="T3" fmla="*/ 0 h 428"/>
                    <a:gd name="T4" fmla="*/ 8 w 205"/>
                    <a:gd name="T5" fmla="*/ 27 h 428"/>
                    <a:gd name="T6" fmla="*/ 30 w 205"/>
                    <a:gd name="T7" fmla="*/ 52 h 428"/>
                    <a:gd name="T8" fmla="*/ 77 w 205"/>
                    <a:gd name="T9" fmla="*/ 85 h 428"/>
                    <a:gd name="T10" fmla="*/ 104 w 205"/>
                    <a:gd name="T11" fmla="*/ 135 h 428"/>
                    <a:gd name="T12" fmla="*/ 112 w 205"/>
                    <a:gd name="T13" fmla="*/ 151 h 428"/>
                    <a:gd name="T14" fmla="*/ 125 w 205"/>
                    <a:gd name="T15" fmla="*/ 147 h 428"/>
                    <a:gd name="T16" fmla="*/ 128 w 205"/>
                    <a:gd name="T17" fmla="*/ 126 h 428"/>
                    <a:gd name="T18" fmla="*/ 129 w 205"/>
                    <a:gd name="T19" fmla="*/ 102 h 428"/>
                    <a:gd name="T20" fmla="*/ 140 w 205"/>
                    <a:gd name="T21" fmla="*/ 90 h 428"/>
                    <a:gd name="T22" fmla="*/ 159 w 205"/>
                    <a:gd name="T23" fmla="*/ 96 h 428"/>
                    <a:gd name="T24" fmla="*/ 170 w 205"/>
                    <a:gd name="T25" fmla="*/ 121 h 428"/>
                    <a:gd name="T26" fmla="*/ 170 w 205"/>
                    <a:gd name="T27" fmla="*/ 152 h 428"/>
                    <a:gd name="T28" fmla="*/ 158 w 205"/>
                    <a:gd name="T29" fmla="*/ 205 h 428"/>
                    <a:gd name="T30" fmla="*/ 110 w 205"/>
                    <a:gd name="T31" fmla="*/ 275 h 428"/>
                    <a:gd name="T32" fmla="*/ 114 w 205"/>
                    <a:gd name="T33" fmla="*/ 343 h 428"/>
                    <a:gd name="T34" fmla="*/ 101 w 205"/>
                    <a:gd name="T35" fmla="*/ 369 h 428"/>
                    <a:gd name="T36" fmla="*/ 96 w 205"/>
                    <a:gd name="T37" fmla="*/ 395 h 428"/>
                    <a:gd name="T38" fmla="*/ 110 w 205"/>
                    <a:gd name="T39" fmla="*/ 420 h 428"/>
                    <a:gd name="T40" fmla="*/ 140 w 205"/>
                    <a:gd name="T41" fmla="*/ 427 h 428"/>
                    <a:gd name="T42" fmla="*/ 148 w 205"/>
                    <a:gd name="T43" fmla="*/ 407 h 428"/>
                    <a:gd name="T44" fmla="*/ 133 w 205"/>
                    <a:gd name="T45" fmla="*/ 373 h 428"/>
                    <a:gd name="T46" fmla="*/ 164 w 205"/>
                    <a:gd name="T47" fmla="*/ 393 h 428"/>
                    <a:gd name="T48" fmla="*/ 203 w 205"/>
                    <a:gd name="T49" fmla="*/ 397 h 428"/>
                    <a:gd name="T50" fmla="*/ 167 w 205"/>
                    <a:gd name="T51" fmla="*/ 373 h 428"/>
                    <a:gd name="T52" fmla="*/ 139 w 205"/>
                    <a:gd name="T53" fmla="*/ 349 h 428"/>
                    <a:gd name="T54" fmla="*/ 141 w 205"/>
                    <a:gd name="T55" fmla="*/ 324 h 428"/>
                    <a:gd name="T56" fmla="*/ 172 w 205"/>
                    <a:gd name="T57" fmla="*/ 346 h 428"/>
                    <a:gd name="T58" fmla="*/ 145 w 205"/>
                    <a:gd name="T59" fmla="*/ 307 h 428"/>
                    <a:gd name="T60" fmla="*/ 177 w 205"/>
                    <a:gd name="T61" fmla="*/ 333 h 428"/>
                    <a:gd name="T62" fmla="*/ 186 w 205"/>
                    <a:gd name="T63" fmla="*/ 330 h 428"/>
                    <a:gd name="T64" fmla="*/ 165 w 205"/>
                    <a:gd name="T65" fmla="*/ 296 h 428"/>
                    <a:gd name="T66" fmla="*/ 161 w 205"/>
                    <a:gd name="T67" fmla="*/ 269 h 428"/>
                    <a:gd name="T68" fmla="*/ 167 w 205"/>
                    <a:gd name="T69" fmla="*/ 229 h 428"/>
                    <a:gd name="T70" fmla="*/ 196 w 205"/>
                    <a:gd name="T71" fmla="*/ 270 h 428"/>
                    <a:gd name="T72" fmla="*/ 175 w 205"/>
                    <a:gd name="T73" fmla="*/ 222 h 428"/>
                    <a:gd name="T74" fmla="*/ 205 w 205"/>
                    <a:gd name="T75" fmla="*/ 245 h 428"/>
                    <a:gd name="T76" fmla="*/ 188 w 205"/>
                    <a:gd name="T77" fmla="*/ 199 h 428"/>
                    <a:gd name="T78" fmla="*/ 177 w 205"/>
                    <a:gd name="T79" fmla="*/ 162 h 428"/>
                    <a:gd name="T80" fmla="*/ 175 w 205"/>
                    <a:gd name="T81" fmla="*/ 97 h 428"/>
                    <a:gd name="T82" fmla="*/ 156 w 205"/>
                    <a:gd name="T83" fmla="*/ 74 h 428"/>
                    <a:gd name="T84" fmla="*/ 118 w 205"/>
                    <a:gd name="T85" fmla="*/ 63 h 428"/>
                    <a:gd name="T86" fmla="*/ 109 w 205"/>
                    <a:gd name="T87" fmla="*/ 62 h 428"/>
                    <a:gd name="T88" fmla="*/ 87 w 205"/>
                    <a:gd name="T89" fmla="*/ 49 h 428"/>
                    <a:gd name="T90" fmla="*/ 79 w 205"/>
                    <a:gd name="T91" fmla="*/ 62 h 428"/>
                    <a:gd name="T92" fmla="*/ 74 w 205"/>
                    <a:gd name="T93" fmla="*/ 72 h 428"/>
                    <a:gd name="T94" fmla="*/ 46 w 205"/>
                    <a:gd name="T95" fmla="*/ 34 h 428"/>
                    <a:gd name="T96" fmla="*/ 36 w 205"/>
                    <a:gd name="T97" fmla="*/ 32 h 42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205"/>
                    <a:gd name="T148" fmla="*/ 0 h 428"/>
                    <a:gd name="T149" fmla="*/ 205 w 205"/>
                    <a:gd name="T150" fmla="*/ 428 h 42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205" h="428">
                      <a:moveTo>
                        <a:pt x="36" y="32"/>
                      </a:moveTo>
                      <a:lnTo>
                        <a:pt x="22" y="26"/>
                      </a:lnTo>
                      <a:lnTo>
                        <a:pt x="15" y="17"/>
                      </a:lnTo>
                      <a:lnTo>
                        <a:pt x="0" y="0"/>
                      </a:lnTo>
                      <a:lnTo>
                        <a:pt x="2" y="13"/>
                      </a:lnTo>
                      <a:lnTo>
                        <a:pt x="8" y="27"/>
                      </a:lnTo>
                      <a:lnTo>
                        <a:pt x="16" y="38"/>
                      </a:lnTo>
                      <a:lnTo>
                        <a:pt x="30" y="52"/>
                      </a:lnTo>
                      <a:lnTo>
                        <a:pt x="50" y="65"/>
                      </a:lnTo>
                      <a:lnTo>
                        <a:pt x="77" y="85"/>
                      </a:lnTo>
                      <a:lnTo>
                        <a:pt x="104" y="118"/>
                      </a:lnTo>
                      <a:lnTo>
                        <a:pt x="104" y="135"/>
                      </a:lnTo>
                      <a:lnTo>
                        <a:pt x="105" y="145"/>
                      </a:lnTo>
                      <a:lnTo>
                        <a:pt x="112" y="151"/>
                      </a:lnTo>
                      <a:lnTo>
                        <a:pt x="121" y="153"/>
                      </a:lnTo>
                      <a:lnTo>
                        <a:pt x="125" y="147"/>
                      </a:lnTo>
                      <a:lnTo>
                        <a:pt x="129" y="137"/>
                      </a:lnTo>
                      <a:lnTo>
                        <a:pt x="128" y="126"/>
                      </a:lnTo>
                      <a:lnTo>
                        <a:pt x="128" y="116"/>
                      </a:lnTo>
                      <a:lnTo>
                        <a:pt x="129" y="102"/>
                      </a:lnTo>
                      <a:lnTo>
                        <a:pt x="133" y="94"/>
                      </a:lnTo>
                      <a:lnTo>
                        <a:pt x="140" y="90"/>
                      </a:lnTo>
                      <a:lnTo>
                        <a:pt x="148" y="90"/>
                      </a:lnTo>
                      <a:lnTo>
                        <a:pt x="159" y="96"/>
                      </a:lnTo>
                      <a:lnTo>
                        <a:pt x="167" y="109"/>
                      </a:lnTo>
                      <a:lnTo>
                        <a:pt x="170" y="121"/>
                      </a:lnTo>
                      <a:lnTo>
                        <a:pt x="171" y="137"/>
                      </a:lnTo>
                      <a:lnTo>
                        <a:pt x="170" y="152"/>
                      </a:lnTo>
                      <a:lnTo>
                        <a:pt x="168" y="171"/>
                      </a:lnTo>
                      <a:lnTo>
                        <a:pt x="158" y="205"/>
                      </a:lnTo>
                      <a:lnTo>
                        <a:pt x="112" y="256"/>
                      </a:lnTo>
                      <a:lnTo>
                        <a:pt x="110" y="275"/>
                      </a:lnTo>
                      <a:lnTo>
                        <a:pt x="113" y="317"/>
                      </a:lnTo>
                      <a:lnTo>
                        <a:pt x="114" y="343"/>
                      </a:lnTo>
                      <a:lnTo>
                        <a:pt x="107" y="356"/>
                      </a:lnTo>
                      <a:lnTo>
                        <a:pt x="101" y="369"/>
                      </a:lnTo>
                      <a:lnTo>
                        <a:pt x="98" y="379"/>
                      </a:lnTo>
                      <a:lnTo>
                        <a:pt x="96" y="395"/>
                      </a:lnTo>
                      <a:lnTo>
                        <a:pt x="100" y="407"/>
                      </a:lnTo>
                      <a:lnTo>
                        <a:pt x="110" y="420"/>
                      </a:lnTo>
                      <a:lnTo>
                        <a:pt x="125" y="428"/>
                      </a:lnTo>
                      <a:lnTo>
                        <a:pt x="140" y="427"/>
                      </a:lnTo>
                      <a:lnTo>
                        <a:pt x="149" y="420"/>
                      </a:lnTo>
                      <a:lnTo>
                        <a:pt x="148" y="407"/>
                      </a:lnTo>
                      <a:lnTo>
                        <a:pt x="140" y="392"/>
                      </a:lnTo>
                      <a:lnTo>
                        <a:pt x="133" y="373"/>
                      </a:lnTo>
                      <a:lnTo>
                        <a:pt x="150" y="389"/>
                      </a:lnTo>
                      <a:lnTo>
                        <a:pt x="164" y="393"/>
                      </a:lnTo>
                      <a:lnTo>
                        <a:pt x="182" y="396"/>
                      </a:lnTo>
                      <a:lnTo>
                        <a:pt x="203" y="397"/>
                      </a:lnTo>
                      <a:lnTo>
                        <a:pt x="190" y="389"/>
                      </a:lnTo>
                      <a:lnTo>
                        <a:pt x="167" y="373"/>
                      </a:lnTo>
                      <a:lnTo>
                        <a:pt x="150" y="364"/>
                      </a:lnTo>
                      <a:lnTo>
                        <a:pt x="139" y="349"/>
                      </a:lnTo>
                      <a:lnTo>
                        <a:pt x="136" y="332"/>
                      </a:lnTo>
                      <a:lnTo>
                        <a:pt x="141" y="324"/>
                      </a:lnTo>
                      <a:lnTo>
                        <a:pt x="158" y="340"/>
                      </a:lnTo>
                      <a:lnTo>
                        <a:pt x="172" y="346"/>
                      </a:lnTo>
                      <a:lnTo>
                        <a:pt x="150" y="324"/>
                      </a:lnTo>
                      <a:lnTo>
                        <a:pt x="145" y="307"/>
                      </a:lnTo>
                      <a:lnTo>
                        <a:pt x="157" y="313"/>
                      </a:lnTo>
                      <a:lnTo>
                        <a:pt x="177" y="333"/>
                      </a:lnTo>
                      <a:lnTo>
                        <a:pt x="191" y="338"/>
                      </a:lnTo>
                      <a:lnTo>
                        <a:pt x="186" y="330"/>
                      </a:lnTo>
                      <a:lnTo>
                        <a:pt x="169" y="306"/>
                      </a:lnTo>
                      <a:lnTo>
                        <a:pt x="165" y="296"/>
                      </a:lnTo>
                      <a:lnTo>
                        <a:pt x="160" y="282"/>
                      </a:lnTo>
                      <a:lnTo>
                        <a:pt x="161" y="269"/>
                      </a:lnTo>
                      <a:lnTo>
                        <a:pt x="160" y="252"/>
                      </a:lnTo>
                      <a:lnTo>
                        <a:pt x="167" y="229"/>
                      </a:lnTo>
                      <a:lnTo>
                        <a:pt x="180" y="260"/>
                      </a:lnTo>
                      <a:lnTo>
                        <a:pt x="196" y="270"/>
                      </a:lnTo>
                      <a:lnTo>
                        <a:pt x="185" y="255"/>
                      </a:lnTo>
                      <a:lnTo>
                        <a:pt x="175" y="222"/>
                      </a:lnTo>
                      <a:lnTo>
                        <a:pt x="189" y="234"/>
                      </a:lnTo>
                      <a:lnTo>
                        <a:pt x="205" y="245"/>
                      </a:lnTo>
                      <a:lnTo>
                        <a:pt x="195" y="223"/>
                      </a:lnTo>
                      <a:lnTo>
                        <a:pt x="188" y="199"/>
                      </a:lnTo>
                      <a:lnTo>
                        <a:pt x="181" y="176"/>
                      </a:lnTo>
                      <a:lnTo>
                        <a:pt x="177" y="162"/>
                      </a:lnTo>
                      <a:lnTo>
                        <a:pt x="177" y="125"/>
                      </a:lnTo>
                      <a:lnTo>
                        <a:pt x="175" y="97"/>
                      </a:lnTo>
                      <a:lnTo>
                        <a:pt x="171" y="82"/>
                      </a:lnTo>
                      <a:lnTo>
                        <a:pt x="156" y="74"/>
                      </a:lnTo>
                      <a:lnTo>
                        <a:pt x="136" y="75"/>
                      </a:lnTo>
                      <a:lnTo>
                        <a:pt x="118" y="63"/>
                      </a:lnTo>
                      <a:lnTo>
                        <a:pt x="97" y="45"/>
                      </a:lnTo>
                      <a:lnTo>
                        <a:pt x="109" y="62"/>
                      </a:lnTo>
                      <a:lnTo>
                        <a:pt x="122" y="82"/>
                      </a:lnTo>
                      <a:lnTo>
                        <a:pt x="87" y="49"/>
                      </a:lnTo>
                      <a:lnTo>
                        <a:pt x="99" y="75"/>
                      </a:lnTo>
                      <a:lnTo>
                        <a:pt x="79" y="62"/>
                      </a:lnTo>
                      <a:lnTo>
                        <a:pt x="95" y="85"/>
                      </a:lnTo>
                      <a:lnTo>
                        <a:pt x="74" y="72"/>
                      </a:lnTo>
                      <a:lnTo>
                        <a:pt x="61" y="53"/>
                      </a:lnTo>
                      <a:lnTo>
                        <a:pt x="46" y="34"/>
                      </a:lnTo>
                      <a:lnTo>
                        <a:pt x="30" y="11"/>
                      </a:lnTo>
                      <a:lnTo>
                        <a:pt x="36" y="32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9488" name="Group 22">
                <a:extLst>
                  <a:ext uri="{FF2B5EF4-FFF2-40B4-BE49-F238E27FC236}">
                    <a16:creationId xmlns:a16="http://schemas.microsoft.com/office/drawing/2014/main" id="{DB8A01DC-CD22-4BD7-A567-2F4BDDF089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5" y="1513"/>
                <a:ext cx="176" cy="215"/>
                <a:chOff x="3635" y="1513"/>
                <a:chExt cx="176" cy="215"/>
              </a:xfrm>
            </p:grpSpPr>
            <p:grpSp>
              <p:nvGrpSpPr>
                <p:cNvPr id="19492" name="Group 23">
                  <a:extLst>
                    <a:ext uri="{FF2B5EF4-FFF2-40B4-BE49-F238E27FC236}">
                      <a16:creationId xmlns:a16="http://schemas.microsoft.com/office/drawing/2014/main" id="{DF6FD742-8C67-4366-B542-054C811921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50" y="1527"/>
                  <a:ext cx="110" cy="152"/>
                  <a:chOff x="3650" y="1527"/>
                  <a:chExt cx="110" cy="152"/>
                </a:xfrm>
              </p:grpSpPr>
              <p:sp>
                <p:nvSpPr>
                  <p:cNvPr id="19519" name="Freeform 24">
                    <a:extLst>
                      <a:ext uri="{FF2B5EF4-FFF2-40B4-BE49-F238E27FC236}">
                        <a16:creationId xmlns:a16="http://schemas.microsoft.com/office/drawing/2014/main" id="{C33F4BAB-0199-4A0F-BC20-D6A14880DF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50" y="1532"/>
                    <a:ext cx="38" cy="83"/>
                  </a:xfrm>
                  <a:custGeom>
                    <a:avLst/>
                    <a:gdLst>
                      <a:gd name="T0" fmla="*/ 23 w 38"/>
                      <a:gd name="T1" fmla="*/ 0 h 83"/>
                      <a:gd name="T2" fmla="*/ 24 w 38"/>
                      <a:gd name="T3" fmla="*/ 8 h 83"/>
                      <a:gd name="T4" fmla="*/ 20 w 38"/>
                      <a:gd name="T5" fmla="*/ 15 h 83"/>
                      <a:gd name="T6" fmla="*/ 16 w 38"/>
                      <a:gd name="T7" fmla="*/ 18 h 83"/>
                      <a:gd name="T8" fmla="*/ 0 w 38"/>
                      <a:gd name="T9" fmla="*/ 20 h 83"/>
                      <a:gd name="T10" fmla="*/ 16 w 38"/>
                      <a:gd name="T11" fmla="*/ 22 h 83"/>
                      <a:gd name="T12" fmla="*/ 26 w 38"/>
                      <a:gd name="T13" fmla="*/ 24 h 83"/>
                      <a:gd name="T14" fmla="*/ 32 w 38"/>
                      <a:gd name="T15" fmla="*/ 30 h 83"/>
                      <a:gd name="T16" fmla="*/ 34 w 38"/>
                      <a:gd name="T17" fmla="*/ 38 h 83"/>
                      <a:gd name="T18" fmla="*/ 37 w 38"/>
                      <a:gd name="T19" fmla="*/ 52 h 83"/>
                      <a:gd name="T20" fmla="*/ 35 w 38"/>
                      <a:gd name="T21" fmla="*/ 83 h 83"/>
                      <a:gd name="T22" fmla="*/ 38 w 38"/>
                      <a:gd name="T23" fmla="*/ 46 h 83"/>
                      <a:gd name="T24" fmla="*/ 37 w 38"/>
                      <a:gd name="T25" fmla="*/ 30 h 83"/>
                      <a:gd name="T26" fmla="*/ 37 w 38"/>
                      <a:gd name="T27" fmla="*/ 14 h 83"/>
                      <a:gd name="T28" fmla="*/ 35 w 38"/>
                      <a:gd name="T29" fmla="*/ 5 h 83"/>
                      <a:gd name="T30" fmla="*/ 23 w 38"/>
                      <a:gd name="T31" fmla="*/ 0 h 8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38"/>
                      <a:gd name="T49" fmla="*/ 0 h 83"/>
                      <a:gd name="T50" fmla="*/ 38 w 38"/>
                      <a:gd name="T51" fmla="*/ 83 h 8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38" h="83">
                        <a:moveTo>
                          <a:pt x="23" y="0"/>
                        </a:moveTo>
                        <a:lnTo>
                          <a:pt x="24" y="8"/>
                        </a:lnTo>
                        <a:lnTo>
                          <a:pt x="20" y="15"/>
                        </a:lnTo>
                        <a:lnTo>
                          <a:pt x="16" y="18"/>
                        </a:lnTo>
                        <a:lnTo>
                          <a:pt x="0" y="20"/>
                        </a:lnTo>
                        <a:lnTo>
                          <a:pt x="16" y="22"/>
                        </a:lnTo>
                        <a:lnTo>
                          <a:pt x="26" y="24"/>
                        </a:lnTo>
                        <a:lnTo>
                          <a:pt x="32" y="30"/>
                        </a:lnTo>
                        <a:lnTo>
                          <a:pt x="34" y="38"/>
                        </a:lnTo>
                        <a:lnTo>
                          <a:pt x="37" y="52"/>
                        </a:lnTo>
                        <a:lnTo>
                          <a:pt x="35" y="83"/>
                        </a:lnTo>
                        <a:lnTo>
                          <a:pt x="38" y="46"/>
                        </a:lnTo>
                        <a:lnTo>
                          <a:pt x="37" y="30"/>
                        </a:lnTo>
                        <a:lnTo>
                          <a:pt x="37" y="14"/>
                        </a:lnTo>
                        <a:lnTo>
                          <a:pt x="35" y="5"/>
                        </a:lnTo>
                        <a:lnTo>
                          <a:pt x="23" y="0"/>
                        </a:lnTo>
                        <a:close/>
                      </a:path>
                    </a:pathLst>
                  </a:custGeom>
                  <a:solidFill>
                    <a:srgbClr val="FF7F7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9520" name="Freeform 25">
                    <a:extLst>
                      <a:ext uri="{FF2B5EF4-FFF2-40B4-BE49-F238E27FC236}">
                        <a16:creationId xmlns:a16="http://schemas.microsoft.com/office/drawing/2014/main" id="{C4E1E928-8469-4507-A570-D88689C76E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82" y="1646"/>
                    <a:ext cx="46" cy="33"/>
                  </a:xfrm>
                  <a:custGeom>
                    <a:avLst/>
                    <a:gdLst>
                      <a:gd name="T0" fmla="*/ 0 w 46"/>
                      <a:gd name="T1" fmla="*/ 0 h 33"/>
                      <a:gd name="T2" fmla="*/ 4 w 46"/>
                      <a:gd name="T3" fmla="*/ 3 h 33"/>
                      <a:gd name="T4" fmla="*/ 12 w 46"/>
                      <a:gd name="T5" fmla="*/ 5 h 33"/>
                      <a:gd name="T6" fmla="*/ 17 w 46"/>
                      <a:gd name="T7" fmla="*/ 5 h 33"/>
                      <a:gd name="T8" fmla="*/ 26 w 46"/>
                      <a:gd name="T9" fmla="*/ 4 h 33"/>
                      <a:gd name="T10" fmla="*/ 32 w 46"/>
                      <a:gd name="T11" fmla="*/ 2 h 33"/>
                      <a:gd name="T12" fmla="*/ 39 w 46"/>
                      <a:gd name="T13" fmla="*/ 3 h 33"/>
                      <a:gd name="T14" fmla="*/ 46 w 46"/>
                      <a:gd name="T15" fmla="*/ 9 h 33"/>
                      <a:gd name="T16" fmla="*/ 35 w 46"/>
                      <a:gd name="T17" fmla="*/ 10 h 33"/>
                      <a:gd name="T18" fmla="*/ 31 w 46"/>
                      <a:gd name="T19" fmla="*/ 11 h 33"/>
                      <a:gd name="T20" fmla="*/ 29 w 46"/>
                      <a:gd name="T21" fmla="*/ 18 h 33"/>
                      <a:gd name="T22" fmla="*/ 27 w 46"/>
                      <a:gd name="T23" fmla="*/ 33 h 33"/>
                      <a:gd name="T24" fmla="*/ 26 w 46"/>
                      <a:gd name="T25" fmla="*/ 18 h 33"/>
                      <a:gd name="T26" fmla="*/ 25 w 46"/>
                      <a:gd name="T27" fmla="*/ 10 h 33"/>
                      <a:gd name="T28" fmla="*/ 16 w 46"/>
                      <a:gd name="T29" fmla="*/ 12 h 33"/>
                      <a:gd name="T30" fmla="*/ 8 w 46"/>
                      <a:gd name="T31" fmla="*/ 11 h 33"/>
                      <a:gd name="T32" fmla="*/ 3 w 46"/>
                      <a:gd name="T33" fmla="*/ 5 h 33"/>
                      <a:gd name="T34" fmla="*/ 0 w 46"/>
                      <a:gd name="T35" fmla="*/ 0 h 33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46"/>
                      <a:gd name="T55" fmla="*/ 0 h 33"/>
                      <a:gd name="T56" fmla="*/ 46 w 46"/>
                      <a:gd name="T57" fmla="*/ 33 h 33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46" h="33">
                        <a:moveTo>
                          <a:pt x="0" y="0"/>
                        </a:moveTo>
                        <a:lnTo>
                          <a:pt x="4" y="3"/>
                        </a:lnTo>
                        <a:lnTo>
                          <a:pt x="12" y="5"/>
                        </a:lnTo>
                        <a:lnTo>
                          <a:pt x="17" y="5"/>
                        </a:lnTo>
                        <a:lnTo>
                          <a:pt x="26" y="4"/>
                        </a:lnTo>
                        <a:lnTo>
                          <a:pt x="32" y="2"/>
                        </a:lnTo>
                        <a:lnTo>
                          <a:pt x="39" y="3"/>
                        </a:lnTo>
                        <a:lnTo>
                          <a:pt x="46" y="9"/>
                        </a:lnTo>
                        <a:lnTo>
                          <a:pt x="35" y="10"/>
                        </a:lnTo>
                        <a:lnTo>
                          <a:pt x="31" y="11"/>
                        </a:lnTo>
                        <a:lnTo>
                          <a:pt x="29" y="18"/>
                        </a:lnTo>
                        <a:lnTo>
                          <a:pt x="27" y="33"/>
                        </a:lnTo>
                        <a:lnTo>
                          <a:pt x="26" y="18"/>
                        </a:lnTo>
                        <a:lnTo>
                          <a:pt x="25" y="10"/>
                        </a:lnTo>
                        <a:lnTo>
                          <a:pt x="16" y="12"/>
                        </a:lnTo>
                        <a:lnTo>
                          <a:pt x="8" y="11"/>
                        </a:lnTo>
                        <a:lnTo>
                          <a:pt x="3" y="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7F7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9521" name="Freeform 26">
                    <a:extLst>
                      <a:ext uri="{FF2B5EF4-FFF2-40B4-BE49-F238E27FC236}">
                        <a16:creationId xmlns:a16="http://schemas.microsoft.com/office/drawing/2014/main" id="{B14EBB22-5B85-44D6-9B31-F09239A1AF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37" y="1527"/>
                    <a:ext cx="23" cy="24"/>
                  </a:xfrm>
                  <a:custGeom>
                    <a:avLst/>
                    <a:gdLst>
                      <a:gd name="T0" fmla="*/ 12 w 23"/>
                      <a:gd name="T1" fmla="*/ 0 h 24"/>
                      <a:gd name="T2" fmla="*/ 10 w 23"/>
                      <a:gd name="T3" fmla="*/ 4 h 24"/>
                      <a:gd name="T4" fmla="*/ 10 w 23"/>
                      <a:gd name="T5" fmla="*/ 10 h 24"/>
                      <a:gd name="T6" fmla="*/ 12 w 23"/>
                      <a:gd name="T7" fmla="*/ 14 h 24"/>
                      <a:gd name="T8" fmla="*/ 23 w 23"/>
                      <a:gd name="T9" fmla="*/ 24 h 24"/>
                      <a:gd name="T10" fmla="*/ 10 w 23"/>
                      <a:gd name="T11" fmla="*/ 24 h 24"/>
                      <a:gd name="T12" fmla="*/ 3 w 23"/>
                      <a:gd name="T13" fmla="*/ 17 h 24"/>
                      <a:gd name="T14" fmla="*/ 1 w 23"/>
                      <a:gd name="T15" fmla="*/ 13 h 24"/>
                      <a:gd name="T16" fmla="*/ 0 w 23"/>
                      <a:gd name="T17" fmla="*/ 4 h 24"/>
                      <a:gd name="T18" fmla="*/ 12 w 23"/>
                      <a:gd name="T19" fmla="*/ 0 h 2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"/>
                      <a:gd name="T31" fmla="*/ 0 h 24"/>
                      <a:gd name="T32" fmla="*/ 23 w 23"/>
                      <a:gd name="T33" fmla="*/ 24 h 2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" h="24">
                        <a:moveTo>
                          <a:pt x="12" y="0"/>
                        </a:moveTo>
                        <a:lnTo>
                          <a:pt x="10" y="4"/>
                        </a:lnTo>
                        <a:lnTo>
                          <a:pt x="10" y="10"/>
                        </a:lnTo>
                        <a:lnTo>
                          <a:pt x="12" y="14"/>
                        </a:lnTo>
                        <a:lnTo>
                          <a:pt x="23" y="24"/>
                        </a:lnTo>
                        <a:lnTo>
                          <a:pt x="10" y="24"/>
                        </a:lnTo>
                        <a:lnTo>
                          <a:pt x="3" y="17"/>
                        </a:lnTo>
                        <a:lnTo>
                          <a:pt x="1" y="13"/>
                        </a:lnTo>
                        <a:lnTo>
                          <a:pt x="0" y="4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FF7F7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19493" name="Group 27">
                  <a:extLst>
                    <a:ext uri="{FF2B5EF4-FFF2-40B4-BE49-F238E27FC236}">
                      <a16:creationId xmlns:a16="http://schemas.microsoft.com/office/drawing/2014/main" id="{AF41F0AF-9CC0-4403-B962-8A4B6011BC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35" y="1513"/>
                  <a:ext cx="176" cy="67"/>
                  <a:chOff x="3635" y="1513"/>
                  <a:chExt cx="176" cy="67"/>
                </a:xfrm>
              </p:grpSpPr>
              <p:grpSp>
                <p:nvGrpSpPr>
                  <p:cNvPr id="19504" name="Group 28">
                    <a:extLst>
                      <a:ext uri="{FF2B5EF4-FFF2-40B4-BE49-F238E27FC236}">
                        <a16:creationId xmlns:a16="http://schemas.microsoft.com/office/drawing/2014/main" id="{38108C7E-4B25-4F83-A313-1B0D13CB097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642" y="1513"/>
                    <a:ext cx="164" cy="28"/>
                    <a:chOff x="3642" y="1513"/>
                    <a:chExt cx="164" cy="28"/>
                  </a:xfrm>
                </p:grpSpPr>
                <p:sp>
                  <p:nvSpPr>
                    <p:cNvPr id="19517" name="Freeform 29">
                      <a:extLst>
                        <a:ext uri="{FF2B5EF4-FFF2-40B4-BE49-F238E27FC236}">
                          <a16:creationId xmlns:a16="http://schemas.microsoft.com/office/drawing/2014/main" id="{8BF54F7C-4AF8-4924-86B7-92CEEF02A1B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18" y="1516"/>
                      <a:ext cx="88" cy="23"/>
                    </a:xfrm>
                    <a:custGeom>
                      <a:avLst/>
                      <a:gdLst>
                        <a:gd name="T0" fmla="*/ 0 w 88"/>
                        <a:gd name="T1" fmla="*/ 15 h 23"/>
                        <a:gd name="T2" fmla="*/ 6 w 88"/>
                        <a:gd name="T3" fmla="*/ 9 h 23"/>
                        <a:gd name="T4" fmla="*/ 14 w 88"/>
                        <a:gd name="T5" fmla="*/ 4 h 23"/>
                        <a:gd name="T6" fmla="*/ 24 w 88"/>
                        <a:gd name="T7" fmla="*/ 1 h 23"/>
                        <a:gd name="T8" fmla="*/ 34 w 88"/>
                        <a:gd name="T9" fmla="*/ 0 h 23"/>
                        <a:gd name="T10" fmla="*/ 44 w 88"/>
                        <a:gd name="T11" fmla="*/ 0 h 23"/>
                        <a:gd name="T12" fmla="*/ 57 w 88"/>
                        <a:gd name="T13" fmla="*/ 2 h 23"/>
                        <a:gd name="T14" fmla="*/ 70 w 88"/>
                        <a:gd name="T15" fmla="*/ 7 h 23"/>
                        <a:gd name="T16" fmla="*/ 88 w 88"/>
                        <a:gd name="T17" fmla="*/ 12 h 23"/>
                        <a:gd name="T18" fmla="*/ 74 w 88"/>
                        <a:gd name="T19" fmla="*/ 12 h 23"/>
                        <a:gd name="T20" fmla="*/ 59 w 88"/>
                        <a:gd name="T21" fmla="*/ 11 h 23"/>
                        <a:gd name="T22" fmla="*/ 47 w 88"/>
                        <a:gd name="T23" fmla="*/ 10 h 23"/>
                        <a:gd name="T24" fmla="*/ 38 w 88"/>
                        <a:gd name="T25" fmla="*/ 12 h 23"/>
                        <a:gd name="T26" fmla="*/ 30 w 88"/>
                        <a:gd name="T27" fmla="*/ 15 h 23"/>
                        <a:gd name="T28" fmla="*/ 23 w 88"/>
                        <a:gd name="T29" fmla="*/ 20 h 23"/>
                        <a:gd name="T30" fmla="*/ 17 w 88"/>
                        <a:gd name="T31" fmla="*/ 23 h 23"/>
                        <a:gd name="T32" fmla="*/ 10 w 88"/>
                        <a:gd name="T33" fmla="*/ 23 h 23"/>
                        <a:gd name="T34" fmla="*/ 3 w 88"/>
                        <a:gd name="T35" fmla="*/ 21 h 23"/>
                        <a:gd name="T36" fmla="*/ 0 w 88"/>
                        <a:gd name="T37" fmla="*/ 15 h 23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88"/>
                        <a:gd name="T58" fmla="*/ 0 h 23"/>
                        <a:gd name="T59" fmla="*/ 88 w 88"/>
                        <a:gd name="T60" fmla="*/ 23 h 23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88" h="23">
                          <a:moveTo>
                            <a:pt x="0" y="15"/>
                          </a:moveTo>
                          <a:lnTo>
                            <a:pt x="6" y="9"/>
                          </a:lnTo>
                          <a:lnTo>
                            <a:pt x="14" y="4"/>
                          </a:lnTo>
                          <a:lnTo>
                            <a:pt x="24" y="1"/>
                          </a:lnTo>
                          <a:lnTo>
                            <a:pt x="34" y="0"/>
                          </a:lnTo>
                          <a:lnTo>
                            <a:pt x="44" y="0"/>
                          </a:lnTo>
                          <a:lnTo>
                            <a:pt x="57" y="2"/>
                          </a:lnTo>
                          <a:lnTo>
                            <a:pt x="70" y="7"/>
                          </a:lnTo>
                          <a:lnTo>
                            <a:pt x="88" y="12"/>
                          </a:lnTo>
                          <a:lnTo>
                            <a:pt x="74" y="12"/>
                          </a:lnTo>
                          <a:lnTo>
                            <a:pt x="59" y="11"/>
                          </a:lnTo>
                          <a:lnTo>
                            <a:pt x="47" y="10"/>
                          </a:lnTo>
                          <a:lnTo>
                            <a:pt x="38" y="12"/>
                          </a:lnTo>
                          <a:lnTo>
                            <a:pt x="30" y="15"/>
                          </a:lnTo>
                          <a:lnTo>
                            <a:pt x="23" y="20"/>
                          </a:lnTo>
                          <a:lnTo>
                            <a:pt x="17" y="23"/>
                          </a:lnTo>
                          <a:lnTo>
                            <a:pt x="10" y="23"/>
                          </a:lnTo>
                          <a:lnTo>
                            <a:pt x="3" y="21"/>
                          </a:lnTo>
                          <a:lnTo>
                            <a:pt x="0" y="1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19518" name="Freeform 30">
                      <a:extLst>
                        <a:ext uri="{FF2B5EF4-FFF2-40B4-BE49-F238E27FC236}">
                          <a16:creationId xmlns:a16="http://schemas.microsoft.com/office/drawing/2014/main" id="{9313CC0C-9D3A-4267-AE30-5F47144884D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642" y="1513"/>
                      <a:ext cx="44" cy="28"/>
                    </a:xfrm>
                    <a:custGeom>
                      <a:avLst/>
                      <a:gdLst>
                        <a:gd name="T0" fmla="*/ 0 w 44"/>
                        <a:gd name="T1" fmla="*/ 0 h 28"/>
                        <a:gd name="T2" fmla="*/ 0 w 44"/>
                        <a:gd name="T3" fmla="*/ 4 h 28"/>
                        <a:gd name="T4" fmla="*/ 10 w 44"/>
                        <a:gd name="T5" fmla="*/ 6 h 28"/>
                        <a:gd name="T6" fmla="*/ 18 w 44"/>
                        <a:gd name="T7" fmla="*/ 13 h 28"/>
                        <a:gd name="T8" fmla="*/ 23 w 44"/>
                        <a:gd name="T9" fmla="*/ 19 h 28"/>
                        <a:gd name="T10" fmla="*/ 28 w 44"/>
                        <a:gd name="T11" fmla="*/ 25 h 28"/>
                        <a:gd name="T12" fmla="*/ 35 w 44"/>
                        <a:gd name="T13" fmla="*/ 28 h 28"/>
                        <a:gd name="T14" fmla="*/ 42 w 44"/>
                        <a:gd name="T15" fmla="*/ 27 h 28"/>
                        <a:gd name="T16" fmla="*/ 44 w 44"/>
                        <a:gd name="T17" fmla="*/ 20 h 28"/>
                        <a:gd name="T18" fmla="*/ 41 w 44"/>
                        <a:gd name="T19" fmla="*/ 15 h 28"/>
                        <a:gd name="T20" fmla="*/ 32 w 44"/>
                        <a:gd name="T21" fmla="*/ 10 h 28"/>
                        <a:gd name="T22" fmla="*/ 27 w 44"/>
                        <a:gd name="T23" fmla="*/ 6 h 28"/>
                        <a:gd name="T24" fmla="*/ 18 w 44"/>
                        <a:gd name="T25" fmla="*/ 3 h 28"/>
                        <a:gd name="T26" fmla="*/ 0 w 44"/>
                        <a:gd name="T27" fmla="*/ 0 h 28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44"/>
                        <a:gd name="T43" fmla="*/ 0 h 28"/>
                        <a:gd name="T44" fmla="*/ 44 w 44"/>
                        <a:gd name="T45" fmla="*/ 28 h 28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44" h="28">
                          <a:moveTo>
                            <a:pt x="0" y="0"/>
                          </a:moveTo>
                          <a:lnTo>
                            <a:pt x="0" y="4"/>
                          </a:lnTo>
                          <a:lnTo>
                            <a:pt x="10" y="6"/>
                          </a:lnTo>
                          <a:lnTo>
                            <a:pt x="18" y="13"/>
                          </a:lnTo>
                          <a:lnTo>
                            <a:pt x="23" y="19"/>
                          </a:lnTo>
                          <a:lnTo>
                            <a:pt x="28" y="25"/>
                          </a:lnTo>
                          <a:lnTo>
                            <a:pt x="35" y="28"/>
                          </a:lnTo>
                          <a:lnTo>
                            <a:pt x="42" y="27"/>
                          </a:lnTo>
                          <a:lnTo>
                            <a:pt x="44" y="20"/>
                          </a:lnTo>
                          <a:lnTo>
                            <a:pt x="41" y="15"/>
                          </a:lnTo>
                          <a:lnTo>
                            <a:pt x="32" y="10"/>
                          </a:lnTo>
                          <a:lnTo>
                            <a:pt x="27" y="6"/>
                          </a:lnTo>
                          <a:lnTo>
                            <a:pt x="18" y="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</p:grpSp>
              <p:sp>
                <p:nvSpPr>
                  <p:cNvPr id="19505" name="Freeform 31">
                    <a:extLst>
                      <a:ext uri="{FF2B5EF4-FFF2-40B4-BE49-F238E27FC236}">
                        <a16:creationId xmlns:a16="http://schemas.microsoft.com/office/drawing/2014/main" id="{A9842D0D-1462-45A6-AED9-39B6B8DC4A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36" y="1549"/>
                    <a:ext cx="63" cy="21"/>
                  </a:xfrm>
                  <a:custGeom>
                    <a:avLst/>
                    <a:gdLst>
                      <a:gd name="T0" fmla="*/ 0 w 63"/>
                      <a:gd name="T1" fmla="*/ 6 h 21"/>
                      <a:gd name="T2" fmla="*/ 3 w 63"/>
                      <a:gd name="T3" fmla="*/ 14 h 21"/>
                      <a:gd name="T4" fmla="*/ 4 w 63"/>
                      <a:gd name="T5" fmla="*/ 17 h 21"/>
                      <a:gd name="T6" fmla="*/ 7 w 63"/>
                      <a:gd name="T7" fmla="*/ 19 h 21"/>
                      <a:gd name="T8" fmla="*/ 17 w 63"/>
                      <a:gd name="T9" fmla="*/ 21 h 21"/>
                      <a:gd name="T10" fmla="*/ 29 w 63"/>
                      <a:gd name="T11" fmla="*/ 21 h 21"/>
                      <a:gd name="T12" fmla="*/ 38 w 63"/>
                      <a:gd name="T13" fmla="*/ 19 h 21"/>
                      <a:gd name="T14" fmla="*/ 48 w 63"/>
                      <a:gd name="T15" fmla="*/ 15 h 21"/>
                      <a:gd name="T16" fmla="*/ 63 w 63"/>
                      <a:gd name="T17" fmla="*/ 6 h 21"/>
                      <a:gd name="T18" fmla="*/ 40 w 63"/>
                      <a:gd name="T19" fmla="*/ 4 h 21"/>
                      <a:gd name="T20" fmla="*/ 21 w 63"/>
                      <a:gd name="T21" fmla="*/ 1 h 21"/>
                      <a:gd name="T22" fmla="*/ 10 w 63"/>
                      <a:gd name="T23" fmla="*/ 0 h 21"/>
                      <a:gd name="T24" fmla="*/ 0 w 63"/>
                      <a:gd name="T25" fmla="*/ 6 h 21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63"/>
                      <a:gd name="T40" fmla="*/ 0 h 21"/>
                      <a:gd name="T41" fmla="*/ 63 w 63"/>
                      <a:gd name="T42" fmla="*/ 21 h 21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63" h="21">
                        <a:moveTo>
                          <a:pt x="0" y="6"/>
                        </a:moveTo>
                        <a:lnTo>
                          <a:pt x="3" y="14"/>
                        </a:lnTo>
                        <a:lnTo>
                          <a:pt x="4" y="17"/>
                        </a:lnTo>
                        <a:lnTo>
                          <a:pt x="7" y="19"/>
                        </a:lnTo>
                        <a:lnTo>
                          <a:pt x="17" y="21"/>
                        </a:lnTo>
                        <a:lnTo>
                          <a:pt x="29" y="21"/>
                        </a:lnTo>
                        <a:lnTo>
                          <a:pt x="38" y="19"/>
                        </a:lnTo>
                        <a:lnTo>
                          <a:pt x="48" y="15"/>
                        </a:lnTo>
                        <a:lnTo>
                          <a:pt x="63" y="6"/>
                        </a:lnTo>
                        <a:lnTo>
                          <a:pt x="40" y="4"/>
                        </a:lnTo>
                        <a:lnTo>
                          <a:pt x="21" y="1"/>
                        </a:lnTo>
                        <a:lnTo>
                          <a:pt x="10" y="0"/>
                        </a:lnTo>
                        <a:lnTo>
                          <a:pt x="0" y="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9506" name="Freeform 32">
                    <a:extLst>
                      <a:ext uri="{FF2B5EF4-FFF2-40B4-BE49-F238E27FC236}">
                        <a16:creationId xmlns:a16="http://schemas.microsoft.com/office/drawing/2014/main" id="{D8625205-F557-4F58-A3EB-F06A3F9731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60" y="1553"/>
                    <a:ext cx="19" cy="20"/>
                  </a:xfrm>
                  <a:custGeom>
                    <a:avLst/>
                    <a:gdLst>
                      <a:gd name="T0" fmla="*/ 1 w 19"/>
                      <a:gd name="T1" fmla="*/ 0 h 20"/>
                      <a:gd name="T2" fmla="*/ 15 w 19"/>
                      <a:gd name="T3" fmla="*/ 2 h 20"/>
                      <a:gd name="T4" fmla="*/ 18 w 19"/>
                      <a:gd name="T5" fmla="*/ 10 h 20"/>
                      <a:gd name="T6" fmla="*/ 19 w 19"/>
                      <a:gd name="T7" fmla="*/ 20 h 20"/>
                      <a:gd name="T8" fmla="*/ 7 w 19"/>
                      <a:gd name="T9" fmla="*/ 18 h 20"/>
                      <a:gd name="T10" fmla="*/ 0 w 19"/>
                      <a:gd name="T11" fmla="*/ 17 h 20"/>
                      <a:gd name="T12" fmla="*/ 1 w 19"/>
                      <a:gd name="T13" fmla="*/ 0 h 2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9"/>
                      <a:gd name="T22" fmla="*/ 0 h 20"/>
                      <a:gd name="T23" fmla="*/ 19 w 19"/>
                      <a:gd name="T24" fmla="*/ 20 h 2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9" h="20">
                        <a:moveTo>
                          <a:pt x="1" y="0"/>
                        </a:moveTo>
                        <a:lnTo>
                          <a:pt x="15" y="2"/>
                        </a:lnTo>
                        <a:lnTo>
                          <a:pt x="18" y="10"/>
                        </a:lnTo>
                        <a:lnTo>
                          <a:pt x="19" y="20"/>
                        </a:lnTo>
                        <a:lnTo>
                          <a:pt x="7" y="18"/>
                        </a:lnTo>
                        <a:lnTo>
                          <a:pt x="0" y="1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grpSp>
                <p:nvGrpSpPr>
                  <p:cNvPr id="19507" name="Group 33">
                    <a:extLst>
                      <a:ext uri="{FF2B5EF4-FFF2-40B4-BE49-F238E27FC236}">
                        <a16:creationId xmlns:a16="http://schemas.microsoft.com/office/drawing/2014/main" id="{4D26B747-C15B-41A4-BBA9-29200A77DFF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740" y="1548"/>
                    <a:ext cx="45" cy="29"/>
                    <a:chOff x="3740" y="1548"/>
                    <a:chExt cx="45" cy="29"/>
                  </a:xfrm>
                </p:grpSpPr>
                <p:sp>
                  <p:nvSpPr>
                    <p:cNvPr id="19515" name="Oval 34">
                      <a:extLst>
                        <a:ext uri="{FF2B5EF4-FFF2-40B4-BE49-F238E27FC236}">
                          <a16:creationId xmlns:a16="http://schemas.microsoft.com/office/drawing/2014/main" id="{78B50055-D1C1-400B-94CD-C56B9DA391C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0" y="1548"/>
                      <a:ext cx="45" cy="29"/>
                    </a:xfrm>
                    <a:prstGeom prst="ellipse">
                      <a:avLst/>
                    </a:prstGeom>
                    <a:solidFill>
                      <a:srgbClr val="7F3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3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3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es-MX" altLang="es-PE" sz="2400"/>
                    </a:p>
                  </p:txBody>
                </p:sp>
                <p:sp>
                  <p:nvSpPr>
                    <p:cNvPr id="19516" name="Oval 35">
                      <a:extLst>
                        <a:ext uri="{FF2B5EF4-FFF2-40B4-BE49-F238E27FC236}">
                          <a16:creationId xmlns:a16="http://schemas.microsoft.com/office/drawing/2014/main" id="{53AFC228-0B8C-4BC6-AA77-382F11DAE8F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6" y="1553"/>
                      <a:ext cx="24" cy="2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3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3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es-MX" altLang="es-PE" sz="2400"/>
                    </a:p>
                  </p:txBody>
                </p:sp>
              </p:grpSp>
              <p:sp>
                <p:nvSpPr>
                  <p:cNvPr id="19508" name="Oval 36">
                    <a:extLst>
                      <a:ext uri="{FF2B5EF4-FFF2-40B4-BE49-F238E27FC236}">
                        <a16:creationId xmlns:a16="http://schemas.microsoft.com/office/drawing/2014/main" id="{1D9267A6-EF78-426D-94EA-D30F35C715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1552"/>
                    <a:ext cx="12" cy="1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6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s-MX" altLang="es-PE" sz="2400"/>
                  </a:p>
                </p:txBody>
              </p:sp>
              <p:grpSp>
                <p:nvGrpSpPr>
                  <p:cNvPr id="19509" name="Group 37">
                    <a:extLst>
                      <a:ext uri="{FF2B5EF4-FFF2-40B4-BE49-F238E27FC236}">
                        <a16:creationId xmlns:a16="http://schemas.microsoft.com/office/drawing/2014/main" id="{A1160A3F-C0EC-48F8-A9F5-AFD5203F3E7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650" y="1551"/>
                    <a:ext cx="30" cy="29"/>
                    <a:chOff x="3650" y="1551"/>
                    <a:chExt cx="30" cy="29"/>
                  </a:xfrm>
                </p:grpSpPr>
                <p:sp>
                  <p:nvSpPr>
                    <p:cNvPr id="19513" name="Oval 38">
                      <a:extLst>
                        <a:ext uri="{FF2B5EF4-FFF2-40B4-BE49-F238E27FC236}">
                          <a16:creationId xmlns:a16="http://schemas.microsoft.com/office/drawing/2014/main" id="{DAA936BD-606F-446B-B355-C4E41F33396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0" y="1551"/>
                      <a:ext cx="30" cy="29"/>
                    </a:xfrm>
                    <a:prstGeom prst="ellipse">
                      <a:avLst/>
                    </a:prstGeom>
                    <a:solidFill>
                      <a:srgbClr val="7F3F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3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3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es-MX" altLang="es-PE" sz="2400"/>
                    </a:p>
                  </p:txBody>
                </p:sp>
                <p:sp>
                  <p:nvSpPr>
                    <p:cNvPr id="19514" name="Oval 39">
                      <a:extLst>
                        <a:ext uri="{FF2B5EF4-FFF2-40B4-BE49-F238E27FC236}">
                          <a16:creationId xmlns:a16="http://schemas.microsoft.com/office/drawing/2014/main" id="{A4851A66-DBD2-43A0-9957-5C8584FDA4B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4" y="1554"/>
                      <a:ext cx="18" cy="2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3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3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es-MX" altLang="es-PE" sz="2400"/>
                    </a:p>
                  </p:txBody>
                </p:sp>
              </p:grpSp>
              <p:sp>
                <p:nvSpPr>
                  <p:cNvPr id="19510" name="Oval 40">
                    <a:extLst>
                      <a:ext uri="{FF2B5EF4-FFF2-40B4-BE49-F238E27FC236}">
                        <a16:creationId xmlns:a16="http://schemas.microsoft.com/office/drawing/2014/main" id="{01C0CC9E-A71A-4A5B-8AE9-1BE306F7CA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54" y="1555"/>
                    <a:ext cx="8" cy="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6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s-MX" altLang="es-PE" sz="2400"/>
                  </a:p>
                </p:txBody>
              </p:sp>
              <p:sp>
                <p:nvSpPr>
                  <p:cNvPr id="19511" name="Freeform 41">
                    <a:extLst>
                      <a:ext uri="{FF2B5EF4-FFF2-40B4-BE49-F238E27FC236}">
                        <a16:creationId xmlns:a16="http://schemas.microsoft.com/office/drawing/2014/main" id="{6AAE834B-50B7-4CFD-9AC1-574072461A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22" y="1546"/>
                    <a:ext cx="89" cy="20"/>
                  </a:xfrm>
                  <a:custGeom>
                    <a:avLst/>
                    <a:gdLst>
                      <a:gd name="T0" fmla="*/ 0 w 89"/>
                      <a:gd name="T1" fmla="*/ 1 h 20"/>
                      <a:gd name="T2" fmla="*/ 12 w 89"/>
                      <a:gd name="T3" fmla="*/ 7 h 20"/>
                      <a:gd name="T4" fmla="*/ 19 w 89"/>
                      <a:gd name="T5" fmla="*/ 3 h 20"/>
                      <a:gd name="T6" fmla="*/ 26 w 89"/>
                      <a:gd name="T7" fmla="*/ 0 h 20"/>
                      <a:gd name="T8" fmla="*/ 33 w 89"/>
                      <a:gd name="T9" fmla="*/ 0 h 20"/>
                      <a:gd name="T10" fmla="*/ 43 w 89"/>
                      <a:gd name="T11" fmla="*/ 3 h 20"/>
                      <a:gd name="T12" fmla="*/ 57 w 89"/>
                      <a:gd name="T13" fmla="*/ 7 h 20"/>
                      <a:gd name="T14" fmla="*/ 71 w 89"/>
                      <a:gd name="T15" fmla="*/ 7 h 20"/>
                      <a:gd name="T16" fmla="*/ 89 w 89"/>
                      <a:gd name="T17" fmla="*/ 4 h 20"/>
                      <a:gd name="T18" fmla="*/ 77 w 89"/>
                      <a:gd name="T19" fmla="*/ 13 h 20"/>
                      <a:gd name="T20" fmla="*/ 62 w 89"/>
                      <a:gd name="T21" fmla="*/ 20 h 20"/>
                      <a:gd name="T22" fmla="*/ 73 w 89"/>
                      <a:gd name="T23" fmla="*/ 12 h 20"/>
                      <a:gd name="T24" fmla="*/ 61 w 89"/>
                      <a:gd name="T25" fmla="*/ 11 h 20"/>
                      <a:gd name="T26" fmla="*/ 52 w 89"/>
                      <a:gd name="T27" fmla="*/ 10 h 20"/>
                      <a:gd name="T28" fmla="*/ 42 w 89"/>
                      <a:gd name="T29" fmla="*/ 8 h 20"/>
                      <a:gd name="T30" fmla="*/ 34 w 89"/>
                      <a:gd name="T31" fmla="*/ 8 h 20"/>
                      <a:gd name="T32" fmla="*/ 25 w 89"/>
                      <a:gd name="T33" fmla="*/ 7 h 20"/>
                      <a:gd name="T34" fmla="*/ 21 w 89"/>
                      <a:gd name="T35" fmla="*/ 7 h 20"/>
                      <a:gd name="T36" fmla="*/ 16 w 89"/>
                      <a:gd name="T37" fmla="*/ 10 h 20"/>
                      <a:gd name="T38" fmla="*/ 12 w 89"/>
                      <a:gd name="T39" fmla="*/ 11 h 20"/>
                      <a:gd name="T40" fmla="*/ 9 w 89"/>
                      <a:gd name="T41" fmla="*/ 11 h 20"/>
                      <a:gd name="T42" fmla="*/ 0 w 89"/>
                      <a:gd name="T43" fmla="*/ 1 h 20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89"/>
                      <a:gd name="T67" fmla="*/ 0 h 20"/>
                      <a:gd name="T68" fmla="*/ 89 w 89"/>
                      <a:gd name="T69" fmla="*/ 20 h 20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89" h="20">
                        <a:moveTo>
                          <a:pt x="0" y="1"/>
                        </a:moveTo>
                        <a:lnTo>
                          <a:pt x="12" y="7"/>
                        </a:lnTo>
                        <a:lnTo>
                          <a:pt x="19" y="3"/>
                        </a:lnTo>
                        <a:lnTo>
                          <a:pt x="26" y="0"/>
                        </a:lnTo>
                        <a:lnTo>
                          <a:pt x="33" y="0"/>
                        </a:lnTo>
                        <a:lnTo>
                          <a:pt x="43" y="3"/>
                        </a:lnTo>
                        <a:lnTo>
                          <a:pt x="57" y="7"/>
                        </a:lnTo>
                        <a:lnTo>
                          <a:pt x="71" y="7"/>
                        </a:lnTo>
                        <a:lnTo>
                          <a:pt x="89" y="4"/>
                        </a:lnTo>
                        <a:lnTo>
                          <a:pt x="77" y="13"/>
                        </a:lnTo>
                        <a:lnTo>
                          <a:pt x="62" y="20"/>
                        </a:lnTo>
                        <a:lnTo>
                          <a:pt x="73" y="12"/>
                        </a:lnTo>
                        <a:lnTo>
                          <a:pt x="61" y="11"/>
                        </a:lnTo>
                        <a:lnTo>
                          <a:pt x="52" y="10"/>
                        </a:lnTo>
                        <a:lnTo>
                          <a:pt x="42" y="8"/>
                        </a:lnTo>
                        <a:lnTo>
                          <a:pt x="34" y="8"/>
                        </a:lnTo>
                        <a:lnTo>
                          <a:pt x="25" y="7"/>
                        </a:lnTo>
                        <a:lnTo>
                          <a:pt x="21" y="7"/>
                        </a:lnTo>
                        <a:lnTo>
                          <a:pt x="16" y="10"/>
                        </a:lnTo>
                        <a:lnTo>
                          <a:pt x="12" y="11"/>
                        </a:lnTo>
                        <a:lnTo>
                          <a:pt x="9" y="1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19512" name="Freeform 42">
                    <a:extLst>
                      <a:ext uri="{FF2B5EF4-FFF2-40B4-BE49-F238E27FC236}">
                        <a16:creationId xmlns:a16="http://schemas.microsoft.com/office/drawing/2014/main" id="{96EE1270-6A1E-4754-9995-B0147D16A0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35" y="1548"/>
                    <a:ext cx="40" cy="17"/>
                  </a:xfrm>
                  <a:custGeom>
                    <a:avLst/>
                    <a:gdLst>
                      <a:gd name="T0" fmla="*/ 0 w 40"/>
                      <a:gd name="T1" fmla="*/ 0 h 17"/>
                      <a:gd name="T2" fmla="*/ 5 w 40"/>
                      <a:gd name="T3" fmla="*/ 6 h 17"/>
                      <a:gd name="T4" fmla="*/ 13 w 40"/>
                      <a:gd name="T5" fmla="*/ 5 h 17"/>
                      <a:gd name="T6" fmla="*/ 20 w 40"/>
                      <a:gd name="T7" fmla="*/ 5 h 17"/>
                      <a:gd name="T8" fmla="*/ 24 w 40"/>
                      <a:gd name="T9" fmla="*/ 5 h 17"/>
                      <a:gd name="T10" fmla="*/ 31 w 40"/>
                      <a:gd name="T11" fmla="*/ 5 h 17"/>
                      <a:gd name="T12" fmla="*/ 36 w 40"/>
                      <a:gd name="T13" fmla="*/ 8 h 17"/>
                      <a:gd name="T14" fmla="*/ 39 w 40"/>
                      <a:gd name="T15" fmla="*/ 10 h 17"/>
                      <a:gd name="T16" fmla="*/ 40 w 40"/>
                      <a:gd name="T17" fmla="*/ 17 h 17"/>
                      <a:gd name="T18" fmla="*/ 38 w 40"/>
                      <a:gd name="T19" fmla="*/ 11 h 17"/>
                      <a:gd name="T20" fmla="*/ 34 w 40"/>
                      <a:gd name="T21" fmla="*/ 9 h 17"/>
                      <a:gd name="T22" fmla="*/ 23 w 40"/>
                      <a:gd name="T23" fmla="*/ 8 h 17"/>
                      <a:gd name="T24" fmla="*/ 12 w 40"/>
                      <a:gd name="T25" fmla="*/ 8 h 17"/>
                      <a:gd name="T26" fmla="*/ 0 w 40"/>
                      <a:gd name="T27" fmla="*/ 0 h 1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40"/>
                      <a:gd name="T43" fmla="*/ 0 h 17"/>
                      <a:gd name="T44" fmla="*/ 40 w 40"/>
                      <a:gd name="T45" fmla="*/ 17 h 17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40" h="17">
                        <a:moveTo>
                          <a:pt x="0" y="0"/>
                        </a:moveTo>
                        <a:lnTo>
                          <a:pt x="5" y="6"/>
                        </a:lnTo>
                        <a:lnTo>
                          <a:pt x="13" y="5"/>
                        </a:lnTo>
                        <a:lnTo>
                          <a:pt x="20" y="5"/>
                        </a:lnTo>
                        <a:lnTo>
                          <a:pt x="24" y="5"/>
                        </a:lnTo>
                        <a:lnTo>
                          <a:pt x="31" y="5"/>
                        </a:lnTo>
                        <a:lnTo>
                          <a:pt x="36" y="8"/>
                        </a:lnTo>
                        <a:lnTo>
                          <a:pt x="39" y="10"/>
                        </a:lnTo>
                        <a:lnTo>
                          <a:pt x="40" y="17"/>
                        </a:lnTo>
                        <a:lnTo>
                          <a:pt x="38" y="11"/>
                        </a:lnTo>
                        <a:lnTo>
                          <a:pt x="34" y="9"/>
                        </a:lnTo>
                        <a:lnTo>
                          <a:pt x="23" y="8"/>
                        </a:lnTo>
                        <a:lnTo>
                          <a:pt x="12" y="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19494" name="Group 43">
                  <a:extLst>
                    <a:ext uri="{FF2B5EF4-FFF2-40B4-BE49-F238E27FC236}">
                      <a16:creationId xmlns:a16="http://schemas.microsoft.com/office/drawing/2014/main" id="{BAD4AD95-73EB-4FDD-AE0A-138F689707C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84" y="1681"/>
                  <a:ext cx="91" cy="47"/>
                  <a:chOff x="3684" y="1681"/>
                  <a:chExt cx="91" cy="47"/>
                </a:xfrm>
              </p:grpSpPr>
              <p:grpSp>
                <p:nvGrpSpPr>
                  <p:cNvPr id="19495" name="Group 44">
                    <a:extLst>
                      <a:ext uri="{FF2B5EF4-FFF2-40B4-BE49-F238E27FC236}">
                        <a16:creationId xmlns:a16="http://schemas.microsoft.com/office/drawing/2014/main" id="{4D359978-6D25-45C3-8FDB-3F4DA004DDB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684" y="1681"/>
                    <a:ext cx="91" cy="47"/>
                    <a:chOff x="3684" y="1681"/>
                    <a:chExt cx="91" cy="47"/>
                  </a:xfrm>
                </p:grpSpPr>
                <p:sp>
                  <p:nvSpPr>
                    <p:cNvPr id="19497" name="Freeform 45">
                      <a:extLst>
                        <a:ext uri="{FF2B5EF4-FFF2-40B4-BE49-F238E27FC236}">
                          <a16:creationId xmlns:a16="http://schemas.microsoft.com/office/drawing/2014/main" id="{81B46DF5-2341-40AC-8942-EE37D55B004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685" y="1681"/>
                      <a:ext cx="90" cy="47"/>
                    </a:xfrm>
                    <a:custGeom>
                      <a:avLst/>
                      <a:gdLst>
                        <a:gd name="T0" fmla="*/ 9 w 90"/>
                        <a:gd name="T1" fmla="*/ 19 h 47"/>
                        <a:gd name="T2" fmla="*/ 4 w 90"/>
                        <a:gd name="T3" fmla="*/ 13 h 47"/>
                        <a:gd name="T4" fmla="*/ 1 w 90"/>
                        <a:gd name="T5" fmla="*/ 8 h 47"/>
                        <a:gd name="T6" fmla="*/ 0 w 90"/>
                        <a:gd name="T7" fmla="*/ 4 h 47"/>
                        <a:gd name="T8" fmla="*/ 4 w 90"/>
                        <a:gd name="T9" fmla="*/ 1 h 47"/>
                        <a:gd name="T10" fmla="*/ 11 w 90"/>
                        <a:gd name="T11" fmla="*/ 0 h 47"/>
                        <a:gd name="T12" fmla="*/ 21 w 90"/>
                        <a:gd name="T13" fmla="*/ 5 h 47"/>
                        <a:gd name="T14" fmla="*/ 30 w 90"/>
                        <a:gd name="T15" fmla="*/ 0 h 47"/>
                        <a:gd name="T16" fmla="*/ 40 w 90"/>
                        <a:gd name="T17" fmla="*/ 3 h 47"/>
                        <a:gd name="T18" fmla="*/ 51 w 90"/>
                        <a:gd name="T19" fmla="*/ 5 h 47"/>
                        <a:gd name="T20" fmla="*/ 63 w 90"/>
                        <a:gd name="T21" fmla="*/ 6 h 47"/>
                        <a:gd name="T22" fmla="*/ 90 w 90"/>
                        <a:gd name="T23" fmla="*/ 8 h 47"/>
                        <a:gd name="T24" fmla="*/ 74 w 90"/>
                        <a:gd name="T25" fmla="*/ 22 h 47"/>
                        <a:gd name="T26" fmla="*/ 65 w 90"/>
                        <a:gd name="T27" fmla="*/ 29 h 47"/>
                        <a:gd name="T28" fmla="*/ 57 w 90"/>
                        <a:gd name="T29" fmla="*/ 36 h 47"/>
                        <a:gd name="T30" fmla="*/ 49 w 90"/>
                        <a:gd name="T31" fmla="*/ 42 h 47"/>
                        <a:gd name="T32" fmla="*/ 36 w 90"/>
                        <a:gd name="T33" fmla="*/ 47 h 47"/>
                        <a:gd name="T34" fmla="*/ 25 w 90"/>
                        <a:gd name="T35" fmla="*/ 47 h 47"/>
                        <a:gd name="T36" fmla="*/ 15 w 90"/>
                        <a:gd name="T37" fmla="*/ 43 h 47"/>
                        <a:gd name="T38" fmla="*/ 11 w 90"/>
                        <a:gd name="T39" fmla="*/ 36 h 47"/>
                        <a:gd name="T40" fmla="*/ 9 w 90"/>
                        <a:gd name="T41" fmla="*/ 19 h 47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90"/>
                        <a:gd name="T64" fmla="*/ 0 h 47"/>
                        <a:gd name="T65" fmla="*/ 90 w 90"/>
                        <a:gd name="T66" fmla="*/ 47 h 47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90" h="47">
                          <a:moveTo>
                            <a:pt x="9" y="19"/>
                          </a:moveTo>
                          <a:lnTo>
                            <a:pt x="4" y="13"/>
                          </a:lnTo>
                          <a:lnTo>
                            <a:pt x="1" y="8"/>
                          </a:lnTo>
                          <a:lnTo>
                            <a:pt x="0" y="4"/>
                          </a:lnTo>
                          <a:lnTo>
                            <a:pt x="4" y="1"/>
                          </a:lnTo>
                          <a:lnTo>
                            <a:pt x="11" y="0"/>
                          </a:lnTo>
                          <a:lnTo>
                            <a:pt x="21" y="5"/>
                          </a:lnTo>
                          <a:lnTo>
                            <a:pt x="30" y="0"/>
                          </a:lnTo>
                          <a:lnTo>
                            <a:pt x="40" y="3"/>
                          </a:lnTo>
                          <a:lnTo>
                            <a:pt x="51" y="5"/>
                          </a:lnTo>
                          <a:lnTo>
                            <a:pt x="63" y="6"/>
                          </a:lnTo>
                          <a:lnTo>
                            <a:pt x="90" y="8"/>
                          </a:lnTo>
                          <a:lnTo>
                            <a:pt x="74" y="22"/>
                          </a:lnTo>
                          <a:lnTo>
                            <a:pt x="65" y="29"/>
                          </a:lnTo>
                          <a:lnTo>
                            <a:pt x="57" y="36"/>
                          </a:lnTo>
                          <a:lnTo>
                            <a:pt x="49" y="42"/>
                          </a:lnTo>
                          <a:lnTo>
                            <a:pt x="36" y="47"/>
                          </a:lnTo>
                          <a:lnTo>
                            <a:pt x="25" y="47"/>
                          </a:lnTo>
                          <a:lnTo>
                            <a:pt x="15" y="43"/>
                          </a:lnTo>
                          <a:lnTo>
                            <a:pt x="11" y="36"/>
                          </a:lnTo>
                          <a:lnTo>
                            <a:pt x="9" y="19"/>
                          </a:lnTo>
                          <a:close/>
                        </a:path>
                      </a:pathLst>
                    </a:custGeom>
                    <a:solidFill>
                      <a:srgbClr val="7F0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grpSp>
                  <p:nvGrpSpPr>
                    <p:cNvPr id="19498" name="Group 46">
                      <a:extLst>
                        <a:ext uri="{FF2B5EF4-FFF2-40B4-BE49-F238E27FC236}">
                          <a16:creationId xmlns:a16="http://schemas.microsoft.com/office/drawing/2014/main" id="{DC10C253-0941-46D4-9DEC-9CA8265BADE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84" y="1681"/>
                      <a:ext cx="91" cy="47"/>
                      <a:chOff x="3684" y="1681"/>
                      <a:chExt cx="91" cy="47"/>
                    </a:xfrm>
                  </p:grpSpPr>
                  <p:grpSp>
                    <p:nvGrpSpPr>
                      <p:cNvPr id="19500" name="Group 47">
                        <a:extLst>
                          <a:ext uri="{FF2B5EF4-FFF2-40B4-BE49-F238E27FC236}">
                            <a16:creationId xmlns:a16="http://schemas.microsoft.com/office/drawing/2014/main" id="{6DCA50FB-CCAE-4F4F-96F4-1EAE85C690C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84" y="1681"/>
                        <a:ext cx="90" cy="23"/>
                        <a:chOff x="3684" y="1681"/>
                        <a:chExt cx="90" cy="23"/>
                      </a:xfrm>
                    </p:grpSpPr>
                    <p:sp>
                      <p:nvSpPr>
                        <p:cNvPr id="19502" name="Freeform 48">
                          <a:extLst>
                            <a:ext uri="{FF2B5EF4-FFF2-40B4-BE49-F238E27FC236}">
                              <a16:creationId xmlns:a16="http://schemas.microsoft.com/office/drawing/2014/main" id="{B020CC5E-5A1B-4C08-91BF-B85368A4486B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691" y="1690"/>
                          <a:ext cx="64" cy="14"/>
                        </a:xfrm>
                        <a:custGeom>
                          <a:avLst/>
                          <a:gdLst>
                            <a:gd name="T0" fmla="*/ 0 w 64"/>
                            <a:gd name="T1" fmla="*/ 1 h 14"/>
                            <a:gd name="T2" fmla="*/ 6 w 64"/>
                            <a:gd name="T3" fmla="*/ 8 h 14"/>
                            <a:gd name="T4" fmla="*/ 12 w 64"/>
                            <a:gd name="T5" fmla="*/ 12 h 14"/>
                            <a:gd name="T6" fmla="*/ 21 w 64"/>
                            <a:gd name="T7" fmla="*/ 14 h 14"/>
                            <a:gd name="T8" fmla="*/ 30 w 64"/>
                            <a:gd name="T9" fmla="*/ 14 h 14"/>
                            <a:gd name="T10" fmla="*/ 37 w 64"/>
                            <a:gd name="T11" fmla="*/ 14 h 14"/>
                            <a:gd name="T12" fmla="*/ 53 w 64"/>
                            <a:gd name="T13" fmla="*/ 11 h 14"/>
                            <a:gd name="T14" fmla="*/ 64 w 64"/>
                            <a:gd name="T15" fmla="*/ 6 h 14"/>
                            <a:gd name="T16" fmla="*/ 38 w 64"/>
                            <a:gd name="T17" fmla="*/ 0 h 14"/>
                            <a:gd name="T18" fmla="*/ 0 w 64"/>
                            <a:gd name="T19" fmla="*/ 1 h 14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w 64"/>
                            <a:gd name="T31" fmla="*/ 0 h 14"/>
                            <a:gd name="T32" fmla="*/ 64 w 64"/>
                            <a:gd name="T33" fmla="*/ 14 h 14"/>
                          </a:gdLst>
                          <a:ahLst/>
                          <a:cxnLst>
                            <a:cxn ang="T20">
                              <a:pos x="T0" y="T1"/>
                            </a:cxn>
                            <a:cxn ang="T21">
                              <a:pos x="T2" y="T3"/>
                            </a:cxn>
                            <a:cxn ang="T22">
                              <a:pos x="T4" y="T5"/>
                            </a:cxn>
                            <a:cxn ang="T23">
                              <a:pos x="T6" y="T7"/>
                            </a:cxn>
                            <a:cxn ang="T24">
                              <a:pos x="T8" y="T9"/>
                            </a:cxn>
                            <a:cxn ang="T25">
                              <a:pos x="T10" y="T11"/>
                            </a:cxn>
                            <a:cxn ang="T26">
                              <a:pos x="T12" y="T13"/>
                            </a:cxn>
                            <a:cxn ang="T27">
                              <a:pos x="T14" y="T15"/>
                            </a:cxn>
                            <a:cxn ang="T28">
                              <a:pos x="T16" y="T17"/>
                            </a:cxn>
                            <a:cxn ang="T29">
                              <a:pos x="T18" y="T19"/>
                            </a:cxn>
                          </a:cxnLst>
                          <a:rect l="T30" t="T31" r="T32" b="T33"/>
                          <a:pathLst>
                            <a:path w="64" h="14">
                              <a:moveTo>
                                <a:pt x="0" y="1"/>
                              </a:moveTo>
                              <a:lnTo>
                                <a:pt x="6" y="8"/>
                              </a:lnTo>
                              <a:lnTo>
                                <a:pt x="12" y="12"/>
                              </a:lnTo>
                              <a:lnTo>
                                <a:pt x="21" y="14"/>
                              </a:lnTo>
                              <a:lnTo>
                                <a:pt x="30" y="14"/>
                              </a:lnTo>
                              <a:lnTo>
                                <a:pt x="37" y="14"/>
                              </a:lnTo>
                              <a:lnTo>
                                <a:pt x="53" y="11"/>
                              </a:lnTo>
                              <a:lnTo>
                                <a:pt x="64" y="6"/>
                              </a:lnTo>
                              <a:lnTo>
                                <a:pt x="38" y="0"/>
                              </a:lnTo>
                              <a:lnTo>
                                <a:pt x="0" y="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MX"/>
                        </a:p>
                      </p:txBody>
                    </p:sp>
                    <p:sp>
                      <p:nvSpPr>
                        <p:cNvPr id="19503" name="Freeform 49">
                          <a:extLst>
                            <a:ext uri="{FF2B5EF4-FFF2-40B4-BE49-F238E27FC236}">
                              <a16:creationId xmlns:a16="http://schemas.microsoft.com/office/drawing/2014/main" id="{8E1E39A2-6667-48C3-9A69-A82BB7C3F2F7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684" y="1681"/>
                          <a:ext cx="90" cy="20"/>
                        </a:xfrm>
                        <a:custGeom>
                          <a:avLst/>
                          <a:gdLst>
                            <a:gd name="T0" fmla="*/ 9 w 90"/>
                            <a:gd name="T1" fmla="*/ 20 h 20"/>
                            <a:gd name="T2" fmla="*/ 4 w 90"/>
                            <a:gd name="T3" fmla="*/ 13 h 20"/>
                            <a:gd name="T4" fmla="*/ 1 w 90"/>
                            <a:gd name="T5" fmla="*/ 9 h 20"/>
                            <a:gd name="T6" fmla="*/ 0 w 90"/>
                            <a:gd name="T7" fmla="*/ 4 h 20"/>
                            <a:gd name="T8" fmla="*/ 4 w 90"/>
                            <a:gd name="T9" fmla="*/ 1 h 20"/>
                            <a:gd name="T10" fmla="*/ 11 w 90"/>
                            <a:gd name="T11" fmla="*/ 0 h 20"/>
                            <a:gd name="T12" fmla="*/ 21 w 90"/>
                            <a:gd name="T13" fmla="*/ 6 h 20"/>
                            <a:gd name="T14" fmla="*/ 30 w 90"/>
                            <a:gd name="T15" fmla="*/ 0 h 20"/>
                            <a:gd name="T16" fmla="*/ 40 w 90"/>
                            <a:gd name="T17" fmla="*/ 3 h 20"/>
                            <a:gd name="T18" fmla="*/ 51 w 90"/>
                            <a:gd name="T19" fmla="*/ 6 h 20"/>
                            <a:gd name="T20" fmla="*/ 63 w 90"/>
                            <a:gd name="T21" fmla="*/ 7 h 20"/>
                            <a:gd name="T22" fmla="*/ 90 w 90"/>
                            <a:gd name="T23" fmla="*/ 9 h 20"/>
                            <a:gd name="T24" fmla="*/ 82 w 90"/>
                            <a:gd name="T25" fmla="*/ 13 h 20"/>
                            <a:gd name="T26" fmla="*/ 74 w 90"/>
                            <a:gd name="T27" fmla="*/ 17 h 20"/>
                            <a:gd name="T28" fmla="*/ 65 w 90"/>
                            <a:gd name="T29" fmla="*/ 17 h 20"/>
                            <a:gd name="T30" fmla="*/ 57 w 90"/>
                            <a:gd name="T31" fmla="*/ 18 h 20"/>
                            <a:gd name="T32" fmla="*/ 46 w 90"/>
                            <a:gd name="T33" fmla="*/ 16 h 20"/>
                            <a:gd name="T34" fmla="*/ 35 w 90"/>
                            <a:gd name="T35" fmla="*/ 13 h 20"/>
                            <a:gd name="T36" fmla="*/ 28 w 90"/>
                            <a:gd name="T37" fmla="*/ 17 h 20"/>
                            <a:gd name="T38" fmla="*/ 19 w 90"/>
                            <a:gd name="T39" fmla="*/ 13 h 20"/>
                            <a:gd name="T40" fmla="*/ 10 w 90"/>
                            <a:gd name="T41" fmla="*/ 11 h 20"/>
                            <a:gd name="T42" fmla="*/ 9 w 90"/>
                            <a:gd name="T43" fmla="*/ 20 h 20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60000 65536"/>
                            <a:gd name="T49" fmla="*/ 0 60000 6553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w 90"/>
                            <a:gd name="T67" fmla="*/ 0 h 20"/>
                            <a:gd name="T68" fmla="*/ 90 w 90"/>
                            <a:gd name="T69" fmla="*/ 20 h 20"/>
                          </a:gdLst>
                          <a:ahLst/>
                          <a:cxnLst>
                            <a:cxn ang="T44">
                              <a:pos x="T0" y="T1"/>
                            </a:cxn>
                            <a:cxn ang="T45">
                              <a:pos x="T2" y="T3"/>
                            </a:cxn>
                            <a:cxn ang="T46">
                              <a:pos x="T4" y="T5"/>
                            </a:cxn>
                            <a:cxn ang="T47">
                              <a:pos x="T6" y="T7"/>
                            </a:cxn>
                            <a:cxn ang="T48">
                              <a:pos x="T8" y="T9"/>
                            </a:cxn>
                            <a:cxn ang="T49">
                              <a:pos x="T10" y="T11"/>
                            </a:cxn>
                            <a:cxn ang="T50">
                              <a:pos x="T12" y="T13"/>
                            </a:cxn>
                            <a:cxn ang="T51">
                              <a:pos x="T14" y="T15"/>
                            </a:cxn>
                            <a:cxn ang="T52">
                              <a:pos x="T16" y="T17"/>
                            </a:cxn>
                            <a:cxn ang="T53">
                              <a:pos x="T18" y="T19"/>
                            </a:cxn>
                            <a:cxn ang="T54">
                              <a:pos x="T20" y="T21"/>
                            </a:cxn>
                            <a:cxn ang="T55">
                              <a:pos x="T22" y="T23"/>
                            </a:cxn>
                            <a:cxn ang="T56">
                              <a:pos x="T24" y="T25"/>
                            </a:cxn>
                            <a:cxn ang="T57">
                              <a:pos x="T26" y="T27"/>
                            </a:cxn>
                            <a:cxn ang="T58">
                              <a:pos x="T28" y="T29"/>
                            </a:cxn>
                            <a:cxn ang="T59">
                              <a:pos x="T30" y="T31"/>
                            </a:cxn>
                            <a:cxn ang="T60">
                              <a:pos x="T32" y="T33"/>
                            </a:cxn>
                            <a:cxn ang="T61">
                              <a:pos x="T34" y="T35"/>
                            </a:cxn>
                            <a:cxn ang="T62">
                              <a:pos x="T36" y="T37"/>
                            </a:cxn>
                            <a:cxn ang="T63">
                              <a:pos x="T38" y="T39"/>
                            </a:cxn>
                            <a:cxn ang="T64">
                              <a:pos x="T40" y="T41"/>
                            </a:cxn>
                            <a:cxn ang="T65">
                              <a:pos x="T42" y="T43"/>
                            </a:cxn>
                          </a:cxnLst>
                          <a:rect l="T66" t="T67" r="T68" b="T69"/>
                          <a:pathLst>
                            <a:path w="90" h="20">
                              <a:moveTo>
                                <a:pt x="9" y="20"/>
                              </a:moveTo>
                              <a:lnTo>
                                <a:pt x="4" y="13"/>
                              </a:lnTo>
                              <a:lnTo>
                                <a:pt x="1" y="9"/>
                              </a:lnTo>
                              <a:lnTo>
                                <a:pt x="0" y="4"/>
                              </a:lnTo>
                              <a:lnTo>
                                <a:pt x="4" y="1"/>
                              </a:lnTo>
                              <a:lnTo>
                                <a:pt x="11" y="0"/>
                              </a:lnTo>
                              <a:lnTo>
                                <a:pt x="21" y="6"/>
                              </a:lnTo>
                              <a:lnTo>
                                <a:pt x="30" y="0"/>
                              </a:lnTo>
                              <a:lnTo>
                                <a:pt x="40" y="3"/>
                              </a:lnTo>
                              <a:lnTo>
                                <a:pt x="51" y="6"/>
                              </a:lnTo>
                              <a:lnTo>
                                <a:pt x="63" y="7"/>
                              </a:lnTo>
                              <a:lnTo>
                                <a:pt x="90" y="9"/>
                              </a:lnTo>
                              <a:lnTo>
                                <a:pt x="82" y="13"/>
                              </a:lnTo>
                              <a:lnTo>
                                <a:pt x="74" y="17"/>
                              </a:lnTo>
                              <a:lnTo>
                                <a:pt x="65" y="17"/>
                              </a:lnTo>
                              <a:lnTo>
                                <a:pt x="57" y="18"/>
                              </a:lnTo>
                              <a:lnTo>
                                <a:pt x="46" y="16"/>
                              </a:lnTo>
                              <a:lnTo>
                                <a:pt x="35" y="13"/>
                              </a:lnTo>
                              <a:lnTo>
                                <a:pt x="28" y="17"/>
                              </a:lnTo>
                              <a:lnTo>
                                <a:pt x="19" y="13"/>
                              </a:lnTo>
                              <a:lnTo>
                                <a:pt x="10" y="11"/>
                              </a:lnTo>
                              <a:lnTo>
                                <a:pt x="9" y="2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1F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MX"/>
                        </a:p>
                      </p:txBody>
                    </p:sp>
                  </p:grpSp>
                  <p:sp>
                    <p:nvSpPr>
                      <p:cNvPr id="19501" name="Freeform 50">
                        <a:extLst>
                          <a:ext uri="{FF2B5EF4-FFF2-40B4-BE49-F238E27FC236}">
                            <a16:creationId xmlns:a16="http://schemas.microsoft.com/office/drawing/2014/main" id="{E9BC8ABC-5C15-4932-8B9B-BF021842886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94" y="1689"/>
                        <a:ext cx="81" cy="39"/>
                      </a:xfrm>
                      <a:custGeom>
                        <a:avLst/>
                        <a:gdLst>
                          <a:gd name="T0" fmla="*/ 0 w 81"/>
                          <a:gd name="T1" fmla="*/ 11 h 39"/>
                          <a:gd name="T2" fmla="*/ 5 w 81"/>
                          <a:gd name="T3" fmla="*/ 14 h 39"/>
                          <a:gd name="T4" fmla="*/ 12 w 81"/>
                          <a:gd name="T5" fmla="*/ 17 h 39"/>
                          <a:gd name="T6" fmla="*/ 19 w 81"/>
                          <a:gd name="T7" fmla="*/ 18 h 39"/>
                          <a:gd name="T8" fmla="*/ 29 w 81"/>
                          <a:gd name="T9" fmla="*/ 18 h 39"/>
                          <a:gd name="T10" fmla="*/ 39 w 81"/>
                          <a:gd name="T11" fmla="*/ 17 h 39"/>
                          <a:gd name="T12" fmla="*/ 48 w 81"/>
                          <a:gd name="T13" fmla="*/ 15 h 39"/>
                          <a:gd name="T14" fmla="*/ 56 w 81"/>
                          <a:gd name="T15" fmla="*/ 13 h 39"/>
                          <a:gd name="T16" fmla="*/ 64 w 81"/>
                          <a:gd name="T17" fmla="*/ 11 h 39"/>
                          <a:gd name="T18" fmla="*/ 69 w 81"/>
                          <a:gd name="T19" fmla="*/ 6 h 39"/>
                          <a:gd name="T20" fmla="*/ 74 w 81"/>
                          <a:gd name="T21" fmla="*/ 4 h 39"/>
                          <a:gd name="T22" fmla="*/ 81 w 81"/>
                          <a:gd name="T23" fmla="*/ 0 h 39"/>
                          <a:gd name="T24" fmla="*/ 65 w 81"/>
                          <a:gd name="T25" fmla="*/ 14 h 39"/>
                          <a:gd name="T26" fmla="*/ 56 w 81"/>
                          <a:gd name="T27" fmla="*/ 21 h 39"/>
                          <a:gd name="T28" fmla="*/ 48 w 81"/>
                          <a:gd name="T29" fmla="*/ 27 h 39"/>
                          <a:gd name="T30" fmla="*/ 40 w 81"/>
                          <a:gd name="T31" fmla="*/ 34 h 39"/>
                          <a:gd name="T32" fmla="*/ 27 w 81"/>
                          <a:gd name="T33" fmla="*/ 39 h 39"/>
                          <a:gd name="T34" fmla="*/ 15 w 81"/>
                          <a:gd name="T35" fmla="*/ 39 h 39"/>
                          <a:gd name="T36" fmla="*/ 6 w 81"/>
                          <a:gd name="T37" fmla="*/ 35 h 39"/>
                          <a:gd name="T38" fmla="*/ 2 w 81"/>
                          <a:gd name="T39" fmla="*/ 27 h 39"/>
                          <a:gd name="T40" fmla="*/ 0 w 81"/>
                          <a:gd name="T41" fmla="*/ 11 h 39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w 81"/>
                          <a:gd name="T64" fmla="*/ 0 h 39"/>
                          <a:gd name="T65" fmla="*/ 81 w 81"/>
                          <a:gd name="T66" fmla="*/ 39 h 39"/>
                        </a:gdLst>
                        <a:ahLst/>
                        <a:cxnLst>
                          <a:cxn ang="T42">
                            <a:pos x="T0" y="T1"/>
                          </a:cxn>
                          <a:cxn ang="T43">
                            <a:pos x="T2" y="T3"/>
                          </a:cxn>
                          <a:cxn ang="T44">
                            <a:pos x="T4" y="T5"/>
                          </a:cxn>
                          <a:cxn ang="T45">
                            <a:pos x="T6" y="T7"/>
                          </a:cxn>
                          <a:cxn ang="T46">
                            <a:pos x="T8" y="T9"/>
                          </a:cxn>
                          <a:cxn ang="T47">
                            <a:pos x="T10" y="T11"/>
                          </a:cxn>
                          <a:cxn ang="T48">
                            <a:pos x="T12" y="T13"/>
                          </a:cxn>
                          <a:cxn ang="T49">
                            <a:pos x="T14" y="T15"/>
                          </a:cxn>
                          <a:cxn ang="T50">
                            <a:pos x="T16" y="T17"/>
                          </a:cxn>
                          <a:cxn ang="T51">
                            <a:pos x="T18" y="T19"/>
                          </a:cxn>
                          <a:cxn ang="T52">
                            <a:pos x="T20" y="T21"/>
                          </a:cxn>
                          <a:cxn ang="T53">
                            <a:pos x="T22" y="T23"/>
                          </a:cxn>
                          <a:cxn ang="T54">
                            <a:pos x="T24" y="T25"/>
                          </a:cxn>
                          <a:cxn ang="T55">
                            <a:pos x="T26" y="T27"/>
                          </a:cxn>
                          <a:cxn ang="T56">
                            <a:pos x="T28" y="T29"/>
                          </a:cxn>
                          <a:cxn ang="T57">
                            <a:pos x="T30" y="T31"/>
                          </a:cxn>
                          <a:cxn ang="T58">
                            <a:pos x="T32" y="T33"/>
                          </a:cxn>
                          <a:cxn ang="T59">
                            <a:pos x="T34" y="T35"/>
                          </a:cxn>
                          <a:cxn ang="T60">
                            <a:pos x="T36" y="T37"/>
                          </a:cxn>
                          <a:cxn ang="T61">
                            <a:pos x="T38" y="T39"/>
                          </a:cxn>
                          <a:cxn ang="T62">
                            <a:pos x="T40" y="T41"/>
                          </a:cxn>
                        </a:cxnLst>
                        <a:rect l="T63" t="T64" r="T65" b="T66"/>
                        <a:pathLst>
                          <a:path w="81" h="39">
                            <a:moveTo>
                              <a:pt x="0" y="11"/>
                            </a:moveTo>
                            <a:lnTo>
                              <a:pt x="5" y="14"/>
                            </a:lnTo>
                            <a:lnTo>
                              <a:pt x="12" y="17"/>
                            </a:lnTo>
                            <a:lnTo>
                              <a:pt x="19" y="18"/>
                            </a:lnTo>
                            <a:lnTo>
                              <a:pt x="29" y="18"/>
                            </a:lnTo>
                            <a:lnTo>
                              <a:pt x="39" y="17"/>
                            </a:lnTo>
                            <a:lnTo>
                              <a:pt x="48" y="15"/>
                            </a:lnTo>
                            <a:lnTo>
                              <a:pt x="56" y="13"/>
                            </a:lnTo>
                            <a:lnTo>
                              <a:pt x="64" y="11"/>
                            </a:lnTo>
                            <a:lnTo>
                              <a:pt x="69" y="6"/>
                            </a:lnTo>
                            <a:lnTo>
                              <a:pt x="74" y="4"/>
                            </a:lnTo>
                            <a:lnTo>
                              <a:pt x="81" y="0"/>
                            </a:lnTo>
                            <a:lnTo>
                              <a:pt x="65" y="14"/>
                            </a:lnTo>
                            <a:lnTo>
                              <a:pt x="56" y="21"/>
                            </a:lnTo>
                            <a:lnTo>
                              <a:pt x="48" y="27"/>
                            </a:lnTo>
                            <a:lnTo>
                              <a:pt x="40" y="34"/>
                            </a:lnTo>
                            <a:lnTo>
                              <a:pt x="27" y="39"/>
                            </a:lnTo>
                            <a:lnTo>
                              <a:pt x="15" y="39"/>
                            </a:lnTo>
                            <a:lnTo>
                              <a:pt x="6" y="35"/>
                            </a:lnTo>
                            <a:lnTo>
                              <a:pt x="2" y="27"/>
                            </a:lnTo>
                            <a:lnTo>
                              <a:pt x="0" y="11"/>
                            </a:lnTo>
                            <a:close/>
                          </a:path>
                        </a:pathLst>
                      </a:custGeom>
                      <a:solidFill>
                        <a:srgbClr val="FF001F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MX"/>
                      </a:p>
                    </p:txBody>
                  </p:sp>
                </p:grpSp>
                <p:sp>
                  <p:nvSpPr>
                    <p:cNvPr id="19499" name="Freeform 51">
                      <a:extLst>
                        <a:ext uri="{FF2B5EF4-FFF2-40B4-BE49-F238E27FC236}">
                          <a16:creationId xmlns:a16="http://schemas.microsoft.com/office/drawing/2014/main" id="{BEF23884-920F-45B5-A397-35D35F5FCE7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697" y="1703"/>
                      <a:ext cx="52" cy="19"/>
                    </a:xfrm>
                    <a:custGeom>
                      <a:avLst/>
                      <a:gdLst>
                        <a:gd name="T0" fmla="*/ 0 w 52"/>
                        <a:gd name="T1" fmla="*/ 0 h 19"/>
                        <a:gd name="T2" fmla="*/ 7 w 52"/>
                        <a:gd name="T3" fmla="*/ 6 h 19"/>
                        <a:gd name="T4" fmla="*/ 17 w 52"/>
                        <a:gd name="T5" fmla="*/ 7 h 19"/>
                        <a:gd name="T6" fmla="*/ 28 w 52"/>
                        <a:gd name="T7" fmla="*/ 7 h 19"/>
                        <a:gd name="T8" fmla="*/ 43 w 52"/>
                        <a:gd name="T9" fmla="*/ 4 h 19"/>
                        <a:gd name="T10" fmla="*/ 52 w 52"/>
                        <a:gd name="T11" fmla="*/ 0 h 19"/>
                        <a:gd name="T12" fmla="*/ 40 w 52"/>
                        <a:gd name="T13" fmla="*/ 11 h 19"/>
                        <a:gd name="T14" fmla="*/ 32 w 52"/>
                        <a:gd name="T15" fmla="*/ 17 h 19"/>
                        <a:gd name="T16" fmla="*/ 23 w 52"/>
                        <a:gd name="T17" fmla="*/ 19 h 19"/>
                        <a:gd name="T18" fmla="*/ 12 w 52"/>
                        <a:gd name="T19" fmla="*/ 19 h 19"/>
                        <a:gd name="T20" fmla="*/ 5 w 52"/>
                        <a:gd name="T21" fmla="*/ 16 h 19"/>
                        <a:gd name="T22" fmla="*/ 1 w 52"/>
                        <a:gd name="T23" fmla="*/ 11 h 19"/>
                        <a:gd name="T24" fmla="*/ 0 w 52"/>
                        <a:gd name="T25" fmla="*/ 0 h 19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52"/>
                        <a:gd name="T40" fmla="*/ 0 h 19"/>
                        <a:gd name="T41" fmla="*/ 52 w 52"/>
                        <a:gd name="T42" fmla="*/ 19 h 19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52" h="19">
                          <a:moveTo>
                            <a:pt x="0" y="0"/>
                          </a:moveTo>
                          <a:lnTo>
                            <a:pt x="7" y="6"/>
                          </a:lnTo>
                          <a:lnTo>
                            <a:pt x="17" y="7"/>
                          </a:lnTo>
                          <a:lnTo>
                            <a:pt x="28" y="7"/>
                          </a:lnTo>
                          <a:lnTo>
                            <a:pt x="43" y="4"/>
                          </a:lnTo>
                          <a:lnTo>
                            <a:pt x="52" y="0"/>
                          </a:lnTo>
                          <a:lnTo>
                            <a:pt x="40" y="11"/>
                          </a:lnTo>
                          <a:lnTo>
                            <a:pt x="32" y="17"/>
                          </a:lnTo>
                          <a:lnTo>
                            <a:pt x="23" y="19"/>
                          </a:lnTo>
                          <a:lnTo>
                            <a:pt x="12" y="19"/>
                          </a:lnTo>
                          <a:lnTo>
                            <a:pt x="5" y="16"/>
                          </a:lnTo>
                          <a:lnTo>
                            <a:pt x="1" y="1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1F3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</p:grpSp>
              <p:sp>
                <p:nvSpPr>
                  <p:cNvPr id="19496" name="Oval 52">
                    <a:extLst>
                      <a:ext uri="{FF2B5EF4-FFF2-40B4-BE49-F238E27FC236}">
                        <a16:creationId xmlns:a16="http://schemas.microsoft.com/office/drawing/2014/main" id="{469E8431-8610-47DB-9BBA-083F51C562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05" y="1709"/>
                    <a:ext cx="7" cy="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3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6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o"/>
                      <a:defRPr sz="23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>
                      <a:spcBef>
                        <a:spcPct val="25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s-MX" altLang="es-PE" sz="2400"/>
                  </a:p>
                </p:txBody>
              </p:sp>
            </p:grpSp>
          </p:grpSp>
          <p:grpSp>
            <p:nvGrpSpPr>
              <p:cNvPr id="19489" name="Group 53">
                <a:extLst>
                  <a:ext uri="{FF2B5EF4-FFF2-40B4-BE49-F238E27FC236}">
                    <a16:creationId xmlns:a16="http://schemas.microsoft.com/office/drawing/2014/main" id="{F06C98A7-383F-4FB7-A2CA-9848648660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75" y="1607"/>
                <a:ext cx="59" cy="79"/>
                <a:chOff x="3875" y="1607"/>
                <a:chExt cx="59" cy="79"/>
              </a:xfrm>
            </p:grpSpPr>
            <p:sp>
              <p:nvSpPr>
                <p:cNvPr id="19490" name="Freeform 54">
                  <a:extLst>
                    <a:ext uri="{FF2B5EF4-FFF2-40B4-BE49-F238E27FC236}">
                      <a16:creationId xmlns:a16="http://schemas.microsoft.com/office/drawing/2014/main" id="{F73498C4-98A4-40D1-8A58-005FE70CA5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5" y="1607"/>
                  <a:ext cx="59" cy="79"/>
                </a:xfrm>
                <a:custGeom>
                  <a:avLst/>
                  <a:gdLst>
                    <a:gd name="T0" fmla="*/ 38 w 59"/>
                    <a:gd name="T1" fmla="*/ 0 h 79"/>
                    <a:gd name="T2" fmla="*/ 56 w 59"/>
                    <a:gd name="T3" fmla="*/ 6 h 79"/>
                    <a:gd name="T4" fmla="*/ 59 w 59"/>
                    <a:gd name="T5" fmla="*/ 9 h 79"/>
                    <a:gd name="T6" fmla="*/ 58 w 59"/>
                    <a:gd name="T7" fmla="*/ 40 h 79"/>
                    <a:gd name="T8" fmla="*/ 54 w 59"/>
                    <a:gd name="T9" fmla="*/ 57 h 79"/>
                    <a:gd name="T10" fmla="*/ 48 w 59"/>
                    <a:gd name="T11" fmla="*/ 71 h 79"/>
                    <a:gd name="T12" fmla="*/ 40 w 59"/>
                    <a:gd name="T13" fmla="*/ 77 h 79"/>
                    <a:gd name="T14" fmla="*/ 30 w 59"/>
                    <a:gd name="T15" fmla="*/ 79 h 79"/>
                    <a:gd name="T16" fmla="*/ 10 w 59"/>
                    <a:gd name="T17" fmla="*/ 73 h 79"/>
                    <a:gd name="T18" fmla="*/ 2 w 59"/>
                    <a:gd name="T19" fmla="*/ 65 h 79"/>
                    <a:gd name="T20" fmla="*/ 0 w 59"/>
                    <a:gd name="T21" fmla="*/ 58 h 79"/>
                    <a:gd name="T22" fmla="*/ 0 w 59"/>
                    <a:gd name="T23" fmla="*/ 54 h 79"/>
                    <a:gd name="T24" fmla="*/ 13 w 59"/>
                    <a:gd name="T25" fmla="*/ 30 h 79"/>
                    <a:gd name="T26" fmla="*/ 20 w 59"/>
                    <a:gd name="T27" fmla="*/ 9 h 79"/>
                    <a:gd name="T28" fmla="*/ 22 w 59"/>
                    <a:gd name="T29" fmla="*/ 3 h 79"/>
                    <a:gd name="T30" fmla="*/ 27 w 59"/>
                    <a:gd name="T31" fmla="*/ 0 h 79"/>
                    <a:gd name="T32" fmla="*/ 38 w 59"/>
                    <a:gd name="T33" fmla="*/ 0 h 79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59"/>
                    <a:gd name="T52" fmla="*/ 0 h 79"/>
                    <a:gd name="T53" fmla="*/ 59 w 59"/>
                    <a:gd name="T54" fmla="*/ 79 h 79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59" h="79">
                      <a:moveTo>
                        <a:pt x="38" y="0"/>
                      </a:moveTo>
                      <a:lnTo>
                        <a:pt x="56" y="6"/>
                      </a:lnTo>
                      <a:lnTo>
                        <a:pt x="59" y="9"/>
                      </a:lnTo>
                      <a:lnTo>
                        <a:pt x="58" y="40"/>
                      </a:lnTo>
                      <a:lnTo>
                        <a:pt x="54" y="57"/>
                      </a:lnTo>
                      <a:lnTo>
                        <a:pt x="48" y="71"/>
                      </a:lnTo>
                      <a:lnTo>
                        <a:pt x="40" y="77"/>
                      </a:lnTo>
                      <a:lnTo>
                        <a:pt x="30" y="79"/>
                      </a:lnTo>
                      <a:lnTo>
                        <a:pt x="10" y="73"/>
                      </a:lnTo>
                      <a:lnTo>
                        <a:pt x="2" y="65"/>
                      </a:lnTo>
                      <a:lnTo>
                        <a:pt x="0" y="58"/>
                      </a:lnTo>
                      <a:lnTo>
                        <a:pt x="0" y="54"/>
                      </a:lnTo>
                      <a:lnTo>
                        <a:pt x="13" y="30"/>
                      </a:lnTo>
                      <a:lnTo>
                        <a:pt x="20" y="9"/>
                      </a:lnTo>
                      <a:lnTo>
                        <a:pt x="22" y="3"/>
                      </a:lnTo>
                      <a:lnTo>
                        <a:pt x="27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FFBF1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9491" name="Freeform 55">
                  <a:extLst>
                    <a:ext uri="{FF2B5EF4-FFF2-40B4-BE49-F238E27FC236}">
                      <a16:creationId xmlns:a16="http://schemas.microsoft.com/office/drawing/2014/main" id="{2792FF84-00D2-4ADF-B85A-A43F753182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5" y="1607"/>
                  <a:ext cx="42" cy="76"/>
                </a:xfrm>
                <a:custGeom>
                  <a:avLst/>
                  <a:gdLst>
                    <a:gd name="T0" fmla="*/ 40 w 42"/>
                    <a:gd name="T1" fmla="*/ 4 h 76"/>
                    <a:gd name="T2" fmla="*/ 42 w 42"/>
                    <a:gd name="T3" fmla="*/ 10 h 76"/>
                    <a:gd name="T4" fmla="*/ 41 w 42"/>
                    <a:gd name="T5" fmla="*/ 28 h 76"/>
                    <a:gd name="T6" fmla="*/ 36 w 42"/>
                    <a:gd name="T7" fmla="*/ 46 h 76"/>
                    <a:gd name="T8" fmla="*/ 29 w 42"/>
                    <a:gd name="T9" fmla="*/ 60 h 76"/>
                    <a:gd name="T10" fmla="*/ 21 w 42"/>
                    <a:gd name="T11" fmla="*/ 70 h 76"/>
                    <a:gd name="T12" fmla="*/ 13 w 42"/>
                    <a:gd name="T13" fmla="*/ 76 h 76"/>
                    <a:gd name="T14" fmla="*/ 0 w 42"/>
                    <a:gd name="T15" fmla="*/ 73 h 76"/>
                    <a:gd name="T16" fmla="*/ 8 w 42"/>
                    <a:gd name="T17" fmla="*/ 62 h 76"/>
                    <a:gd name="T18" fmla="*/ 13 w 42"/>
                    <a:gd name="T19" fmla="*/ 53 h 76"/>
                    <a:gd name="T20" fmla="*/ 17 w 42"/>
                    <a:gd name="T21" fmla="*/ 42 h 76"/>
                    <a:gd name="T22" fmla="*/ 20 w 42"/>
                    <a:gd name="T23" fmla="*/ 31 h 76"/>
                    <a:gd name="T24" fmla="*/ 22 w 42"/>
                    <a:gd name="T25" fmla="*/ 23 h 76"/>
                    <a:gd name="T26" fmla="*/ 23 w 42"/>
                    <a:gd name="T27" fmla="*/ 14 h 76"/>
                    <a:gd name="T28" fmla="*/ 23 w 42"/>
                    <a:gd name="T29" fmla="*/ 0 h 76"/>
                    <a:gd name="T30" fmla="*/ 40 w 42"/>
                    <a:gd name="T31" fmla="*/ 4 h 7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2"/>
                    <a:gd name="T49" fmla="*/ 0 h 76"/>
                    <a:gd name="T50" fmla="*/ 42 w 42"/>
                    <a:gd name="T51" fmla="*/ 76 h 7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2" h="76">
                      <a:moveTo>
                        <a:pt x="40" y="4"/>
                      </a:moveTo>
                      <a:lnTo>
                        <a:pt x="42" y="10"/>
                      </a:lnTo>
                      <a:lnTo>
                        <a:pt x="41" y="28"/>
                      </a:lnTo>
                      <a:lnTo>
                        <a:pt x="36" y="46"/>
                      </a:lnTo>
                      <a:lnTo>
                        <a:pt x="29" y="60"/>
                      </a:lnTo>
                      <a:lnTo>
                        <a:pt x="21" y="70"/>
                      </a:lnTo>
                      <a:lnTo>
                        <a:pt x="13" y="76"/>
                      </a:lnTo>
                      <a:lnTo>
                        <a:pt x="0" y="73"/>
                      </a:lnTo>
                      <a:lnTo>
                        <a:pt x="8" y="62"/>
                      </a:lnTo>
                      <a:lnTo>
                        <a:pt x="13" y="53"/>
                      </a:lnTo>
                      <a:lnTo>
                        <a:pt x="17" y="42"/>
                      </a:lnTo>
                      <a:lnTo>
                        <a:pt x="20" y="31"/>
                      </a:lnTo>
                      <a:lnTo>
                        <a:pt x="22" y="23"/>
                      </a:lnTo>
                      <a:lnTo>
                        <a:pt x="23" y="14"/>
                      </a:lnTo>
                      <a:lnTo>
                        <a:pt x="23" y="0"/>
                      </a:lnTo>
                      <a:lnTo>
                        <a:pt x="40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sp>
          <p:nvSpPr>
            <p:cNvPr id="19465" name="Freeform 56">
              <a:extLst>
                <a:ext uri="{FF2B5EF4-FFF2-40B4-BE49-F238E27FC236}">
                  <a16:creationId xmlns:a16="http://schemas.microsoft.com/office/drawing/2014/main" id="{577F2C3D-DD47-4FC0-9AC5-8689D0585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" y="546"/>
              <a:ext cx="145" cy="134"/>
            </a:xfrm>
            <a:custGeom>
              <a:avLst/>
              <a:gdLst>
                <a:gd name="T0" fmla="*/ 25 w 221"/>
                <a:gd name="T1" fmla="*/ 7 h 220"/>
                <a:gd name="T2" fmla="*/ 20 w 221"/>
                <a:gd name="T3" fmla="*/ 1 h 220"/>
                <a:gd name="T4" fmla="*/ 17 w 221"/>
                <a:gd name="T5" fmla="*/ 0 h 220"/>
                <a:gd name="T6" fmla="*/ 24 w 221"/>
                <a:gd name="T7" fmla="*/ 8 h 220"/>
                <a:gd name="T8" fmla="*/ 25 w 221"/>
                <a:gd name="T9" fmla="*/ 12 h 220"/>
                <a:gd name="T10" fmla="*/ 6 w 221"/>
                <a:gd name="T11" fmla="*/ 13 h 220"/>
                <a:gd name="T12" fmla="*/ 24 w 221"/>
                <a:gd name="T13" fmla="*/ 13 h 220"/>
                <a:gd name="T14" fmla="*/ 0 w 221"/>
                <a:gd name="T15" fmla="*/ 18 h 220"/>
                <a:gd name="T16" fmla="*/ 27 w 221"/>
                <a:gd name="T17" fmla="*/ 14 h 220"/>
                <a:gd name="T18" fmla="*/ 25 w 221"/>
                <a:gd name="T19" fmla="*/ 7 h 2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1"/>
                <a:gd name="T31" fmla="*/ 0 h 220"/>
                <a:gd name="T32" fmla="*/ 221 w 221"/>
                <a:gd name="T33" fmla="*/ 220 h 22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1" h="220">
                  <a:moveTo>
                    <a:pt x="208" y="79"/>
                  </a:moveTo>
                  <a:lnTo>
                    <a:pt x="169" y="17"/>
                  </a:lnTo>
                  <a:lnTo>
                    <a:pt x="139" y="0"/>
                  </a:lnTo>
                  <a:lnTo>
                    <a:pt x="195" y="92"/>
                  </a:lnTo>
                  <a:lnTo>
                    <a:pt x="208" y="139"/>
                  </a:lnTo>
                  <a:lnTo>
                    <a:pt x="51" y="159"/>
                  </a:lnTo>
                  <a:lnTo>
                    <a:pt x="200" y="155"/>
                  </a:lnTo>
                  <a:lnTo>
                    <a:pt x="0" y="220"/>
                  </a:lnTo>
                  <a:lnTo>
                    <a:pt x="221" y="169"/>
                  </a:lnTo>
                  <a:lnTo>
                    <a:pt x="208" y="79"/>
                  </a:lnTo>
                  <a:close/>
                </a:path>
              </a:pathLst>
            </a:custGeom>
            <a:solidFill>
              <a:srgbClr val="10AD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grpSp>
          <p:nvGrpSpPr>
            <p:cNvPr id="19466" name="Group 57">
              <a:extLst>
                <a:ext uri="{FF2B5EF4-FFF2-40B4-BE49-F238E27FC236}">
                  <a16:creationId xmlns:a16="http://schemas.microsoft.com/office/drawing/2014/main" id="{0324BF42-76B1-4B2F-B8AD-CFBE3658C4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29" y="653"/>
              <a:ext cx="208" cy="162"/>
              <a:chOff x="2990" y="2187"/>
              <a:chExt cx="316" cy="267"/>
            </a:xfrm>
          </p:grpSpPr>
          <p:sp>
            <p:nvSpPr>
              <p:cNvPr id="19483" name="Freeform 58">
                <a:extLst>
                  <a:ext uri="{FF2B5EF4-FFF2-40B4-BE49-F238E27FC236}">
                    <a16:creationId xmlns:a16="http://schemas.microsoft.com/office/drawing/2014/main" id="{C3D9069F-89EE-473A-BB16-8061A19407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7" y="2187"/>
                <a:ext cx="29" cy="92"/>
              </a:xfrm>
              <a:custGeom>
                <a:avLst/>
                <a:gdLst>
                  <a:gd name="T0" fmla="*/ 14 w 29"/>
                  <a:gd name="T1" fmla="*/ 12 h 92"/>
                  <a:gd name="T2" fmla="*/ 29 w 29"/>
                  <a:gd name="T3" fmla="*/ 48 h 92"/>
                  <a:gd name="T4" fmla="*/ 24 w 29"/>
                  <a:gd name="T5" fmla="*/ 74 h 92"/>
                  <a:gd name="T6" fmla="*/ 14 w 29"/>
                  <a:gd name="T7" fmla="*/ 92 h 92"/>
                  <a:gd name="T8" fmla="*/ 10 w 29"/>
                  <a:gd name="T9" fmla="*/ 92 h 92"/>
                  <a:gd name="T10" fmla="*/ 10 w 29"/>
                  <a:gd name="T11" fmla="*/ 43 h 92"/>
                  <a:gd name="T12" fmla="*/ 0 w 29"/>
                  <a:gd name="T13" fmla="*/ 31 h 92"/>
                  <a:gd name="T14" fmla="*/ 5 w 29"/>
                  <a:gd name="T15" fmla="*/ 21 h 92"/>
                  <a:gd name="T16" fmla="*/ 14 w 29"/>
                  <a:gd name="T17" fmla="*/ 0 h 92"/>
                  <a:gd name="T18" fmla="*/ 14 w 29"/>
                  <a:gd name="T19" fmla="*/ 12 h 9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9"/>
                  <a:gd name="T31" fmla="*/ 0 h 92"/>
                  <a:gd name="T32" fmla="*/ 29 w 29"/>
                  <a:gd name="T33" fmla="*/ 92 h 9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9" h="92">
                    <a:moveTo>
                      <a:pt x="14" y="12"/>
                    </a:moveTo>
                    <a:lnTo>
                      <a:pt x="29" y="48"/>
                    </a:lnTo>
                    <a:lnTo>
                      <a:pt x="24" y="74"/>
                    </a:lnTo>
                    <a:lnTo>
                      <a:pt x="14" y="92"/>
                    </a:lnTo>
                    <a:lnTo>
                      <a:pt x="10" y="92"/>
                    </a:lnTo>
                    <a:lnTo>
                      <a:pt x="10" y="43"/>
                    </a:lnTo>
                    <a:lnTo>
                      <a:pt x="0" y="31"/>
                    </a:lnTo>
                    <a:lnTo>
                      <a:pt x="5" y="21"/>
                    </a:lnTo>
                    <a:lnTo>
                      <a:pt x="14" y="0"/>
                    </a:lnTo>
                    <a:lnTo>
                      <a:pt x="14" y="12"/>
                    </a:lnTo>
                    <a:close/>
                  </a:path>
                </a:pathLst>
              </a:custGeom>
              <a:solidFill>
                <a:srgbClr val="10AD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9484" name="Freeform 59">
                <a:extLst>
                  <a:ext uri="{FF2B5EF4-FFF2-40B4-BE49-F238E27FC236}">
                    <a16:creationId xmlns:a16="http://schemas.microsoft.com/office/drawing/2014/main" id="{4FDD5C71-1358-444A-AFEE-41541A93C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0" y="2289"/>
                <a:ext cx="123" cy="165"/>
              </a:xfrm>
              <a:custGeom>
                <a:avLst/>
                <a:gdLst>
                  <a:gd name="T0" fmla="*/ 30 w 123"/>
                  <a:gd name="T1" fmla="*/ 0 h 165"/>
                  <a:gd name="T2" fmla="*/ 74 w 123"/>
                  <a:gd name="T3" fmla="*/ 26 h 165"/>
                  <a:gd name="T4" fmla="*/ 101 w 123"/>
                  <a:gd name="T5" fmla="*/ 61 h 165"/>
                  <a:gd name="T6" fmla="*/ 114 w 123"/>
                  <a:gd name="T7" fmla="*/ 87 h 165"/>
                  <a:gd name="T8" fmla="*/ 118 w 123"/>
                  <a:gd name="T9" fmla="*/ 108 h 165"/>
                  <a:gd name="T10" fmla="*/ 123 w 123"/>
                  <a:gd name="T11" fmla="*/ 132 h 165"/>
                  <a:gd name="T12" fmla="*/ 123 w 123"/>
                  <a:gd name="T13" fmla="*/ 152 h 165"/>
                  <a:gd name="T14" fmla="*/ 78 w 123"/>
                  <a:gd name="T15" fmla="*/ 165 h 165"/>
                  <a:gd name="T16" fmla="*/ 70 w 123"/>
                  <a:gd name="T17" fmla="*/ 127 h 165"/>
                  <a:gd name="T18" fmla="*/ 66 w 123"/>
                  <a:gd name="T19" fmla="*/ 104 h 165"/>
                  <a:gd name="T20" fmla="*/ 44 w 123"/>
                  <a:gd name="T21" fmla="*/ 74 h 165"/>
                  <a:gd name="T22" fmla="*/ 30 w 123"/>
                  <a:gd name="T23" fmla="*/ 57 h 165"/>
                  <a:gd name="T24" fmla="*/ 17 w 123"/>
                  <a:gd name="T25" fmla="*/ 40 h 165"/>
                  <a:gd name="T26" fmla="*/ 0 w 123"/>
                  <a:gd name="T27" fmla="*/ 26 h 165"/>
                  <a:gd name="T28" fmla="*/ 30 w 123"/>
                  <a:gd name="T29" fmla="*/ 0 h 16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3"/>
                  <a:gd name="T46" fmla="*/ 0 h 165"/>
                  <a:gd name="T47" fmla="*/ 123 w 123"/>
                  <a:gd name="T48" fmla="*/ 165 h 16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3" h="165">
                    <a:moveTo>
                      <a:pt x="30" y="0"/>
                    </a:moveTo>
                    <a:lnTo>
                      <a:pt x="74" y="26"/>
                    </a:lnTo>
                    <a:lnTo>
                      <a:pt x="101" y="61"/>
                    </a:lnTo>
                    <a:lnTo>
                      <a:pt x="114" y="87"/>
                    </a:lnTo>
                    <a:lnTo>
                      <a:pt x="118" y="108"/>
                    </a:lnTo>
                    <a:lnTo>
                      <a:pt x="123" y="132"/>
                    </a:lnTo>
                    <a:lnTo>
                      <a:pt x="123" y="152"/>
                    </a:lnTo>
                    <a:lnTo>
                      <a:pt x="78" y="165"/>
                    </a:lnTo>
                    <a:lnTo>
                      <a:pt x="70" y="127"/>
                    </a:lnTo>
                    <a:lnTo>
                      <a:pt x="66" y="104"/>
                    </a:lnTo>
                    <a:lnTo>
                      <a:pt x="44" y="74"/>
                    </a:lnTo>
                    <a:lnTo>
                      <a:pt x="30" y="57"/>
                    </a:lnTo>
                    <a:lnTo>
                      <a:pt x="17" y="40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007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19467" name="Freeform 60">
              <a:extLst>
                <a:ext uri="{FF2B5EF4-FFF2-40B4-BE49-F238E27FC236}">
                  <a16:creationId xmlns:a16="http://schemas.microsoft.com/office/drawing/2014/main" id="{00368918-6903-4E14-AA1F-E351AD7DB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" y="442"/>
              <a:ext cx="290" cy="774"/>
            </a:xfrm>
            <a:custGeom>
              <a:avLst/>
              <a:gdLst>
                <a:gd name="T0" fmla="*/ 8 w 441"/>
                <a:gd name="T1" fmla="*/ 0 h 1278"/>
                <a:gd name="T2" fmla="*/ 11 w 441"/>
                <a:gd name="T3" fmla="*/ 1 h 1278"/>
                <a:gd name="T4" fmla="*/ 14 w 441"/>
                <a:gd name="T5" fmla="*/ 2 h 1278"/>
                <a:gd name="T6" fmla="*/ 17 w 441"/>
                <a:gd name="T7" fmla="*/ 4 h 1278"/>
                <a:gd name="T8" fmla="*/ 22 w 441"/>
                <a:gd name="T9" fmla="*/ 5 h 1278"/>
                <a:gd name="T10" fmla="*/ 32 w 441"/>
                <a:gd name="T11" fmla="*/ 10 h 1278"/>
                <a:gd name="T12" fmla="*/ 37 w 441"/>
                <a:gd name="T13" fmla="*/ 12 h 1278"/>
                <a:gd name="T14" fmla="*/ 39 w 441"/>
                <a:gd name="T15" fmla="*/ 12 h 1278"/>
                <a:gd name="T16" fmla="*/ 42 w 441"/>
                <a:gd name="T17" fmla="*/ 13 h 1278"/>
                <a:gd name="T18" fmla="*/ 47 w 441"/>
                <a:gd name="T19" fmla="*/ 30 h 1278"/>
                <a:gd name="T20" fmla="*/ 49 w 441"/>
                <a:gd name="T21" fmla="*/ 38 h 1278"/>
                <a:gd name="T22" fmla="*/ 47 w 441"/>
                <a:gd name="T23" fmla="*/ 39 h 1278"/>
                <a:gd name="T24" fmla="*/ 50 w 441"/>
                <a:gd name="T25" fmla="*/ 47 h 1278"/>
                <a:gd name="T26" fmla="*/ 51 w 441"/>
                <a:gd name="T27" fmla="*/ 59 h 1278"/>
                <a:gd name="T28" fmla="*/ 52 w 441"/>
                <a:gd name="T29" fmla="*/ 64 h 1278"/>
                <a:gd name="T30" fmla="*/ 53 w 441"/>
                <a:gd name="T31" fmla="*/ 68 h 1278"/>
                <a:gd name="T32" fmla="*/ 54 w 441"/>
                <a:gd name="T33" fmla="*/ 68 h 1278"/>
                <a:gd name="T34" fmla="*/ 55 w 441"/>
                <a:gd name="T35" fmla="*/ 71 h 1278"/>
                <a:gd name="T36" fmla="*/ 51 w 441"/>
                <a:gd name="T37" fmla="*/ 72 h 1278"/>
                <a:gd name="T38" fmla="*/ 48 w 441"/>
                <a:gd name="T39" fmla="*/ 73 h 1278"/>
                <a:gd name="T40" fmla="*/ 45 w 441"/>
                <a:gd name="T41" fmla="*/ 74 h 1278"/>
                <a:gd name="T42" fmla="*/ 41 w 441"/>
                <a:gd name="T43" fmla="*/ 75 h 1278"/>
                <a:gd name="T44" fmla="*/ 39 w 441"/>
                <a:gd name="T45" fmla="*/ 76 h 1278"/>
                <a:gd name="T46" fmla="*/ 36 w 441"/>
                <a:gd name="T47" fmla="*/ 76 h 1278"/>
                <a:gd name="T48" fmla="*/ 34 w 441"/>
                <a:gd name="T49" fmla="*/ 75 h 1278"/>
                <a:gd name="T50" fmla="*/ 32 w 441"/>
                <a:gd name="T51" fmla="*/ 74 h 1278"/>
                <a:gd name="T52" fmla="*/ 32 w 441"/>
                <a:gd name="T53" fmla="*/ 71 h 1278"/>
                <a:gd name="T54" fmla="*/ 36 w 441"/>
                <a:gd name="T55" fmla="*/ 72 h 1278"/>
                <a:gd name="T56" fmla="*/ 34 w 441"/>
                <a:gd name="T57" fmla="*/ 70 h 1278"/>
                <a:gd name="T58" fmla="*/ 34 w 441"/>
                <a:gd name="T59" fmla="*/ 65 h 1278"/>
                <a:gd name="T60" fmla="*/ 34 w 441"/>
                <a:gd name="T61" fmla="*/ 63 h 1278"/>
                <a:gd name="T62" fmla="*/ 33 w 441"/>
                <a:gd name="T63" fmla="*/ 60 h 1278"/>
                <a:gd name="T64" fmla="*/ 32 w 441"/>
                <a:gd name="T65" fmla="*/ 56 h 1278"/>
                <a:gd name="T66" fmla="*/ 30 w 441"/>
                <a:gd name="T67" fmla="*/ 52 h 1278"/>
                <a:gd name="T68" fmla="*/ 28 w 441"/>
                <a:gd name="T69" fmla="*/ 41 h 1278"/>
                <a:gd name="T70" fmla="*/ 24 w 441"/>
                <a:gd name="T71" fmla="*/ 57 h 1278"/>
                <a:gd name="T72" fmla="*/ 26 w 441"/>
                <a:gd name="T73" fmla="*/ 66 h 1278"/>
                <a:gd name="T74" fmla="*/ 30 w 441"/>
                <a:gd name="T75" fmla="*/ 76 h 1278"/>
                <a:gd name="T76" fmla="*/ 39 w 441"/>
                <a:gd name="T77" fmla="*/ 94 h 1278"/>
                <a:gd name="T78" fmla="*/ 32 w 441"/>
                <a:gd name="T79" fmla="*/ 98 h 1278"/>
                <a:gd name="T80" fmla="*/ 27 w 441"/>
                <a:gd name="T81" fmla="*/ 100 h 1278"/>
                <a:gd name="T82" fmla="*/ 24 w 441"/>
                <a:gd name="T83" fmla="*/ 102 h 1278"/>
                <a:gd name="T84" fmla="*/ 21 w 441"/>
                <a:gd name="T85" fmla="*/ 102 h 1278"/>
                <a:gd name="T86" fmla="*/ 18 w 441"/>
                <a:gd name="T87" fmla="*/ 102 h 1278"/>
                <a:gd name="T88" fmla="*/ 14 w 441"/>
                <a:gd name="T89" fmla="*/ 104 h 1278"/>
                <a:gd name="T90" fmla="*/ 11 w 441"/>
                <a:gd name="T91" fmla="*/ 104 h 1278"/>
                <a:gd name="T92" fmla="*/ 6 w 441"/>
                <a:gd name="T93" fmla="*/ 85 h 1278"/>
                <a:gd name="T94" fmla="*/ 3 w 441"/>
                <a:gd name="T95" fmla="*/ 71 h 1278"/>
                <a:gd name="T96" fmla="*/ 1 w 441"/>
                <a:gd name="T97" fmla="*/ 58 h 1278"/>
                <a:gd name="T98" fmla="*/ 0 w 441"/>
                <a:gd name="T99" fmla="*/ 41 h 1278"/>
                <a:gd name="T100" fmla="*/ 1 w 441"/>
                <a:gd name="T101" fmla="*/ 34 h 1278"/>
                <a:gd name="T102" fmla="*/ 1 w 441"/>
                <a:gd name="T103" fmla="*/ 27 h 1278"/>
                <a:gd name="T104" fmla="*/ 3 w 441"/>
                <a:gd name="T105" fmla="*/ 17 h 1278"/>
                <a:gd name="T106" fmla="*/ 4 w 441"/>
                <a:gd name="T107" fmla="*/ 15 h 1278"/>
                <a:gd name="T108" fmla="*/ 6 w 441"/>
                <a:gd name="T109" fmla="*/ 12 h 1278"/>
                <a:gd name="T110" fmla="*/ 7 w 441"/>
                <a:gd name="T111" fmla="*/ 9 h 1278"/>
                <a:gd name="T112" fmla="*/ 7 w 441"/>
                <a:gd name="T113" fmla="*/ 7 h 1278"/>
                <a:gd name="T114" fmla="*/ 8 w 441"/>
                <a:gd name="T115" fmla="*/ 4 h 1278"/>
                <a:gd name="T116" fmla="*/ 8 w 441"/>
                <a:gd name="T117" fmla="*/ 0 h 127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41"/>
                <a:gd name="T178" fmla="*/ 0 h 1278"/>
                <a:gd name="T179" fmla="*/ 441 w 441"/>
                <a:gd name="T180" fmla="*/ 1278 h 127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41" h="1278">
                  <a:moveTo>
                    <a:pt x="65" y="0"/>
                  </a:moveTo>
                  <a:lnTo>
                    <a:pt x="86" y="13"/>
                  </a:lnTo>
                  <a:lnTo>
                    <a:pt x="111" y="30"/>
                  </a:lnTo>
                  <a:lnTo>
                    <a:pt x="137" y="47"/>
                  </a:lnTo>
                  <a:lnTo>
                    <a:pt x="177" y="68"/>
                  </a:lnTo>
                  <a:lnTo>
                    <a:pt x="264" y="122"/>
                  </a:lnTo>
                  <a:lnTo>
                    <a:pt x="301" y="138"/>
                  </a:lnTo>
                  <a:lnTo>
                    <a:pt x="321" y="146"/>
                  </a:lnTo>
                  <a:lnTo>
                    <a:pt x="340" y="163"/>
                  </a:lnTo>
                  <a:lnTo>
                    <a:pt x="388" y="375"/>
                  </a:lnTo>
                  <a:lnTo>
                    <a:pt x="394" y="459"/>
                  </a:lnTo>
                  <a:lnTo>
                    <a:pt x="386" y="482"/>
                  </a:lnTo>
                  <a:lnTo>
                    <a:pt x="407" y="573"/>
                  </a:lnTo>
                  <a:lnTo>
                    <a:pt x="412" y="722"/>
                  </a:lnTo>
                  <a:lnTo>
                    <a:pt x="422" y="790"/>
                  </a:lnTo>
                  <a:lnTo>
                    <a:pt x="428" y="836"/>
                  </a:lnTo>
                  <a:lnTo>
                    <a:pt x="437" y="830"/>
                  </a:lnTo>
                  <a:lnTo>
                    <a:pt x="441" y="874"/>
                  </a:lnTo>
                  <a:lnTo>
                    <a:pt x="420" y="889"/>
                  </a:lnTo>
                  <a:lnTo>
                    <a:pt x="391" y="902"/>
                  </a:lnTo>
                  <a:lnTo>
                    <a:pt x="365" y="912"/>
                  </a:lnTo>
                  <a:lnTo>
                    <a:pt x="337" y="922"/>
                  </a:lnTo>
                  <a:lnTo>
                    <a:pt x="315" y="929"/>
                  </a:lnTo>
                  <a:lnTo>
                    <a:pt x="290" y="929"/>
                  </a:lnTo>
                  <a:lnTo>
                    <a:pt x="272" y="925"/>
                  </a:lnTo>
                  <a:lnTo>
                    <a:pt x="261" y="914"/>
                  </a:lnTo>
                  <a:lnTo>
                    <a:pt x="258" y="878"/>
                  </a:lnTo>
                  <a:lnTo>
                    <a:pt x="287" y="883"/>
                  </a:lnTo>
                  <a:lnTo>
                    <a:pt x="277" y="856"/>
                  </a:lnTo>
                  <a:lnTo>
                    <a:pt x="279" y="805"/>
                  </a:lnTo>
                  <a:lnTo>
                    <a:pt x="272" y="775"/>
                  </a:lnTo>
                  <a:lnTo>
                    <a:pt x="266" y="740"/>
                  </a:lnTo>
                  <a:lnTo>
                    <a:pt x="257" y="691"/>
                  </a:lnTo>
                  <a:lnTo>
                    <a:pt x="240" y="638"/>
                  </a:lnTo>
                  <a:lnTo>
                    <a:pt x="226" y="506"/>
                  </a:lnTo>
                  <a:lnTo>
                    <a:pt x="201" y="696"/>
                  </a:lnTo>
                  <a:lnTo>
                    <a:pt x="211" y="812"/>
                  </a:lnTo>
                  <a:lnTo>
                    <a:pt x="246" y="934"/>
                  </a:lnTo>
                  <a:lnTo>
                    <a:pt x="323" y="1162"/>
                  </a:lnTo>
                  <a:lnTo>
                    <a:pt x="262" y="1206"/>
                  </a:lnTo>
                  <a:lnTo>
                    <a:pt x="221" y="1230"/>
                  </a:lnTo>
                  <a:lnTo>
                    <a:pt x="190" y="1245"/>
                  </a:lnTo>
                  <a:lnTo>
                    <a:pt x="170" y="1250"/>
                  </a:lnTo>
                  <a:lnTo>
                    <a:pt x="145" y="1258"/>
                  </a:lnTo>
                  <a:lnTo>
                    <a:pt x="119" y="1267"/>
                  </a:lnTo>
                  <a:lnTo>
                    <a:pt x="86" y="1278"/>
                  </a:lnTo>
                  <a:lnTo>
                    <a:pt x="47" y="1038"/>
                  </a:lnTo>
                  <a:lnTo>
                    <a:pt x="22" y="874"/>
                  </a:lnTo>
                  <a:lnTo>
                    <a:pt x="8" y="718"/>
                  </a:lnTo>
                  <a:lnTo>
                    <a:pt x="0" y="506"/>
                  </a:lnTo>
                  <a:lnTo>
                    <a:pt x="1" y="420"/>
                  </a:lnTo>
                  <a:lnTo>
                    <a:pt x="7" y="335"/>
                  </a:lnTo>
                  <a:lnTo>
                    <a:pt x="24" y="212"/>
                  </a:lnTo>
                  <a:lnTo>
                    <a:pt x="34" y="183"/>
                  </a:lnTo>
                  <a:lnTo>
                    <a:pt x="47" y="148"/>
                  </a:lnTo>
                  <a:lnTo>
                    <a:pt x="56" y="112"/>
                  </a:lnTo>
                  <a:lnTo>
                    <a:pt x="61" y="86"/>
                  </a:lnTo>
                  <a:lnTo>
                    <a:pt x="67" y="5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9468" name="Freeform 61">
              <a:extLst>
                <a:ext uri="{FF2B5EF4-FFF2-40B4-BE49-F238E27FC236}">
                  <a16:creationId xmlns:a16="http://schemas.microsoft.com/office/drawing/2014/main" id="{C191A325-AFE2-44C3-88C6-5B839C31E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8" y="442"/>
              <a:ext cx="494" cy="718"/>
            </a:xfrm>
            <a:custGeom>
              <a:avLst/>
              <a:gdLst>
                <a:gd name="T0" fmla="*/ 91 w 750"/>
                <a:gd name="T1" fmla="*/ 1 h 1185"/>
                <a:gd name="T2" fmla="*/ 82 w 750"/>
                <a:gd name="T3" fmla="*/ 1 h 1185"/>
                <a:gd name="T4" fmla="*/ 74 w 750"/>
                <a:gd name="T5" fmla="*/ 2 h 1185"/>
                <a:gd name="T6" fmla="*/ 72 w 750"/>
                <a:gd name="T7" fmla="*/ 2 h 1185"/>
                <a:gd name="T8" fmla="*/ 69 w 750"/>
                <a:gd name="T9" fmla="*/ 3 h 1185"/>
                <a:gd name="T10" fmla="*/ 67 w 750"/>
                <a:gd name="T11" fmla="*/ 4 h 1185"/>
                <a:gd name="T12" fmla="*/ 65 w 750"/>
                <a:gd name="T13" fmla="*/ 7 h 1185"/>
                <a:gd name="T14" fmla="*/ 57 w 750"/>
                <a:gd name="T15" fmla="*/ 13 h 1185"/>
                <a:gd name="T16" fmla="*/ 53 w 750"/>
                <a:gd name="T17" fmla="*/ 15 h 1185"/>
                <a:gd name="T18" fmla="*/ 38 w 750"/>
                <a:gd name="T19" fmla="*/ 27 h 1185"/>
                <a:gd name="T20" fmla="*/ 36 w 750"/>
                <a:gd name="T21" fmla="*/ 28 h 1185"/>
                <a:gd name="T22" fmla="*/ 23 w 750"/>
                <a:gd name="T23" fmla="*/ 32 h 1185"/>
                <a:gd name="T24" fmla="*/ 6 w 750"/>
                <a:gd name="T25" fmla="*/ 38 h 1185"/>
                <a:gd name="T26" fmla="*/ 0 w 750"/>
                <a:gd name="T27" fmla="*/ 39 h 1185"/>
                <a:gd name="T28" fmla="*/ 5 w 750"/>
                <a:gd name="T29" fmla="*/ 42 h 1185"/>
                <a:gd name="T30" fmla="*/ 9 w 750"/>
                <a:gd name="T31" fmla="*/ 45 h 1185"/>
                <a:gd name="T32" fmla="*/ 11 w 750"/>
                <a:gd name="T33" fmla="*/ 50 h 1185"/>
                <a:gd name="T34" fmla="*/ 15 w 750"/>
                <a:gd name="T35" fmla="*/ 47 h 1185"/>
                <a:gd name="T36" fmla="*/ 39 w 750"/>
                <a:gd name="T37" fmla="*/ 41 h 1185"/>
                <a:gd name="T38" fmla="*/ 66 w 750"/>
                <a:gd name="T39" fmla="*/ 28 h 1185"/>
                <a:gd name="T40" fmla="*/ 69 w 750"/>
                <a:gd name="T41" fmla="*/ 39 h 1185"/>
                <a:gd name="T42" fmla="*/ 76 w 750"/>
                <a:gd name="T43" fmla="*/ 51 h 1185"/>
                <a:gd name="T44" fmla="*/ 70 w 750"/>
                <a:gd name="T45" fmla="*/ 61 h 1185"/>
                <a:gd name="T46" fmla="*/ 63 w 750"/>
                <a:gd name="T47" fmla="*/ 72 h 1185"/>
                <a:gd name="T48" fmla="*/ 55 w 750"/>
                <a:gd name="T49" fmla="*/ 84 h 1185"/>
                <a:gd name="T50" fmla="*/ 55 w 750"/>
                <a:gd name="T51" fmla="*/ 88 h 1185"/>
                <a:gd name="T52" fmla="*/ 67 w 750"/>
                <a:gd name="T53" fmla="*/ 97 h 1185"/>
                <a:gd name="T54" fmla="*/ 74 w 750"/>
                <a:gd name="T55" fmla="*/ 85 h 1185"/>
                <a:gd name="T56" fmla="*/ 76 w 750"/>
                <a:gd name="T57" fmla="*/ 78 h 1185"/>
                <a:gd name="T58" fmla="*/ 79 w 750"/>
                <a:gd name="T59" fmla="*/ 64 h 1185"/>
                <a:gd name="T60" fmla="*/ 81 w 750"/>
                <a:gd name="T61" fmla="*/ 32 h 1185"/>
                <a:gd name="T62" fmla="*/ 88 w 750"/>
                <a:gd name="T63" fmla="*/ 9 h 1185"/>
                <a:gd name="T64" fmla="*/ 90 w 750"/>
                <a:gd name="T65" fmla="*/ 6 h 1185"/>
                <a:gd name="T66" fmla="*/ 92 w 750"/>
                <a:gd name="T67" fmla="*/ 2 h 1185"/>
                <a:gd name="T68" fmla="*/ 93 w 750"/>
                <a:gd name="T69" fmla="*/ 0 h 11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50"/>
                <a:gd name="T106" fmla="*/ 0 h 1185"/>
                <a:gd name="T107" fmla="*/ 750 w 750"/>
                <a:gd name="T108" fmla="*/ 1185 h 11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50" h="1185">
                  <a:moveTo>
                    <a:pt x="750" y="0"/>
                  </a:moveTo>
                  <a:lnTo>
                    <a:pt x="732" y="14"/>
                  </a:lnTo>
                  <a:lnTo>
                    <a:pt x="694" y="14"/>
                  </a:lnTo>
                  <a:lnTo>
                    <a:pt x="665" y="16"/>
                  </a:lnTo>
                  <a:lnTo>
                    <a:pt x="636" y="19"/>
                  </a:lnTo>
                  <a:lnTo>
                    <a:pt x="599" y="25"/>
                  </a:lnTo>
                  <a:lnTo>
                    <a:pt x="588" y="23"/>
                  </a:lnTo>
                  <a:lnTo>
                    <a:pt x="577" y="24"/>
                  </a:lnTo>
                  <a:lnTo>
                    <a:pt x="566" y="28"/>
                  </a:lnTo>
                  <a:lnTo>
                    <a:pt x="553" y="36"/>
                  </a:lnTo>
                  <a:lnTo>
                    <a:pt x="548" y="44"/>
                  </a:lnTo>
                  <a:lnTo>
                    <a:pt x="540" y="50"/>
                  </a:lnTo>
                  <a:lnTo>
                    <a:pt x="529" y="62"/>
                  </a:lnTo>
                  <a:lnTo>
                    <a:pt x="521" y="80"/>
                  </a:lnTo>
                  <a:lnTo>
                    <a:pt x="512" y="93"/>
                  </a:lnTo>
                  <a:lnTo>
                    <a:pt x="458" y="152"/>
                  </a:lnTo>
                  <a:lnTo>
                    <a:pt x="445" y="155"/>
                  </a:lnTo>
                  <a:lnTo>
                    <a:pt x="429" y="181"/>
                  </a:lnTo>
                  <a:lnTo>
                    <a:pt x="299" y="328"/>
                  </a:lnTo>
                  <a:lnTo>
                    <a:pt x="301" y="335"/>
                  </a:lnTo>
                  <a:lnTo>
                    <a:pt x="287" y="341"/>
                  </a:lnTo>
                  <a:lnTo>
                    <a:pt x="292" y="350"/>
                  </a:lnTo>
                  <a:lnTo>
                    <a:pt x="244" y="368"/>
                  </a:lnTo>
                  <a:lnTo>
                    <a:pt x="183" y="389"/>
                  </a:lnTo>
                  <a:lnTo>
                    <a:pt x="150" y="409"/>
                  </a:lnTo>
                  <a:lnTo>
                    <a:pt x="47" y="458"/>
                  </a:lnTo>
                  <a:lnTo>
                    <a:pt x="31" y="454"/>
                  </a:lnTo>
                  <a:lnTo>
                    <a:pt x="0" y="477"/>
                  </a:lnTo>
                  <a:lnTo>
                    <a:pt x="19" y="491"/>
                  </a:lnTo>
                  <a:lnTo>
                    <a:pt x="40" y="514"/>
                  </a:lnTo>
                  <a:lnTo>
                    <a:pt x="55" y="535"/>
                  </a:lnTo>
                  <a:lnTo>
                    <a:pt x="68" y="557"/>
                  </a:lnTo>
                  <a:lnTo>
                    <a:pt x="78" y="593"/>
                  </a:lnTo>
                  <a:lnTo>
                    <a:pt x="82" y="613"/>
                  </a:lnTo>
                  <a:lnTo>
                    <a:pt x="122" y="603"/>
                  </a:lnTo>
                  <a:lnTo>
                    <a:pt x="122" y="579"/>
                  </a:lnTo>
                  <a:lnTo>
                    <a:pt x="250" y="537"/>
                  </a:lnTo>
                  <a:lnTo>
                    <a:pt x="312" y="506"/>
                  </a:lnTo>
                  <a:lnTo>
                    <a:pt x="392" y="465"/>
                  </a:lnTo>
                  <a:lnTo>
                    <a:pt x="531" y="345"/>
                  </a:lnTo>
                  <a:lnTo>
                    <a:pt x="550" y="430"/>
                  </a:lnTo>
                  <a:lnTo>
                    <a:pt x="558" y="477"/>
                  </a:lnTo>
                  <a:lnTo>
                    <a:pt x="572" y="524"/>
                  </a:lnTo>
                  <a:lnTo>
                    <a:pt x="609" y="625"/>
                  </a:lnTo>
                  <a:lnTo>
                    <a:pt x="591" y="686"/>
                  </a:lnTo>
                  <a:lnTo>
                    <a:pt x="568" y="750"/>
                  </a:lnTo>
                  <a:lnTo>
                    <a:pt x="534" y="825"/>
                  </a:lnTo>
                  <a:lnTo>
                    <a:pt x="502" y="887"/>
                  </a:lnTo>
                  <a:lnTo>
                    <a:pt x="445" y="1003"/>
                  </a:lnTo>
                  <a:lnTo>
                    <a:pt x="442" y="1028"/>
                  </a:lnTo>
                  <a:lnTo>
                    <a:pt x="443" y="1050"/>
                  </a:lnTo>
                  <a:lnTo>
                    <a:pt x="444" y="1072"/>
                  </a:lnTo>
                  <a:lnTo>
                    <a:pt x="503" y="1155"/>
                  </a:lnTo>
                  <a:lnTo>
                    <a:pt x="535" y="1185"/>
                  </a:lnTo>
                  <a:lnTo>
                    <a:pt x="586" y="1103"/>
                  </a:lnTo>
                  <a:lnTo>
                    <a:pt x="598" y="1046"/>
                  </a:lnTo>
                  <a:lnTo>
                    <a:pt x="611" y="998"/>
                  </a:lnTo>
                  <a:lnTo>
                    <a:pt x="617" y="957"/>
                  </a:lnTo>
                  <a:lnTo>
                    <a:pt x="628" y="886"/>
                  </a:lnTo>
                  <a:lnTo>
                    <a:pt x="636" y="783"/>
                  </a:lnTo>
                  <a:lnTo>
                    <a:pt x="647" y="608"/>
                  </a:lnTo>
                  <a:lnTo>
                    <a:pt x="653" y="393"/>
                  </a:lnTo>
                  <a:lnTo>
                    <a:pt x="698" y="141"/>
                  </a:lnTo>
                  <a:lnTo>
                    <a:pt x="706" y="115"/>
                  </a:lnTo>
                  <a:lnTo>
                    <a:pt x="712" y="100"/>
                  </a:lnTo>
                  <a:lnTo>
                    <a:pt x="720" y="75"/>
                  </a:lnTo>
                  <a:lnTo>
                    <a:pt x="728" y="53"/>
                  </a:lnTo>
                  <a:lnTo>
                    <a:pt x="739" y="30"/>
                  </a:lnTo>
                  <a:lnTo>
                    <a:pt x="748" y="11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grpSp>
          <p:nvGrpSpPr>
            <p:cNvPr id="19469" name="Group 62">
              <a:extLst>
                <a:ext uri="{FF2B5EF4-FFF2-40B4-BE49-F238E27FC236}">
                  <a16:creationId xmlns:a16="http://schemas.microsoft.com/office/drawing/2014/main" id="{884F5902-54BE-40BE-9C25-CA2D186806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4" y="443"/>
              <a:ext cx="103" cy="636"/>
              <a:chOff x="3849" y="1839"/>
              <a:chExt cx="156" cy="1050"/>
            </a:xfrm>
          </p:grpSpPr>
          <p:sp>
            <p:nvSpPr>
              <p:cNvPr id="19481" name="Freeform 63">
                <a:extLst>
                  <a:ext uri="{FF2B5EF4-FFF2-40B4-BE49-F238E27FC236}">
                    <a16:creationId xmlns:a16="http://schemas.microsoft.com/office/drawing/2014/main" id="{CF4265CF-AB28-4B68-B88D-5136D59EA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5" y="1851"/>
                <a:ext cx="150" cy="1038"/>
              </a:xfrm>
              <a:custGeom>
                <a:avLst/>
                <a:gdLst>
                  <a:gd name="T0" fmla="*/ 66 w 150"/>
                  <a:gd name="T1" fmla="*/ 0 h 1038"/>
                  <a:gd name="T2" fmla="*/ 87 w 150"/>
                  <a:gd name="T3" fmla="*/ 13 h 1038"/>
                  <a:gd name="T4" fmla="*/ 111 w 150"/>
                  <a:gd name="T5" fmla="*/ 30 h 1038"/>
                  <a:gd name="T6" fmla="*/ 119 w 150"/>
                  <a:gd name="T7" fmla="*/ 39 h 1038"/>
                  <a:gd name="T8" fmla="*/ 130 w 150"/>
                  <a:gd name="T9" fmla="*/ 66 h 1038"/>
                  <a:gd name="T10" fmla="*/ 133 w 150"/>
                  <a:gd name="T11" fmla="*/ 91 h 1038"/>
                  <a:gd name="T12" fmla="*/ 136 w 150"/>
                  <a:gd name="T13" fmla="*/ 116 h 1038"/>
                  <a:gd name="T14" fmla="*/ 138 w 150"/>
                  <a:gd name="T15" fmla="*/ 141 h 1038"/>
                  <a:gd name="T16" fmla="*/ 142 w 150"/>
                  <a:gd name="T17" fmla="*/ 165 h 1038"/>
                  <a:gd name="T18" fmla="*/ 145 w 150"/>
                  <a:gd name="T19" fmla="*/ 186 h 1038"/>
                  <a:gd name="T20" fmla="*/ 147 w 150"/>
                  <a:gd name="T21" fmla="*/ 207 h 1038"/>
                  <a:gd name="T22" fmla="*/ 150 w 150"/>
                  <a:gd name="T23" fmla="*/ 221 h 1038"/>
                  <a:gd name="T24" fmla="*/ 149 w 150"/>
                  <a:gd name="T25" fmla="*/ 232 h 1038"/>
                  <a:gd name="T26" fmla="*/ 148 w 150"/>
                  <a:gd name="T27" fmla="*/ 241 h 1038"/>
                  <a:gd name="T28" fmla="*/ 145 w 150"/>
                  <a:gd name="T29" fmla="*/ 249 h 1038"/>
                  <a:gd name="T30" fmla="*/ 138 w 150"/>
                  <a:gd name="T31" fmla="*/ 256 h 1038"/>
                  <a:gd name="T32" fmla="*/ 120 w 150"/>
                  <a:gd name="T33" fmla="*/ 265 h 1038"/>
                  <a:gd name="T34" fmla="*/ 50 w 150"/>
                  <a:gd name="T35" fmla="*/ 298 h 1038"/>
                  <a:gd name="T36" fmla="*/ 109 w 150"/>
                  <a:gd name="T37" fmla="*/ 366 h 1038"/>
                  <a:gd name="T38" fmla="*/ 134 w 150"/>
                  <a:gd name="T39" fmla="*/ 393 h 1038"/>
                  <a:gd name="T40" fmla="*/ 143 w 150"/>
                  <a:gd name="T41" fmla="*/ 411 h 1038"/>
                  <a:gd name="T42" fmla="*/ 132 w 150"/>
                  <a:gd name="T43" fmla="*/ 437 h 1038"/>
                  <a:gd name="T44" fmla="*/ 102 w 150"/>
                  <a:gd name="T45" fmla="*/ 501 h 1038"/>
                  <a:gd name="T46" fmla="*/ 74 w 150"/>
                  <a:gd name="T47" fmla="*/ 548 h 1038"/>
                  <a:gd name="T48" fmla="*/ 51 w 150"/>
                  <a:gd name="T49" fmla="*/ 600 h 1038"/>
                  <a:gd name="T50" fmla="*/ 39 w 150"/>
                  <a:gd name="T51" fmla="*/ 639 h 1038"/>
                  <a:gd name="T52" fmla="*/ 23 w 150"/>
                  <a:gd name="T53" fmla="*/ 678 h 1038"/>
                  <a:gd name="T54" fmla="*/ 17 w 150"/>
                  <a:gd name="T55" fmla="*/ 708 h 1038"/>
                  <a:gd name="T56" fmla="*/ 17 w 150"/>
                  <a:gd name="T57" fmla="*/ 747 h 1038"/>
                  <a:gd name="T58" fmla="*/ 48 w 150"/>
                  <a:gd name="T59" fmla="*/ 1038 h 1038"/>
                  <a:gd name="T60" fmla="*/ 22 w 150"/>
                  <a:gd name="T61" fmla="*/ 875 h 1038"/>
                  <a:gd name="T62" fmla="*/ 8 w 150"/>
                  <a:gd name="T63" fmla="*/ 718 h 1038"/>
                  <a:gd name="T64" fmla="*/ 0 w 150"/>
                  <a:gd name="T65" fmla="*/ 506 h 1038"/>
                  <a:gd name="T66" fmla="*/ 1 w 150"/>
                  <a:gd name="T67" fmla="*/ 420 h 1038"/>
                  <a:gd name="T68" fmla="*/ 7 w 150"/>
                  <a:gd name="T69" fmla="*/ 335 h 1038"/>
                  <a:gd name="T70" fmla="*/ 24 w 150"/>
                  <a:gd name="T71" fmla="*/ 212 h 1038"/>
                  <a:gd name="T72" fmla="*/ 34 w 150"/>
                  <a:gd name="T73" fmla="*/ 183 h 1038"/>
                  <a:gd name="T74" fmla="*/ 48 w 150"/>
                  <a:gd name="T75" fmla="*/ 148 h 1038"/>
                  <a:gd name="T76" fmla="*/ 57 w 150"/>
                  <a:gd name="T77" fmla="*/ 112 h 1038"/>
                  <a:gd name="T78" fmla="*/ 62 w 150"/>
                  <a:gd name="T79" fmla="*/ 86 h 1038"/>
                  <a:gd name="T80" fmla="*/ 68 w 150"/>
                  <a:gd name="T81" fmla="*/ 50 h 1038"/>
                  <a:gd name="T82" fmla="*/ 66 w 150"/>
                  <a:gd name="T83" fmla="*/ 0 h 103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0"/>
                  <a:gd name="T127" fmla="*/ 0 h 1038"/>
                  <a:gd name="T128" fmla="*/ 150 w 150"/>
                  <a:gd name="T129" fmla="*/ 1038 h 103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0" h="1038">
                    <a:moveTo>
                      <a:pt x="66" y="0"/>
                    </a:moveTo>
                    <a:lnTo>
                      <a:pt x="87" y="13"/>
                    </a:lnTo>
                    <a:lnTo>
                      <a:pt x="111" y="30"/>
                    </a:lnTo>
                    <a:lnTo>
                      <a:pt x="119" y="39"/>
                    </a:lnTo>
                    <a:lnTo>
                      <a:pt x="130" y="66"/>
                    </a:lnTo>
                    <a:lnTo>
                      <a:pt x="133" y="91"/>
                    </a:lnTo>
                    <a:lnTo>
                      <a:pt x="136" y="116"/>
                    </a:lnTo>
                    <a:lnTo>
                      <a:pt x="138" y="141"/>
                    </a:lnTo>
                    <a:lnTo>
                      <a:pt x="142" y="165"/>
                    </a:lnTo>
                    <a:lnTo>
                      <a:pt x="145" y="186"/>
                    </a:lnTo>
                    <a:lnTo>
                      <a:pt x="147" y="207"/>
                    </a:lnTo>
                    <a:lnTo>
                      <a:pt x="150" y="221"/>
                    </a:lnTo>
                    <a:lnTo>
                      <a:pt x="149" y="232"/>
                    </a:lnTo>
                    <a:lnTo>
                      <a:pt x="148" y="241"/>
                    </a:lnTo>
                    <a:lnTo>
                      <a:pt x="145" y="249"/>
                    </a:lnTo>
                    <a:lnTo>
                      <a:pt x="138" y="256"/>
                    </a:lnTo>
                    <a:lnTo>
                      <a:pt x="120" y="265"/>
                    </a:lnTo>
                    <a:lnTo>
                      <a:pt x="50" y="298"/>
                    </a:lnTo>
                    <a:lnTo>
                      <a:pt x="109" y="366"/>
                    </a:lnTo>
                    <a:lnTo>
                      <a:pt x="134" y="393"/>
                    </a:lnTo>
                    <a:lnTo>
                      <a:pt x="143" y="411"/>
                    </a:lnTo>
                    <a:lnTo>
                      <a:pt x="132" y="437"/>
                    </a:lnTo>
                    <a:lnTo>
                      <a:pt x="102" y="501"/>
                    </a:lnTo>
                    <a:lnTo>
                      <a:pt x="74" y="548"/>
                    </a:lnTo>
                    <a:lnTo>
                      <a:pt x="51" y="600"/>
                    </a:lnTo>
                    <a:lnTo>
                      <a:pt x="39" y="639"/>
                    </a:lnTo>
                    <a:lnTo>
                      <a:pt x="23" y="678"/>
                    </a:lnTo>
                    <a:lnTo>
                      <a:pt x="17" y="708"/>
                    </a:lnTo>
                    <a:lnTo>
                      <a:pt x="17" y="747"/>
                    </a:lnTo>
                    <a:lnTo>
                      <a:pt x="48" y="1038"/>
                    </a:lnTo>
                    <a:lnTo>
                      <a:pt x="22" y="875"/>
                    </a:lnTo>
                    <a:lnTo>
                      <a:pt x="8" y="718"/>
                    </a:lnTo>
                    <a:lnTo>
                      <a:pt x="0" y="506"/>
                    </a:lnTo>
                    <a:lnTo>
                      <a:pt x="1" y="420"/>
                    </a:lnTo>
                    <a:lnTo>
                      <a:pt x="7" y="335"/>
                    </a:lnTo>
                    <a:lnTo>
                      <a:pt x="24" y="212"/>
                    </a:lnTo>
                    <a:lnTo>
                      <a:pt x="34" y="183"/>
                    </a:lnTo>
                    <a:lnTo>
                      <a:pt x="48" y="148"/>
                    </a:lnTo>
                    <a:lnTo>
                      <a:pt x="57" y="112"/>
                    </a:lnTo>
                    <a:lnTo>
                      <a:pt x="62" y="86"/>
                    </a:lnTo>
                    <a:lnTo>
                      <a:pt x="68" y="5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9482" name="Freeform 64">
                <a:extLst>
                  <a:ext uri="{FF2B5EF4-FFF2-40B4-BE49-F238E27FC236}">
                    <a16:creationId xmlns:a16="http://schemas.microsoft.com/office/drawing/2014/main" id="{16932A58-EFC4-4DEF-B4FA-F4F6EE82A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9" y="1839"/>
                <a:ext cx="150" cy="1038"/>
              </a:xfrm>
              <a:custGeom>
                <a:avLst/>
                <a:gdLst>
                  <a:gd name="T0" fmla="*/ 66 w 150"/>
                  <a:gd name="T1" fmla="*/ 0 h 1038"/>
                  <a:gd name="T2" fmla="*/ 87 w 150"/>
                  <a:gd name="T3" fmla="*/ 13 h 1038"/>
                  <a:gd name="T4" fmla="*/ 111 w 150"/>
                  <a:gd name="T5" fmla="*/ 30 h 1038"/>
                  <a:gd name="T6" fmla="*/ 119 w 150"/>
                  <a:gd name="T7" fmla="*/ 39 h 1038"/>
                  <a:gd name="T8" fmla="*/ 130 w 150"/>
                  <a:gd name="T9" fmla="*/ 66 h 1038"/>
                  <a:gd name="T10" fmla="*/ 133 w 150"/>
                  <a:gd name="T11" fmla="*/ 91 h 1038"/>
                  <a:gd name="T12" fmla="*/ 136 w 150"/>
                  <a:gd name="T13" fmla="*/ 116 h 1038"/>
                  <a:gd name="T14" fmla="*/ 138 w 150"/>
                  <a:gd name="T15" fmla="*/ 141 h 1038"/>
                  <a:gd name="T16" fmla="*/ 142 w 150"/>
                  <a:gd name="T17" fmla="*/ 165 h 1038"/>
                  <a:gd name="T18" fmla="*/ 145 w 150"/>
                  <a:gd name="T19" fmla="*/ 186 h 1038"/>
                  <a:gd name="T20" fmla="*/ 147 w 150"/>
                  <a:gd name="T21" fmla="*/ 207 h 1038"/>
                  <a:gd name="T22" fmla="*/ 150 w 150"/>
                  <a:gd name="T23" fmla="*/ 221 h 1038"/>
                  <a:gd name="T24" fmla="*/ 149 w 150"/>
                  <a:gd name="T25" fmla="*/ 232 h 1038"/>
                  <a:gd name="T26" fmla="*/ 148 w 150"/>
                  <a:gd name="T27" fmla="*/ 241 h 1038"/>
                  <a:gd name="T28" fmla="*/ 145 w 150"/>
                  <a:gd name="T29" fmla="*/ 249 h 1038"/>
                  <a:gd name="T30" fmla="*/ 138 w 150"/>
                  <a:gd name="T31" fmla="*/ 256 h 1038"/>
                  <a:gd name="T32" fmla="*/ 120 w 150"/>
                  <a:gd name="T33" fmla="*/ 265 h 1038"/>
                  <a:gd name="T34" fmla="*/ 50 w 150"/>
                  <a:gd name="T35" fmla="*/ 298 h 1038"/>
                  <a:gd name="T36" fmla="*/ 109 w 150"/>
                  <a:gd name="T37" fmla="*/ 366 h 1038"/>
                  <a:gd name="T38" fmla="*/ 134 w 150"/>
                  <a:gd name="T39" fmla="*/ 393 h 1038"/>
                  <a:gd name="T40" fmla="*/ 143 w 150"/>
                  <a:gd name="T41" fmla="*/ 411 h 1038"/>
                  <a:gd name="T42" fmla="*/ 132 w 150"/>
                  <a:gd name="T43" fmla="*/ 437 h 1038"/>
                  <a:gd name="T44" fmla="*/ 102 w 150"/>
                  <a:gd name="T45" fmla="*/ 502 h 1038"/>
                  <a:gd name="T46" fmla="*/ 74 w 150"/>
                  <a:gd name="T47" fmla="*/ 548 h 1038"/>
                  <a:gd name="T48" fmla="*/ 51 w 150"/>
                  <a:gd name="T49" fmla="*/ 600 h 1038"/>
                  <a:gd name="T50" fmla="*/ 39 w 150"/>
                  <a:gd name="T51" fmla="*/ 639 h 1038"/>
                  <a:gd name="T52" fmla="*/ 23 w 150"/>
                  <a:gd name="T53" fmla="*/ 678 h 1038"/>
                  <a:gd name="T54" fmla="*/ 17 w 150"/>
                  <a:gd name="T55" fmla="*/ 708 h 1038"/>
                  <a:gd name="T56" fmla="*/ 17 w 150"/>
                  <a:gd name="T57" fmla="*/ 747 h 1038"/>
                  <a:gd name="T58" fmla="*/ 48 w 150"/>
                  <a:gd name="T59" fmla="*/ 1038 h 1038"/>
                  <a:gd name="T60" fmla="*/ 22 w 150"/>
                  <a:gd name="T61" fmla="*/ 875 h 1038"/>
                  <a:gd name="T62" fmla="*/ 8 w 150"/>
                  <a:gd name="T63" fmla="*/ 718 h 1038"/>
                  <a:gd name="T64" fmla="*/ 0 w 150"/>
                  <a:gd name="T65" fmla="*/ 506 h 1038"/>
                  <a:gd name="T66" fmla="*/ 1 w 150"/>
                  <a:gd name="T67" fmla="*/ 420 h 1038"/>
                  <a:gd name="T68" fmla="*/ 7 w 150"/>
                  <a:gd name="T69" fmla="*/ 335 h 1038"/>
                  <a:gd name="T70" fmla="*/ 24 w 150"/>
                  <a:gd name="T71" fmla="*/ 212 h 1038"/>
                  <a:gd name="T72" fmla="*/ 34 w 150"/>
                  <a:gd name="T73" fmla="*/ 183 h 1038"/>
                  <a:gd name="T74" fmla="*/ 48 w 150"/>
                  <a:gd name="T75" fmla="*/ 148 h 1038"/>
                  <a:gd name="T76" fmla="*/ 57 w 150"/>
                  <a:gd name="T77" fmla="*/ 112 h 1038"/>
                  <a:gd name="T78" fmla="*/ 62 w 150"/>
                  <a:gd name="T79" fmla="*/ 86 h 1038"/>
                  <a:gd name="T80" fmla="*/ 68 w 150"/>
                  <a:gd name="T81" fmla="*/ 50 h 1038"/>
                  <a:gd name="T82" fmla="*/ 66 w 150"/>
                  <a:gd name="T83" fmla="*/ 0 h 103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0"/>
                  <a:gd name="T127" fmla="*/ 0 h 1038"/>
                  <a:gd name="T128" fmla="*/ 150 w 150"/>
                  <a:gd name="T129" fmla="*/ 1038 h 103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0" h="1038">
                    <a:moveTo>
                      <a:pt x="66" y="0"/>
                    </a:moveTo>
                    <a:lnTo>
                      <a:pt x="87" y="13"/>
                    </a:lnTo>
                    <a:lnTo>
                      <a:pt x="111" y="30"/>
                    </a:lnTo>
                    <a:lnTo>
                      <a:pt x="119" y="39"/>
                    </a:lnTo>
                    <a:lnTo>
                      <a:pt x="130" y="66"/>
                    </a:lnTo>
                    <a:lnTo>
                      <a:pt x="133" y="91"/>
                    </a:lnTo>
                    <a:lnTo>
                      <a:pt x="136" y="116"/>
                    </a:lnTo>
                    <a:lnTo>
                      <a:pt x="138" y="141"/>
                    </a:lnTo>
                    <a:lnTo>
                      <a:pt x="142" y="165"/>
                    </a:lnTo>
                    <a:lnTo>
                      <a:pt x="145" y="186"/>
                    </a:lnTo>
                    <a:lnTo>
                      <a:pt x="147" y="207"/>
                    </a:lnTo>
                    <a:lnTo>
                      <a:pt x="150" y="221"/>
                    </a:lnTo>
                    <a:lnTo>
                      <a:pt x="149" y="232"/>
                    </a:lnTo>
                    <a:lnTo>
                      <a:pt x="148" y="241"/>
                    </a:lnTo>
                    <a:lnTo>
                      <a:pt x="145" y="249"/>
                    </a:lnTo>
                    <a:lnTo>
                      <a:pt x="138" y="256"/>
                    </a:lnTo>
                    <a:lnTo>
                      <a:pt x="120" y="265"/>
                    </a:lnTo>
                    <a:lnTo>
                      <a:pt x="50" y="298"/>
                    </a:lnTo>
                    <a:lnTo>
                      <a:pt x="109" y="366"/>
                    </a:lnTo>
                    <a:lnTo>
                      <a:pt x="134" y="393"/>
                    </a:lnTo>
                    <a:lnTo>
                      <a:pt x="143" y="411"/>
                    </a:lnTo>
                    <a:lnTo>
                      <a:pt x="132" y="437"/>
                    </a:lnTo>
                    <a:lnTo>
                      <a:pt x="102" y="502"/>
                    </a:lnTo>
                    <a:lnTo>
                      <a:pt x="74" y="548"/>
                    </a:lnTo>
                    <a:lnTo>
                      <a:pt x="51" y="600"/>
                    </a:lnTo>
                    <a:lnTo>
                      <a:pt x="39" y="639"/>
                    </a:lnTo>
                    <a:lnTo>
                      <a:pt x="23" y="678"/>
                    </a:lnTo>
                    <a:lnTo>
                      <a:pt x="17" y="708"/>
                    </a:lnTo>
                    <a:lnTo>
                      <a:pt x="17" y="747"/>
                    </a:lnTo>
                    <a:lnTo>
                      <a:pt x="48" y="1038"/>
                    </a:lnTo>
                    <a:lnTo>
                      <a:pt x="22" y="875"/>
                    </a:lnTo>
                    <a:lnTo>
                      <a:pt x="8" y="718"/>
                    </a:lnTo>
                    <a:lnTo>
                      <a:pt x="0" y="506"/>
                    </a:lnTo>
                    <a:lnTo>
                      <a:pt x="1" y="420"/>
                    </a:lnTo>
                    <a:lnTo>
                      <a:pt x="7" y="335"/>
                    </a:lnTo>
                    <a:lnTo>
                      <a:pt x="24" y="212"/>
                    </a:lnTo>
                    <a:lnTo>
                      <a:pt x="34" y="183"/>
                    </a:lnTo>
                    <a:lnTo>
                      <a:pt x="48" y="148"/>
                    </a:lnTo>
                    <a:lnTo>
                      <a:pt x="57" y="112"/>
                    </a:lnTo>
                    <a:lnTo>
                      <a:pt x="62" y="86"/>
                    </a:lnTo>
                    <a:lnTo>
                      <a:pt x="68" y="5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19470" name="Group 65">
              <a:extLst>
                <a:ext uri="{FF2B5EF4-FFF2-40B4-BE49-F238E27FC236}">
                  <a16:creationId xmlns:a16="http://schemas.microsoft.com/office/drawing/2014/main" id="{61E63DA4-2DDC-40A1-A165-BEEF5D74EE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8" y="442"/>
              <a:ext cx="134" cy="613"/>
              <a:chOff x="3536" y="1838"/>
              <a:chExt cx="203" cy="1012"/>
            </a:xfrm>
          </p:grpSpPr>
          <p:sp>
            <p:nvSpPr>
              <p:cNvPr id="19479" name="Freeform 66">
                <a:extLst>
                  <a:ext uri="{FF2B5EF4-FFF2-40B4-BE49-F238E27FC236}">
                    <a16:creationId xmlns:a16="http://schemas.microsoft.com/office/drawing/2014/main" id="{C8149021-7F40-4D48-BF2A-CD9828B7C9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7" y="1852"/>
                <a:ext cx="202" cy="998"/>
              </a:xfrm>
              <a:custGeom>
                <a:avLst/>
                <a:gdLst>
                  <a:gd name="T0" fmla="*/ 202 w 202"/>
                  <a:gd name="T1" fmla="*/ 0 h 998"/>
                  <a:gd name="T2" fmla="*/ 184 w 202"/>
                  <a:gd name="T3" fmla="*/ 14 h 998"/>
                  <a:gd name="T4" fmla="*/ 172 w 202"/>
                  <a:gd name="T5" fmla="*/ 24 h 998"/>
                  <a:gd name="T6" fmla="*/ 160 w 202"/>
                  <a:gd name="T7" fmla="*/ 35 h 998"/>
                  <a:gd name="T8" fmla="*/ 147 w 202"/>
                  <a:gd name="T9" fmla="*/ 45 h 998"/>
                  <a:gd name="T10" fmla="*/ 136 w 202"/>
                  <a:gd name="T11" fmla="*/ 56 h 998"/>
                  <a:gd name="T12" fmla="*/ 123 w 202"/>
                  <a:gd name="T13" fmla="*/ 64 h 998"/>
                  <a:gd name="T14" fmla="*/ 111 w 202"/>
                  <a:gd name="T15" fmla="*/ 78 h 998"/>
                  <a:gd name="T16" fmla="*/ 99 w 202"/>
                  <a:gd name="T17" fmla="*/ 94 h 998"/>
                  <a:gd name="T18" fmla="*/ 90 w 202"/>
                  <a:gd name="T19" fmla="*/ 106 h 998"/>
                  <a:gd name="T20" fmla="*/ 79 w 202"/>
                  <a:gd name="T21" fmla="*/ 121 h 998"/>
                  <a:gd name="T22" fmla="*/ 72 w 202"/>
                  <a:gd name="T23" fmla="*/ 134 h 998"/>
                  <a:gd name="T24" fmla="*/ 58 w 202"/>
                  <a:gd name="T25" fmla="*/ 161 h 998"/>
                  <a:gd name="T26" fmla="*/ 47 w 202"/>
                  <a:gd name="T27" fmla="*/ 188 h 998"/>
                  <a:gd name="T28" fmla="*/ 55 w 202"/>
                  <a:gd name="T29" fmla="*/ 203 h 998"/>
                  <a:gd name="T30" fmla="*/ 72 w 202"/>
                  <a:gd name="T31" fmla="*/ 214 h 998"/>
                  <a:gd name="T32" fmla="*/ 105 w 202"/>
                  <a:gd name="T33" fmla="*/ 257 h 998"/>
                  <a:gd name="T34" fmla="*/ 27 w 202"/>
                  <a:gd name="T35" fmla="*/ 285 h 998"/>
                  <a:gd name="T36" fmla="*/ 12 w 202"/>
                  <a:gd name="T37" fmla="*/ 289 h 998"/>
                  <a:gd name="T38" fmla="*/ 4 w 202"/>
                  <a:gd name="T39" fmla="*/ 298 h 998"/>
                  <a:gd name="T40" fmla="*/ 0 w 202"/>
                  <a:gd name="T41" fmla="*/ 318 h 998"/>
                  <a:gd name="T42" fmla="*/ 10 w 202"/>
                  <a:gd name="T43" fmla="*/ 385 h 998"/>
                  <a:gd name="T44" fmla="*/ 27 w 202"/>
                  <a:gd name="T45" fmla="*/ 465 h 998"/>
                  <a:gd name="T46" fmla="*/ 40 w 202"/>
                  <a:gd name="T47" fmla="*/ 518 h 998"/>
                  <a:gd name="T48" fmla="*/ 66 w 202"/>
                  <a:gd name="T49" fmla="*/ 631 h 998"/>
                  <a:gd name="T50" fmla="*/ 71 w 202"/>
                  <a:gd name="T51" fmla="*/ 671 h 998"/>
                  <a:gd name="T52" fmla="*/ 75 w 202"/>
                  <a:gd name="T53" fmla="*/ 705 h 998"/>
                  <a:gd name="T54" fmla="*/ 78 w 202"/>
                  <a:gd name="T55" fmla="*/ 751 h 998"/>
                  <a:gd name="T56" fmla="*/ 62 w 202"/>
                  <a:gd name="T57" fmla="*/ 998 h 998"/>
                  <a:gd name="T58" fmla="*/ 68 w 202"/>
                  <a:gd name="T59" fmla="*/ 957 h 998"/>
                  <a:gd name="T60" fmla="*/ 79 w 202"/>
                  <a:gd name="T61" fmla="*/ 887 h 998"/>
                  <a:gd name="T62" fmla="*/ 87 w 202"/>
                  <a:gd name="T63" fmla="*/ 784 h 998"/>
                  <a:gd name="T64" fmla="*/ 98 w 202"/>
                  <a:gd name="T65" fmla="*/ 608 h 998"/>
                  <a:gd name="T66" fmla="*/ 104 w 202"/>
                  <a:gd name="T67" fmla="*/ 393 h 998"/>
                  <a:gd name="T68" fmla="*/ 149 w 202"/>
                  <a:gd name="T69" fmla="*/ 141 h 998"/>
                  <a:gd name="T70" fmla="*/ 158 w 202"/>
                  <a:gd name="T71" fmla="*/ 115 h 998"/>
                  <a:gd name="T72" fmla="*/ 164 w 202"/>
                  <a:gd name="T73" fmla="*/ 100 h 998"/>
                  <a:gd name="T74" fmla="*/ 172 w 202"/>
                  <a:gd name="T75" fmla="*/ 75 h 998"/>
                  <a:gd name="T76" fmla="*/ 180 w 202"/>
                  <a:gd name="T77" fmla="*/ 53 h 998"/>
                  <a:gd name="T78" fmla="*/ 191 w 202"/>
                  <a:gd name="T79" fmla="*/ 30 h 998"/>
                  <a:gd name="T80" fmla="*/ 200 w 202"/>
                  <a:gd name="T81" fmla="*/ 11 h 998"/>
                  <a:gd name="T82" fmla="*/ 202 w 202"/>
                  <a:gd name="T83" fmla="*/ 0 h 99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02"/>
                  <a:gd name="T127" fmla="*/ 0 h 998"/>
                  <a:gd name="T128" fmla="*/ 202 w 202"/>
                  <a:gd name="T129" fmla="*/ 998 h 99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02" h="998">
                    <a:moveTo>
                      <a:pt x="202" y="0"/>
                    </a:moveTo>
                    <a:lnTo>
                      <a:pt x="184" y="14"/>
                    </a:lnTo>
                    <a:lnTo>
                      <a:pt x="172" y="24"/>
                    </a:lnTo>
                    <a:lnTo>
                      <a:pt x="160" y="35"/>
                    </a:lnTo>
                    <a:lnTo>
                      <a:pt x="147" y="45"/>
                    </a:lnTo>
                    <a:lnTo>
                      <a:pt x="136" y="56"/>
                    </a:lnTo>
                    <a:lnTo>
                      <a:pt x="123" y="64"/>
                    </a:lnTo>
                    <a:lnTo>
                      <a:pt x="111" y="78"/>
                    </a:lnTo>
                    <a:lnTo>
                      <a:pt x="99" y="94"/>
                    </a:lnTo>
                    <a:lnTo>
                      <a:pt x="90" y="106"/>
                    </a:lnTo>
                    <a:lnTo>
                      <a:pt x="79" y="121"/>
                    </a:lnTo>
                    <a:lnTo>
                      <a:pt x="72" y="134"/>
                    </a:lnTo>
                    <a:lnTo>
                      <a:pt x="58" y="161"/>
                    </a:lnTo>
                    <a:lnTo>
                      <a:pt x="47" y="188"/>
                    </a:lnTo>
                    <a:lnTo>
                      <a:pt x="55" y="203"/>
                    </a:lnTo>
                    <a:lnTo>
                      <a:pt x="72" y="214"/>
                    </a:lnTo>
                    <a:lnTo>
                      <a:pt x="105" y="257"/>
                    </a:lnTo>
                    <a:lnTo>
                      <a:pt x="27" y="285"/>
                    </a:lnTo>
                    <a:lnTo>
                      <a:pt x="12" y="289"/>
                    </a:lnTo>
                    <a:lnTo>
                      <a:pt x="4" y="298"/>
                    </a:lnTo>
                    <a:lnTo>
                      <a:pt x="0" y="318"/>
                    </a:lnTo>
                    <a:lnTo>
                      <a:pt x="10" y="385"/>
                    </a:lnTo>
                    <a:lnTo>
                      <a:pt x="27" y="465"/>
                    </a:lnTo>
                    <a:lnTo>
                      <a:pt x="40" y="518"/>
                    </a:lnTo>
                    <a:lnTo>
                      <a:pt x="66" y="631"/>
                    </a:lnTo>
                    <a:lnTo>
                      <a:pt x="71" y="671"/>
                    </a:lnTo>
                    <a:lnTo>
                      <a:pt x="75" y="705"/>
                    </a:lnTo>
                    <a:lnTo>
                      <a:pt x="78" y="751"/>
                    </a:lnTo>
                    <a:lnTo>
                      <a:pt x="62" y="998"/>
                    </a:lnTo>
                    <a:lnTo>
                      <a:pt x="68" y="957"/>
                    </a:lnTo>
                    <a:lnTo>
                      <a:pt x="79" y="887"/>
                    </a:lnTo>
                    <a:lnTo>
                      <a:pt x="87" y="784"/>
                    </a:lnTo>
                    <a:lnTo>
                      <a:pt x="98" y="608"/>
                    </a:lnTo>
                    <a:lnTo>
                      <a:pt x="104" y="393"/>
                    </a:lnTo>
                    <a:lnTo>
                      <a:pt x="149" y="141"/>
                    </a:lnTo>
                    <a:lnTo>
                      <a:pt x="158" y="115"/>
                    </a:lnTo>
                    <a:lnTo>
                      <a:pt x="164" y="100"/>
                    </a:lnTo>
                    <a:lnTo>
                      <a:pt x="172" y="75"/>
                    </a:lnTo>
                    <a:lnTo>
                      <a:pt x="180" y="53"/>
                    </a:lnTo>
                    <a:lnTo>
                      <a:pt x="191" y="30"/>
                    </a:lnTo>
                    <a:lnTo>
                      <a:pt x="200" y="11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9480" name="Freeform 67">
                <a:extLst>
                  <a:ext uri="{FF2B5EF4-FFF2-40B4-BE49-F238E27FC236}">
                    <a16:creationId xmlns:a16="http://schemas.microsoft.com/office/drawing/2014/main" id="{7A3E4D39-6979-4BB1-9420-E2488966D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6" y="1838"/>
                <a:ext cx="202" cy="998"/>
              </a:xfrm>
              <a:custGeom>
                <a:avLst/>
                <a:gdLst>
                  <a:gd name="T0" fmla="*/ 202 w 202"/>
                  <a:gd name="T1" fmla="*/ 0 h 998"/>
                  <a:gd name="T2" fmla="*/ 184 w 202"/>
                  <a:gd name="T3" fmla="*/ 14 h 998"/>
                  <a:gd name="T4" fmla="*/ 172 w 202"/>
                  <a:gd name="T5" fmla="*/ 24 h 998"/>
                  <a:gd name="T6" fmla="*/ 160 w 202"/>
                  <a:gd name="T7" fmla="*/ 35 h 998"/>
                  <a:gd name="T8" fmla="*/ 147 w 202"/>
                  <a:gd name="T9" fmla="*/ 45 h 998"/>
                  <a:gd name="T10" fmla="*/ 136 w 202"/>
                  <a:gd name="T11" fmla="*/ 56 h 998"/>
                  <a:gd name="T12" fmla="*/ 123 w 202"/>
                  <a:gd name="T13" fmla="*/ 64 h 998"/>
                  <a:gd name="T14" fmla="*/ 111 w 202"/>
                  <a:gd name="T15" fmla="*/ 78 h 998"/>
                  <a:gd name="T16" fmla="*/ 99 w 202"/>
                  <a:gd name="T17" fmla="*/ 94 h 998"/>
                  <a:gd name="T18" fmla="*/ 90 w 202"/>
                  <a:gd name="T19" fmla="*/ 106 h 998"/>
                  <a:gd name="T20" fmla="*/ 79 w 202"/>
                  <a:gd name="T21" fmla="*/ 121 h 998"/>
                  <a:gd name="T22" fmla="*/ 72 w 202"/>
                  <a:gd name="T23" fmla="*/ 135 h 998"/>
                  <a:gd name="T24" fmla="*/ 58 w 202"/>
                  <a:gd name="T25" fmla="*/ 161 h 998"/>
                  <a:gd name="T26" fmla="*/ 47 w 202"/>
                  <a:gd name="T27" fmla="*/ 188 h 998"/>
                  <a:gd name="T28" fmla="*/ 52 w 202"/>
                  <a:gd name="T29" fmla="*/ 203 h 998"/>
                  <a:gd name="T30" fmla="*/ 72 w 202"/>
                  <a:gd name="T31" fmla="*/ 214 h 998"/>
                  <a:gd name="T32" fmla="*/ 105 w 202"/>
                  <a:gd name="T33" fmla="*/ 257 h 998"/>
                  <a:gd name="T34" fmla="*/ 27 w 202"/>
                  <a:gd name="T35" fmla="*/ 285 h 998"/>
                  <a:gd name="T36" fmla="*/ 12 w 202"/>
                  <a:gd name="T37" fmla="*/ 289 h 998"/>
                  <a:gd name="T38" fmla="*/ 4 w 202"/>
                  <a:gd name="T39" fmla="*/ 298 h 998"/>
                  <a:gd name="T40" fmla="*/ 0 w 202"/>
                  <a:gd name="T41" fmla="*/ 311 h 998"/>
                  <a:gd name="T42" fmla="*/ 10 w 202"/>
                  <a:gd name="T43" fmla="*/ 385 h 998"/>
                  <a:gd name="T44" fmla="*/ 27 w 202"/>
                  <a:gd name="T45" fmla="*/ 465 h 998"/>
                  <a:gd name="T46" fmla="*/ 40 w 202"/>
                  <a:gd name="T47" fmla="*/ 518 h 998"/>
                  <a:gd name="T48" fmla="*/ 66 w 202"/>
                  <a:gd name="T49" fmla="*/ 631 h 998"/>
                  <a:gd name="T50" fmla="*/ 71 w 202"/>
                  <a:gd name="T51" fmla="*/ 671 h 998"/>
                  <a:gd name="T52" fmla="*/ 75 w 202"/>
                  <a:gd name="T53" fmla="*/ 705 h 998"/>
                  <a:gd name="T54" fmla="*/ 78 w 202"/>
                  <a:gd name="T55" fmla="*/ 751 h 998"/>
                  <a:gd name="T56" fmla="*/ 62 w 202"/>
                  <a:gd name="T57" fmla="*/ 998 h 998"/>
                  <a:gd name="T58" fmla="*/ 68 w 202"/>
                  <a:gd name="T59" fmla="*/ 957 h 998"/>
                  <a:gd name="T60" fmla="*/ 79 w 202"/>
                  <a:gd name="T61" fmla="*/ 887 h 998"/>
                  <a:gd name="T62" fmla="*/ 87 w 202"/>
                  <a:gd name="T63" fmla="*/ 784 h 998"/>
                  <a:gd name="T64" fmla="*/ 98 w 202"/>
                  <a:gd name="T65" fmla="*/ 608 h 998"/>
                  <a:gd name="T66" fmla="*/ 104 w 202"/>
                  <a:gd name="T67" fmla="*/ 393 h 998"/>
                  <a:gd name="T68" fmla="*/ 149 w 202"/>
                  <a:gd name="T69" fmla="*/ 141 h 998"/>
                  <a:gd name="T70" fmla="*/ 158 w 202"/>
                  <a:gd name="T71" fmla="*/ 115 h 998"/>
                  <a:gd name="T72" fmla="*/ 164 w 202"/>
                  <a:gd name="T73" fmla="*/ 100 h 998"/>
                  <a:gd name="T74" fmla="*/ 172 w 202"/>
                  <a:gd name="T75" fmla="*/ 75 h 998"/>
                  <a:gd name="T76" fmla="*/ 180 w 202"/>
                  <a:gd name="T77" fmla="*/ 53 h 998"/>
                  <a:gd name="T78" fmla="*/ 191 w 202"/>
                  <a:gd name="T79" fmla="*/ 30 h 998"/>
                  <a:gd name="T80" fmla="*/ 200 w 202"/>
                  <a:gd name="T81" fmla="*/ 11 h 998"/>
                  <a:gd name="T82" fmla="*/ 202 w 202"/>
                  <a:gd name="T83" fmla="*/ 0 h 99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02"/>
                  <a:gd name="T127" fmla="*/ 0 h 998"/>
                  <a:gd name="T128" fmla="*/ 202 w 202"/>
                  <a:gd name="T129" fmla="*/ 998 h 99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02" h="998">
                    <a:moveTo>
                      <a:pt x="202" y="0"/>
                    </a:moveTo>
                    <a:lnTo>
                      <a:pt x="184" y="14"/>
                    </a:lnTo>
                    <a:lnTo>
                      <a:pt x="172" y="24"/>
                    </a:lnTo>
                    <a:lnTo>
                      <a:pt x="160" y="35"/>
                    </a:lnTo>
                    <a:lnTo>
                      <a:pt x="147" y="45"/>
                    </a:lnTo>
                    <a:lnTo>
                      <a:pt x="136" y="56"/>
                    </a:lnTo>
                    <a:lnTo>
                      <a:pt x="123" y="64"/>
                    </a:lnTo>
                    <a:lnTo>
                      <a:pt x="111" y="78"/>
                    </a:lnTo>
                    <a:lnTo>
                      <a:pt x="99" y="94"/>
                    </a:lnTo>
                    <a:lnTo>
                      <a:pt x="90" y="106"/>
                    </a:lnTo>
                    <a:lnTo>
                      <a:pt x="79" y="121"/>
                    </a:lnTo>
                    <a:lnTo>
                      <a:pt x="72" y="135"/>
                    </a:lnTo>
                    <a:lnTo>
                      <a:pt x="58" y="161"/>
                    </a:lnTo>
                    <a:lnTo>
                      <a:pt x="47" y="188"/>
                    </a:lnTo>
                    <a:lnTo>
                      <a:pt x="52" y="203"/>
                    </a:lnTo>
                    <a:lnTo>
                      <a:pt x="72" y="214"/>
                    </a:lnTo>
                    <a:lnTo>
                      <a:pt x="105" y="257"/>
                    </a:lnTo>
                    <a:lnTo>
                      <a:pt x="27" y="285"/>
                    </a:lnTo>
                    <a:lnTo>
                      <a:pt x="12" y="289"/>
                    </a:lnTo>
                    <a:lnTo>
                      <a:pt x="4" y="298"/>
                    </a:lnTo>
                    <a:lnTo>
                      <a:pt x="0" y="311"/>
                    </a:lnTo>
                    <a:lnTo>
                      <a:pt x="10" y="385"/>
                    </a:lnTo>
                    <a:lnTo>
                      <a:pt x="27" y="465"/>
                    </a:lnTo>
                    <a:lnTo>
                      <a:pt x="40" y="518"/>
                    </a:lnTo>
                    <a:lnTo>
                      <a:pt x="66" y="631"/>
                    </a:lnTo>
                    <a:lnTo>
                      <a:pt x="71" y="671"/>
                    </a:lnTo>
                    <a:lnTo>
                      <a:pt x="75" y="705"/>
                    </a:lnTo>
                    <a:lnTo>
                      <a:pt x="78" y="751"/>
                    </a:lnTo>
                    <a:lnTo>
                      <a:pt x="62" y="998"/>
                    </a:lnTo>
                    <a:lnTo>
                      <a:pt x="68" y="957"/>
                    </a:lnTo>
                    <a:lnTo>
                      <a:pt x="79" y="887"/>
                    </a:lnTo>
                    <a:lnTo>
                      <a:pt x="87" y="784"/>
                    </a:lnTo>
                    <a:lnTo>
                      <a:pt x="98" y="608"/>
                    </a:lnTo>
                    <a:lnTo>
                      <a:pt x="104" y="393"/>
                    </a:lnTo>
                    <a:lnTo>
                      <a:pt x="149" y="141"/>
                    </a:lnTo>
                    <a:lnTo>
                      <a:pt x="158" y="115"/>
                    </a:lnTo>
                    <a:lnTo>
                      <a:pt x="164" y="100"/>
                    </a:lnTo>
                    <a:lnTo>
                      <a:pt x="172" y="75"/>
                    </a:lnTo>
                    <a:lnTo>
                      <a:pt x="180" y="53"/>
                    </a:lnTo>
                    <a:lnTo>
                      <a:pt x="191" y="30"/>
                    </a:lnTo>
                    <a:lnTo>
                      <a:pt x="200" y="11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19471" name="Group 68">
              <a:extLst>
                <a:ext uri="{FF2B5EF4-FFF2-40B4-BE49-F238E27FC236}">
                  <a16:creationId xmlns:a16="http://schemas.microsoft.com/office/drawing/2014/main" id="{B12AC03F-2292-4C44-83B5-C8B931D7D6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18" y="551"/>
              <a:ext cx="600" cy="191"/>
              <a:chOff x="3277" y="2018"/>
              <a:chExt cx="913" cy="315"/>
            </a:xfrm>
          </p:grpSpPr>
          <p:sp>
            <p:nvSpPr>
              <p:cNvPr id="19474" name="Freeform 69">
                <a:extLst>
                  <a:ext uri="{FF2B5EF4-FFF2-40B4-BE49-F238E27FC236}">
                    <a16:creationId xmlns:a16="http://schemas.microsoft.com/office/drawing/2014/main" id="{FC4BA72A-78FF-47E3-AB9C-A3A6DC5301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3" y="2018"/>
                <a:ext cx="220" cy="210"/>
              </a:xfrm>
              <a:custGeom>
                <a:avLst/>
                <a:gdLst>
                  <a:gd name="T0" fmla="*/ 196 w 220"/>
                  <a:gd name="T1" fmla="*/ 166 h 210"/>
                  <a:gd name="T2" fmla="*/ 0 w 220"/>
                  <a:gd name="T3" fmla="*/ 210 h 210"/>
                  <a:gd name="T4" fmla="*/ 194 w 220"/>
                  <a:gd name="T5" fmla="*/ 153 h 210"/>
                  <a:gd name="T6" fmla="*/ 66 w 220"/>
                  <a:gd name="T7" fmla="*/ 152 h 210"/>
                  <a:gd name="T8" fmla="*/ 196 w 220"/>
                  <a:gd name="T9" fmla="*/ 135 h 210"/>
                  <a:gd name="T10" fmla="*/ 196 w 220"/>
                  <a:gd name="T11" fmla="*/ 110 h 210"/>
                  <a:gd name="T12" fmla="*/ 190 w 220"/>
                  <a:gd name="T13" fmla="*/ 85 h 210"/>
                  <a:gd name="T14" fmla="*/ 175 w 220"/>
                  <a:gd name="T15" fmla="*/ 55 h 210"/>
                  <a:gd name="T16" fmla="*/ 151 w 220"/>
                  <a:gd name="T17" fmla="*/ 22 h 210"/>
                  <a:gd name="T18" fmla="*/ 138 w 220"/>
                  <a:gd name="T19" fmla="*/ 0 h 210"/>
                  <a:gd name="T20" fmla="*/ 156 w 220"/>
                  <a:gd name="T21" fmla="*/ 9 h 210"/>
                  <a:gd name="T22" fmla="*/ 175 w 220"/>
                  <a:gd name="T23" fmla="*/ 34 h 210"/>
                  <a:gd name="T24" fmla="*/ 190 w 220"/>
                  <a:gd name="T25" fmla="*/ 62 h 210"/>
                  <a:gd name="T26" fmla="*/ 199 w 220"/>
                  <a:gd name="T27" fmla="*/ 82 h 210"/>
                  <a:gd name="T28" fmla="*/ 200 w 220"/>
                  <a:gd name="T29" fmla="*/ 112 h 210"/>
                  <a:gd name="T30" fmla="*/ 220 w 220"/>
                  <a:gd name="T31" fmla="*/ 68 h 210"/>
                  <a:gd name="T32" fmla="*/ 200 w 220"/>
                  <a:gd name="T33" fmla="*/ 135 h 210"/>
                  <a:gd name="T34" fmla="*/ 196 w 220"/>
                  <a:gd name="T35" fmla="*/ 166 h 21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20"/>
                  <a:gd name="T55" fmla="*/ 0 h 210"/>
                  <a:gd name="T56" fmla="*/ 220 w 220"/>
                  <a:gd name="T57" fmla="*/ 210 h 21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20" h="210">
                    <a:moveTo>
                      <a:pt x="196" y="166"/>
                    </a:moveTo>
                    <a:lnTo>
                      <a:pt x="0" y="210"/>
                    </a:lnTo>
                    <a:lnTo>
                      <a:pt x="194" y="153"/>
                    </a:lnTo>
                    <a:lnTo>
                      <a:pt x="66" y="152"/>
                    </a:lnTo>
                    <a:lnTo>
                      <a:pt x="196" y="135"/>
                    </a:lnTo>
                    <a:lnTo>
                      <a:pt x="196" y="110"/>
                    </a:lnTo>
                    <a:lnTo>
                      <a:pt x="190" y="85"/>
                    </a:lnTo>
                    <a:lnTo>
                      <a:pt x="175" y="55"/>
                    </a:lnTo>
                    <a:lnTo>
                      <a:pt x="151" y="22"/>
                    </a:lnTo>
                    <a:lnTo>
                      <a:pt x="138" y="0"/>
                    </a:lnTo>
                    <a:lnTo>
                      <a:pt x="156" y="9"/>
                    </a:lnTo>
                    <a:lnTo>
                      <a:pt x="175" y="34"/>
                    </a:lnTo>
                    <a:lnTo>
                      <a:pt x="190" y="62"/>
                    </a:lnTo>
                    <a:lnTo>
                      <a:pt x="199" y="82"/>
                    </a:lnTo>
                    <a:lnTo>
                      <a:pt x="200" y="112"/>
                    </a:lnTo>
                    <a:lnTo>
                      <a:pt x="220" y="68"/>
                    </a:lnTo>
                    <a:lnTo>
                      <a:pt x="200" y="135"/>
                    </a:lnTo>
                    <a:lnTo>
                      <a:pt x="196" y="16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9475" name="Freeform 70">
                <a:extLst>
                  <a:ext uri="{FF2B5EF4-FFF2-40B4-BE49-F238E27FC236}">
                    <a16:creationId xmlns:a16="http://schemas.microsoft.com/office/drawing/2014/main" id="{47115031-0FE5-4541-B575-7DE4EBA2FE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7" y="2191"/>
                <a:ext cx="27" cy="92"/>
              </a:xfrm>
              <a:custGeom>
                <a:avLst/>
                <a:gdLst>
                  <a:gd name="T0" fmla="*/ 13 w 27"/>
                  <a:gd name="T1" fmla="*/ 0 h 92"/>
                  <a:gd name="T2" fmla="*/ 16 w 27"/>
                  <a:gd name="T3" fmla="*/ 20 h 92"/>
                  <a:gd name="T4" fmla="*/ 27 w 27"/>
                  <a:gd name="T5" fmla="*/ 40 h 92"/>
                  <a:gd name="T6" fmla="*/ 27 w 27"/>
                  <a:gd name="T7" fmla="*/ 60 h 92"/>
                  <a:gd name="T8" fmla="*/ 23 w 27"/>
                  <a:gd name="T9" fmla="*/ 77 h 92"/>
                  <a:gd name="T10" fmla="*/ 8 w 27"/>
                  <a:gd name="T11" fmla="*/ 92 h 92"/>
                  <a:gd name="T12" fmla="*/ 6 w 27"/>
                  <a:gd name="T13" fmla="*/ 36 h 92"/>
                  <a:gd name="T14" fmla="*/ 0 w 27"/>
                  <a:gd name="T15" fmla="*/ 30 h 92"/>
                  <a:gd name="T16" fmla="*/ 1 w 27"/>
                  <a:gd name="T17" fmla="*/ 17 h 92"/>
                  <a:gd name="T18" fmla="*/ 13 w 27"/>
                  <a:gd name="T19" fmla="*/ 0 h 9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7"/>
                  <a:gd name="T31" fmla="*/ 0 h 92"/>
                  <a:gd name="T32" fmla="*/ 27 w 27"/>
                  <a:gd name="T33" fmla="*/ 92 h 9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7" h="92">
                    <a:moveTo>
                      <a:pt x="13" y="0"/>
                    </a:moveTo>
                    <a:lnTo>
                      <a:pt x="16" y="20"/>
                    </a:lnTo>
                    <a:lnTo>
                      <a:pt x="27" y="40"/>
                    </a:lnTo>
                    <a:lnTo>
                      <a:pt x="27" y="60"/>
                    </a:lnTo>
                    <a:lnTo>
                      <a:pt x="23" y="77"/>
                    </a:lnTo>
                    <a:lnTo>
                      <a:pt x="8" y="92"/>
                    </a:lnTo>
                    <a:lnTo>
                      <a:pt x="6" y="36"/>
                    </a:lnTo>
                    <a:lnTo>
                      <a:pt x="0" y="30"/>
                    </a:lnTo>
                    <a:lnTo>
                      <a:pt x="1" y="17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9476" name="Freeform 71">
                <a:extLst>
                  <a:ext uri="{FF2B5EF4-FFF2-40B4-BE49-F238E27FC236}">
                    <a16:creationId xmlns:a16="http://schemas.microsoft.com/office/drawing/2014/main" id="{041E5937-1C1B-49A6-8BCE-8EDFC250A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2229"/>
                <a:ext cx="116" cy="104"/>
              </a:xfrm>
              <a:custGeom>
                <a:avLst/>
                <a:gdLst>
                  <a:gd name="T0" fmla="*/ 0 w 116"/>
                  <a:gd name="T1" fmla="*/ 104 h 104"/>
                  <a:gd name="T2" fmla="*/ 43 w 116"/>
                  <a:gd name="T3" fmla="*/ 73 h 104"/>
                  <a:gd name="T4" fmla="*/ 82 w 116"/>
                  <a:gd name="T5" fmla="*/ 46 h 104"/>
                  <a:gd name="T6" fmla="*/ 104 w 116"/>
                  <a:gd name="T7" fmla="*/ 15 h 104"/>
                  <a:gd name="T8" fmla="*/ 116 w 116"/>
                  <a:gd name="T9" fmla="*/ 0 h 104"/>
                  <a:gd name="T10" fmla="*/ 82 w 116"/>
                  <a:gd name="T11" fmla="*/ 21 h 104"/>
                  <a:gd name="T12" fmla="*/ 61 w 116"/>
                  <a:gd name="T13" fmla="*/ 37 h 104"/>
                  <a:gd name="T14" fmla="*/ 43 w 116"/>
                  <a:gd name="T15" fmla="*/ 49 h 104"/>
                  <a:gd name="T16" fmla="*/ 27 w 116"/>
                  <a:gd name="T17" fmla="*/ 67 h 104"/>
                  <a:gd name="T18" fmla="*/ 0 w 116"/>
                  <a:gd name="T19" fmla="*/ 104 h 1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6"/>
                  <a:gd name="T31" fmla="*/ 0 h 104"/>
                  <a:gd name="T32" fmla="*/ 116 w 116"/>
                  <a:gd name="T33" fmla="*/ 104 h 10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6" h="104">
                    <a:moveTo>
                      <a:pt x="0" y="104"/>
                    </a:moveTo>
                    <a:lnTo>
                      <a:pt x="43" y="73"/>
                    </a:lnTo>
                    <a:lnTo>
                      <a:pt x="82" y="46"/>
                    </a:lnTo>
                    <a:lnTo>
                      <a:pt x="104" y="15"/>
                    </a:lnTo>
                    <a:lnTo>
                      <a:pt x="116" y="0"/>
                    </a:lnTo>
                    <a:lnTo>
                      <a:pt x="82" y="21"/>
                    </a:lnTo>
                    <a:lnTo>
                      <a:pt x="61" y="37"/>
                    </a:lnTo>
                    <a:lnTo>
                      <a:pt x="43" y="49"/>
                    </a:lnTo>
                    <a:lnTo>
                      <a:pt x="27" y="67"/>
                    </a:lnTo>
                    <a:lnTo>
                      <a:pt x="0" y="10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9477" name="Freeform 72">
                <a:extLst>
                  <a:ext uri="{FF2B5EF4-FFF2-40B4-BE49-F238E27FC236}">
                    <a16:creationId xmlns:a16="http://schemas.microsoft.com/office/drawing/2014/main" id="{EC135BED-211C-4BFC-8D60-BEBCB3871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8" y="2268"/>
                <a:ext cx="62" cy="62"/>
              </a:xfrm>
              <a:custGeom>
                <a:avLst/>
                <a:gdLst>
                  <a:gd name="T0" fmla="*/ 0 w 62"/>
                  <a:gd name="T1" fmla="*/ 62 h 62"/>
                  <a:gd name="T2" fmla="*/ 62 w 62"/>
                  <a:gd name="T3" fmla="*/ 0 h 62"/>
                  <a:gd name="T4" fmla="*/ 43 w 62"/>
                  <a:gd name="T5" fmla="*/ 40 h 62"/>
                  <a:gd name="T6" fmla="*/ 0 w 62"/>
                  <a:gd name="T7" fmla="*/ 62 h 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"/>
                  <a:gd name="T13" fmla="*/ 0 h 62"/>
                  <a:gd name="T14" fmla="*/ 62 w 62"/>
                  <a:gd name="T15" fmla="*/ 62 h 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" h="62">
                    <a:moveTo>
                      <a:pt x="0" y="62"/>
                    </a:moveTo>
                    <a:lnTo>
                      <a:pt x="62" y="0"/>
                    </a:lnTo>
                    <a:lnTo>
                      <a:pt x="43" y="40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9478" name="Freeform 73">
                <a:extLst>
                  <a:ext uri="{FF2B5EF4-FFF2-40B4-BE49-F238E27FC236}">
                    <a16:creationId xmlns:a16="http://schemas.microsoft.com/office/drawing/2014/main" id="{8A159AF3-A27F-437B-A2C3-879F7DA7CB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0" y="2111"/>
                <a:ext cx="56" cy="183"/>
              </a:xfrm>
              <a:custGeom>
                <a:avLst/>
                <a:gdLst>
                  <a:gd name="T0" fmla="*/ 0 w 56"/>
                  <a:gd name="T1" fmla="*/ 183 h 183"/>
                  <a:gd name="T2" fmla="*/ 3 w 56"/>
                  <a:gd name="T3" fmla="*/ 107 h 183"/>
                  <a:gd name="T4" fmla="*/ 19 w 56"/>
                  <a:gd name="T5" fmla="*/ 30 h 183"/>
                  <a:gd name="T6" fmla="*/ 31 w 56"/>
                  <a:gd name="T7" fmla="*/ 0 h 183"/>
                  <a:gd name="T8" fmla="*/ 12 w 56"/>
                  <a:gd name="T9" fmla="*/ 98 h 183"/>
                  <a:gd name="T10" fmla="*/ 9 w 56"/>
                  <a:gd name="T11" fmla="*/ 150 h 183"/>
                  <a:gd name="T12" fmla="*/ 56 w 56"/>
                  <a:gd name="T13" fmla="*/ 104 h 183"/>
                  <a:gd name="T14" fmla="*/ 0 w 56"/>
                  <a:gd name="T15" fmla="*/ 183 h 18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6"/>
                  <a:gd name="T25" fmla="*/ 0 h 183"/>
                  <a:gd name="T26" fmla="*/ 56 w 56"/>
                  <a:gd name="T27" fmla="*/ 183 h 18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6" h="183">
                    <a:moveTo>
                      <a:pt x="0" y="183"/>
                    </a:moveTo>
                    <a:lnTo>
                      <a:pt x="3" y="107"/>
                    </a:lnTo>
                    <a:lnTo>
                      <a:pt x="19" y="30"/>
                    </a:lnTo>
                    <a:lnTo>
                      <a:pt x="31" y="0"/>
                    </a:lnTo>
                    <a:lnTo>
                      <a:pt x="12" y="98"/>
                    </a:lnTo>
                    <a:lnTo>
                      <a:pt x="9" y="150"/>
                    </a:lnTo>
                    <a:lnTo>
                      <a:pt x="56" y="104"/>
                    </a:lnTo>
                    <a:lnTo>
                      <a:pt x="0" y="18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19472" name="Freeform 74">
              <a:extLst>
                <a:ext uri="{FF2B5EF4-FFF2-40B4-BE49-F238E27FC236}">
                  <a16:creationId xmlns:a16="http://schemas.microsoft.com/office/drawing/2014/main" id="{C0F1066A-5103-4E11-BFD1-0C11F1618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9" y="736"/>
              <a:ext cx="231" cy="147"/>
            </a:xfrm>
            <a:custGeom>
              <a:avLst/>
              <a:gdLst>
                <a:gd name="T0" fmla="*/ 36 w 351"/>
                <a:gd name="T1" fmla="*/ 0 h 242"/>
                <a:gd name="T2" fmla="*/ 16 w 351"/>
                <a:gd name="T3" fmla="*/ 7 h 242"/>
                <a:gd name="T4" fmla="*/ 12 w 351"/>
                <a:gd name="T5" fmla="*/ 8 h 242"/>
                <a:gd name="T6" fmla="*/ 5 w 351"/>
                <a:gd name="T7" fmla="*/ 9 h 242"/>
                <a:gd name="T8" fmla="*/ 3 w 351"/>
                <a:gd name="T9" fmla="*/ 9 h 242"/>
                <a:gd name="T10" fmla="*/ 0 w 351"/>
                <a:gd name="T11" fmla="*/ 11 h 242"/>
                <a:gd name="T12" fmla="*/ 0 w 351"/>
                <a:gd name="T13" fmla="*/ 20 h 242"/>
                <a:gd name="T14" fmla="*/ 3 w 351"/>
                <a:gd name="T15" fmla="*/ 19 h 242"/>
                <a:gd name="T16" fmla="*/ 6 w 351"/>
                <a:gd name="T17" fmla="*/ 19 h 242"/>
                <a:gd name="T18" fmla="*/ 12 w 351"/>
                <a:gd name="T19" fmla="*/ 16 h 242"/>
                <a:gd name="T20" fmla="*/ 16 w 351"/>
                <a:gd name="T21" fmla="*/ 12 h 242"/>
                <a:gd name="T22" fmla="*/ 25 w 351"/>
                <a:gd name="T23" fmla="*/ 12 h 242"/>
                <a:gd name="T24" fmla="*/ 43 w 351"/>
                <a:gd name="T25" fmla="*/ 9 h 242"/>
                <a:gd name="T26" fmla="*/ 42 w 351"/>
                <a:gd name="T27" fmla="*/ 4 h 242"/>
                <a:gd name="T28" fmla="*/ 39 w 351"/>
                <a:gd name="T29" fmla="*/ 1 h 242"/>
                <a:gd name="T30" fmla="*/ 36 w 351"/>
                <a:gd name="T31" fmla="*/ 0 h 24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51"/>
                <a:gd name="T49" fmla="*/ 0 h 242"/>
                <a:gd name="T50" fmla="*/ 351 w 351"/>
                <a:gd name="T51" fmla="*/ 242 h 24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51" h="242">
                  <a:moveTo>
                    <a:pt x="297" y="0"/>
                  </a:moveTo>
                  <a:lnTo>
                    <a:pt x="124" y="81"/>
                  </a:lnTo>
                  <a:lnTo>
                    <a:pt x="94" y="94"/>
                  </a:lnTo>
                  <a:lnTo>
                    <a:pt x="43" y="103"/>
                  </a:lnTo>
                  <a:lnTo>
                    <a:pt x="21" y="105"/>
                  </a:lnTo>
                  <a:lnTo>
                    <a:pt x="0" y="126"/>
                  </a:lnTo>
                  <a:lnTo>
                    <a:pt x="0" y="242"/>
                  </a:lnTo>
                  <a:lnTo>
                    <a:pt x="28" y="236"/>
                  </a:lnTo>
                  <a:lnTo>
                    <a:pt x="46" y="236"/>
                  </a:lnTo>
                  <a:lnTo>
                    <a:pt x="95" y="200"/>
                  </a:lnTo>
                  <a:lnTo>
                    <a:pt x="128" y="150"/>
                  </a:lnTo>
                  <a:lnTo>
                    <a:pt x="197" y="139"/>
                  </a:lnTo>
                  <a:lnTo>
                    <a:pt x="351" y="103"/>
                  </a:lnTo>
                  <a:lnTo>
                    <a:pt x="344" y="53"/>
                  </a:lnTo>
                  <a:lnTo>
                    <a:pt x="320" y="15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9FB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9473" name="AutoShape 75">
              <a:extLst>
                <a:ext uri="{FF2B5EF4-FFF2-40B4-BE49-F238E27FC236}">
                  <a16:creationId xmlns:a16="http://schemas.microsoft.com/office/drawing/2014/main" id="{32DB8D24-2B5E-4DBB-81A8-EACA8A13E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73"/>
              <a:ext cx="221" cy="87"/>
            </a:xfrm>
            <a:prstGeom prst="can">
              <a:avLst>
                <a:gd name="adj" fmla="val 458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MX" altLang="es-PE" sz="24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5 Marcador de número de diapositiva">
            <a:extLst>
              <a:ext uri="{FF2B5EF4-FFF2-40B4-BE49-F238E27FC236}">
                <a16:creationId xmlns:a16="http://schemas.microsoft.com/office/drawing/2014/main" id="{08F6A06E-7E58-45C6-9E98-D13012AF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439B3E-FE1C-4EE7-AD6A-9FA6B12A9D6A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s-ES" altLang="es-PE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C102AB4-B788-4AC4-B49F-338019E123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353425" cy="792162"/>
          </a:xfrm>
          <a:noFill/>
        </p:spPr>
        <p:txBody>
          <a:bodyPr/>
          <a:lstStyle/>
          <a:p>
            <a:pPr eaLnBrk="1" hangingPunct="1"/>
            <a:r>
              <a:rPr lang="es-PE" altLang="es-PE" sz="2800" b="1"/>
              <a:t>SITUACIÓN ACTUAL RELATIVA A RR.SS.</a:t>
            </a:r>
            <a:endParaRPr lang="es-ES" altLang="es-PE" sz="2800" b="1"/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F4CEEAAC-346B-4541-833F-59450D43A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4319587" cy="4681537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s-MX" altLang="es-PE" sz="2000"/>
              <a:t>Ciclo de vida de los RR.SS.</a:t>
            </a:r>
          </a:p>
          <a:p>
            <a:pPr lvl="1" eaLnBrk="1" hangingPunct="1">
              <a:lnSpc>
                <a:spcPct val="95000"/>
              </a:lnSpc>
            </a:pPr>
            <a:r>
              <a:rPr lang="es-MX" altLang="es-PE" sz="1800"/>
              <a:t>Generación de RR.SS.</a:t>
            </a:r>
          </a:p>
          <a:p>
            <a:pPr lvl="1" eaLnBrk="1" hangingPunct="1">
              <a:lnSpc>
                <a:spcPct val="95000"/>
              </a:lnSpc>
            </a:pPr>
            <a:r>
              <a:rPr lang="es-MX" altLang="es-PE" sz="1800"/>
              <a:t>Almacenamiento y barrido</a:t>
            </a:r>
          </a:p>
          <a:p>
            <a:pPr lvl="1" eaLnBrk="1" hangingPunct="1">
              <a:lnSpc>
                <a:spcPct val="95000"/>
              </a:lnSpc>
            </a:pPr>
            <a:r>
              <a:rPr lang="es-MX" altLang="es-PE" sz="1800"/>
              <a:t>Recolección</a:t>
            </a:r>
          </a:p>
          <a:p>
            <a:pPr lvl="1" eaLnBrk="1" hangingPunct="1">
              <a:lnSpc>
                <a:spcPct val="95000"/>
              </a:lnSpc>
            </a:pPr>
            <a:r>
              <a:rPr lang="es-MX" altLang="es-PE" sz="1800"/>
              <a:t>Transporte</a:t>
            </a:r>
          </a:p>
          <a:p>
            <a:pPr lvl="1" eaLnBrk="1" hangingPunct="1">
              <a:lnSpc>
                <a:spcPct val="95000"/>
              </a:lnSpc>
            </a:pPr>
            <a:r>
              <a:rPr lang="es-MX" altLang="es-PE" sz="1800"/>
              <a:t>Tratamiento y disposición final</a:t>
            </a:r>
          </a:p>
          <a:p>
            <a:pPr lvl="1" eaLnBrk="1" hangingPunct="1">
              <a:lnSpc>
                <a:spcPct val="95000"/>
              </a:lnSpc>
            </a:pPr>
            <a:endParaRPr lang="es-MX" altLang="es-PE" sz="1800"/>
          </a:p>
          <a:p>
            <a:pPr eaLnBrk="1" hangingPunct="1">
              <a:lnSpc>
                <a:spcPct val="95000"/>
              </a:lnSpc>
            </a:pPr>
            <a:r>
              <a:rPr lang="es-MX" altLang="es-PE" sz="2000"/>
              <a:t>Aspectos gerenciales administrativos</a:t>
            </a:r>
          </a:p>
          <a:p>
            <a:pPr lvl="1" eaLnBrk="1" hangingPunct="1">
              <a:lnSpc>
                <a:spcPct val="95000"/>
              </a:lnSpc>
            </a:pPr>
            <a:r>
              <a:rPr lang="es-MX" altLang="es-PE" sz="1800"/>
              <a:t>Organización del servicio</a:t>
            </a:r>
          </a:p>
          <a:p>
            <a:pPr lvl="1" eaLnBrk="1" hangingPunct="1">
              <a:lnSpc>
                <a:spcPct val="95000"/>
              </a:lnSpc>
            </a:pPr>
            <a:r>
              <a:rPr lang="es-MX" altLang="es-PE" sz="1800"/>
              <a:t>Personal</a:t>
            </a:r>
          </a:p>
          <a:p>
            <a:pPr lvl="1" eaLnBrk="1" hangingPunct="1">
              <a:lnSpc>
                <a:spcPct val="95000"/>
              </a:lnSpc>
            </a:pPr>
            <a:r>
              <a:rPr lang="es-MX" altLang="es-PE" sz="1800"/>
              <a:t>Financiamiento</a:t>
            </a:r>
          </a:p>
          <a:p>
            <a:pPr lvl="1" eaLnBrk="1" hangingPunct="1">
              <a:lnSpc>
                <a:spcPct val="95000"/>
              </a:lnSpc>
            </a:pPr>
            <a:r>
              <a:rPr lang="es-MX" altLang="es-PE" sz="1800"/>
              <a:t>Temas prioritarios</a:t>
            </a:r>
          </a:p>
        </p:txBody>
      </p:sp>
      <p:pic>
        <p:nvPicPr>
          <p:cNvPr id="20485" name="Picture 4">
            <a:extLst>
              <a:ext uri="{FF2B5EF4-FFF2-40B4-BE49-F238E27FC236}">
                <a16:creationId xmlns:a16="http://schemas.microsoft.com/office/drawing/2014/main" id="{F01B0FAE-3B09-48DA-91BA-76BBA666C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5" t="1877" r="6371" b="1627"/>
          <a:stretch>
            <a:fillRect/>
          </a:stretch>
        </p:blipFill>
        <p:spPr bwMode="auto">
          <a:xfrm>
            <a:off x="4583113" y="1484313"/>
            <a:ext cx="402113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Text Box 5">
            <a:extLst>
              <a:ext uri="{FF2B5EF4-FFF2-40B4-BE49-F238E27FC236}">
                <a16:creationId xmlns:a16="http://schemas.microsoft.com/office/drawing/2014/main" id="{96981757-CF7C-4C73-8473-1390A138B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3860800"/>
            <a:ext cx="1152525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PE" sz="1000">
                <a:latin typeface="Arial Narrow" panose="020B0606020202030204" pitchFamily="34" charset="0"/>
              </a:rPr>
              <a:t>PRERECOLECCIÓN</a:t>
            </a:r>
            <a:endParaRPr lang="es-ES" altLang="es-PE" sz="1000">
              <a:latin typeface="Arial Narrow" panose="020B0606020202030204" pitchFamily="34" charset="0"/>
            </a:endParaRPr>
          </a:p>
        </p:txBody>
      </p:sp>
      <p:sp>
        <p:nvSpPr>
          <p:cNvPr id="20487" name="Text Box 6">
            <a:extLst>
              <a:ext uri="{FF2B5EF4-FFF2-40B4-BE49-F238E27FC236}">
                <a16:creationId xmlns:a16="http://schemas.microsoft.com/office/drawing/2014/main" id="{CB3E8F58-1624-44D0-8139-0771AC543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349500"/>
            <a:ext cx="1152525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PE" sz="1000">
                <a:latin typeface="Arial Narrow" panose="020B0606020202030204" pitchFamily="34" charset="0"/>
              </a:rPr>
              <a:t>RECOLECCIÓN</a:t>
            </a:r>
            <a:endParaRPr lang="es-ES" altLang="es-PE" sz="1000">
              <a:latin typeface="Arial Narrow" panose="020B0606020202030204" pitchFamily="34" charset="0"/>
            </a:endParaRPr>
          </a:p>
        </p:txBody>
      </p:sp>
      <p:sp>
        <p:nvSpPr>
          <p:cNvPr id="20488" name="Text Box 7">
            <a:extLst>
              <a:ext uri="{FF2B5EF4-FFF2-40B4-BE49-F238E27FC236}">
                <a16:creationId xmlns:a16="http://schemas.microsoft.com/office/drawing/2014/main" id="{6D2E581E-4434-4C68-8B85-E2C5D817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4573588"/>
            <a:ext cx="647700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PE" sz="1000">
                <a:latin typeface="Arial Narrow" panose="020B0606020202030204" pitchFamily="34" charset="0"/>
              </a:rPr>
              <a:t>LIMPIEZA</a:t>
            </a:r>
            <a:endParaRPr lang="es-ES" altLang="es-PE" sz="1000">
              <a:latin typeface="Arial Narrow" panose="020B0606020202030204" pitchFamily="34" charset="0"/>
            </a:endParaRPr>
          </a:p>
        </p:txBody>
      </p:sp>
      <p:sp>
        <p:nvSpPr>
          <p:cNvPr id="20489" name="Text Box 8">
            <a:extLst>
              <a:ext uri="{FF2B5EF4-FFF2-40B4-BE49-F238E27FC236}">
                <a16:creationId xmlns:a16="http://schemas.microsoft.com/office/drawing/2014/main" id="{A07AC0E3-51E9-430D-BC90-757B2F3C2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438" y="5581650"/>
            <a:ext cx="938212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PE" sz="1000">
                <a:latin typeface="Arial Narrow" panose="020B0606020202030204" pitchFamily="34" charset="0"/>
              </a:rPr>
              <a:t>TRANSPORTE</a:t>
            </a:r>
            <a:endParaRPr lang="es-ES" altLang="es-PE" sz="1000">
              <a:latin typeface="Arial Narrow" panose="020B0606020202030204" pitchFamily="34" charset="0"/>
            </a:endParaRPr>
          </a:p>
        </p:txBody>
      </p:sp>
      <p:sp>
        <p:nvSpPr>
          <p:cNvPr id="20490" name="Text Box 9">
            <a:extLst>
              <a:ext uri="{FF2B5EF4-FFF2-40B4-BE49-F238E27FC236}">
                <a16:creationId xmlns:a16="http://schemas.microsoft.com/office/drawing/2014/main" id="{331EE6C9-4B5B-4AB1-8AD2-EB9214F76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1692275"/>
            <a:ext cx="936625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PE" sz="1000">
                <a:latin typeface="Arial Narrow" panose="020B0606020202030204" pitchFamily="34" charset="0"/>
              </a:rPr>
              <a:t>TRATAMIENTO</a:t>
            </a:r>
            <a:endParaRPr lang="es-ES" altLang="es-PE" sz="1000">
              <a:latin typeface="Arial Narrow" panose="020B0606020202030204" pitchFamily="34" charset="0"/>
            </a:endParaRPr>
          </a:p>
        </p:txBody>
      </p:sp>
      <p:sp>
        <p:nvSpPr>
          <p:cNvPr id="20491" name="Text Box 10">
            <a:extLst>
              <a:ext uri="{FF2B5EF4-FFF2-40B4-BE49-F238E27FC236}">
                <a16:creationId xmlns:a16="http://schemas.microsoft.com/office/drawing/2014/main" id="{C0CCCBEC-EFFF-48BB-9A4C-00A5DE2C2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2781300"/>
            <a:ext cx="936625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10000"/>
              </a:spcBef>
              <a:buClrTx/>
              <a:buFontTx/>
              <a:buNone/>
            </a:pPr>
            <a:r>
              <a:rPr lang="es-MX" altLang="es-PE" sz="1000">
                <a:latin typeface="Arial Narrow" panose="020B0606020202030204" pitchFamily="34" charset="0"/>
              </a:rPr>
              <a:t>DISPOSICIÓN</a:t>
            </a:r>
          </a:p>
          <a:p>
            <a:pPr algn="ctr" eaLnBrk="1" hangingPunct="1">
              <a:lnSpc>
                <a:spcPct val="70000"/>
              </a:lnSpc>
              <a:spcBef>
                <a:spcPct val="10000"/>
              </a:spcBef>
              <a:buClrTx/>
              <a:buFontTx/>
              <a:buNone/>
            </a:pPr>
            <a:r>
              <a:rPr lang="es-MX" altLang="es-PE" sz="1000">
                <a:latin typeface="Arial Narrow" panose="020B0606020202030204" pitchFamily="34" charset="0"/>
              </a:rPr>
              <a:t>FINAL</a:t>
            </a:r>
            <a:endParaRPr lang="es-ES" altLang="es-PE" sz="100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7 Marcador de número de diapositiva">
            <a:extLst>
              <a:ext uri="{FF2B5EF4-FFF2-40B4-BE49-F238E27FC236}">
                <a16:creationId xmlns:a16="http://schemas.microsoft.com/office/drawing/2014/main" id="{8550EFDB-B36B-4280-994F-2BEA7F25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EA4C75F-8839-45DE-8883-42EC79ED2813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s-ES" altLang="es-PE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0D2983D-58F0-4865-B973-20436E87D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260350"/>
            <a:ext cx="8001000" cy="676275"/>
          </a:xfrm>
        </p:spPr>
        <p:txBody>
          <a:bodyPr/>
          <a:lstStyle/>
          <a:p>
            <a:pPr eaLnBrk="1" hangingPunct="1"/>
            <a:r>
              <a:rPr lang="es-MX" altLang="es-PE" sz="2800" b="1"/>
              <a:t>GENERACIÓN DE RESIDUOS SÓLIDOS</a:t>
            </a:r>
            <a:endParaRPr lang="es-ES" altLang="es-PE" sz="2800" b="1"/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16150097-9299-4F9B-8282-54D598A7FEE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268413"/>
            <a:ext cx="8135937" cy="1223962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s-MX" altLang="es-PE" sz="2000"/>
              <a:t>Producción diaria por persona (nacional): 0.53 Kg</a:t>
            </a:r>
            <a:endParaRPr lang="es-ES" altLang="es-PE" sz="2000"/>
          </a:p>
          <a:p>
            <a:pPr eaLnBrk="1" hangingPunct="1">
              <a:spcBef>
                <a:spcPct val="35000"/>
              </a:spcBef>
            </a:pPr>
            <a:r>
              <a:rPr lang="es-MX" altLang="es-PE" sz="2000"/>
              <a:t>Producción diaria por persona (Pichari):  0.51 Kg</a:t>
            </a:r>
          </a:p>
          <a:p>
            <a:pPr eaLnBrk="1" hangingPunct="1">
              <a:spcBef>
                <a:spcPct val="35000"/>
              </a:spcBef>
            </a:pPr>
            <a:r>
              <a:rPr lang="es-MX" altLang="es-PE" sz="2000"/>
              <a:t>Producción diaria total (2005): 6,720 x 0.51 = 3.4 TM/día</a:t>
            </a: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24128AF9-E980-4DC1-80C3-6C7AF5976633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0838" y="2759075"/>
          <a:ext cx="4170362" cy="3286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01A426F1-4488-4F09-A950-E3C58CBECFBA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4673600" y="2759075"/>
          <a:ext cx="4168775" cy="3286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5 Marcador de número de diapositiva">
            <a:extLst>
              <a:ext uri="{FF2B5EF4-FFF2-40B4-BE49-F238E27FC236}">
                <a16:creationId xmlns:a16="http://schemas.microsoft.com/office/drawing/2014/main" id="{A915517C-C835-4782-9DBB-3A14D2F1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4DE5E0E-FD73-4A8F-ADBE-D1BC55742617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s-ES" altLang="es-PE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9F081CF-2194-4146-AB7E-D6359ED2B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03250"/>
          </a:xfrm>
          <a:noFill/>
        </p:spPr>
        <p:txBody>
          <a:bodyPr/>
          <a:lstStyle/>
          <a:p>
            <a:pPr eaLnBrk="1" hangingPunct="1"/>
            <a:r>
              <a:rPr lang="es-PE" altLang="es-PE" sz="2800" b="1"/>
              <a:t>PRERECOLECCIÓN: ALMACENAMIENTO</a:t>
            </a:r>
            <a:endParaRPr lang="es-ES" altLang="es-PE" sz="2800" b="1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B029E730-3D56-4EE8-B18B-82339E6E4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782763"/>
            <a:ext cx="3989387" cy="3375025"/>
          </a:xfrm>
        </p:spPr>
        <p:txBody>
          <a:bodyPr/>
          <a:lstStyle/>
          <a:p>
            <a:pPr algn="just" eaLnBrk="1" hangingPunct="1">
              <a:spcBef>
                <a:spcPct val="100000"/>
              </a:spcBef>
            </a:pPr>
            <a:r>
              <a:rPr lang="es-ES" altLang="es-PE" sz="2000"/>
              <a:t>El almacenamiento en los domicilios se realiza en recipientes que se usan hasta que queden inservibles </a:t>
            </a:r>
            <a:endParaRPr lang="es-PE" altLang="es-PE" sz="2000"/>
          </a:p>
          <a:p>
            <a:pPr algn="just" eaLnBrk="1" hangingPunct="1">
              <a:spcBef>
                <a:spcPct val="100000"/>
              </a:spcBef>
            </a:pPr>
            <a:r>
              <a:rPr lang="es-ES" altLang="es-PE" sz="2000"/>
              <a:t>No existen sistemas de contenedores en las zonas de más producción</a:t>
            </a: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A7319031-E93F-4CE0-B6EC-F76C865243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7875" y="1895475"/>
          <a:ext cx="3965575" cy="3119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5 Marcador de número de diapositiva">
            <a:extLst>
              <a:ext uri="{FF2B5EF4-FFF2-40B4-BE49-F238E27FC236}">
                <a16:creationId xmlns:a16="http://schemas.microsoft.com/office/drawing/2014/main" id="{051A5CE8-2A9B-4F0A-A71D-81370DED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928C56B-9D55-4374-80F4-703FA87E72F8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s-ES" altLang="es-PE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252B7EEC-8A5E-4FA8-B5F6-570A9EAFE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03250"/>
          </a:xfrm>
          <a:noFill/>
        </p:spPr>
        <p:txBody>
          <a:bodyPr/>
          <a:lstStyle/>
          <a:p>
            <a:pPr eaLnBrk="1" hangingPunct="1"/>
            <a:r>
              <a:rPr lang="es-PE" altLang="es-PE" sz="2800" b="1"/>
              <a:t>RECOLECCIÓN</a:t>
            </a:r>
            <a:endParaRPr lang="es-ES" altLang="es-PE" sz="2800" b="1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ECAA17ED-1D2D-4DC6-8E66-6DD29824BF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8713788" cy="4608513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s-PE" altLang="es-PE" sz="2000"/>
              <a:t>Un camión baranda </a:t>
            </a:r>
            <a:r>
              <a:rPr lang="es-ES" altLang="es-PE" sz="2000"/>
              <a:t>recorre las manzanas </a:t>
            </a:r>
            <a:r>
              <a:rPr lang="es-PE" altLang="es-PE" sz="2000"/>
              <a:t>recolectando RR.SS. por el método de acera (</a:t>
            </a:r>
            <a:r>
              <a:rPr lang="es-ES" altLang="es-PE" sz="2000"/>
              <a:t>desde la acera de cada inmueble).</a:t>
            </a:r>
            <a:endParaRPr lang="es-PE" altLang="es-PE" sz="2000"/>
          </a:p>
          <a:p>
            <a:pPr eaLnBrk="1" hangingPunct="1">
              <a:spcBef>
                <a:spcPct val="35000"/>
              </a:spcBef>
            </a:pPr>
            <a:r>
              <a:rPr lang="es-ES" altLang="es-PE" sz="2000"/>
              <a:t>La vida útil del camión es 10 años y le quedan 5 por cumplir. </a:t>
            </a:r>
            <a:endParaRPr lang="es-MX" altLang="es-PE" sz="2000"/>
          </a:p>
          <a:p>
            <a:pPr eaLnBrk="1" hangingPunct="1">
              <a:spcBef>
                <a:spcPct val="35000"/>
              </a:spcBef>
            </a:pPr>
            <a:r>
              <a:rPr lang="es-PE" altLang="es-PE" sz="2000"/>
              <a:t>Producción: 3.40 TM/día</a:t>
            </a:r>
          </a:p>
          <a:p>
            <a:pPr eaLnBrk="1" hangingPunct="1">
              <a:spcBef>
                <a:spcPct val="35000"/>
              </a:spcBef>
            </a:pPr>
            <a:r>
              <a:rPr lang="es-PE" altLang="es-PE" sz="2000"/>
              <a:t>Recolección diaria en 2 turnos: 2.57 TM/día</a:t>
            </a:r>
          </a:p>
          <a:p>
            <a:pPr lvl="1" eaLnBrk="1" hangingPunct="1">
              <a:spcBef>
                <a:spcPct val="35000"/>
              </a:spcBef>
            </a:pPr>
            <a:r>
              <a:rPr lang="es-PE" altLang="es-PE" sz="1800"/>
              <a:t>Se trabaja lunes, miércoles y viernes</a:t>
            </a:r>
          </a:p>
          <a:p>
            <a:pPr lvl="1" eaLnBrk="1" hangingPunct="1">
              <a:spcBef>
                <a:spcPct val="35000"/>
              </a:spcBef>
            </a:pPr>
            <a:r>
              <a:rPr lang="es-PE" altLang="es-PE" sz="1800"/>
              <a:t>1° turno: se realiza en “Vieja Pichari” de 10:00 a 14:00.</a:t>
            </a:r>
          </a:p>
          <a:p>
            <a:pPr lvl="1" eaLnBrk="1" hangingPunct="1">
              <a:spcBef>
                <a:spcPct val="35000"/>
              </a:spcBef>
            </a:pPr>
            <a:r>
              <a:rPr lang="es-PE" altLang="es-PE" sz="1800"/>
              <a:t>2° turno: se realiza en “Ciudad Nueva” de 18:00 a 22:00.</a:t>
            </a:r>
            <a:endParaRPr lang="es-ES" altLang="es-PE" sz="1800"/>
          </a:p>
          <a:p>
            <a:pPr eaLnBrk="1" hangingPunct="1">
              <a:spcBef>
                <a:spcPct val="35000"/>
              </a:spcBef>
            </a:pPr>
            <a:r>
              <a:rPr lang="es-PE" altLang="es-PE" sz="2000"/>
              <a:t>Déficit: 3.40 – 2.57 = 0.83 TM/día.</a:t>
            </a:r>
          </a:p>
          <a:p>
            <a:pPr eaLnBrk="1" hangingPunct="1">
              <a:spcBef>
                <a:spcPct val="35000"/>
              </a:spcBef>
            </a:pPr>
            <a:r>
              <a:rPr lang="es-PE" altLang="es-PE" sz="2000"/>
              <a:t>La cobertura del servicio de recolección es 75%.</a:t>
            </a:r>
          </a:p>
        </p:txBody>
      </p:sp>
      <p:pic>
        <p:nvPicPr>
          <p:cNvPr id="23557" name="Picture 4" descr="j0326688">
            <a:extLst>
              <a:ext uri="{FF2B5EF4-FFF2-40B4-BE49-F238E27FC236}">
                <a16:creationId xmlns:a16="http://schemas.microsoft.com/office/drawing/2014/main" id="{066F7BA1-AB1A-4B6E-8C3E-64B93A559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0"/>
            <a:ext cx="1979612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5 Marcador de número de diapositiva">
            <a:extLst>
              <a:ext uri="{FF2B5EF4-FFF2-40B4-BE49-F238E27FC236}">
                <a16:creationId xmlns:a16="http://schemas.microsoft.com/office/drawing/2014/main" id="{F5F425D6-97FE-43F9-A5D1-D8DC0849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0EBF183-D502-4521-AA65-D2389FAFADBA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s-ES" altLang="es-PE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7C2E3A4-2398-41C1-8AE6-E3DFD0EF47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80400" cy="720725"/>
          </a:xfrm>
          <a:noFill/>
        </p:spPr>
        <p:txBody>
          <a:bodyPr/>
          <a:lstStyle/>
          <a:p>
            <a:pPr eaLnBrk="1" hangingPunct="1"/>
            <a:r>
              <a:rPr lang="es-PE" altLang="es-PE" sz="2800" b="1"/>
              <a:t>RUTAS DE RECOLECCIÓN DE RR.SS. EN PICHARI</a:t>
            </a:r>
            <a:endParaRPr lang="es-ES" altLang="es-PE" sz="2800" b="1"/>
          </a:p>
        </p:txBody>
      </p:sp>
      <p:pic>
        <p:nvPicPr>
          <p:cNvPr id="24580" name="Picture 3">
            <a:extLst>
              <a:ext uri="{FF2B5EF4-FFF2-40B4-BE49-F238E27FC236}">
                <a16:creationId xmlns:a16="http://schemas.microsoft.com/office/drawing/2014/main" id="{F5A7FF2B-6FE6-4C60-B4C0-F399D0E7B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" t="1437" r="3418" b="2969"/>
          <a:stretch>
            <a:fillRect/>
          </a:stretch>
        </p:blipFill>
        <p:spPr bwMode="auto">
          <a:xfrm>
            <a:off x="1620838" y="1235075"/>
            <a:ext cx="5975350" cy="4930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>
            <a:extLst>
              <a:ext uri="{FF2B5EF4-FFF2-40B4-BE49-F238E27FC236}">
                <a16:creationId xmlns:a16="http://schemas.microsoft.com/office/drawing/2014/main" id="{C737ABD2-5B47-4C75-B256-F2E7F8D8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259397C-0572-4876-BFB4-A70B0E56AED5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s-ES" altLang="es-PE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2B476F6-EBF5-4CBC-B343-3891D176E5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8788" y="260350"/>
            <a:ext cx="8001000" cy="576263"/>
          </a:xfrm>
        </p:spPr>
        <p:txBody>
          <a:bodyPr/>
          <a:lstStyle/>
          <a:p>
            <a:pPr eaLnBrk="1" hangingPunct="1"/>
            <a:r>
              <a:rPr lang="es-MX" altLang="es-PE" sz="2800" b="1"/>
              <a:t>CONTENIDO</a:t>
            </a:r>
            <a:endParaRPr lang="es-ES" altLang="es-PE" sz="2800" b="1"/>
          </a:p>
        </p:txBody>
      </p:sp>
      <p:sp>
        <p:nvSpPr>
          <p:cNvPr id="6148" name="AutoShape 3">
            <a:extLst>
              <a:ext uri="{FF2B5EF4-FFF2-40B4-BE49-F238E27FC236}">
                <a16:creationId xmlns:a16="http://schemas.microsoft.com/office/drawing/2014/main" id="{E98BA7DA-109F-4F66-8DCE-D57891ECA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341438"/>
            <a:ext cx="6481763" cy="4824412"/>
          </a:xfrm>
          <a:prstGeom prst="verticalScroll">
            <a:avLst>
              <a:gd name="adj" fmla="val 12500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400"/>
          </a:p>
        </p:txBody>
      </p:sp>
      <p:sp>
        <p:nvSpPr>
          <p:cNvPr id="6149" name="Rectangle 4">
            <a:extLst>
              <a:ext uri="{FF2B5EF4-FFF2-40B4-BE49-F238E27FC236}">
                <a16:creationId xmlns:a16="http://schemas.microsoft.com/office/drawing/2014/main" id="{9F20D628-2B9E-4626-9D75-917256315C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9988" y="2205038"/>
            <a:ext cx="4364037" cy="3384550"/>
          </a:xfrm>
        </p:spPr>
        <p:txBody>
          <a:bodyPr/>
          <a:lstStyle/>
          <a:p>
            <a:pPr marL="571500" indent="-571500" eaLnBrk="1" hangingPunct="1">
              <a:lnSpc>
                <a:spcPct val="140000"/>
              </a:lnSpc>
              <a:buFont typeface="Wingdings" panose="05000000000000000000" pitchFamily="2" charset="2"/>
              <a:buAutoNum type="arabicPeriod"/>
            </a:pPr>
            <a:r>
              <a:rPr lang="es-MX" altLang="es-PE" sz="2400"/>
              <a:t>ASPECTOS GENERALES</a:t>
            </a:r>
          </a:p>
          <a:p>
            <a:pPr marL="571500" indent="-571500" eaLnBrk="1" hangingPunct="1">
              <a:lnSpc>
                <a:spcPct val="140000"/>
              </a:lnSpc>
              <a:buFont typeface="Wingdings" panose="05000000000000000000" pitchFamily="2" charset="2"/>
              <a:buAutoNum type="arabicPeriod"/>
            </a:pPr>
            <a:r>
              <a:rPr lang="es-MX" altLang="es-PE" sz="2400"/>
              <a:t>IDENTIFICACIÓN</a:t>
            </a:r>
          </a:p>
          <a:p>
            <a:pPr marL="571500" indent="-571500" eaLnBrk="1" hangingPunct="1">
              <a:lnSpc>
                <a:spcPct val="140000"/>
              </a:lnSpc>
              <a:buFont typeface="Wingdings" panose="05000000000000000000" pitchFamily="2" charset="2"/>
              <a:buAutoNum type="arabicPeriod"/>
            </a:pPr>
            <a:r>
              <a:rPr lang="es-MX" altLang="es-PE" sz="2400"/>
              <a:t>FORMULACIÓN</a:t>
            </a:r>
          </a:p>
          <a:p>
            <a:pPr marL="571500" indent="-571500" eaLnBrk="1" hangingPunct="1">
              <a:lnSpc>
                <a:spcPct val="140000"/>
              </a:lnSpc>
              <a:buFont typeface="Wingdings" panose="05000000000000000000" pitchFamily="2" charset="2"/>
              <a:buAutoNum type="arabicPeriod"/>
            </a:pPr>
            <a:r>
              <a:rPr lang="es-MX" altLang="es-PE" sz="2400"/>
              <a:t>EVALUACIÓN</a:t>
            </a:r>
          </a:p>
          <a:p>
            <a:pPr marL="571500" indent="-571500" eaLnBrk="1" hangingPunct="1">
              <a:lnSpc>
                <a:spcPct val="140000"/>
              </a:lnSpc>
              <a:buFont typeface="Wingdings" panose="05000000000000000000" pitchFamily="2" charset="2"/>
              <a:buAutoNum type="arabicPeriod"/>
            </a:pPr>
            <a:r>
              <a:rPr lang="es-MX" altLang="es-PE" sz="2400"/>
              <a:t>CONCLUSIONES</a:t>
            </a:r>
          </a:p>
          <a:p>
            <a:pPr marL="571500" indent="-571500" eaLnBrk="1" hangingPunct="1">
              <a:lnSpc>
                <a:spcPct val="140000"/>
              </a:lnSpc>
              <a:buFont typeface="Wingdings" panose="05000000000000000000" pitchFamily="2" charset="2"/>
              <a:buAutoNum type="arabicPeriod"/>
            </a:pPr>
            <a:r>
              <a:rPr lang="es-MX" altLang="es-PE" sz="2400"/>
              <a:t>ANEXOS</a:t>
            </a:r>
            <a:endParaRPr lang="es-ES" altLang="es-PE" sz="2400"/>
          </a:p>
        </p:txBody>
      </p:sp>
      <p:sp>
        <p:nvSpPr>
          <p:cNvPr id="6150" name="AutoShape 5">
            <a:extLst>
              <a:ext uri="{FF2B5EF4-FFF2-40B4-BE49-F238E27FC236}">
                <a16:creationId xmlns:a16="http://schemas.microsoft.com/office/drawing/2014/main" id="{807A9A62-91DA-415F-B1AE-8200FBF47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5372100"/>
            <a:ext cx="576263" cy="504825"/>
          </a:xfrm>
          <a:prstGeom prst="ribbon2">
            <a:avLst>
              <a:gd name="adj1" fmla="val 125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5 Marcador de número de diapositiva">
            <a:extLst>
              <a:ext uri="{FF2B5EF4-FFF2-40B4-BE49-F238E27FC236}">
                <a16:creationId xmlns:a16="http://schemas.microsoft.com/office/drawing/2014/main" id="{5140DA36-77DF-45DC-BB43-E0F04FEF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5182D24-6E23-4405-B563-CBF7448BA8B3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s-ES" altLang="es-PE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24DA79E-8F95-4D6D-9ED4-5FC002190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6335712" cy="603250"/>
          </a:xfrm>
          <a:noFill/>
        </p:spPr>
        <p:txBody>
          <a:bodyPr/>
          <a:lstStyle/>
          <a:p>
            <a:pPr eaLnBrk="1" hangingPunct="1"/>
            <a:r>
              <a:rPr lang="es-PE" altLang="es-PE" sz="2800" b="1"/>
              <a:t>DISPOSICIÓN DE RR.SS.</a:t>
            </a:r>
            <a:endParaRPr lang="es-ES" altLang="es-PE" sz="2800" b="1"/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C232D226-3182-4F33-9B07-E56AA6ECF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2276475"/>
            <a:ext cx="8091487" cy="3889375"/>
          </a:xfrm>
        </p:spPr>
        <p:txBody>
          <a:bodyPr/>
          <a:lstStyle/>
          <a:p>
            <a:pPr algn="just" eaLnBrk="1" hangingPunct="1">
              <a:spcBef>
                <a:spcPct val="35000"/>
              </a:spcBef>
            </a:pPr>
            <a:r>
              <a:rPr lang="es-ES" altLang="es-PE" sz="2000"/>
              <a:t>El camión baranda realiza el transporte al lugar de disposición final por la ruta afirmada hacia el “Botadero”. </a:t>
            </a:r>
          </a:p>
          <a:p>
            <a:pPr algn="just" eaLnBrk="1" hangingPunct="1">
              <a:spcBef>
                <a:spcPct val="35000"/>
              </a:spcBef>
            </a:pPr>
            <a:r>
              <a:rPr lang="es-ES" altLang="es-PE" sz="2000"/>
              <a:t>La disposición se efectúa en el botadero ubicado en la zona denominada Pichari Baja a 3 Km. de la ciudad.</a:t>
            </a:r>
          </a:p>
          <a:p>
            <a:pPr algn="just" eaLnBrk="1" hangingPunct="1">
              <a:spcBef>
                <a:spcPct val="35000"/>
              </a:spcBef>
            </a:pPr>
            <a:r>
              <a:rPr lang="es-ES" altLang="es-PE" sz="2000"/>
              <a:t>El área del botadero es de 0.2 Has. donde se disponen 2.57 TM/día. A la fecha, el botadero está colmatado.</a:t>
            </a:r>
          </a:p>
          <a:p>
            <a:pPr algn="just" eaLnBrk="1" hangingPunct="1">
              <a:spcBef>
                <a:spcPct val="35000"/>
              </a:spcBef>
            </a:pPr>
            <a:r>
              <a:rPr lang="es-ES" altLang="es-PE" sz="2000"/>
              <a:t>En pequeños botaderos alejados, se queman desechos cada 15 días, pese a las protestas de Ccatunrumi.</a:t>
            </a:r>
            <a:endParaRPr lang="es-MX" altLang="es-PE" sz="2000"/>
          </a:p>
          <a:p>
            <a:pPr algn="just" eaLnBrk="1" hangingPunct="1">
              <a:spcBef>
                <a:spcPct val="35000"/>
              </a:spcBef>
            </a:pPr>
            <a:r>
              <a:rPr lang="es-ES" altLang="es-PE" sz="2000"/>
              <a:t>Actualmente, no se separan los distintos tipos de RR.SS. por lo que no hay reciclaje ni fabricación de humus.</a:t>
            </a:r>
          </a:p>
        </p:txBody>
      </p:sp>
      <p:pic>
        <p:nvPicPr>
          <p:cNvPr id="25605" name="Picture 4" descr="Imagen 008">
            <a:extLst>
              <a:ext uri="{FF2B5EF4-FFF2-40B4-BE49-F238E27FC236}">
                <a16:creationId xmlns:a16="http://schemas.microsoft.com/office/drawing/2014/main" id="{1F59E42C-78AE-4E30-839C-1854B118A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0"/>
            <a:ext cx="2771775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5 Marcador de número de diapositiva">
            <a:extLst>
              <a:ext uri="{FF2B5EF4-FFF2-40B4-BE49-F238E27FC236}">
                <a16:creationId xmlns:a16="http://schemas.microsoft.com/office/drawing/2014/main" id="{32F4E6A9-FB01-4352-9EF5-168ABAD1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B6D746E-0570-4870-A633-3C26AE985CB6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s-ES" altLang="es-PE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D702F4D-4385-43C3-B7E9-04A72C469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188913"/>
            <a:ext cx="8001000" cy="820737"/>
          </a:xfrm>
          <a:noFill/>
        </p:spPr>
        <p:txBody>
          <a:bodyPr/>
          <a:lstStyle/>
          <a:p>
            <a:pPr eaLnBrk="1" hangingPunct="1"/>
            <a:r>
              <a:rPr lang="es-PE" altLang="es-PE" sz="2800" b="1"/>
              <a:t>ASPECTOS GERENCIALES Y ADMINISTRATIVOS</a:t>
            </a:r>
            <a:endParaRPr lang="es-ES" altLang="es-PE" sz="2800" b="1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5557152E-5935-432A-A9B1-31B15C5DBD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700" y="1268413"/>
            <a:ext cx="7839075" cy="45354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35000"/>
              </a:spcBef>
            </a:pPr>
            <a:r>
              <a:rPr lang="es-MX" altLang="es-PE" sz="2000" b="1"/>
              <a:t>Organización del servicio</a:t>
            </a:r>
            <a:r>
              <a:rPr lang="es-MX" altLang="es-PE" sz="2000"/>
              <a:t>: </a:t>
            </a:r>
            <a:r>
              <a:rPr lang="es-PE" altLang="es-PE" sz="2000"/>
              <a:t>no existe una oficina de la Municipalidad especializada en el manejo de RR.SS. La oficina encargada es la Unidad de Rentas.</a:t>
            </a:r>
            <a:r>
              <a:rPr lang="es-ES" altLang="es-PE" sz="2000"/>
              <a:t> </a:t>
            </a:r>
            <a:endParaRPr lang="es-MX" altLang="es-PE" sz="2000"/>
          </a:p>
          <a:p>
            <a:pPr algn="just" eaLnBrk="1" hangingPunct="1">
              <a:lnSpc>
                <a:spcPct val="90000"/>
              </a:lnSpc>
              <a:spcBef>
                <a:spcPct val="35000"/>
              </a:spcBef>
            </a:pPr>
            <a:r>
              <a:rPr lang="es-MX" altLang="es-PE" sz="2000" b="1"/>
              <a:t>Personal</a:t>
            </a:r>
            <a:r>
              <a:rPr lang="es-MX" altLang="es-PE" sz="2000"/>
              <a:t>: </a:t>
            </a:r>
            <a:r>
              <a:rPr lang="es-PE" altLang="es-PE" sz="2000"/>
              <a:t>el chofer del camión recolector, dos ayudantes y un administrativo a tiempo parcial (que en la municipalidad realizan otras actividades).</a:t>
            </a:r>
            <a:r>
              <a:rPr lang="es-ES" altLang="es-PE" sz="2000"/>
              <a:t> </a:t>
            </a:r>
            <a:endParaRPr lang="es-MX" altLang="es-PE" sz="2000"/>
          </a:p>
          <a:p>
            <a:pPr algn="just" eaLnBrk="1" hangingPunct="1">
              <a:lnSpc>
                <a:spcPct val="90000"/>
              </a:lnSpc>
              <a:spcBef>
                <a:spcPct val="35000"/>
              </a:spcBef>
            </a:pPr>
            <a:r>
              <a:rPr lang="es-MX" altLang="es-PE" sz="2000" b="1"/>
              <a:t>Financiamiento</a:t>
            </a:r>
            <a:r>
              <a:rPr lang="es-MX" altLang="es-PE" sz="2000"/>
              <a:t>: </a:t>
            </a:r>
            <a:r>
              <a:rPr lang="es-PE" altLang="es-PE" sz="2000"/>
              <a:t>El presupuesto municipal financia al  personal y mantenimiento de la unidad recolectora. La municipalidad dispone de S/.7,366 mensual (S/.88,389 anual). Actualmente no se cobra por el servicio.</a:t>
            </a:r>
          </a:p>
          <a:p>
            <a:pPr algn="just" eaLnBrk="1" hangingPunct="1">
              <a:lnSpc>
                <a:spcPct val="90000"/>
              </a:lnSpc>
              <a:spcBef>
                <a:spcPct val="35000"/>
              </a:spcBef>
            </a:pPr>
            <a:r>
              <a:rPr lang="es-MX" altLang="es-PE" sz="2000" b="1"/>
              <a:t>Temas prioritarios</a:t>
            </a:r>
            <a:r>
              <a:rPr lang="es-MX" altLang="es-PE" sz="2000"/>
              <a:t>: </a:t>
            </a:r>
            <a:r>
              <a:rPr lang="es-PE" altLang="es-PE" sz="2000"/>
              <a:t>se ha priorizado los problemas:</a:t>
            </a:r>
          </a:p>
          <a:p>
            <a:pPr lvl="1" algn="just" eaLnBrk="1" hangingPunct="1">
              <a:lnSpc>
                <a:spcPct val="90000"/>
              </a:lnSpc>
              <a:spcBef>
                <a:spcPct val="35000"/>
              </a:spcBef>
            </a:pPr>
            <a:r>
              <a:rPr lang="es-PE" altLang="es-PE" sz="1800"/>
              <a:t>Personal profesional, técnico y obrero poco capacitados</a:t>
            </a:r>
          </a:p>
          <a:p>
            <a:pPr lvl="1" algn="just" eaLnBrk="1" hangingPunct="1">
              <a:lnSpc>
                <a:spcPct val="90000"/>
              </a:lnSpc>
              <a:spcBef>
                <a:spcPct val="35000"/>
              </a:spcBef>
            </a:pPr>
            <a:r>
              <a:rPr lang="es-PE" altLang="es-PE" sz="1800"/>
              <a:t>Equipamiento insuficiente</a:t>
            </a:r>
          </a:p>
          <a:p>
            <a:pPr lvl="1" algn="just" eaLnBrk="1" hangingPunct="1">
              <a:lnSpc>
                <a:spcPct val="90000"/>
              </a:lnSpc>
              <a:spcBef>
                <a:spcPct val="35000"/>
              </a:spcBef>
            </a:pPr>
            <a:r>
              <a:rPr lang="es-PE" altLang="es-PE" sz="1800"/>
              <a:t>Débil integración entre los órganos de gestión, gerencia y coordinación interna.</a:t>
            </a:r>
          </a:p>
          <a:p>
            <a:pPr lvl="1" algn="just" eaLnBrk="1" hangingPunct="1">
              <a:lnSpc>
                <a:spcPct val="90000"/>
              </a:lnSpc>
              <a:spcBef>
                <a:spcPct val="35000"/>
              </a:spcBef>
            </a:pPr>
            <a:r>
              <a:rPr lang="es-PE" altLang="es-PE" sz="1800"/>
              <a:t>Inexistencia de una cultura de planificación.</a:t>
            </a:r>
            <a:endParaRPr lang="es-MX" altLang="es-PE" sz="1800"/>
          </a:p>
        </p:txBody>
      </p:sp>
      <p:pic>
        <p:nvPicPr>
          <p:cNvPr id="26629" name="Picture 4" descr="Trash_can_bursts[1]">
            <a:extLst>
              <a:ext uri="{FF2B5EF4-FFF2-40B4-BE49-F238E27FC236}">
                <a16:creationId xmlns:a16="http://schemas.microsoft.com/office/drawing/2014/main" id="{1DED33CB-944F-4535-B501-E4028A7565E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-1250950"/>
            <a:ext cx="3673475" cy="274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5 Marcador de número de diapositiva">
            <a:extLst>
              <a:ext uri="{FF2B5EF4-FFF2-40B4-BE49-F238E27FC236}">
                <a16:creationId xmlns:a16="http://schemas.microsoft.com/office/drawing/2014/main" id="{0EE54AD3-EAAF-4D3F-B0A7-5D7D8AD0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7BB7787-E903-4709-AFA4-7F2CA9AEDB6C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s-ES" altLang="es-PE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789FBA4-6AB2-44D2-B1B4-333FE86EE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03250"/>
          </a:xfrm>
        </p:spPr>
        <p:txBody>
          <a:bodyPr/>
          <a:lstStyle/>
          <a:p>
            <a:pPr eaLnBrk="1" hangingPunct="1"/>
            <a:r>
              <a:rPr lang="es-MX" altLang="es-PE" sz="2800" b="1"/>
              <a:t>POBLACIÓN: ASPECTOS CULTURALES </a:t>
            </a:r>
            <a:endParaRPr lang="es-ES" altLang="es-PE" sz="2800" b="1"/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B940DED-5537-42C9-84B7-BCC55629D4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099425" cy="4338637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s-PE" altLang="es-PE" sz="2000"/>
              <a:t>Actualmente, la población recibe un precario servicio de recolección, transporte y disposición de RR.SS.</a:t>
            </a:r>
          </a:p>
          <a:p>
            <a:pPr eaLnBrk="1" hangingPunct="1">
              <a:spcBef>
                <a:spcPct val="35000"/>
              </a:spcBef>
            </a:pPr>
            <a:r>
              <a:rPr lang="es-PE" altLang="es-PE" sz="2000"/>
              <a:t>Por ello y sus malas prácticas, la población arroja sus RR.SS. en las vías y espacios públicos.</a:t>
            </a:r>
          </a:p>
          <a:p>
            <a:pPr eaLnBrk="1" hangingPunct="1">
              <a:spcBef>
                <a:spcPct val="35000"/>
              </a:spcBef>
            </a:pPr>
            <a:r>
              <a:rPr lang="es-PE" altLang="es-PE" sz="2000"/>
              <a:t>Se crean zonas de acumulación a cielo abierto en zonas aledañas al río Apurímac y espacios agrícolas.</a:t>
            </a:r>
            <a:endParaRPr lang="es-ES" altLang="es-PE" sz="2000"/>
          </a:p>
        </p:txBody>
      </p:sp>
      <p:pic>
        <p:nvPicPr>
          <p:cNvPr id="27653" name="Picture 4" descr="Garbage_man.gif - (12K)">
            <a:extLst>
              <a:ext uri="{FF2B5EF4-FFF2-40B4-BE49-F238E27FC236}">
                <a16:creationId xmlns:a16="http://schemas.microsoft.com/office/drawing/2014/main" id="{9BFA4BF8-1250-4464-8EB2-7441ED443E7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0" y="3422650"/>
            <a:ext cx="1343025" cy="281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5 Marcador de número de diapositiva">
            <a:extLst>
              <a:ext uri="{FF2B5EF4-FFF2-40B4-BE49-F238E27FC236}">
                <a16:creationId xmlns:a16="http://schemas.microsoft.com/office/drawing/2014/main" id="{DE07E894-1355-434B-B9F9-4EA2F4BA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C157E9-1CED-4DC1-8FEA-06DC504D7D3B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s-ES" altLang="es-PE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F0763BF9-DBD0-4E55-B301-F60A41518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8280400" cy="747713"/>
          </a:xfrm>
          <a:noFill/>
        </p:spPr>
        <p:txBody>
          <a:bodyPr/>
          <a:lstStyle/>
          <a:p>
            <a:pPr eaLnBrk="1" hangingPunct="1"/>
            <a:r>
              <a:rPr lang="es-PE" altLang="es-PE" sz="2800" b="1"/>
              <a:t>GRAVEDAD DE LA SITUACIÓN NEGATIVA QUE SE INTENTA MODIFICAR</a:t>
            </a:r>
            <a:endParaRPr lang="es-ES" altLang="es-PE" sz="2800" b="1"/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8D4D6E30-1565-4564-9E59-5A46C6DD9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339850"/>
            <a:ext cx="8001000" cy="475297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100000"/>
              </a:spcBef>
            </a:pPr>
            <a:r>
              <a:rPr lang="es-ES" altLang="es-PE" sz="2400" b="1" u="sng"/>
              <a:t>Temporalidad</a:t>
            </a:r>
            <a:r>
              <a:rPr lang="es-ES" altLang="es-PE" sz="2400"/>
              <a:t>: El problema del inadecuado tratamiento de los RR.SS es permanente. La Municipalidad ha intentado mejorar el servicio, pero ha sido insuficiente.</a:t>
            </a:r>
            <a:endParaRPr lang="es-ES" altLang="es-PE" sz="2400" u="sng"/>
          </a:p>
          <a:p>
            <a:pPr algn="just" eaLnBrk="1" hangingPunct="1">
              <a:lnSpc>
                <a:spcPct val="80000"/>
              </a:lnSpc>
              <a:spcBef>
                <a:spcPct val="100000"/>
              </a:spcBef>
            </a:pPr>
            <a:r>
              <a:rPr lang="es-ES" altLang="es-PE" sz="2400" b="1" u="sng"/>
              <a:t>Relevancia</a:t>
            </a:r>
            <a:r>
              <a:rPr lang="es-ES" altLang="es-PE" sz="2400"/>
              <a:t>: El manejo inadecuado de RR.SS. afecta la salud de la población de Pichari. La ejecución del proyecto ayudará a reducir los índices de enfermedades.</a:t>
            </a:r>
            <a:endParaRPr lang="es-ES" altLang="es-PE" sz="2400" u="sng"/>
          </a:p>
          <a:p>
            <a:pPr algn="just" eaLnBrk="1" hangingPunct="1">
              <a:lnSpc>
                <a:spcPct val="80000"/>
              </a:lnSpc>
              <a:spcBef>
                <a:spcPct val="100000"/>
              </a:spcBef>
            </a:pPr>
            <a:r>
              <a:rPr lang="es-ES" altLang="es-PE" sz="2400" b="1" u="sng"/>
              <a:t>Grado de avance</a:t>
            </a:r>
            <a:r>
              <a:rPr lang="es-ES" altLang="es-PE" sz="2400"/>
              <a:t>: El botadero está en su tope. Debido al mal servicio de recolección, los habitantes echan la basura en las vías y las áreas cercanas al río, con lo que los RR.SS. se acumulan en la localidad.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5 Marcador de número de diapositiva">
            <a:extLst>
              <a:ext uri="{FF2B5EF4-FFF2-40B4-BE49-F238E27FC236}">
                <a16:creationId xmlns:a16="http://schemas.microsoft.com/office/drawing/2014/main" id="{DFBA3DDA-8917-4B7F-BA55-ECE60BFF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AA9132-890A-4280-9EF0-9091CAA51ABB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s-ES" altLang="es-PE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33A9292-ABD0-4C0B-9444-BEA2D3E4E6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8207375" cy="603250"/>
          </a:xfrm>
          <a:noFill/>
        </p:spPr>
        <p:txBody>
          <a:bodyPr/>
          <a:lstStyle/>
          <a:p>
            <a:pPr eaLnBrk="1" hangingPunct="1"/>
            <a:r>
              <a:rPr lang="es-PE" altLang="es-PE" sz="2800" b="1"/>
              <a:t>INTENTO DE SOLUCIONES ANTERIORES</a:t>
            </a:r>
            <a:r>
              <a:rPr lang="es-ES" altLang="es-PE" sz="2800" b="1"/>
              <a:t> 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81235F06-9392-4B94-963F-56CF647EF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7850" y="1700213"/>
            <a:ext cx="7978775" cy="439261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s-ES" altLang="es-PE" sz="2000"/>
              <a:t>No se han planteado soluciones técnicas para recolectar, transportar y disponer en forma segura los RR.SS. generados en Pichari.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s-ES" altLang="es-PE" sz="2000"/>
              <a:t>Ante el incremento de la población y de la cantidad de RR.SS. generados, la municipalidad implementó desde el año 2000 un sistema de recolección precario y un botadero ubicado en Pichari Baja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s-ES" altLang="es-PE" sz="2000"/>
              <a:t>Esta acción ha generado un mayor problema de salud y de contaminación ambiental.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5 Marcador de número de diapositiva">
            <a:extLst>
              <a:ext uri="{FF2B5EF4-FFF2-40B4-BE49-F238E27FC236}">
                <a16:creationId xmlns:a16="http://schemas.microsoft.com/office/drawing/2014/main" id="{74509789-39F6-4FAE-8D19-223339E7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B6A939-0A73-4FE5-9B7E-F0709CDE0886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s-ES" altLang="es-PE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2D7B7BD5-F529-4274-827B-A08CCF214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8207375" cy="747713"/>
          </a:xfrm>
        </p:spPr>
        <p:txBody>
          <a:bodyPr/>
          <a:lstStyle/>
          <a:p>
            <a:pPr eaLnBrk="1" hangingPunct="1"/>
            <a:r>
              <a:rPr lang="es-MX" altLang="es-PE" sz="2800" b="1"/>
              <a:t>INTERESES DE GRUPOS INVOLUCRADOS</a:t>
            </a:r>
            <a:endParaRPr lang="es-ES" altLang="es-PE" sz="2800" b="1"/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3D116BC8-517D-4793-AFC2-CF6CB0079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021388"/>
            <a:ext cx="5329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ES" altLang="es-PE" sz="1600"/>
              <a:t>FUENTE: Municipalidad de Pichari– 2005. </a:t>
            </a:r>
          </a:p>
        </p:txBody>
      </p:sp>
      <p:sp>
        <p:nvSpPr>
          <p:cNvPr id="30725" name="AutoShape 5">
            <a:extLst>
              <a:ext uri="{FF2B5EF4-FFF2-40B4-BE49-F238E27FC236}">
                <a16:creationId xmlns:a16="http://schemas.microsoft.com/office/drawing/2014/main" id="{93169030-DC80-43C7-A9D7-2C597F66AEFA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1196975"/>
            <a:ext cx="9144000" cy="4679950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>
            <a:outerShdw dist="197566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endParaRPr lang="es-MX"/>
          </a:p>
        </p:txBody>
      </p:sp>
      <p:sp>
        <p:nvSpPr>
          <p:cNvPr id="30726" name="Rectangle 7">
            <a:extLst>
              <a:ext uri="{FF2B5EF4-FFF2-40B4-BE49-F238E27FC236}">
                <a16:creationId xmlns:a16="http://schemas.microsoft.com/office/drawing/2014/main" id="{7988D2AF-483D-4913-B588-BFFD7E20D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13462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600" b="1">
                <a:solidFill>
                  <a:srgbClr val="000000"/>
                </a:solidFill>
                <a:latin typeface="Arial" panose="020B0604020202020204" pitchFamily="34" charset="0"/>
              </a:rPr>
              <a:t>Grupo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27" name="Rectangle 8">
            <a:extLst>
              <a:ext uri="{FF2B5EF4-FFF2-40B4-BE49-F238E27FC236}">
                <a16:creationId xmlns:a16="http://schemas.microsoft.com/office/drawing/2014/main" id="{8A7FBE93-2FE9-4BC6-BA8A-ADB76E594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3" y="1346200"/>
            <a:ext cx="892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600" b="1">
                <a:solidFill>
                  <a:srgbClr val="000000"/>
                </a:solidFill>
                <a:latin typeface="Arial" panose="020B0604020202020204" pitchFamily="34" charset="0"/>
              </a:rPr>
              <a:t>Intereses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28" name="Rectangle 9">
            <a:extLst>
              <a:ext uri="{FF2B5EF4-FFF2-40B4-BE49-F238E27FC236}">
                <a16:creationId xmlns:a16="http://schemas.microsoft.com/office/drawing/2014/main" id="{3090ECB6-C04D-4071-AD6E-68BF48542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613" y="1346200"/>
            <a:ext cx="1908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600" b="1">
                <a:solidFill>
                  <a:srgbClr val="000000"/>
                </a:solidFill>
                <a:latin typeface="Arial" panose="020B0604020202020204" pitchFamily="34" charset="0"/>
              </a:rPr>
              <a:t>Problema Percibido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29" name="Rectangle 10">
            <a:extLst>
              <a:ext uri="{FF2B5EF4-FFF2-40B4-BE49-F238E27FC236}">
                <a16:creationId xmlns:a16="http://schemas.microsoft.com/office/drawing/2014/main" id="{9026CD52-7DB6-476E-B00D-B9C11A71B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0463" y="1346200"/>
            <a:ext cx="9937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600" b="1">
                <a:solidFill>
                  <a:srgbClr val="000000"/>
                </a:solidFill>
                <a:latin typeface="Arial" panose="020B0604020202020204" pitchFamily="34" charset="0"/>
              </a:rPr>
              <a:t>Conflictos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30" name="Rectangle 11">
            <a:extLst>
              <a:ext uri="{FF2B5EF4-FFF2-40B4-BE49-F238E27FC236}">
                <a16:creationId xmlns:a16="http://schemas.microsoft.com/office/drawing/2014/main" id="{B95AFC02-C638-4BB7-AF43-AA73B137A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1747838"/>
            <a:ext cx="587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40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31" name="Rectangle 12">
            <a:extLst>
              <a:ext uri="{FF2B5EF4-FFF2-40B4-BE49-F238E27FC236}">
                <a16:creationId xmlns:a16="http://schemas.microsoft.com/office/drawing/2014/main" id="{945360CC-50DE-473C-B934-793FA4E4A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5788" y="1781175"/>
            <a:ext cx="1524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100">
                <a:solidFill>
                  <a:srgbClr val="000000"/>
                </a:solidFill>
                <a:latin typeface="Arial" panose="020B0604020202020204" pitchFamily="34" charset="0"/>
              </a:rPr>
              <a:t>    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32" name="Rectangle 13">
            <a:extLst>
              <a:ext uri="{FF2B5EF4-FFF2-40B4-BE49-F238E27FC236}">
                <a16:creationId xmlns:a16="http://schemas.microsoft.com/office/drawing/2014/main" id="{A217FDB4-5755-4DC2-9ED3-C31A67F08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650" y="1735138"/>
            <a:ext cx="1250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400">
                <a:solidFill>
                  <a:srgbClr val="000000"/>
                </a:solidFill>
                <a:latin typeface="Arial" panose="020B0604020202020204" pitchFamily="34" charset="0"/>
              </a:rPr>
              <a:t>Gobierno Local.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33" name="Rectangle 14">
            <a:extLst>
              <a:ext uri="{FF2B5EF4-FFF2-40B4-BE49-F238E27FC236}">
                <a16:creationId xmlns:a16="http://schemas.microsoft.com/office/drawing/2014/main" id="{0D780EAF-11C6-4887-AEA6-E720BE448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2484438"/>
            <a:ext cx="587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40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34" name="Rectangle 15">
            <a:extLst>
              <a:ext uri="{FF2B5EF4-FFF2-40B4-BE49-F238E27FC236}">
                <a16:creationId xmlns:a16="http://schemas.microsoft.com/office/drawing/2014/main" id="{A48C19A7-B4DF-4F8B-818F-667BDD207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5788" y="2519363"/>
            <a:ext cx="1524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100">
                <a:solidFill>
                  <a:srgbClr val="000000"/>
                </a:solidFill>
                <a:latin typeface="Arial" panose="020B0604020202020204" pitchFamily="34" charset="0"/>
              </a:rPr>
              <a:t>    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35" name="Rectangle 16">
            <a:extLst>
              <a:ext uri="{FF2B5EF4-FFF2-40B4-BE49-F238E27FC236}">
                <a16:creationId xmlns:a16="http://schemas.microsoft.com/office/drawing/2014/main" id="{511222B8-3F78-4770-9A57-6A9CA346F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650" y="2473325"/>
            <a:ext cx="6127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400">
                <a:solidFill>
                  <a:srgbClr val="000000"/>
                </a:solidFill>
                <a:latin typeface="Arial" panose="020B0604020202020204" pitchFamily="34" charset="0"/>
              </a:rPr>
              <a:t>MINSA.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36" name="Rectangle 17">
            <a:extLst>
              <a:ext uri="{FF2B5EF4-FFF2-40B4-BE49-F238E27FC236}">
                <a16:creationId xmlns:a16="http://schemas.microsoft.com/office/drawing/2014/main" id="{48523516-755D-402A-BFCC-277A00BE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3001963"/>
            <a:ext cx="587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40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37" name="Rectangle 18">
            <a:extLst>
              <a:ext uri="{FF2B5EF4-FFF2-40B4-BE49-F238E27FC236}">
                <a16:creationId xmlns:a16="http://schemas.microsoft.com/office/drawing/2014/main" id="{0D3B9714-8B43-4BE1-9311-AA33DE8DD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5788" y="3035300"/>
            <a:ext cx="1524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100">
                <a:solidFill>
                  <a:srgbClr val="000000"/>
                </a:solidFill>
                <a:latin typeface="Arial" panose="020B0604020202020204" pitchFamily="34" charset="0"/>
              </a:rPr>
              <a:t>    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38" name="Rectangle 19">
            <a:extLst>
              <a:ext uri="{FF2B5EF4-FFF2-40B4-BE49-F238E27FC236}">
                <a16:creationId xmlns:a16="http://schemas.microsoft.com/office/drawing/2014/main" id="{9B65D158-50F7-4CF1-A823-442CFA295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650" y="2989263"/>
            <a:ext cx="9953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400">
                <a:solidFill>
                  <a:srgbClr val="000000"/>
                </a:solidFill>
                <a:latin typeface="Arial" panose="020B0604020202020204" pitchFamily="34" charset="0"/>
              </a:rPr>
              <a:t>Autoridades.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39" name="Rectangle 20">
            <a:extLst>
              <a:ext uri="{FF2B5EF4-FFF2-40B4-BE49-F238E27FC236}">
                <a16:creationId xmlns:a16="http://schemas.microsoft.com/office/drawing/2014/main" id="{C2C62FDE-295F-458C-901D-CA714A927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3340100"/>
            <a:ext cx="587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40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40" name="Rectangle 21">
            <a:extLst>
              <a:ext uri="{FF2B5EF4-FFF2-40B4-BE49-F238E27FC236}">
                <a16:creationId xmlns:a16="http://schemas.microsoft.com/office/drawing/2014/main" id="{F9F4ECF3-275F-4B42-8ABD-74271D64F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5788" y="3373438"/>
            <a:ext cx="1143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100">
                <a:solidFill>
                  <a:srgbClr val="000000"/>
                </a:solidFill>
                <a:latin typeface="Arial" panose="020B0604020202020204" pitchFamily="34" charset="0"/>
              </a:rPr>
              <a:t>   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41" name="Rectangle 22">
            <a:extLst>
              <a:ext uri="{FF2B5EF4-FFF2-40B4-BE49-F238E27FC236}">
                <a16:creationId xmlns:a16="http://schemas.microsoft.com/office/drawing/2014/main" id="{C2B9461A-EDE4-4C09-99EC-78784A30F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275" y="3327400"/>
            <a:ext cx="7794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400">
                <a:solidFill>
                  <a:srgbClr val="000000"/>
                </a:solidFill>
                <a:latin typeface="Arial" panose="020B0604020202020204" pitchFamily="34" charset="0"/>
              </a:rPr>
              <a:t>Población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42" name="Rectangle 23">
            <a:extLst>
              <a:ext uri="{FF2B5EF4-FFF2-40B4-BE49-F238E27FC236}">
                <a16:creationId xmlns:a16="http://schemas.microsoft.com/office/drawing/2014/main" id="{0BD46D3B-98B1-42B6-AB07-3F73DC594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75" y="332740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40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43" name="Rectangle 24">
            <a:extLst>
              <a:ext uri="{FF2B5EF4-FFF2-40B4-BE49-F238E27FC236}">
                <a16:creationId xmlns:a16="http://schemas.microsoft.com/office/drawing/2014/main" id="{5035A608-914C-4A33-879D-A39400ABA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3327400"/>
            <a:ext cx="9255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400">
                <a:solidFill>
                  <a:srgbClr val="000000"/>
                </a:solidFill>
                <a:latin typeface="Arial" panose="020B0604020202020204" pitchFamily="34" charset="0"/>
              </a:rPr>
              <a:t>autoridades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44" name="Rectangle 25">
            <a:extLst>
              <a:ext uri="{FF2B5EF4-FFF2-40B4-BE49-F238E27FC236}">
                <a16:creationId xmlns:a16="http://schemas.microsoft.com/office/drawing/2014/main" id="{ADF7E3E8-6287-46E0-B786-59F16AB7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3563938"/>
            <a:ext cx="6016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400">
                <a:solidFill>
                  <a:srgbClr val="000000"/>
                </a:solidFill>
                <a:latin typeface="Arial" panose="020B0604020202020204" pitchFamily="34" charset="0"/>
              </a:rPr>
              <a:t>locales.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45" name="Rectangle 26">
            <a:extLst>
              <a:ext uri="{FF2B5EF4-FFF2-40B4-BE49-F238E27FC236}">
                <a16:creationId xmlns:a16="http://schemas.microsoft.com/office/drawing/2014/main" id="{A18CF03F-1DC8-4E99-AA25-07BC32027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4046538"/>
            <a:ext cx="587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40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46" name="Rectangle 27">
            <a:extLst>
              <a:ext uri="{FF2B5EF4-FFF2-40B4-BE49-F238E27FC236}">
                <a16:creationId xmlns:a16="http://schemas.microsoft.com/office/drawing/2014/main" id="{60C2CA4A-7967-4E1C-A210-41C63744E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5788" y="4079875"/>
            <a:ext cx="1524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100">
                <a:solidFill>
                  <a:srgbClr val="000000"/>
                </a:solidFill>
                <a:latin typeface="Arial" panose="020B0604020202020204" pitchFamily="34" charset="0"/>
              </a:rPr>
              <a:t>    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47" name="Rectangle 28">
            <a:extLst>
              <a:ext uri="{FF2B5EF4-FFF2-40B4-BE49-F238E27FC236}">
                <a16:creationId xmlns:a16="http://schemas.microsoft.com/office/drawing/2014/main" id="{FFA37068-CC26-4D74-AD4E-FF66482E0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650" y="4033838"/>
            <a:ext cx="6127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400">
                <a:solidFill>
                  <a:srgbClr val="000000"/>
                </a:solidFill>
                <a:latin typeface="Arial" panose="020B0604020202020204" pitchFamily="34" charset="0"/>
              </a:rPr>
              <a:t>MINSA.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48" name="Rectangle 29">
            <a:extLst>
              <a:ext uri="{FF2B5EF4-FFF2-40B4-BE49-F238E27FC236}">
                <a16:creationId xmlns:a16="http://schemas.microsoft.com/office/drawing/2014/main" id="{AEC488A9-0BD8-4D6B-961C-CB60E683D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4562475"/>
            <a:ext cx="587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40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49" name="Rectangle 30">
            <a:extLst>
              <a:ext uri="{FF2B5EF4-FFF2-40B4-BE49-F238E27FC236}">
                <a16:creationId xmlns:a16="http://schemas.microsoft.com/office/drawing/2014/main" id="{C51F26E8-6CA1-4D3D-9AC8-F101EB714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5788" y="4595813"/>
            <a:ext cx="1524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100">
                <a:solidFill>
                  <a:srgbClr val="000000"/>
                </a:solidFill>
                <a:latin typeface="Arial" panose="020B0604020202020204" pitchFamily="34" charset="0"/>
              </a:rPr>
              <a:t>    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50" name="Rectangle 31">
            <a:extLst>
              <a:ext uri="{FF2B5EF4-FFF2-40B4-BE49-F238E27FC236}">
                <a16:creationId xmlns:a16="http://schemas.microsoft.com/office/drawing/2014/main" id="{C26141C3-9033-4AC9-A03F-18421B967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650" y="4549775"/>
            <a:ext cx="1250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400">
                <a:solidFill>
                  <a:srgbClr val="000000"/>
                </a:solidFill>
                <a:latin typeface="Arial" panose="020B0604020202020204" pitchFamily="34" charset="0"/>
              </a:rPr>
              <a:t>Gobierno Local.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51" name="Rectangle 32">
            <a:extLst>
              <a:ext uri="{FF2B5EF4-FFF2-40B4-BE49-F238E27FC236}">
                <a16:creationId xmlns:a16="http://schemas.microsoft.com/office/drawing/2014/main" id="{E36B1A76-DE38-4ABA-AF9F-DD15368DC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5343525"/>
            <a:ext cx="587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40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52" name="Rectangle 33">
            <a:extLst>
              <a:ext uri="{FF2B5EF4-FFF2-40B4-BE49-F238E27FC236}">
                <a16:creationId xmlns:a16="http://schemas.microsoft.com/office/drawing/2014/main" id="{38291131-1D49-4BB3-8DD9-8EF30E4C4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5788" y="5378450"/>
            <a:ext cx="1524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100">
                <a:solidFill>
                  <a:srgbClr val="000000"/>
                </a:solidFill>
                <a:latin typeface="Arial" panose="020B0604020202020204" pitchFamily="34" charset="0"/>
              </a:rPr>
              <a:t>    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53" name="Rectangle 34">
            <a:extLst>
              <a:ext uri="{FF2B5EF4-FFF2-40B4-BE49-F238E27FC236}">
                <a16:creationId xmlns:a16="http://schemas.microsoft.com/office/drawing/2014/main" id="{17D2974D-1F4C-4F2B-B4A1-4F59981D1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650" y="5330825"/>
            <a:ext cx="19621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400">
                <a:solidFill>
                  <a:srgbClr val="000000"/>
                </a:solidFill>
                <a:latin typeface="Arial" panose="020B0604020202020204" pitchFamily="34" charset="0"/>
              </a:rPr>
              <a:t>Población y Autoridades.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54" name="Rectangle 35">
            <a:extLst>
              <a:ext uri="{FF2B5EF4-FFF2-40B4-BE49-F238E27FC236}">
                <a16:creationId xmlns:a16="http://schemas.microsoft.com/office/drawing/2014/main" id="{5BA31A8E-1488-4557-9419-FDE585AC0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2254250"/>
            <a:ext cx="1377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600" b="1">
                <a:solidFill>
                  <a:srgbClr val="000000"/>
                </a:solidFill>
                <a:latin typeface="Arial" panose="020B0604020202020204" pitchFamily="34" charset="0"/>
              </a:rPr>
              <a:t>Población del 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55" name="Rectangle 36">
            <a:extLst>
              <a:ext uri="{FF2B5EF4-FFF2-40B4-BE49-F238E27FC236}">
                <a16:creationId xmlns:a16="http://schemas.microsoft.com/office/drawing/2014/main" id="{6733577B-9F28-4E13-B278-81C68FC1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2509838"/>
            <a:ext cx="1130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600" b="1">
                <a:solidFill>
                  <a:srgbClr val="000000"/>
                </a:solidFill>
                <a:latin typeface="Arial" panose="020B0604020202020204" pitchFamily="34" charset="0"/>
              </a:rPr>
              <a:t>C.P Pichari.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56" name="Rectangle 37">
            <a:extLst>
              <a:ext uri="{FF2B5EF4-FFF2-40B4-BE49-F238E27FC236}">
                <a16:creationId xmlns:a16="http://schemas.microsoft.com/office/drawing/2014/main" id="{1E116E63-84C2-40D4-B4A4-CB5D1C808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63" y="2155825"/>
            <a:ext cx="2139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400">
                <a:solidFill>
                  <a:srgbClr val="000000"/>
                </a:solidFill>
                <a:latin typeface="Arial" panose="020B0604020202020204" pitchFamily="34" charset="0"/>
              </a:rPr>
              <a:t>Que los </a:t>
            </a:r>
            <a:r>
              <a:rPr lang="es-ES" altLang="es-PE" sz="1400">
                <a:latin typeface="Arial" panose="020B0604020202020204" pitchFamily="34" charset="0"/>
              </a:rPr>
              <a:t>RR.SS</a:t>
            </a:r>
            <a:r>
              <a:rPr lang="es-ES" altLang="es-PE" sz="1400">
                <a:solidFill>
                  <a:srgbClr val="000000"/>
                </a:solidFill>
                <a:latin typeface="Arial" panose="020B0604020202020204" pitchFamily="34" charset="0"/>
              </a:rPr>
              <a:t> generados 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57" name="Rectangle 38">
            <a:extLst>
              <a:ext uri="{FF2B5EF4-FFF2-40B4-BE49-F238E27FC236}">
                <a16:creationId xmlns:a16="http://schemas.microsoft.com/office/drawing/2014/main" id="{5A1F871D-0721-400D-A50C-FA752255F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038" y="2392363"/>
            <a:ext cx="2235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400">
                <a:solidFill>
                  <a:srgbClr val="000000"/>
                </a:solidFill>
                <a:latin typeface="Arial" panose="020B0604020202020204" pitchFamily="34" charset="0"/>
              </a:rPr>
              <a:t>sean recolectados en forma 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58" name="Rectangle 39">
            <a:extLst>
              <a:ext uri="{FF2B5EF4-FFF2-40B4-BE49-F238E27FC236}">
                <a16:creationId xmlns:a16="http://schemas.microsoft.com/office/drawing/2014/main" id="{39C1AC15-A82E-424A-99A3-8DAC61864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888" y="2628900"/>
            <a:ext cx="7477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400">
                <a:solidFill>
                  <a:srgbClr val="000000"/>
                </a:solidFill>
                <a:latin typeface="Arial" panose="020B0604020202020204" pitchFamily="34" charset="0"/>
              </a:rPr>
              <a:t>oportuna.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59" name="Rectangle 40">
            <a:extLst>
              <a:ext uri="{FF2B5EF4-FFF2-40B4-BE49-F238E27FC236}">
                <a16:creationId xmlns:a16="http://schemas.microsoft.com/office/drawing/2014/main" id="{158A93B5-CCD1-4B90-9A76-01EDB53FF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9400" y="2274888"/>
            <a:ext cx="27813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400">
                <a:solidFill>
                  <a:srgbClr val="000000"/>
                </a:solidFill>
                <a:latin typeface="Arial" panose="020B0604020202020204" pitchFamily="34" charset="0"/>
              </a:rPr>
              <a:t>Acumulación de RR.SS en lugares 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60" name="Rectangle 41">
            <a:extLst>
              <a:ext uri="{FF2B5EF4-FFF2-40B4-BE49-F238E27FC236}">
                <a16:creationId xmlns:a16="http://schemas.microsoft.com/office/drawing/2014/main" id="{168642BC-C583-432F-A87E-4A6ECBDCB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0" y="2511425"/>
            <a:ext cx="27781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400">
                <a:solidFill>
                  <a:srgbClr val="000000"/>
                </a:solidFill>
                <a:latin typeface="Arial" panose="020B0604020202020204" pitchFamily="34" charset="0"/>
              </a:rPr>
              <a:t>inadecuados cerca de la población.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61" name="Rectangle 42">
            <a:extLst>
              <a:ext uri="{FF2B5EF4-FFF2-40B4-BE49-F238E27FC236}">
                <a16:creationId xmlns:a16="http://schemas.microsoft.com/office/drawing/2014/main" id="{0673A1FD-CE30-4CB1-89D7-52F20A572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" y="3563938"/>
            <a:ext cx="12287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400" b="1">
                <a:solidFill>
                  <a:srgbClr val="000000"/>
                </a:solidFill>
                <a:latin typeface="Arial" panose="020B0604020202020204" pitchFamily="34" charset="0"/>
              </a:rPr>
              <a:t>Municipalidad 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62" name="Rectangle 43">
            <a:extLst>
              <a:ext uri="{FF2B5EF4-FFF2-40B4-BE49-F238E27FC236}">
                <a16:creationId xmlns:a16="http://schemas.microsoft.com/office/drawing/2014/main" id="{717EA950-7111-41EB-91F1-719EFC565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3797300"/>
            <a:ext cx="965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400" b="1">
                <a:solidFill>
                  <a:srgbClr val="000000"/>
                </a:solidFill>
                <a:latin typeface="Arial" panose="020B0604020202020204" pitchFamily="34" charset="0"/>
              </a:rPr>
              <a:t>Distrital de 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63" name="Rectangle 44">
            <a:extLst>
              <a:ext uri="{FF2B5EF4-FFF2-40B4-BE49-F238E27FC236}">
                <a16:creationId xmlns:a16="http://schemas.microsoft.com/office/drawing/2014/main" id="{8B0D01FE-9CAD-4104-ABD0-46F9A4064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4033838"/>
            <a:ext cx="5921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400" b="1">
                <a:solidFill>
                  <a:srgbClr val="000000"/>
                </a:solidFill>
                <a:latin typeface="Arial" panose="020B0604020202020204" pitchFamily="34" charset="0"/>
              </a:rPr>
              <a:t>Pichari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64" name="Rectangle 45">
            <a:extLst>
              <a:ext uri="{FF2B5EF4-FFF2-40B4-BE49-F238E27FC236}">
                <a16:creationId xmlns:a16="http://schemas.microsoft.com/office/drawing/2014/main" id="{4400646F-3BAD-4C43-AEC3-7525CB48C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463" y="4033838"/>
            <a:ext cx="492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4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65" name="Rectangle 46">
            <a:extLst>
              <a:ext uri="{FF2B5EF4-FFF2-40B4-BE49-F238E27FC236}">
                <a16:creationId xmlns:a16="http://schemas.microsoft.com/office/drawing/2014/main" id="{DAC6758F-916C-44F7-9C2C-A2C734CA1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525" y="3800475"/>
            <a:ext cx="19986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400">
                <a:solidFill>
                  <a:srgbClr val="000000"/>
                </a:solidFill>
                <a:latin typeface="Arial" panose="020B0604020202020204" pitchFamily="34" charset="0"/>
              </a:rPr>
              <a:t>Tener una ciudad Limpia.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66" name="Rectangle 47">
            <a:extLst>
              <a:ext uri="{FF2B5EF4-FFF2-40B4-BE49-F238E27FC236}">
                <a16:creationId xmlns:a16="http://schemas.microsoft.com/office/drawing/2014/main" id="{CA034DE4-D3CB-4186-B0CE-B802B1AE4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050" y="3683000"/>
            <a:ext cx="27924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400">
                <a:solidFill>
                  <a:srgbClr val="000000"/>
                </a:solidFill>
                <a:latin typeface="Arial" panose="020B0604020202020204" pitchFamily="34" charset="0"/>
              </a:rPr>
              <a:t>Acumulación de RR.SS en calles y 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67" name="Rectangle 48">
            <a:extLst>
              <a:ext uri="{FF2B5EF4-FFF2-40B4-BE49-F238E27FC236}">
                <a16:creationId xmlns:a16="http://schemas.microsoft.com/office/drawing/2014/main" id="{38F16ACE-ECDD-4CE7-ABAC-B78590C44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225" y="3919538"/>
            <a:ext cx="6604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400">
                <a:solidFill>
                  <a:srgbClr val="000000"/>
                </a:solidFill>
                <a:latin typeface="Arial" panose="020B0604020202020204" pitchFamily="34" charset="0"/>
              </a:rPr>
              <a:t>venidas.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68" name="Rectangle 49">
            <a:extLst>
              <a:ext uri="{FF2B5EF4-FFF2-40B4-BE49-F238E27FC236}">
                <a16:creationId xmlns:a16="http://schemas.microsoft.com/office/drawing/2014/main" id="{98D64E3D-DAA5-4663-94FA-A3599A614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956175"/>
            <a:ext cx="11414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400" b="1">
                <a:solidFill>
                  <a:srgbClr val="000000"/>
                </a:solidFill>
                <a:latin typeface="Arial" panose="020B0604020202020204" pitchFamily="34" charset="0"/>
              </a:rPr>
              <a:t>Ministerio de 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69" name="Rectangle 50">
            <a:extLst>
              <a:ext uri="{FF2B5EF4-FFF2-40B4-BE49-F238E27FC236}">
                <a16:creationId xmlns:a16="http://schemas.microsoft.com/office/drawing/2014/main" id="{B072AAAD-4B64-4215-8A78-CF7009678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5189538"/>
            <a:ext cx="5318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400" b="1">
                <a:solidFill>
                  <a:srgbClr val="000000"/>
                </a:solidFill>
                <a:latin typeface="Arial" panose="020B0604020202020204" pitchFamily="34" charset="0"/>
              </a:rPr>
              <a:t>Salud.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70" name="Rectangle 51">
            <a:extLst>
              <a:ext uri="{FF2B5EF4-FFF2-40B4-BE49-F238E27FC236}">
                <a16:creationId xmlns:a16="http://schemas.microsoft.com/office/drawing/2014/main" id="{171C765E-B5E2-4F75-9020-36BC1EDF8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4840288"/>
            <a:ext cx="1784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400">
                <a:solidFill>
                  <a:srgbClr val="000000"/>
                </a:solidFill>
                <a:latin typeface="Arial" panose="020B0604020202020204" pitchFamily="34" charset="0"/>
              </a:rPr>
              <a:t>Disminuir los focos de 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71" name="Rectangle 52">
            <a:extLst>
              <a:ext uri="{FF2B5EF4-FFF2-40B4-BE49-F238E27FC236}">
                <a16:creationId xmlns:a16="http://schemas.microsoft.com/office/drawing/2014/main" id="{BC87D274-31E0-4842-8D8A-592CF30CE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463" y="5075238"/>
            <a:ext cx="20288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400">
                <a:solidFill>
                  <a:srgbClr val="000000"/>
                </a:solidFill>
                <a:latin typeface="Arial" panose="020B0604020202020204" pitchFamily="34" charset="0"/>
              </a:rPr>
              <a:t>contaminación en el área 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72" name="Rectangle 53">
            <a:extLst>
              <a:ext uri="{FF2B5EF4-FFF2-40B4-BE49-F238E27FC236}">
                <a16:creationId xmlns:a16="http://schemas.microsoft.com/office/drawing/2014/main" id="{E4D360AE-F287-4698-A182-84F1A591E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838" y="5311775"/>
            <a:ext cx="18240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400">
                <a:solidFill>
                  <a:srgbClr val="000000"/>
                </a:solidFill>
                <a:latin typeface="Arial" panose="020B0604020202020204" pitchFamily="34" charset="0"/>
              </a:rPr>
              <a:t>urbana del C.P Pichari.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73" name="Rectangle 54">
            <a:extLst>
              <a:ext uri="{FF2B5EF4-FFF2-40B4-BE49-F238E27FC236}">
                <a16:creationId xmlns:a16="http://schemas.microsoft.com/office/drawing/2014/main" id="{2E35BB94-6063-4D90-9F2B-E0B182E33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5" y="4956175"/>
            <a:ext cx="2362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400">
                <a:solidFill>
                  <a:srgbClr val="000000"/>
                </a:solidFill>
                <a:latin typeface="Arial" panose="020B0604020202020204" pitchFamily="34" charset="0"/>
              </a:rPr>
              <a:t>Incremento de enfermedades 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74" name="Rectangle 55">
            <a:extLst>
              <a:ext uri="{FF2B5EF4-FFF2-40B4-BE49-F238E27FC236}">
                <a16:creationId xmlns:a16="http://schemas.microsoft.com/office/drawing/2014/main" id="{DFF2D6DE-B063-4452-8CCB-4745DBDF2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063" y="5192713"/>
            <a:ext cx="20224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PE" sz="1400">
                <a:solidFill>
                  <a:srgbClr val="000000"/>
                </a:solidFill>
                <a:latin typeface="Arial" panose="020B0604020202020204" pitchFamily="34" charset="0"/>
              </a:rPr>
              <a:t>relacionados a los RR.SS</a:t>
            </a:r>
            <a:endParaRPr lang="es-ES" altLang="es-PE" sz="2400">
              <a:latin typeface="Arial" panose="020B0604020202020204" pitchFamily="34" charset="0"/>
            </a:endParaRPr>
          </a:p>
        </p:txBody>
      </p:sp>
      <p:sp>
        <p:nvSpPr>
          <p:cNvPr id="30775" name="Line 56">
            <a:extLst>
              <a:ext uri="{FF2B5EF4-FFF2-40B4-BE49-F238E27FC236}">
                <a16:creationId xmlns:a16="http://schemas.microsoft.com/office/drawing/2014/main" id="{489AA6EF-ED1D-4E26-92C6-600C9D6229D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196975"/>
            <a:ext cx="1588" cy="46767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776" name="Rectangle 57">
            <a:extLst>
              <a:ext uri="{FF2B5EF4-FFF2-40B4-BE49-F238E27FC236}">
                <a16:creationId xmlns:a16="http://schemas.microsoft.com/office/drawing/2014/main" id="{9E9D7BBD-E220-4FBE-9F22-CF4738D3E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6975"/>
            <a:ext cx="22225" cy="46767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400"/>
          </a:p>
        </p:txBody>
      </p:sp>
      <p:sp>
        <p:nvSpPr>
          <p:cNvPr id="30777" name="Line 58">
            <a:extLst>
              <a:ext uri="{FF2B5EF4-FFF2-40B4-BE49-F238E27FC236}">
                <a16:creationId xmlns:a16="http://schemas.microsoft.com/office/drawing/2014/main" id="{491230C0-1D01-4E12-8815-74A143BFBB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1216025"/>
            <a:ext cx="1588" cy="46577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778" name="Rectangle 59">
            <a:extLst>
              <a:ext uri="{FF2B5EF4-FFF2-40B4-BE49-F238E27FC236}">
                <a16:creationId xmlns:a16="http://schemas.microsoft.com/office/drawing/2014/main" id="{A2370092-2ECB-4688-B1A0-1BCC02E94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075" y="1216025"/>
            <a:ext cx="23813" cy="46577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400"/>
          </a:p>
        </p:txBody>
      </p:sp>
      <p:sp>
        <p:nvSpPr>
          <p:cNvPr id="30779" name="Line 60">
            <a:extLst>
              <a:ext uri="{FF2B5EF4-FFF2-40B4-BE49-F238E27FC236}">
                <a16:creationId xmlns:a16="http://schemas.microsoft.com/office/drawing/2014/main" id="{9BD165E0-699D-428F-9F18-A05CA0F58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2088" y="1216025"/>
            <a:ext cx="1587" cy="46577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780" name="Rectangle 61">
            <a:extLst>
              <a:ext uri="{FF2B5EF4-FFF2-40B4-BE49-F238E27FC236}">
                <a16:creationId xmlns:a16="http://schemas.microsoft.com/office/drawing/2014/main" id="{64A2DA03-D825-470D-B11F-A04FB6621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2088" y="1216025"/>
            <a:ext cx="22225" cy="46577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400"/>
          </a:p>
        </p:txBody>
      </p:sp>
      <p:sp>
        <p:nvSpPr>
          <p:cNvPr id="30781" name="Line 62">
            <a:extLst>
              <a:ext uri="{FF2B5EF4-FFF2-40B4-BE49-F238E27FC236}">
                <a16:creationId xmlns:a16="http://schemas.microsoft.com/office/drawing/2014/main" id="{4FF80942-A0F2-447D-82B2-681B4B134A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0375" y="1216025"/>
            <a:ext cx="1588" cy="46577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782" name="Rectangle 63">
            <a:extLst>
              <a:ext uri="{FF2B5EF4-FFF2-40B4-BE49-F238E27FC236}">
                <a16:creationId xmlns:a16="http://schemas.microsoft.com/office/drawing/2014/main" id="{2C6455E3-C335-4DD6-969C-40E16BFC3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75" y="1216025"/>
            <a:ext cx="22225" cy="46577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400"/>
          </a:p>
        </p:txBody>
      </p:sp>
      <p:sp>
        <p:nvSpPr>
          <p:cNvPr id="30783" name="Line 64">
            <a:extLst>
              <a:ext uri="{FF2B5EF4-FFF2-40B4-BE49-F238E27FC236}">
                <a16:creationId xmlns:a16="http://schemas.microsoft.com/office/drawing/2014/main" id="{E490DDC1-B16B-476E-8D36-470C0BACFD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8600" y="1216025"/>
            <a:ext cx="1588" cy="46577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784" name="Rectangle 65">
            <a:extLst>
              <a:ext uri="{FF2B5EF4-FFF2-40B4-BE49-F238E27FC236}">
                <a16:creationId xmlns:a16="http://schemas.microsoft.com/office/drawing/2014/main" id="{94DF8223-5E28-4334-B492-39E79CDAC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600" y="1216025"/>
            <a:ext cx="22225" cy="46577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400"/>
          </a:p>
        </p:txBody>
      </p:sp>
      <p:sp>
        <p:nvSpPr>
          <p:cNvPr id="30785" name="Line 66">
            <a:extLst>
              <a:ext uri="{FF2B5EF4-FFF2-40B4-BE49-F238E27FC236}">
                <a16:creationId xmlns:a16="http://schemas.microsoft.com/office/drawing/2014/main" id="{A59C1CE0-6D76-4938-99CB-4F490564C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25" y="1196975"/>
            <a:ext cx="91186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786" name="Rectangle 67">
            <a:extLst>
              <a:ext uri="{FF2B5EF4-FFF2-40B4-BE49-F238E27FC236}">
                <a16:creationId xmlns:a16="http://schemas.microsoft.com/office/drawing/2014/main" id="{90DA550A-E839-49B0-8677-FCA2D895E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" y="1196975"/>
            <a:ext cx="9118600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400"/>
          </a:p>
        </p:txBody>
      </p:sp>
      <p:sp>
        <p:nvSpPr>
          <p:cNvPr id="30787" name="Line 68">
            <a:extLst>
              <a:ext uri="{FF2B5EF4-FFF2-40B4-BE49-F238E27FC236}">
                <a16:creationId xmlns:a16="http://schemas.microsoft.com/office/drawing/2014/main" id="{D1D74C3D-3D35-42DD-BD74-C6FF22BED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25" y="1712913"/>
            <a:ext cx="91186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788" name="Rectangle 69">
            <a:extLst>
              <a:ext uri="{FF2B5EF4-FFF2-40B4-BE49-F238E27FC236}">
                <a16:creationId xmlns:a16="http://schemas.microsoft.com/office/drawing/2014/main" id="{76538125-5084-4A7E-AB95-ED521FA32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" y="1712913"/>
            <a:ext cx="9118600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400"/>
          </a:p>
        </p:txBody>
      </p:sp>
      <p:sp>
        <p:nvSpPr>
          <p:cNvPr id="30789" name="Line 70">
            <a:extLst>
              <a:ext uri="{FF2B5EF4-FFF2-40B4-BE49-F238E27FC236}">
                <a16:creationId xmlns:a16="http://schemas.microsoft.com/office/drawing/2014/main" id="{44AF6F92-E4D1-42D9-8852-A3C8392FC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25" y="3305175"/>
            <a:ext cx="91186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790" name="Rectangle 71">
            <a:extLst>
              <a:ext uri="{FF2B5EF4-FFF2-40B4-BE49-F238E27FC236}">
                <a16:creationId xmlns:a16="http://schemas.microsoft.com/office/drawing/2014/main" id="{DBFE37B0-D9D0-47F6-960E-D994B964F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" y="3305175"/>
            <a:ext cx="9118600" cy="206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400"/>
          </a:p>
        </p:txBody>
      </p:sp>
      <p:sp>
        <p:nvSpPr>
          <p:cNvPr id="30791" name="Line 72">
            <a:extLst>
              <a:ext uri="{FF2B5EF4-FFF2-40B4-BE49-F238E27FC236}">
                <a16:creationId xmlns:a16="http://schemas.microsoft.com/office/drawing/2014/main" id="{278E841F-C215-46D6-9F61-35A5A1A7B3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25" y="4527550"/>
            <a:ext cx="91186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792" name="Rectangle 73">
            <a:extLst>
              <a:ext uri="{FF2B5EF4-FFF2-40B4-BE49-F238E27FC236}">
                <a16:creationId xmlns:a16="http://schemas.microsoft.com/office/drawing/2014/main" id="{50730464-82A5-4AFA-A305-9797E9B4E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" y="4527550"/>
            <a:ext cx="9118600" cy="206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400"/>
          </a:p>
        </p:txBody>
      </p:sp>
      <p:sp>
        <p:nvSpPr>
          <p:cNvPr id="30793" name="Line 74">
            <a:extLst>
              <a:ext uri="{FF2B5EF4-FFF2-40B4-BE49-F238E27FC236}">
                <a16:creationId xmlns:a16="http://schemas.microsoft.com/office/drawing/2014/main" id="{973E78CD-9F1E-4701-BF26-6F05D8A2C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25" y="5854700"/>
            <a:ext cx="91186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794" name="Rectangle 75">
            <a:extLst>
              <a:ext uri="{FF2B5EF4-FFF2-40B4-BE49-F238E27FC236}">
                <a16:creationId xmlns:a16="http://schemas.microsoft.com/office/drawing/2014/main" id="{2028F2ED-4BD9-419F-A89A-4D4444FD3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" y="5854700"/>
            <a:ext cx="9118600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5 Marcador de número de diapositiva">
            <a:extLst>
              <a:ext uri="{FF2B5EF4-FFF2-40B4-BE49-F238E27FC236}">
                <a16:creationId xmlns:a16="http://schemas.microsoft.com/office/drawing/2014/main" id="{C78030AD-920C-4CBE-8932-DF84300B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48ED978-4B2E-441B-8E42-4B1E870B0357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s-ES" altLang="es-PE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6AE64E7B-7157-42E4-B2ED-919C44F0B0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304800"/>
            <a:ext cx="7777163" cy="676275"/>
          </a:xfrm>
        </p:spPr>
        <p:txBody>
          <a:bodyPr/>
          <a:lstStyle/>
          <a:p>
            <a:pPr eaLnBrk="1" hangingPunct="1"/>
            <a:r>
              <a:rPr lang="es-MX" altLang="es-PE" sz="2800" b="1"/>
              <a:t>2.2. DEFINICIÓN DEL PROBLEMA CENTRAL: CAUSAS Y EFECTOS</a:t>
            </a:r>
            <a:endParaRPr lang="es-ES" altLang="es-PE" sz="2800" b="1"/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C65F49B-C534-46AA-A43C-C1C63BD367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773238"/>
            <a:ext cx="7966075" cy="2879725"/>
          </a:xfrm>
        </p:spPr>
        <p:txBody>
          <a:bodyPr/>
          <a:lstStyle/>
          <a:p>
            <a:pPr algn="just" eaLnBrk="1" hangingPunct="1">
              <a:spcBef>
                <a:spcPct val="35000"/>
              </a:spcBef>
            </a:pPr>
            <a:r>
              <a:rPr lang="es-ES" altLang="es-PE" sz="2000">
                <a:latin typeface="Arial" panose="020B0604020202020204" pitchFamily="34" charset="0"/>
              </a:rPr>
              <a:t>El problema central es una situación negativa que afecta a un sector de la población.</a:t>
            </a:r>
          </a:p>
          <a:p>
            <a:pPr algn="just" eaLnBrk="1" hangingPunct="1">
              <a:spcBef>
                <a:spcPct val="35000"/>
              </a:spcBef>
            </a:pPr>
            <a:r>
              <a:rPr lang="es-ES" altLang="es-PE" sz="2000">
                <a:latin typeface="Arial" panose="020B0604020202020204" pitchFamily="34" charset="0"/>
              </a:rPr>
              <a:t>Debe ser concreto, pero a la vez amplio para que permita plantear una gama de soluciones alternativas.</a:t>
            </a:r>
            <a:endParaRPr lang="es-ES_tradnl" altLang="es-PE" sz="200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35000"/>
              </a:spcBef>
            </a:pPr>
            <a:r>
              <a:rPr lang="es-ES_tradnl" altLang="es-PE" sz="2000">
                <a:latin typeface="Arial" panose="020B0604020202020204" pitchFamily="34" charset="0"/>
              </a:rPr>
              <a:t>NO debe ser expresado como la negación de una solución, debe dejar abierta la posibilidad de encontrar múltiples alternativas.</a:t>
            </a:r>
          </a:p>
          <a:p>
            <a:pPr algn="just" eaLnBrk="1" hangingPunct="1">
              <a:spcBef>
                <a:spcPct val="35000"/>
              </a:spcBef>
            </a:pPr>
            <a:r>
              <a:rPr lang="es-PE" altLang="es-PE" sz="2000"/>
              <a:t>En el caso, la situación ha sido manifestada por la población y la municipalidad</a:t>
            </a:r>
          </a:p>
        </p:txBody>
      </p:sp>
      <p:sp>
        <p:nvSpPr>
          <p:cNvPr id="31749" name="Text Box 4">
            <a:extLst>
              <a:ext uri="{FF2B5EF4-FFF2-40B4-BE49-F238E27FC236}">
                <a16:creationId xmlns:a16="http://schemas.microsoft.com/office/drawing/2014/main" id="{4DA46E4C-3BDC-4719-B7AC-B98193B5C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425" y="4981575"/>
            <a:ext cx="7129463" cy="67945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CC"/>
            </a:solidFill>
            <a:miter lim="800000"/>
            <a:headEnd/>
            <a:tailEnd/>
          </a:ln>
          <a:effectLst>
            <a:outerShdw dist="161645" dir="2700000" algn="ctr" rotWithShape="0">
              <a:schemeClr val="tx1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s-PE" altLang="en-US" sz="2000" b="1" i="1"/>
              <a:t>Problema Central: “Deficiente sistema de manejo de residuos sólidos urbanos en Pichari”.</a:t>
            </a:r>
            <a:endParaRPr lang="es-ES" altLang="en-US" sz="2000" b="1"/>
          </a:p>
        </p:txBody>
      </p:sp>
      <p:pic>
        <p:nvPicPr>
          <p:cNvPr id="31750" name="Picture 5" descr="MCj04042390000[1]">
            <a:extLst>
              <a:ext uri="{FF2B5EF4-FFF2-40B4-BE49-F238E27FC236}">
                <a16:creationId xmlns:a16="http://schemas.microsoft.com/office/drawing/2014/main" id="{346DA624-877D-44D4-AC33-23B50841B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" r="14285"/>
          <a:stretch>
            <a:fillRect/>
          </a:stretch>
        </p:blipFill>
        <p:spPr bwMode="auto">
          <a:xfrm>
            <a:off x="7524750" y="0"/>
            <a:ext cx="1620838" cy="17002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6 Marcador de número de diapositiva">
            <a:extLst>
              <a:ext uri="{FF2B5EF4-FFF2-40B4-BE49-F238E27FC236}">
                <a16:creationId xmlns:a16="http://schemas.microsoft.com/office/drawing/2014/main" id="{CFEB7C22-35DC-4E77-A083-A8AA3B01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532EA1B-D603-4A06-8ABF-256220F21450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s-ES" altLang="es-PE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A65D0C5A-D870-405E-BA7D-2092756100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03250"/>
          </a:xfrm>
        </p:spPr>
        <p:txBody>
          <a:bodyPr/>
          <a:lstStyle/>
          <a:p>
            <a:pPr eaLnBrk="1" hangingPunct="1"/>
            <a:r>
              <a:rPr lang="es-MX" altLang="es-PE" sz="2800" b="1"/>
              <a:t>CAUSAS DIRECTAS</a:t>
            </a:r>
            <a:endParaRPr lang="es-ES" altLang="es-PE" sz="2800" b="1"/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EEED9095-F037-4AB2-B742-80E52124ABB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7605712" cy="4267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AutoNum type="alphaLcPeriod"/>
            </a:pPr>
            <a:r>
              <a:rPr lang="es-PE" altLang="es-PE" sz="2000" u="sng"/>
              <a:t>Insuficiente servicio de recolección de RR.SS.</a:t>
            </a:r>
            <a:r>
              <a:rPr lang="es-PE" altLang="es-PE" sz="2000"/>
              <a:t>: La cobertura es de 75% de la generación.</a:t>
            </a:r>
            <a:endParaRPr lang="es-ES" altLang="es-PE" sz="2000" b="1"/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AutoNum type="alphaLcPeriod"/>
            </a:pPr>
            <a:r>
              <a:rPr lang="es-PE" altLang="es-PE" sz="2000" u="sng"/>
              <a:t>Inadecuada disposición final de residuos sólidos</a:t>
            </a:r>
            <a:r>
              <a:rPr lang="es-PE" altLang="es-PE" sz="2000"/>
              <a:t>: El botadero está colmatado y no existe relleno sanitario.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AutoNum type="alphaLcPeriod"/>
            </a:pPr>
            <a:r>
              <a:rPr lang="es-MX" altLang="es-PE" sz="2000" u="sng"/>
              <a:t>Inadecuada gestión del servicio</a:t>
            </a:r>
            <a:r>
              <a:rPr lang="es-MX" altLang="es-PE" sz="2000"/>
              <a:t>: No existe un área especializada responsable.</a:t>
            </a:r>
            <a:endParaRPr lang="es-ES" altLang="es-PE" sz="2000"/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AutoNum type="alphaLcPeriod"/>
            </a:pPr>
            <a:r>
              <a:rPr lang="es-PE" altLang="es-PE" sz="2000" u="sng"/>
              <a:t>Inadecuadas prácticas de la población</a:t>
            </a:r>
            <a:r>
              <a:rPr lang="es-PE" altLang="es-PE" sz="2000"/>
              <a:t>: Muchas veces la población deposita sus residuos en las calles. </a:t>
            </a:r>
            <a:endParaRPr lang="es-ES" altLang="es-PE" sz="2000" b="1"/>
          </a:p>
        </p:txBody>
      </p:sp>
      <p:graphicFrame>
        <p:nvGraphicFramePr>
          <p:cNvPr id="32773" name="Object 4">
            <a:extLst>
              <a:ext uri="{FF2B5EF4-FFF2-40B4-BE49-F238E27FC236}">
                <a16:creationId xmlns:a16="http://schemas.microsoft.com/office/drawing/2014/main" id="{06EF6CBC-7EA8-4797-A35F-9E5A2F293507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7854950" y="0"/>
          <a:ext cx="1289050" cy="177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Imagen" r:id="rId3" imgW="2309813" imgH="3176588" progId="MS_ClipArt_Gallery.2">
                  <p:embed/>
                </p:oleObj>
              </mc:Choice>
              <mc:Fallback>
                <p:oleObj name="Imagen" r:id="rId3" imgW="2309813" imgH="3176588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4950" y="0"/>
                        <a:ext cx="1289050" cy="17732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6 Marcador de número de diapositiva">
            <a:extLst>
              <a:ext uri="{FF2B5EF4-FFF2-40B4-BE49-F238E27FC236}">
                <a16:creationId xmlns:a16="http://schemas.microsoft.com/office/drawing/2014/main" id="{DB7FCE94-85A0-46D3-BCF3-440BF74C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0BDAB1-9499-4E33-84BA-24B2F0E0BAB9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s-ES" altLang="es-PE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08B3259-C627-44B5-B2AE-EC6C29734B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03250"/>
          </a:xfrm>
        </p:spPr>
        <p:txBody>
          <a:bodyPr/>
          <a:lstStyle/>
          <a:p>
            <a:pPr eaLnBrk="1" hangingPunct="1"/>
            <a:r>
              <a:rPr lang="es-MX" altLang="es-PE" sz="2800" b="1"/>
              <a:t>CAUSAS INDIRECTAS</a:t>
            </a:r>
            <a:endParaRPr lang="es-ES" altLang="es-PE" sz="2800" b="1"/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C79DF59-2DF5-4096-8036-F0828C7BEDE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84313"/>
            <a:ext cx="8064500" cy="4535487"/>
          </a:xfrm>
        </p:spPr>
        <p:txBody>
          <a:bodyPr/>
          <a:lstStyle/>
          <a:p>
            <a:pPr algn="just"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s-PE" altLang="es-PE" sz="1800"/>
              <a:t>a1. Ineficiente diseño de rutas y horarios de recolección y transporte: El tiempo total de recolección es de 8 horas para recorrer 11.94 km, velocidad promedio = 1.55 km/hora. </a:t>
            </a:r>
            <a:endParaRPr lang="es-ES" altLang="es-PE" sz="1800" b="1" i="1"/>
          </a:p>
          <a:p>
            <a:pPr algn="just"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s-PE" altLang="es-PE" sz="1800"/>
              <a:t>a2.	Insuficientes unidades de recolección y transporte: Existe un camión baranda que en 2 turnos recoge 2.57 TM/día. El vehículo tiene una antigüedad de 10 años.</a:t>
            </a:r>
            <a:endParaRPr lang="es-ES" altLang="es-PE" sz="1800" b="1" i="1"/>
          </a:p>
          <a:p>
            <a:pPr algn="just"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s-PE" altLang="es-PE" sz="1800"/>
              <a:t>a3.	Inexistencia de almacenamiento de RR.SS.: Los residuos domiciliarios se depositan en las vías hasta que el camión baranda llegue.</a:t>
            </a:r>
          </a:p>
          <a:p>
            <a:pPr algn="just"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s-PE" altLang="es-PE" sz="1800"/>
              <a:t>b1. Inexistencia de relleno sanitario</a:t>
            </a:r>
          </a:p>
          <a:p>
            <a:pPr algn="just"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s-PE" altLang="es-PE" sz="1800"/>
              <a:t>c1. Inexistencia de un área responsable de la gestión del servicio</a:t>
            </a:r>
          </a:p>
          <a:p>
            <a:pPr algn="just"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s-PE" altLang="es-PE" sz="1800"/>
              <a:t>d1. Malos hábitos de higiene de la población</a:t>
            </a:r>
          </a:p>
          <a:p>
            <a:pPr algn="just"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s-PE" altLang="es-PE" sz="1800"/>
              <a:t>d2. Desconocimiento de la población acerca de las consecuencias del inadecuado tratamiento de RR.SS. </a:t>
            </a:r>
            <a:endParaRPr lang="es-ES" altLang="es-PE" sz="1800"/>
          </a:p>
        </p:txBody>
      </p:sp>
      <p:graphicFrame>
        <p:nvGraphicFramePr>
          <p:cNvPr id="33797" name="Object 4">
            <a:extLst>
              <a:ext uri="{FF2B5EF4-FFF2-40B4-BE49-F238E27FC236}">
                <a16:creationId xmlns:a16="http://schemas.microsoft.com/office/drawing/2014/main" id="{620608EA-8313-40C1-B51E-0A4EC8737A59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7696200" y="0"/>
          <a:ext cx="1447800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Imagen" r:id="rId3" imgW="3025775" imgH="3252788" progId="MS_ClipArt_Gallery.2">
                  <p:embed/>
                </p:oleObj>
              </mc:Choice>
              <mc:Fallback>
                <p:oleObj name="Imagen" r:id="rId3" imgW="3025775" imgH="3252788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0"/>
                        <a:ext cx="1447800" cy="15573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5 Marcador de número de diapositiva">
            <a:extLst>
              <a:ext uri="{FF2B5EF4-FFF2-40B4-BE49-F238E27FC236}">
                <a16:creationId xmlns:a16="http://schemas.microsoft.com/office/drawing/2014/main" id="{3CB8111C-E434-4BE7-B11C-9251B373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D51B758-6883-46BC-BFF7-CB8359A887E1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s-ES" altLang="es-PE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599CA38-2BCD-449E-A239-181F79607A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pPr eaLnBrk="1" hangingPunct="1"/>
            <a:r>
              <a:rPr lang="es-MX" altLang="es-PE" sz="2800" b="1"/>
              <a:t>EFECTOS DIRECTOS</a:t>
            </a:r>
            <a:endParaRPr lang="es-ES" altLang="es-PE" sz="2800" b="1"/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B91EE03-EF8B-4CD0-8E92-BB876A5CF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7993063" cy="3024187"/>
          </a:xfrm>
        </p:spPr>
        <p:txBody>
          <a:bodyPr/>
          <a:lstStyle/>
          <a:p>
            <a:pPr marL="571500" indent="-571500" algn="just" eaLnBrk="1" hangingPunct="1">
              <a:spcBef>
                <a:spcPct val="35000"/>
              </a:spcBef>
              <a:buFont typeface="Wingdings" panose="05000000000000000000" pitchFamily="2" charset="2"/>
              <a:buAutoNum type="alphaLcPeriod"/>
            </a:pPr>
            <a:r>
              <a:rPr lang="es-PE" altLang="es-PE" sz="2000"/>
              <a:t>Acumulación de residuos sólidos en calles, avenidas y áreas marginales: Actualmente se acumulan en las principales vías en promedio 0.83 TM / día.</a:t>
            </a:r>
            <a:endParaRPr lang="es-ES" altLang="es-PE" sz="2000" b="1"/>
          </a:p>
          <a:p>
            <a:pPr marL="571500" indent="-571500" algn="just" eaLnBrk="1" hangingPunct="1">
              <a:spcBef>
                <a:spcPct val="35000"/>
              </a:spcBef>
              <a:buFont typeface="Wingdings" panose="05000000000000000000" pitchFamily="2" charset="2"/>
              <a:buAutoNum type="alphaLcPeriod"/>
            </a:pPr>
            <a:r>
              <a:rPr lang="es-PE" altLang="es-PE" sz="2000"/>
              <a:t>Generación de gases tóxicos: Se ha identificado restos de hollín en los árboles y plantas cercanos a los botaderos en donde se realizan las quemas, lo cual indica el alto grado de contaminación existente.</a:t>
            </a:r>
            <a:endParaRPr lang="es-ES" altLang="es-PE" sz="2000"/>
          </a:p>
        </p:txBody>
      </p:sp>
      <p:pic>
        <p:nvPicPr>
          <p:cNvPr id="34821" name="Picture 4" descr="Buried[1]">
            <a:extLst>
              <a:ext uri="{FF2B5EF4-FFF2-40B4-BE49-F238E27FC236}">
                <a16:creationId xmlns:a16="http://schemas.microsoft.com/office/drawing/2014/main" id="{679E8523-1B40-4DBA-97F2-C5A2C2C0C14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4075113"/>
            <a:ext cx="2592388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5 Marcador de número de diapositiva">
            <a:extLst>
              <a:ext uri="{FF2B5EF4-FFF2-40B4-BE49-F238E27FC236}">
                <a16:creationId xmlns:a16="http://schemas.microsoft.com/office/drawing/2014/main" id="{44BADD88-BC84-45E4-80F1-013A6FE0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67FF68-C45B-401E-88EA-C6B4E16DEFC2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s-ES" altLang="es-PE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0E770C5F-B517-409F-8348-260C63A43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68300"/>
            <a:ext cx="7920038" cy="684213"/>
          </a:xfrm>
        </p:spPr>
        <p:txBody>
          <a:bodyPr/>
          <a:lstStyle/>
          <a:p>
            <a:pPr algn="ctr" eaLnBrk="1" hangingPunct="1"/>
            <a:r>
              <a:rPr lang="es-MX" altLang="es-PE" sz="3600" b="1">
                <a:solidFill>
                  <a:srgbClr val="FFFF00"/>
                </a:solidFill>
              </a:rPr>
              <a:t>1. ASPECTOS GENERALES</a:t>
            </a:r>
            <a:endParaRPr lang="es-ES" altLang="es-PE" sz="3600" b="1">
              <a:solidFill>
                <a:srgbClr val="FFFF00"/>
              </a:solidFill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A61E1C86-ABF6-4613-9345-A48490D297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897063"/>
            <a:ext cx="4799012" cy="4024312"/>
          </a:xfrm>
        </p:spPr>
        <p:txBody>
          <a:bodyPr/>
          <a:lstStyle/>
          <a:p>
            <a:pPr marL="571500" indent="-57150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s-MX" altLang="es-PE" sz="2400">
                <a:solidFill>
                  <a:schemeClr val="bg1"/>
                </a:solidFill>
              </a:rPr>
              <a:t>1.1. NOMBRE DEL PROYECTO</a:t>
            </a:r>
          </a:p>
          <a:p>
            <a:pPr marL="571500" indent="-57150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s-MX" altLang="es-PE" sz="2400">
                <a:solidFill>
                  <a:schemeClr val="bg1"/>
                </a:solidFill>
              </a:rPr>
              <a:t>1.2. UNIDAD FORMULADORA </a:t>
            </a:r>
          </a:p>
          <a:p>
            <a:pPr marL="571500" indent="-57150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s-MX" altLang="es-PE" sz="2400">
                <a:solidFill>
                  <a:schemeClr val="bg1"/>
                </a:solidFill>
              </a:rPr>
              <a:t>	 Y UNIDAD EJECUTORA</a:t>
            </a:r>
          </a:p>
          <a:p>
            <a:pPr marL="571500" indent="-57150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s-MX" altLang="es-PE" sz="2400">
                <a:solidFill>
                  <a:schemeClr val="bg1"/>
                </a:solidFill>
              </a:rPr>
              <a:t>1.3. PARTICIPACIÓN DE </a:t>
            </a:r>
          </a:p>
          <a:p>
            <a:pPr marL="571500" indent="-57150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s-MX" altLang="es-PE" sz="2400">
                <a:solidFill>
                  <a:schemeClr val="bg1"/>
                </a:solidFill>
              </a:rPr>
              <a:t>	 INVOLUCRADOS</a:t>
            </a:r>
          </a:p>
          <a:p>
            <a:pPr marL="571500" indent="-57150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s-MX" altLang="es-PE" sz="2400">
                <a:solidFill>
                  <a:schemeClr val="bg1"/>
                </a:solidFill>
              </a:rPr>
              <a:t>1.4. MARCO DE REFERENCIA</a:t>
            </a:r>
            <a:endParaRPr lang="es-ES" altLang="es-PE" sz="2400">
              <a:solidFill>
                <a:schemeClr val="bg1"/>
              </a:solidFill>
            </a:endParaRPr>
          </a:p>
        </p:txBody>
      </p:sp>
      <p:pic>
        <p:nvPicPr>
          <p:cNvPr id="8197" name="Picture 4">
            <a:extLst>
              <a:ext uri="{FF2B5EF4-FFF2-40B4-BE49-F238E27FC236}">
                <a16:creationId xmlns:a16="http://schemas.microsoft.com/office/drawing/2014/main" id="{16F96EB8-0F63-44F7-9017-2B295250C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2516188"/>
            <a:ext cx="35274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5 Marcador de número de diapositiva">
            <a:extLst>
              <a:ext uri="{FF2B5EF4-FFF2-40B4-BE49-F238E27FC236}">
                <a16:creationId xmlns:a16="http://schemas.microsoft.com/office/drawing/2014/main" id="{F9072B10-DEF5-4EF4-B5D8-868EB60A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1DBC5A-1598-41BC-9345-31D7F31C108B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s-ES" altLang="es-PE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5AE3CFB1-DEBC-4D60-BBB3-EDE2B40598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03250"/>
          </a:xfrm>
        </p:spPr>
        <p:txBody>
          <a:bodyPr/>
          <a:lstStyle/>
          <a:p>
            <a:pPr eaLnBrk="1" hangingPunct="1"/>
            <a:r>
              <a:rPr lang="es-MX" altLang="es-PE" sz="2800" b="1"/>
              <a:t>EFECTOS INDIRECTOS</a:t>
            </a:r>
            <a:endParaRPr lang="es-ES" altLang="es-PE" sz="2800" b="1"/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3DE7EC54-ABF9-49D6-85A2-EF45462AF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557338"/>
            <a:ext cx="5876925" cy="4267200"/>
          </a:xfrm>
        </p:spPr>
        <p:txBody>
          <a:bodyPr/>
          <a:lstStyle/>
          <a:p>
            <a:pPr marL="571500" indent="-571500" eaLnBrk="1" hangingPunct="1"/>
            <a:r>
              <a:rPr lang="es-PE" altLang="es-PE" sz="2000"/>
              <a:t>Presencia de focos infecciosos y Proliferación de vectores que transmiten enfermedades</a:t>
            </a:r>
            <a:endParaRPr lang="es-ES" altLang="es-PE" sz="2000" b="1"/>
          </a:p>
          <a:p>
            <a:pPr marL="571500" indent="-571500" eaLnBrk="1" hangingPunct="1"/>
            <a:r>
              <a:rPr lang="es-PE" altLang="es-PE" sz="2000"/>
              <a:t>Deterioro del paisaje natural</a:t>
            </a:r>
            <a:endParaRPr lang="es-ES" altLang="es-PE" sz="2000" b="1"/>
          </a:p>
          <a:p>
            <a:pPr marL="571500" indent="-571500" eaLnBrk="1" hangingPunct="1"/>
            <a:r>
              <a:rPr lang="es-PE" altLang="es-PE" sz="2000"/>
              <a:t>Deterioro del medio ambiente en las áreas afectadas</a:t>
            </a:r>
            <a:endParaRPr lang="es-ES" altLang="es-PE" sz="2000" b="1"/>
          </a:p>
          <a:p>
            <a:pPr marL="571500" indent="-571500" eaLnBrk="1" hangingPunct="1"/>
            <a:r>
              <a:rPr lang="es-PE" altLang="es-PE" sz="2000"/>
              <a:t>Mayor incidencia de enfermedades diarreicas y bronquiales: El 13.9% de la población de Pichari ha asistido a la posta debido a enfermedades diarreicas, mientras que el 6.7% lo ha hecho por enfermedades bronquiales.</a:t>
            </a:r>
            <a:endParaRPr lang="es-ES" altLang="es-PE" sz="2000"/>
          </a:p>
        </p:txBody>
      </p:sp>
      <p:pic>
        <p:nvPicPr>
          <p:cNvPr id="35845" name="Picture 4" descr="Trash_explosion[1]">
            <a:extLst>
              <a:ext uri="{FF2B5EF4-FFF2-40B4-BE49-F238E27FC236}">
                <a16:creationId xmlns:a16="http://schemas.microsoft.com/office/drawing/2014/main" id="{140C90E5-99EC-414F-A6CF-55AD488F8B4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2349500"/>
            <a:ext cx="2193925" cy="300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3 Marcador de número de diapositiva">
            <a:extLst>
              <a:ext uri="{FF2B5EF4-FFF2-40B4-BE49-F238E27FC236}">
                <a16:creationId xmlns:a16="http://schemas.microsoft.com/office/drawing/2014/main" id="{292AED92-5712-41DC-9009-E9881977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26BFAE-B7D1-478E-8178-FBCB07417752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s-ES" altLang="es-PE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570E768D-B99D-4AB1-A869-E90E3FA68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6975"/>
            <a:ext cx="9144000" cy="5661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40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CD34531-3D6A-4DFF-8AE4-78CE5A8223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74688" y="333375"/>
            <a:ext cx="8001000" cy="503238"/>
          </a:xfrm>
          <a:noFill/>
        </p:spPr>
        <p:txBody>
          <a:bodyPr anchor="t"/>
          <a:lstStyle/>
          <a:p>
            <a:pPr algn="ctr" eaLnBrk="1" hangingPunct="1"/>
            <a:r>
              <a:rPr lang="es-MX" altLang="es-PE" sz="3200" b="1"/>
              <a:t>ÁRBOL DE CAUSAS Y EFECTOS</a:t>
            </a:r>
            <a:endParaRPr lang="es-ES" altLang="es-PE" sz="3200" b="1"/>
          </a:p>
        </p:txBody>
      </p:sp>
      <p:grpSp>
        <p:nvGrpSpPr>
          <p:cNvPr id="2" name="Group 65">
            <a:extLst>
              <a:ext uri="{FF2B5EF4-FFF2-40B4-BE49-F238E27FC236}">
                <a16:creationId xmlns:a16="http://schemas.microsoft.com/office/drawing/2014/main" id="{F3D1285F-9A09-4295-AB83-5D994662F18C}"/>
              </a:ext>
            </a:extLst>
          </p:cNvPr>
          <p:cNvGrpSpPr>
            <a:grpSpLocks/>
          </p:cNvGrpSpPr>
          <p:nvPr/>
        </p:nvGrpSpPr>
        <p:grpSpPr bwMode="auto">
          <a:xfrm>
            <a:off x="493713" y="1268413"/>
            <a:ext cx="8396287" cy="2876550"/>
            <a:chOff x="311" y="799"/>
            <a:chExt cx="5289" cy="1812"/>
          </a:xfrm>
        </p:grpSpPr>
        <p:sp>
          <p:nvSpPr>
            <p:cNvPr id="36899" name="Line 8">
              <a:extLst>
                <a:ext uri="{FF2B5EF4-FFF2-40B4-BE49-F238E27FC236}">
                  <a16:creationId xmlns:a16="http://schemas.microsoft.com/office/drawing/2014/main" id="{569020A0-3CFB-4336-8D61-06AB02E8B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7" y="2461"/>
              <a:ext cx="0" cy="15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6900" name="Line 11">
              <a:extLst>
                <a:ext uri="{FF2B5EF4-FFF2-40B4-BE49-F238E27FC236}">
                  <a16:creationId xmlns:a16="http://schemas.microsoft.com/office/drawing/2014/main" id="{14FFC7E1-4F4B-4BD2-A9D8-94EC69295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2311"/>
              <a:ext cx="0" cy="15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6901" name="Text Box 12">
              <a:extLst>
                <a:ext uri="{FF2B5EF4-FFF2-40B4-BE49-F238E27FC236}">
                  <a16:creationId xmlns:a16="http://schemas.microsoft.com/office/drawing/2014/main" id="{275D275E-91BB-480D-BC77-64D80F872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0" y="799"/>
              <a:ext cx="2134" cy="3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tIns="36000" bIns="36000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PE" altLang="es-PE" sz="1400" b="1">
                  <a:latin typeface="Arial" panose="020B0604020202020204" pitchFamily="34" charset="0"/>
                </a:rPr>
                <a:t>Incremento de Morbilidad y Deterioro ambiental en Pichari </a:t>
              </a:r>
              <a:endParaRPr lang="es-ES" altLang="es-PE" sz="1400">
                <a:latin typeface="Arial" panose="020B0604020202020204" pitchFamily="34" charset="0"/>
              </a:endParaRPr>
            </a:p>
          </p:txBody>
        </p:sp>
        <p:sp>
          <p:nvSpPr>
            <p:cNvPr id="36902" name="Line 13">
              <a:extLst>
                <a:ext uri="{FF2B5EF4-FFF2-40B4-BE49-F238E27FC236}">
                  <a16:creationId xmlns:a16="http://schemas.microsoft.com/office/drawing/2014/main" id="{75C9E158-86E6-4247-8FF0-DBF237A34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2311"/>
              <a:ext cx="0" cy="15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6903" name="Line 14">
              <a:extLst>
                <a:ext uri="{FF2B5EF4-FFF2-40B4-BE49-F238E27FC236}">
                  <a16:creationId xmlns:a16="http://schemas.microsoft.com/office/drawing/2014/main" id="{CC4BC9CE-C4CF-4E69-A6D8-E7873EC39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2460"/>
              <a:ext cx="2631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6904" name="Text Box 16">
              <a:extLst>
                <a:ext uri="{FF2B5EF4-FFF2-40B4-BE49-F238E27FC236}">
                  <a16:creationId xmlns:a16="http://schemas.microsoft.com/office/drawing/2014/main" id="{5BE30636-F5BE-4B94-9A66-479A74BC04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007"/>
              <a:ext cx="1894" cy="3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PE" altLang="es-PE" sz="1400">
                  <a:latin typeface="Arial" panose="020B0604020202020204" pitchFamily="34" charset="0"/>
                </a:rPr>
                <a:t>Generación de gases tóxicos</a:t>
              </a:r>
              <a:endParaRPr lang="es-ES" altLang="es-PE" sz="1400"/>
            </a:p>
          </p:txBody>
        </p:sp>
        <p:sp>
          <p:nvSpPr>
            <p:cNvPr id="36905" name="Line 17">
              <a:extLst>
                <a:ext uri="{FF2B5EF4-FFF2-40B4-BE49-F238E27FC236}">
                  <a16:creationId xmlns:a16="http://schemas.microsoft.com/office/drawing/2014/main" id="{65A2250C-E5B8-4813-AE30-AA6ED2885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" y="1703"/>
              <a:ext cx="0" cy="207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6906" name="Text Box 18">
              <a:extLst>
                <a:ext uri="{FF2B5EF4-FFF2-40B4-BE49-F238E27FC236}">
                  <a16:creationId xmlns:a16="http://schemas.microsoft.com/office/drawing/2014/main" id="{7AD4D092-5705-4B22-ACA6-A4561A268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" y="1363"/>
              <a:ext cx="1118" cy="3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ES" altLang="es-PE" sz="1400">
                  <a:latin typeface="Arial" panose="020B0604020202020204" pitchFamily="34" charset="0"/>
                </a:rPr>
                <a:t>Deterioro del paisaje natural</a:t>
              </a:r>
              <a:endParaRPr lang="es-ES" altLang="es-PE" sz="1400"/>
            </a:p>
          </p:txBody>
        </p:sp>
        <p:sp>
          <p:nvSpPr>
            <p:cNvPr id="36907" name="Line 19">
              <a:extLst>
                <a:ext uri="{FF2B5EF4-FFF2-40B4-BE49-F238E27FC236}">
                  <a16:creationId xmlns:a16="http://schemas.microsoft.com/office/drawing/2014/main" id="{95B578F2-108F-4A74-8C29-D3EFE360A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6" y="1703"/>
              <a:ext cx="0" cy="207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6908" name="Text Box 20">
              <a:extLst>
                <a:ext uri="{FF2B5EF4-FFF2-40B4-BE49-F238E27FC236}">
                  <a16:creationId xmlns:a16="http://schemas.microsoft.com/office/drawing/2014/main" id="{087014BE-373F-46D3-9208-A0AB3F091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1364"/>
              <a:ext cx="1588" cy="3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ES" altLang="es-PE" sz="1400">
                  <a:latin typeface="Arial" panose="020B0604020202020204" pitchFamily="34" charset="0"/>
                </a:rPr>
                <a:t>Deterioro del medio ambiente en las áreas afectadas</a:t>
              </a:r>
              <a:endParaRPr lang="es-ES" altLang="es-PE" sz="1400"/>
            </a:p>
          </p:txBody>
        </p:sp>
        <p:sp>
          <p:nvSpPr>
            <p:cNvPr id="36909" name="Line 21">
              <a:extLst>
                <a:ext uri="{FF2B5EF4-FFF2-40B4-BE49-F238E27FC236}">
                  <a16:creationId xmlns:a16="http://schemas.microsoft.com/office/drawing/2014/main" id="{A723724F-01C2-4648-A367-BCC5ABAE9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703"/>
              <a:ext cx="0" cy="21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6910" name="Line 22">
              <a:extLst>
                <a:ext uri="{FF2B5EF4-FFF2-40B4-BE49-F238E27FC236}">
                  <a16:creationId xmlns:a16="http://schemas.microsoft.com/office/drawing/2014/main" id="{27965154-9C0F-4909-A748-75834B3D05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4" y="1236"/>
              <a:ext cx="3901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6911" name="Line 23">
              <a:extLst>
                <a:ext uri="{FF2B5EF4-FFF2-40B4-BE49-F238E27FC236}">
                  <a16:creationId xmlns:a16="http://schemas.microsoft.com/office/drawing/2014/main" id="{336847E4-146B-44CB-A9AB-AF42A9FD1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" y="1241"/>
              <a:ext cx="0" cy="12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6912" name="Line 24">
              <a:extLst>
                <a:ext uri="{FF2B5EF4-FFF2-40B4-BE49-F238E27FC236}">
                  <a16:creationId xmlns:a16="http://schemas.microsoft.com/office/drawing/2014/main" id="{DD404F7C-457B-439C-BE74-4BB33477E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1099"/>
              <a:ext cx="0" cy="26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6913" name="Line 25">
              <a:extLst>
                <a:ext uri="{FF2B5EF4-FFF2-40B4-BE49-F238E27FC236}">
                  <a16:creationId xmlns:a16="http://schemas.microsoft.com/office/drawing/2014/main" id="{0DBEC695-9FA5-4A01-9A69-78E7070CC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241"/>
              <a:ext cx="0" cy="13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6914" name="Text Box 26">
              <a:extLst>
                <a:ext uri="{FF2B5EF4-FFF2-40B4-BE49-F238E27FC236}">
                  <a16:creationId xmlns:a16="http://schemas.microsoft.com/office/drawing/2014/main" id="{232ABCC8-B928-4C2A-A330-E49C5E97E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1380"/>
              <a:ext cx="1677" cy="3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ES" altLang="es-PE" sz="1400">
                  <a:latin typeface="Arial" panose="020B0604020202020204" pitchFamily="34" charset="0"/>
                </a:rPr>
                <a:t>Presencia de focos infecciosos y proliferación de vectores que transmiten enfermedades</a:t>
              </a:r>
              <a:endParaRPr lang="es-ES" altLang="es-PE" sz="1400"/>
            </a:p>
          </p:txBody>
        </p:sp>
        <p:sp>
          <p:nvSpPr>
            <p:cNvPr id="36915" name="Text Box 29">
              <a:extLst>
                <a:ext uri="{FF2B5EF4-FFF2-40B4-BE49-F238E27FC236}">
                  <a16:creationId xmlns:a16="http://schemas.microsoft.com/office/drawing/2014/main" id="{F9F55A86-D323-4D67-99E2-79CBF890D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2007"/>
              <a:ext cx="2041" cy="3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ES" altLang="es-PE" sz="1400">
                  <a:latin typeface="Arial" panose="020B0604020202020204" pitchFamily="34" charset="0"/>
                </a:rPr>
                <a:t>Acumulación de RR.SS en calles, avenidas, zonas aledañas y botadero</a:t>
              </a:r>
              <a:endParaRPr lang="es-ES" altLang="es-PE" sz="1400"/>
            </a:p>
          </p:txBody>
        </p:sp>
        <p:sp>
          <p:nvSpPr>
            <p:cNvPr id="36916" name="Line 30">
              <a:extLst>
                <a:ext uri="{FF2B5EF4-FFF2-40B4-BE49-F238E27FC236}">
                  <a16:creationId xmlns:a16="http://schemas.microsoft.com/office/drawing/2014/main" id="{0E72C036-7F7A-403F-97D8-BCFB5AE35E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4" y="1916"/>
              <a:ext cx="3901" cy="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6917" name="Line 31">
              <a:extLst>
                <a:ext uri="{FF2B5EF4-FFF2-40B4-BE49-F238E27FC236}">
                  <a16:creationId xmlns:a16="http://schemas.microsoft.com/office/drawing/2014/main" id="{E872FC4E-D5A1-4F4F-B8D8-87509BF90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1910"/>
              <a:ext cx="0" cy="97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6918" name="Line 32">
              <a:extLst>
                <a:ext uri="{FF2B5EF4-FFF2-40B4-BE49-F238E27FC236}">
                  <a16:creationId xmlns:a16="http://schemas.microsoft.com/office/drawing/2014/main" id="{B71FC661-F37D-4A9D-9359-46B09C1005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1910"/>
              <a:ext cx="0" cy="97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6919" name="Text Box 33">
              <a:extLst>
                <a:ext uri="{FF2B5EF4-FFF2-40B4-BE49-F238E27FC236}">
                  <a16:creationId xmlns:a16="http://schemas.microsoft.com/office/drawing/2014/main" id="{89914639-C384-41F4-A966-7E5BAB243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2324"/>
              <a:ext cx="72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s-MX" altLang="es-PE" sz="1600" b="1">
                  <a:solidFill>
                    <a:schemeClr val="tx2"/>
                  </a:solidFill>
                  <a:latin typeface="Arial" panose="020B0604020202020204" pitchFamily="34" charset="0"/>
                </a:rPr>
                <a:t>EFECTOS</a:t>
              </a:r>
              <a:endParaRPr lang="es-ES" altLang="es-PE" sz="1600" b="1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20" name="AutoShape 34">
              <a:extLst>
                <a:ext uri="{FF2B5EF4-FFF2-40B4-BE49-F238E27FC236}">
                  <a16:creationId xmlns:a16="http://schemas.microsoft.com/office/drawing/2014/main" id="{65D9DF88-EC6E-4EEC-B244-427ADDE7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2460"/>
              <a:ext cx="136" cy="1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MX" altLang="es-PE" sz="2400"/>
            </a:p>
          </p:txBody>
        </p:sp>
      </p:grpSp>
      <p:grpSp>
        <p:nvGrpSpPr>
          <p:cNvPr id="3" name="Group 63">
            <a:extLst>
              <a:ext uri="{FF2B5EF4-FFF2-40B4-BE49-F238E27FC236}">
                <a16:creationId xmlns:a16="http://schemas.microsoft.com/office/drawing/2014/main" id="{8362A2DC-39A0-4257-9AF5-EEAC9D280649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4024313"/>
            <a:ext cx="5616575" cy="601662"/>
            <a:chOff x="703" y="2643"/>
            <a:chExt cx="3538" cy="379"/>
          </a:xfrm>
        </p:grpSpPr>
        <p:sp>
          <p:nvSpPr>
            <p:cNvPr id="36897" name="Text Box 5">
              <a:extLst>
                <a:ext uri="{FF2B5EF4-FFF2-40B4-BE49-F238E27FC236}">
                  <a16:creationId xmlns:a16="http://schemas.microsoft.com/office/drawing/2014/main" id="{A64C26DD-2B41-4FE8-9DB1-4F66301D2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2643"/>
              <a:ext cx="2586" cy="379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tIns="36000" bIns="36000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7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s-PE" altLang="es-PE" sz="2000" b="1">
                  <a:latin typeface="Garamond" panose="02020404030301010803" pitchFamily="18" charset="0"/>
                </a:rPr>
                <a:t>Deficiente manejo de residuos sólidos urbanos en Pichari</a:t>
              </a:r>
              <a:endParaRPr lang="es-ES" altLang="es-PE" sz="2000" b="1"/>
            </a:p>
          </p:txBody>
        </p:sp>
        <p:sp>
          <p:nvSpPr>
            <p:cNvPr id="36898" name="Text Box 6">
              <a:extLst>
                <a:ext uri="{FF2B5EF4-FFF2-40B4-BE49-F238E27FC236}">
                  <a16:creationId xmlns:a16="http://schemas.microsoft.com/office/drawing/2014/main" id="{069195F5-BAD1-4972-B3DC-952A68FAD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2659"/>
              <a:ext cx="77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s-MX" altLang="es-PE" sz="1600" b="1">
                  <a:solidFill>
                    <a:schemeClr val="tx2"/>
                  </a:solidFill>
                  <a:latin typeface="Arial" panose="020B0604020202020204" pitchFamily="34" charset="0"/>
                </a:rPr>
                <a:t>PROBLEMA CENTRAL</a:t>
              </a:r>
              <a:endParaRPr lang="es-ES" altLang="es-PE" sz="1600" b="1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64">
            <a:extLst>
              <a:ext uri="{FF2B5EF4-FFF2-40B4-BE49-F238E27FC236}">
                <a16:creationId xmlns:a16="http://schemas.microsoft.com/office/drawing/2014/main" id="{C570A2DB-0E4B-4A33-8713-641C196CCFF7}"/>
              </a:ext>
            </a:extLst>
          </p:cNvPr>
          <p:cNvGrpSpPr>
            <a:grpSpLocks/>
          </p:cNvGrpSpPr>
          <p:nvPr/>
        </p:nvGrpSpPr>
        <p:grpSpPr bwMode="auto">
          <a:xfrm>
            <a:off x="0" y="4265613"/>
            <a:ext cx="9144000" cy="2547937"/>
            <a:chOff x="0" y="2687"/>
            <a:chExt cx="5760" cy="1605"/>
          </a:xfrm>
        </p:grpSpPr>
        <p:sp>
          <p:nvSpPr>
            <p:cNvPr id="36872" name="Line 37">
              <a:extLst>
                <a:ext uri="{FF2B5EF4-FFF2-40B4-BE49-F238E27FC236}">
                  <a16:creationId xmlns:a16="http://schemas.microsoft.com/office/drawing/2014/main" id="{DFD42B61-5A38-451B-A6FD-CA4E9AF75D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0" y="2992"/>
              <a:ext cx="381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6873" name="Line 38">
              <a:extLst>
                <a:ext uri="{FF2B5EF4-FFF2-40B4-BE49-F238E27FC236}">
                  <a16:creationId xmlns:a16="http://schemas.microsoft.com/office/drawing/2014/main" id="{655E38CD-D6E6-4E3C-80D0-8C3C508A69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3005"/>
              <a:ext cx="0" cy="74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6874" name="Text Box 39">
              <a:extLst>
                <a:ext uri="{FF2B5EF4-FFF2-40B4-BE49-F238E27FC236}">
                  <a16:creationId xmlns:a16="http://schemas.microsoft.com/office/drawing/2014/main" id="{BA50D71A-9286-4B84-B8E9-DA0C321D3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3088"/>
              <a:ext cx="1224" cy="3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ES" altLang="es-PE" sz="1400">
                  <a:latin typeface="Arial" panose="020B0604020202020204" pitchFamily="34" charset="0"/>
                </a:rPr>
                <a:t>Inadecuada disposición final de RR.SS.</a:t>
              </a:r>
              <a:endParaRPr lang="es-ES" altLang="es-PE" sz="1400"/>
            </a:p>
          </p:txBody>
        </p:sp>
        <p:sp>
          <p:nvSpPr>
            <p:cNvPr id="36875" name="Line 40">
              <a:extLst>
                <a:ext uri="{FF2B5EF4-FFF2-40B4-BE49-F238E27FC236}">
                  <a16:creationId xmlns:a16="http://schemas.microsoft.com/office/drawing/2014/main" id="{A8772600-71EE-43CE-84DD-1148B4418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4" y="3561"/>
              <a:ext cx="1" cy="295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6876" name="Line 41">
              <a:extLst>
                <a:ext uri="{FF2B5EF4-FFF2-40B4-BE49-F238E27FC236}">
                  <a16:creationId xmlns:a16="http://schemas.microsoft.com/office/drawing/2014/main" id="{79861B8E-E359-43C5-B2A0-7D7514F728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9" y="3567"/>
              <a:ext cx="1" cy="26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6877" name="Line 42">
              <a:extLst>
                <a:ext uri="{FF2B5EF4-FFF2-40B4-BE49-F238E27FC236}">
                  <a16:creationId xmlns:a16="http://schemas.microsoft.com/office/drawing/2014/main" id="{45330FDB-AC8B-4B2E-B1BC-6BA2F64D9B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8" y="3584"/>
              <a:ext cx="1017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6878" name="Line 43">
              <a:extLst>
                <a:ext uri="{FF2B5EF4-FFF2-40B4-BE49-F238E27FC236}">
                  <a16:creationId xmlns:a16="http://schemas.microsoft.com/office/drawing/2014/main" id="{9A45F03D-2122-40D3-B425-EE9E8770F1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2992"/>
              <a:ext cx="0" cy="57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6879" name="Text Box 44">
              <a:extLst>
                <a:ext uri="{FF2B5EF4-FFF2-40B4-BE49-F238E27FC236}">
                  <a16:creationId xmlns:a16="http://schemas.microsoft.com/office/drawing/2014/main" id="{53A08578-350D-4EAF-ABE0-DBF02684FC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3091"/>
              <a:ext cx="1179" cy="3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18000" tIns="10800" rIns="1800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PE" altLang="es-PE" sz="1400">
                  <a:latin typeface="Arial" panose="020B0604020202020204" pitchFamily="34" charset="0"/>
                </a:rPr>
                <a:t>Inadecuadas prácticas de la población</a:t>
              </a:r>
              <a:endParaRPr lang="es-ES" altLang="es-PE" sz="1400"/>
            </a:p>
          </p:txBody>
        </p:sp>
        <p:sp>
          <p:nvSpPr>
            <p:cNvPr id="36880" name="Line 45">
              <a:extLst>
                <a:ext uri="{FF2B5EF4-FFF2-40B4-BE49-F238E27FC236}">
                  <a16:creationId xmlns:a16="http://schemas.microsoft.com/office/drawing/2014/main" id="{01C343B1-1EE9-4E20-BBFD-364E5B73DF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" y="3551"/>
              <a:ext cx="1" cy="16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6881" name="Line 46">
              <a:extLst>
                <a:ext uri="{FF2B5EF4-FFF2-40B4-BE49-F238E27FC236}">
                  <a16:creationId xmlns:a16="http://schemas.microsoft.com/office/drawing/2014/main" id="{8E88EB1E-2583-43F3-B057-6BF5DF02E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1" y="3551"/>
              <a:ext cx="1" cy="16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6882" name="Line 47">
              <a:extLst>
                <a:ext uri="{FF2B5EF4-FFF2-40B4-BE49-F238E27FC236}">
                  <a16:creationId xmlns:a16="http://schemas.microsoft.com/office/drawing/2014/main" id="{42BFB690-CC20-4B9C-9B0B-59B85F5A7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" y="3551"/>
              <a:ext cx="1490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6883" name="Line 48">
              <a:extLst>
                <a:ext uri="{FF2B5EF4-FFF2-40B4-BE49-F238E27FC236}">
                  <a16:creationId xmlns:a16="http://schemas.microsoft.com/office/drawing/2014/main" id="{30F7CF51-981F-4FDC-864C-3178A3949B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0" y="3359"/>
              <a:ext cx="0" cy="36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6884" name="Line 49">
              <a:extLst>
                <a:ext uri="{FF2B5EF4-FFF2-40B4-BE49-F238E27FC236}">
                  <a16:creationId xmlns:a16="http://schemas.microsoft.com/office/drawing/2014/main" id="{2F3A0112-F2D1-4A56-B4FD-BBA5B8CA44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0" y="2993"/>
              <a:ext cx="0" cy="117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6885" name="Text Box 50">
              <a:extLst>
                <a:ext uri="{FF2B5EF4-FFF2-40B4-BE49-F238E27FC236}">
                  <a16:creationId xmlns:a16="http://schemas.microsoft.com/office/drawing/2014/main" id="{609DF729-D735-4DF1-A01A-59EF8DA71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3095"/>
              <a:ext cx="1724" cy="3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tIns="10800" bIns="10800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PE" altLang="es-PE" sz="1400">
                  <a:latin typeface="Arial" panose="020B0604020202020204" pitchFamily="34" charset="0"/>
                </a:rPr>
                <a:t>Insuficiente capacidad de recolección de residuos sólidos</a:t>
              </a:r>
              <a:endParaRPr lang="es-ES" altLang="es-PE" sz="1400"/>
            </a:p>
          </p:txBody>
        </p:sp>
        <p:sp>
          <p:nvSpPr>
            <p:cNvPr id="36886" name="Text Box 51">
              <a:extLst>
                <a:ext uri="{FF2B5EF4-FFF2-40B4-BE49-F238E27FC236}">
                  <a16:creationId xmlns:a16="http://schemas.microsoft.com/office/drawing/2014/main" id="{EADAA2B4-D697-4929-A26A-2C0010111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7" y="3696"/>
              <a:ext cx="784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PE" altLang="es-PE" sz="1200">
                  <a:latin typeface="Arial" panose="020B0604020202020204" pitchFamily="34" charset="0"/>
                </a:rPr>
                <a:t>Inexistencia de relleno sanitario</a:t>
              </a:r>
              <a:endParaRPr lang="es-ES" altLang="es-PE" sz="1200"/>
            </a:p>
          </p:txBody>
        </p:sp>
        <p:sp>
          <p:nvSpPr>
            <p:cNvPr id="36887" name="Text Box 52">
              <a:extLst>
                <a:ext uri="{FF2B5EF4-FFF2-40B4-BE49-F238E27FC236}">
                  <a16:creationId xmlns:a16="http://schemas.microsoft.com/office/drawing/2014/main" id="{A7C3C98C-5995-4A31-A561-120BC548E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3719"/>
              <a:ext cx="726" cy="5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PE" altLang="es-PE" sz="1200">
                  <a:latin typeface="Arial" panose="020B0604020202020204" pitchFamily="34" charset="0"/>
                </a:rPr>
                <a:t>Inadecuados hábitos de higiene de la población</a:t>
              </a:r>
              <a:endParaRPr lang="es-ES" altLang="es-PE" sz="1200"/>
            </a:p>
          </p:txBody>
        </p:sp>
        <p:sp>
          <p:nvSpPr>
            <p:cNvPr id="36888" name="Text Box 53">
              <a:extLst>
                <a:ext uri="{FF2B5EF4-FFF2-40B4-BE49-F238E27FC236}">
                  <a16:creationId xmlns:a16="http://schemas.microsoft.com/office/drawing/2014/main" id="{F4F2AE99-5979-44F6-AE8D-9E7770FA6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3716"/>
              <a:ext cx="793" cy="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PE" altLang="es-PE" sz="1200">
                  <a:latin typeface="Arial" panose="020B0604020202020204" pitchFamily="34" charset="0"/>
                </a:rPr>
                <a:t>Desconocimiento de la población</a:t>
              </a:r>
              <a:endParaRPr lang="es-ES" altLang="es-PE" sz="1200"/>
            </a:p>
          </p:txBody>
        </p:sp>
        <p:sp>
          <p:nvSpPr>
            <p:cNvPr id="36889" name="Text Box 54">
              <a:extLst>
                <a:ext uri="{FF2B5EF4-FFF2-40B4-BE49-F238E27FC236}">
                  <a16:creationId xmlns:a16="http://schemas.microsoft.com/office/drawing/2014/main" id="{9CC24B4F-E4A8-4208-BAA8-44AE3A7C1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3694"/>
              <a:ext cx="635" cy="5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PE" altLang="es-PE" sz="1200">
                  <a:latin typeface="Arial Narrow" panose="020B0606020202030204" pitchFamily="34" charset="0"/>
                </a:rPr>
                <a:t>Inexistencia de almacenamiento de residuos sólidos</a:t>
              </a:r>
              <a:endParaRPr lang="es-ES" altLang="es-PE" sz="1200">
                <a:latin typeface="Arial Narrow" panose="020B0606020202030204" pitchFamily="34" charset="0"/>
              </a:endParaRPr>
            </a:p>
          </p:txBody>
        </p:sp>
        <p:sp>
          <p:nvSpPr>
            <p:cNvPr id="36890" name="Text Box 55">
              <a:extLst>
                <a:ext uri="{FF2B5EF4-FFF2-40B4-BE49-F238E27FC236}">
                  <a16:creationId xmlns:a16="http://schemas.microsoft.com/office/drawing/2014/main" id="{F3FD989A-1B99-4F98-BD2D-E64E85986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" y="3694"/>
              <a:ext cx="638" cy="5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PE" altLang="es-PE" sz="1200">
                  <a:latin typeface="Arial" panose="020B0604020202020204" pitchFamily="34" charset="0"/>
                </a:rPr>
                <a:t>Ineficiente diseño de rutas y horarios de recolección</a:t>
              </a:r>
              <a:endParaRPr lang="es-ES" altLang="es-PE" sz="1200"/>
            </a:p>
          </p:txBody>
        </p:sp>
        <p:sp>
          <p:nvSpPr>
            <p:cNvPr id="36891" name="Text Box 56">
              <a:extLst>
                <a:ext uri="{FF2B5EF4-FFF2-40B4-BE49-F238E27FC236}">
                  <a16:creationId xmlns:a16="http://schemas.microsoft.com/office/drawing/2014/main" id="{D3A70320-772D-4EC7-9331-E49C2D500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694"/>
              <a:ext cx="662" cy="5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PE" altLang="es-PE" sz="1200">
                  <a:latin typeface="Arial" panose="020B0604020202020204" pitchFamily="34" charset="0"/>
                </a:rPr>
                <a:t>Insuficientes unidades de recolección</a:t>
              </a:r>
              <a:endParaRPr lang="es-ES" altLang="es-PE" sz="1200"/>
            </a:p>
          </p:txBody>
        </p:sp>
        <p:sp>
          <p:nvSpPr>
            <p:cNvPr id="36892" name="Text Box 57">
              <a:extLst>
                <a:ext uri="{FF2B5EF4-FFF2-40B4-BE49-F238E27FC236}">
                  <a16:creationId xmlns:a16="http://schemas.microsoft.com/office/drawing/2014/main" id="{4DA83FCD-E3AE-43EE-B6E3-C65C01430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2823"/>
              <a:ext cx="72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s-MX" altLang="es-PE" sz="1600" b="1">
                  <a:solidFill>
                    <a:schemeClr val="tx2"/>
                  </a:solidFill>
                  <a:latin typeface="Arial" panose="020B0604020202020204" pitchFamily="34" charset="0"/>
                </a:rPr>
                <a:t>CAUSAS</a:t>
              </a:r>
              <a:endParaRPr lang="es-ES" altLang="es-PE" sz="1600" b="1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93" name="AutoShape 58">
              <a:extLst>
                <a:ext uri="{FF2B5EF4-FFF2-40B4-BE49-F238E27FC236}">
                  <a16:creationId xmlns:a16="http://schemas.microsoft.com/office/drawing/2014/main" id="{983A2E7D-B35A-4AB4-9175-04F05FD31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2687"/>
              <a:ext cx="137" cy="1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MX" altLang="es-PE" sz="2400"/>
            </a:p>
          </p:txBody>
        </p:sp>
        <p:sp>
          <p:nvSpPr>
            <p:cNvPr id="36894" name="Line 59">
              <a:extLst>
                <a:ext uri="{FF2B5EF4-FFF2-40B4-BE49-F238E27FC236}">
                  <a16:creationId xmlns:a16="http://schemas.microsoft.com/office/drawing/2014/main" id="{1AAD4FF7-EC1D-42BC-B7F7-28AC41013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005"/>
              <a:ext cx="0" cy="697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6895" name="Text Box 60">
              <a:extLst>
                <a:ext uri="{FF2B5EF4-FFF2-40B4-BE49-F238E27FC236}">
                  <a16:creationId xmlns:a16="http://schemas.microsoft.com/office/drawing/2014/main" id="{6DC95688-4F70-4F56-94C9-BD2A097CE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6" y="3088"/>
              <a:ext cx="680" cy="3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ES" altLang="es-PE" sz="1400">
                  <a:latin typeface="Arial" panose="020B0604020202020204" pitchFamily="34" charset="0"/>
                </a:rPr>
                <a:t>Inadecuada gestión</a:t>
              </a:r>
              <a:endParaRPr lang="es-ES" altLang="es-PE" sz="1400"/>
            </a:p>
          </p:txBody>
        </p:sp>
        <p:sp>
          <p:nvSpPr>
            <p:cNvPr id="36896" name="Text Box 61">
              <a:extLst>
                <a:ext uri="{FF2B5EF4-FFF2-40B4-BE49-F238E27FC236}">
                  <a16:creationId xmlns:a16="http://schemas.microsoft.com/office/drawing/2014/main" id="{96760161-5994-4AC7-A69D-EB188748D9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3696"/>
              <a:ext cx="784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PE" altLang="es-PE" sz="1200">
                  <a:latin typeface="Arial" panose="020B0604020202020204" pitchFamily="34" charset="0"/>
                </a:rPr>
                <a:t>Inexistencia de área responsable del servicio</a:t>
              </a:r>
              <a:endParaRPr lang="es-ES" altLang="es-PE" sz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5 Marcador de número de diapositiva">
            <a:extLst>
              <a:ext uri="{FF2B5EF4-FFF2-40B4-BE49-F238E27FC236}">
                <a16:creationId xmlns:a16="http://schemas.microsoft.com/office/drawing/2014/main" id="{B8673B9A-74F1-436B-9C22-0C8EA074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D3DD1B3-7EE4-49B1-8921-3F74ADFC51B7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s-ES" altLang="es-PE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765F423D-4B95-49B6-BFFA-E7981A3F1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6624637" cy="676275"/>
          </a:xfrm>
        </p:spPr>
        <p:txBody>
          <a:bodyPr/>
          <a:lstStyle/>
          <a:p>
            <a:pPr eaLnBrk="1" hangingPunct="1"/>
            <a:r>
              <a:rPr lang="es-MX" altLang="es-PE" sz="2800" b="1"/>
              <a:t>2.3. OBJETIVO CENTRAL Y MEDIOS FINES</a:t>
            </a:r>
            <a:endParaRPr lang="es-ES" altLang="es-PE" sz="2800" b="1"/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BB2BC052-8407-450B-9E5F-9BB6400F25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1676400"/>
          </a:xfrm>
        </p:spPr>
        <p:txBody>
          <a:bodyPr/>
          <a:lstStyle/>
          <a:p>
            <a:pPr algn="just" eaLnBrk="1" hangingPunct="1"/>
            <a:r>
              <a:rPr lang="es-ES_tradnl" altLang="es-PE" sz="2800">
                <a:latin typeface="Arial" panose="020B0604020202020204" pitchFamily="34" charset="0"/>
                <a:cs typeface="Times New Roman" panose="02020603050405020304" pitchFamily="18" charset="0"/>
              </a:rPr>
              <a:t>El objetivo central o propósito del proyecto es la solución del problema central.</a:t>
            </a:r>
            <a:endParaRPr lang="es-PE" altLang="es-PE" sz="280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7DAD9E90-6AF7-456D-B6D2-244037B48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644900"/>
            <a:ext cx="3838575" cy="15335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tx1"/>
            </a:outerShdw>
          </a:effectLst>
        </p:spPr>
        <p:txBody>
          <a:bodyPr lIns="54000" rIns="54000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altLang="en-US">
                <a:solidFill>
                  <a:schemeClr val="tx2"/>
                </a:solidFill>
                <a:latin typeface="Arial Black" panose="020B0A04020102020204" pitchFamily="34" charset="0"/>
              </a:rPr>
              <a:t>PROBLEMA CENTRAL</a:t>
            </a:r>
          </a:p>
          <a:p>
            <a:pPr algn="ctr" eaLnBrk="1" hangingPunct="1">
              <a:spcBef>
                <a:spcPct val="50000"/>
              </a:spcBef>
            </a:pPr>
            <a:r>
              <a:rPr lang="es-PE" altLang="en-US" sz="2000" b="1" i="1"/>
              <a:t>“Deficiente manejo de residuos sólidos urbanos en Pichari”.</a:t>
            </a:r>
            <a:endParaRPr lang="es-ES" altLang="en-US" sz="2000" b="1" i="1"/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C1879B30-9996-47F2-81F1-29D2C2BDA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3644900"/>
            <a:ext cx="3762375" cy="15335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tx1"/>
            </a:outerShdw>
          </a:effectLst>
        </p:spPr>
        <p:txBody>
          <a:bodyPr lIns="54000" rIns="54000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altLang="en-US">
                <a:solidFill>
                  <a:schemeClr val="tx2"/>
                </a:solidFill>
                <a:latin typeface="Arial Black" panose="020B0A04020102020204" pitchFamily="34" charset="0"/>
              </a:rPr>
              <a:t>OBJETIVO CENTRAL</a:t>
            </a:r>
          </a:p>
          <a:p>
            <a:pPr algn="ctr" eaLnBrk="1" hangingPunct="1">
              <a:spcBef>
                <a:spcPct val="50000"/>
              </a:spcBef>
            </a:pPr>
            <a:r>
              <a:rPr lang="es-PE" altLang="en-US" sz="2000" b="1" i="1"/>
              <a:t>“Mejora del manejo de residuos sólidos urbanos en Pichari”.</a:t>
            </a:r>
            <a:endParaRPr lang="es-ES" altLang="en-US" sz="2000" b="1" i="1"/>
          </a:p>
        </p:txBody>
      </p:sp>
      <p:sp>
        <p:nvSpPr>
          <p:cNvPr id="37894" name="AutoShape 6">
            <a:extLst>
              <a:ext uri="{FF2B5EF4-FFF2-40B4-BE49-F238E27FC236}">
                <a16:creationId xmlns:a16="http://schemas.microsoft.com/office/drawing/2014/main" id="{CFFA379C-347D-4ADE-BEF1-A14E1723E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4365625"/>
            <a:ext cx="647700" cy="381000"/>
          </a:xfrm>
          <a:prstGeom prst="rightArrow">
            <a:avLst>
              <a:gd name="adj1" fmla="val 50000"/>
              <a:gd name="adj2" fmla="val 4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400"/>
          </a:p>
        </p:txBody>
      </p:sp>
      <p:pic>
        <p:nvPicPr>
          <p:cNvPr id="37896" name="Picture 7" descr="MCj04061160000[1]">
            <a:extLst>
              <a:ext uri="{FF2B5EF4-FFF2-40B4-BE49-F238E27FC236}">
                <a16:creationId xmlns:a16="http://schemas.microsoft.com/office/drawing/2014/main" id="{358F1F71-B745-4D0E-B46F-E30780F05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12700"/>
            <a:ext cx="2195512" cy="1533525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7893" grpId="0" animBg="1" autoUpdateAnimBg="0"/>
      <p:bldP spid="3789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5 Marcador de número de diapositiva">
            <a:extLst>
              <a:ext uri="{FF2B5EF4-FFF2-40B4-BE49-F238E27FC236}">
                <a16:creationId xmlns:a16="http://schemas.microsoft.com/office/drawing/2014/main" id="{52EC77F0-9A60-4B67-BCC1-F29AEB59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B9377BB-CEAD-472B-B5EF-197580AC02AF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s-ES" altLang="es-PE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CBD28C1B-0778-4A4B-8A28-A16F068B0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pPr eaLnBrk="1" hangingPunct="1"/>
            <a:r>
              <a:rPr lang="es-MX" altLang="es-PE" sz="2800" b="1"/>
              <a:t>MEDIOS DE PRIMER NIVEL</a:t>
            </a:r>
            <a:endParaRPr lang="es-ES" altLang="es-PE" sz="2800" b="1"/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90822CFE-A722-4DFA-B556-564E4466A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AutoNum type="alphaLcPeriod"/>
            </a:pPr>
            <a:r>
              <a:rPr lang="es-PE" altLang="es-PE" sz="2400"/>
              <a:t>Suficiente capacidad de recolección de residuos sólidos</a:t>
            </a:r>
            <a:endParaRPr lang="es-ES" altLang="es-PE" sz="2400" b="1"/>
          </a:p>
          <a:p>
            <a:pPr marL="571500" indent="-571500" eaLnBrk="1" hangingPunct="1">
              <a:buFont typeface="Wingdings" panose="05000000000000000000" pitchFamily="2" charset="2"/>
              <a:buAutoNum type="alphaLcPeriod"/>
            </a:pPr>
            <a:r>
              <a:rPr lang="es-PE" altLang="es-PE" sz="2400"/>
              <a:t>Adecuada disposición final de residuos sólidos.</a:t>
            </a:r>
          </a:p>
          <a:p>
            <a:pPr marL="571500" indent="-571500" eaLnBrk="1" hangingPunct="1">
              <a:buFont typeface="Wingdings" panose="05000000000000000000" pitchFamily="2" charset="2"/>
              <a:buAutoNum type="alphaLcPeriod"/>
            </a:pPr>
            <a:r>
              <a:rPr lang="es-PE" altLang="es-PE" sz="2400"/>
              <a:t>Adecuada gestión del servicio.</a:t>
            </a:r>
            <a:endParaRPr lang="es-ES" altLang="es-PE" sz="2400" b="1"/>
          </a:p>
          <a:p>
            <a:pPr marL="571500" indent="-571500" eaLnBrk="1" hangingPunct="1">
              <a:buFont typeface="Wingdings" panose="05000000000000000000" pitchFamily="2" charset="2"/>
              <a:buAutoNum type="alphaLcPeriod"/>
            </a:pPr>
            <a:r>
              <a:rPr lang="es-PE" altLang="es-PE" sz="2400"/>
              <a:t>Adecuadas prácticas de la población.</a:t>
            </a:r>
            <a:endParaRPr lang="es-ES" altLang="es-PE"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5 Marcador de número de diapositiva">
            <a:extLst>
              <a:ext uri="{FF2B5EF4-FFF2-40B4-BE49-F238E27FC236}">
                <a16:creationId xmlns:a16="http://schemas.microsoft.com/office/drawing/2014/main" id="{B3E879EB-1830-476F-A58E-3CF64962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1D07D6A-1073-45D2-B84E-A948D2EF049D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s-ES" altLang="es-PE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D8A43CB-2C88-4B3B-8F90-28A5820CA5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pPr eaLnBrk="1" hangingPunct="1"/>
            <a:r>
              <a:rPr lang="es-MX" altLang="es-PE" sz="2800" b="1"/>
              <a:t>MEDIOS FUNDAMENTALES</a:t>
            </a:r>
            <a:endParaRPr lang="es-ES" altLang="es-PE" sz="2800" b="1"/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F6FA4605-7845-4061-BFA4-A9BF7A8223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s-PE" altLang="es-PE" sz="2000"/>
              <a:t>a1.	Adecuado diseño de rutas y horarios de recolección y transporte.</a:t>
            </a:r>
            <a:endParaRPr lang="es-ES" altLang="es-PE" sz="2000" b="1" i="1"/>
          </a:p>
          <a:p>
            <a:pPr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s-PE" altLang="es-PE" sz="2000"/>
              <a:t>a2.	Adecuadas y suficientes unidades de recolección y transporte.</a:t>
            </a:r>
            <a:endParaRPr lang="es-ES" altLang="es-PE" sz="2000" b="1" i="1"/>
          </a:p>
          <a:p>
            <a:pPr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s-PE" altLang="es-PE" sz="2000"/>
              <a:t>a3. Adecuado almacenamiento de residuos sólidos.</a:t>
            </a:r>
          </a:p>
          <a:p>
            <a:pPr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s-PE" altLang="es-PE" sz="2000"/>
              <a:t>b1. Creación de un relleno sanitario</a:t>
            </a:r>
          </a:p>
          <a:p>
            <a:pPr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s-PE" altLang="es-PE" sz="2000"/>
              <a:t>c1. Creación de una unidad de gestión responsable.</a:t>
            </a:r>
          </a:p>
          <a:p>
            <a:pPr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s-PE" altLang="es-PE" sz="2000"/>
              <a:t>d1. Adecuados hábitos de higiene de la población</a:t>
            </a:r>
          </a:p>
          <a:p>
            <a:pPr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s-PE" altLang="es-PE" sz="2000"/>
              <a:t>d2. Conocimiento de la población acerca de las consecuencias del inadecuado tratamiento de RR.SS.</a:t>
            </a:r>
            <a:endParaRPr lang="es-ES" altLang="es-PE"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5 Marcador de número de diapositiva">
            <a:extLst>
              <a:ext uri="{FF2B5EF4-FFF2-40B4-BE49-F238E27FC236}">
                <a16:creationId xmlns:a16="http://schemas.microsoft.com/office/drawing/2014/main" id="{30DD1BF4-099B-4AB2-8CA6-A7A5C4E6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4C60E19-CB2E-43A6-8D60-FF605EE0C782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s-ES" altLang="es-PE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09DCE041-E743-4554-96DF-1BD99F8EE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pPr eaLnBrk="1" hangingPunct="1"/>
            <a:r>
              <a:rPr lang="es-MX" altLang="es-PE" sz="2800" b="1"/>
              <a:t>FINES</a:t>
            </a:r>
            <a:endParaRPr lang="es-ES" altLang="es-PE" sz="2800" b="1"/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41174221-D0D9-4ECF-B6F8-F3500ED702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413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PE" altLang="es-PE" sz="2000" u="sng"/>
              <a:t>Directos</a:t>
            </a:r>
            <a:endParaRPr lang="es-PE" altLang="es-PE" sz="2000"/>
          </a:p>
          <a:p>
            <a:pPr lvl="1" eaLnBrk="1" hangingPunct="1">
              <a:lnSpc>
                <a:spcPct val="90000"/>
              </a:lnSpc>
            </a:pPr>
            <a:r>
              <a:rPr lang="es-PE" altLang="es-PE" sz="2000"/>
              <a:t>Eliminación residuos sólidos en calles, avenidas, áreas marginales y otros</a:t>
            </a:r>
            <a:endParaRPr lang="es-ES" altLang="es-PE" sz="2000" b="1"/>
          </a:p>
          <a:p>
            <a:pPr lvl="1" eaLnBrk="1" hangingPunct="1">
              <a:lnSpc>
                <a:spcPct val="90000"/>
              </a:lnSpc>
            </a:pPr>
            <a:r>
              <a:rPr lang="es-PE" altLang="es-PE" sz="2000"/>
              <a:t>No generación de gases tóxicos</a:t>
            </a:r>
            <a:endParaRPr lang="es-ES" altLang="es-PE" sz="2000" b="1"/>
          </a:p>
          <a:p>
            <a:pPr eaLnBrk="1" hangingPunct="1">
              <a:lnSpc>
                <a:spcPct val="90000"/>
              </a:lnSpc>
            </a:pPr>
            <a:r>
              <a:rPr lang="es-PE" altLang="es-PE" sz="2000" u="sng"/>
              <a:t>Indirectos</a:t>
            </a:r>
            <a:r>
              <a:rPr lang="es-PE" altLang="es-PE" sz="2000"/>
              <a:t>.</a:t>
            </a:r>
            <a:endParaRPr lang="es-ES" altLang="es-PE" sz="2000" b="1"/>
          </a:p>
          <a:p>
            <a:pPr lvl="1" eaLnBrk="1" hangingPunct="1">
              <a:lnSpc>
                <a:spcPct val="90000"/>
              </a:lnSpc>
            </a:pPr>
            <a:r>
              <a:rPr lang="es-PE" altLang="es-PE" sz="2000"/>
              <a:t>No presencia de focos infecciosos y baja proliferación de vectores que transmiten enfermedades.</a:t>
            </a:r>
            <a:endParaRPr lang="es-ES" altLang="es-PE" sz="2000" b="1"/>
          </a:p>
          <a:p>
            <a:pPr lvl="1" eaLnBrk="1" hangingPunct="1">
              <a:lnSpc>
                <a:spcPct val="90000"/>
              </a:lnSpc>
            </a:pPr>
            <a:r>
              <a:rPr lang="es-PE" altLang="es-PE" sz="2000"/>
              <a:t>Conservación del paisaje natural.</a:t>
            </a:r>
            <a:endParaRPr lang="es-ES" altLang="es-PE" sz="2000" b="1"/>
          </a:p>
          <a:p>
            <a:pPr lvl="1" eaLnBrk="1" hangingPunct="1">
              <a:lnSpc>
                <a:spcPct val="90000"/>
              </a:lnSpc>
            </a:pPr>
            <a:r>
              <a:rPr lang="es-PE" altLang="es-PE" sz="2000"/>
              <a:t>Conservación del medio ambiente en las áreas afectadas.</a:t>
            </a:r>
            <a:endParaRPr lang="es-ES" altLang="es-PE" sz="2000" b="1"/>
          </a:p>
          <a:p>
            <a:pPr lvl="1" eaLnBrk="1" hangingPunct="1">
              <a:lnSpc>
                <a:spcPct val="90000"/>
              </a:lnSpc>
            </a:pPr>
            <a:r>
              <a:rPr lang="es-PE" altLang="es-PE" sz="2000"/>
              <a:t>Menor incidencia de enfermedades diarreicas y bronquiales</a:t>
            </a:r>
            <a:endParaRPr lang="es-ES" altLang="es-PE" sz="2000" b="1"/>
          </a:p>
          <a:p>
            <a:pPr eaLnBrk="1" hangingPunct="1">
              <a:lnSpc>
                <a:spcPct val="90000"/>
              </a:lnSpc>
            </a:pPr>
            <a:r>
              <a:rPr lang="es-PE" altLang="es-PE" sz="2000" u="sng"/>
              <a:t>Fin último</a:t>
            </a:r>
            <a:r>
              <a:rPr lang="es-PE" altLang="es-PE" sz="2000"/>
              <a:t>: Reducción de la morbilidad y deterioro ambiental en Pichari.</a:t>
            </a:r>
            <a:endParaRPr lang="es-ES" altLang="es-PE" sz="2000"/>
          </a:p>
        </p:txBody>
      </p:sp>
      <p:pic>
        <p:nvPicPr>
          <p:cNvPr id="40965" name="Picture 4" descr="MCj04061400000[1]">
            <a:extLst>
              <a:ext uri="{FF2B5EF4-FFF2-40B4-BE49-F238E27FC236}">
                <a16:creationId xmlns:a16="http://schemas.microsoft.com/office/drawing/2014/main" id="{BF8F3E1D-7409-4E4B-815B-36D9C8E88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-11113"/>
            <a:ext cx="2124075" cy="203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5 Marcador de número de diapositiva">
            <a:extLst>
              <a:ext uri="{FF2B5EF4-FFF2-40B4-BE49-F238E27FC236}">
                <a16:creationId xmlns:a16="http://schemas.microsoft.com/office/drawing/2014/main" id="{AF39F445-5712-4254-AE23-392B55A6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52E4A2-66D4-487A-83F9-803A7C48778F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s-ES" altLang="es-PE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F47FC27A-4E0F-4D51-8E71-E35A7D37C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544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400"/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48A9E229-B772-45EA-9A7B-74433418A8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404813"/>
            <a:ext cx="8001000" cy="647700"/>
          </a:xfrm>
          <a:noFill/>
        </p:spPr>
        <p:txBody>
          <a:bodyPr anchor="t"/>
          <a:lstStyle/>
          <a:p>
            <a:pPr algn="ctr" eaLnBrk="1" hangingPunct="1"/>
            <a:r>
              <a:rPr lang="es-MX" altLang="es-PE" sz="2800" b="1"/>
              <a:t>ÁRBOL DE MEDIOS - FINES</a:t>
            </a:r>
            <a:endParaRPr lang="es-ES" altLang="es-PE" sz="2800" b="1"/>
          </a:p>
        </p:txBody>
      </p:sp>
      <p:grpSp>
        <p:nvGrpSpPr>
          <p:cNvPr id="2" name="Group 61">
            <a:extLst>
              <a:ext uri="{FF2B5EF4-FFF2-40B4-BE49-F238E27FC236}">
                <a16:creationId xmlns:a16="http://schemas.microsoft.com/office/drawing/2014/main" id="{FDDB2A22-3898-460A-B0F5-852F0C1DF01B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4086225"/>
            <a:ext cx="5776912" cy="638175"/>
            <a:chOff x="657" y="2574"/>
            <a:chExt cx="3639" cy="402"/>
          </a:xfrm>
        </p:grpSpPr>
        <p:sp>
          <p:nvSpPr>
            <p:cNvPr id="42038" name="Line 9">
              <a:extLst>
                <a:ext uri="{FF2B5EF4-FFF2-40B4-BE49-F238E27FC236}">
                  <a16:creationId xmlns:a16="http://schemas.microsoft.com/office/drawing/2014/main" id="{E53C1E66-E255-4D33-879A-8A7EC886E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9" y="2576"/>
              <a:ext cx="182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039" name="Line 10">
              <a:extLst>
                <a:ext uri="{FF2B5EF4-FFF2-40B4-BE49-F238E27FC236}">
                  <a16:creationId xmlns:a16="http://schemas.microsoft.com/office/drawing/2014/main" id="{7B382829-4276-448A-B16F-18377B4E5B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7" y="2574"/>
              <a:ext cx="0" cy="14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040" name="Text Box 52">
              <a:extLst>
                <a:ext uri="{FF2B5EF4-FFF2-40B4-BE49-F238E27FC236}">
                  <a16:creationId xmlns:a16="http://schemas.microsoft.com/office/drawing/2014/main" id="{8B1828F5-E594-49AF-B31B-7A05B7F09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3" y="2649"/>
              <a:ext cx="2207" cy="32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tIns="36000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PE" altLang="es-PE" sz="1200" b="1">
                  <a:latin typeface="Garamond" panose="02020404030301010803" pitchFamily="18" charset="0"/>
                </a:rPr>
                <a:t>Adecuado sistema de manejo de residuos sólidos urbanos en Pichari</a:t>
              </a:r>
              <a:endParaRPr lang="es-ES" altLang="es-PE" sz="1800"/>
            </a:p>
          </p:txBody>
        </p:sp>
        <p:sp>
          <p:nvSpPr>
            <p:cNvPr id="42041" name="Text Box 53">
              <a:extLst>
                <a:ext uri="{FF2B5EF4-FFF2-40B4-BE49-F238E27FC236}">
                  <a16:creationId xmlns:a16="http://schemas.microsoft.com/office/drawing/2014/main" id="{18B8712A-9090-481F-B17E-EFB28C362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2648"/>
              <a:ext cx="2686" cy="32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tIns="36000" bIns="36000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7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s-PE" altLang="es-PE" sz="2000" b="1">
                  <a:latin typeface="Garamond" panose="02020404030301010803" pitchFamily="18" charset="0"/>
                </a:rPr>
                <a:t>Mejora del manejo de residuos sólidos urbanos en Pichari</a:t>
              </a:r>
              <a:endParaRPr lang="es-ES" altLang="es-PE" sz="2000"/>
            </a:p>
          </p:txBody>
        </p:sp>
        <p:sp>
          <p:nvSpPr>
            <p:cNvPr id="42042" name="Text Box 54">
              <a:extLst>
                <a:ext uri="{FF2B5EF4-FFF2-40B4-BE49-F238E27FC236}">
                  <a16:creationId xmlns:a16="http://schemas.microsoft.com/office/drawing/2014/main" id="{98BEC39E-DC22-42E5-92B9-DF8ADF33A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668"/>
              <a:ext cx="86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s-MX" altLang="es-PE" sz="1600" b="1">
                  <a:solidFill>
                    <a:schemeClr val="tx2"/>
                  </a:solidFill>
                </a:rPr>
                <a:t>OBJETIVO CENTRAL</a:t>
              </a:r>
              <a:endParaRPr lang="es-ES" altLang="es-PE" sz="16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3" name="Group 63">
            <a:extLst>
              <a:ext uri="{FF2B5EF4-FFF2-40B4-BE49-F238E27FC236}">
                <a16:creationId xmlns:a16="http://schemas.microsoft.com/office/drawing/2014/main" id="{86814E83-8833-4C48-A38F-2C3E5D34FC4B}"/>
              </a:ext>
            </a:extLst>
          </p:cNvPr>
          <p:cNvGrpSpPr>
            <a:grpSpLocks/>
          </p:cNvGrpSpPr>
          <p:nvPr/>
        </p:nvGrpSpPr>
        <p:grpSpPr bwMode="auto">
          <a:xfrm>
            <a:off x="1122363" y="1589088"/>
            <a:ext cx="8021637" cy="2776537"/>
            <a:chOff x="707" y="1001"/>
            <a:chExt cx="5053" cy="1749"/>
          </a:xfrm>
        </p:grpSpPr>
        <p:sp>
          <p:nvSpPr>
            <p:cNvPr id="42018" name="Line 5">
              <a:extLst>
                <a:ext uri="{FF2B5EF4-FFF2-40B4-BE49-F238E27FC236}">
                  <a16:creationId xmlns:a16="http://schemas.microsoft.com/office/drawing/2014/main" id="{6ECDE313-3D0D-497D-93B2-764539FAE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1298"/>
              <a:ext cx="0" cy="21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019" name="Line 6">
              <a:extLst>
                <a:ext uri="{FF2B5EF4-FFF2-40B4-BE49-F238E27FC236}">
                  <a16:creationId xmlns:a16="http://schemas.microsoft.com/office/drawing/2014/main" id="{91E65FAF-821D-4048-A482-DB732C44E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1" y="2426"/>
              <a:ext cx="0" cy="148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020" name="Text Box 7">
              <a:extLst>
                <a:ext uri="{FF2B5EF4-FFF2-40B4-BE49-F238E27FC236}">
                  <a16:creationId xmlns:a16="http://schemas.microsoft.com/office/drawing/2014/main" id="{1BCF3B9A-8B51-4CBB-9E0C-6C2A90339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1001"/>
              <a:ext cx="2134" cy="29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18000" tIns="0" rIns="18000" bIns="36000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PE" altLang="es-PE" sz="1400" b="1">
                  <a:latin typeface="Arial" panose="020B0604020202020204" pitchFamily="34" charset="0"/>
                </a:rPr>
                <a:t>Reducción de Morbilidad y Deterioro ambiental en Pichari </a:t>
              </a:r>
              <a:endParaRPr lang="es-ES" altLang="es-PE" sz="1400">
                <a:latin typeface="Arial" panose="020B0604020202020204" pitchFamily="34" charset="0"/>
              </a:endParaRPr>
            </a:p>
          </p:txBody>
        </p:sp>
        <p:sp>
          <p:nvSpPr>
            <p:cNvPr id="42021" name="Line 8">
              <a:extLst>
                <a:ext uri="{FF2B5EF4-FFF2-40B4-BE49-F238E27FC236}">
                  <a16:creationId xmlns:a16="http://schemas.microsoft.com/office/drawing/2014/main" id="{24608A47-CA60-452B-AD93-27920C4C1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2426"/>
              <a:ext cx="0" cy="148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022" name="Text Box 12">
              <a:extLst>
                <a:ext uri="{FF2B5EF4-FFF2-40B4-BE49-F238E27FC236}">
                  <a16:creationId xmlns:a16="http://schemas.microsoft.com/office/drawing/2014/main" id="{CD436882-DF87-4E71-856D-1EA03F4FDD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5" y="2160"/>
              <a:ext cx="1177" cy="30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18000" tIns="36000" rIns="18000" bIns="36000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PE" altLang="es-PE" sz="1400">
                  <a:latin typeface="Arial" panose="020B0604020202020204" pitchFamily="34" charset="0"/>
                </a:rPr>
                <a:t>No  generación de gases tóxicos</a:t>
              </a:r>
              <a:endParaRPr lang="es-ES" altLang="es-PE" sz="1400"/>
            </a:p>
          </p:txBody>
        </p:sp>
        <p:sp>
          <p:nvSpPr>
            <p:cNvPr id="42023" name="Line 13">
              <a:extLst>
                <a:ext uri="{FF2B5EF4-FFF2-40B4-BE49-F238E27FC236}">
                  <a16:creationId xmlns:a16="http://schemas.microsoft.com/office/drawing/2014/main" id="{70D89F2C-34B2-48DA-AE8D-69F3A6A07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1823"/>
              <a:ext cx="0" cy="205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024" name="Line 14">
              <a:extLst>
                <a:ext uri="{FF2B5EF4-FFF2-40B4-BE49-F238E27FC236}">
                  <a16:creationId xmlns:a16="http://schemas.microsoft.com/office/drawing/2014/main" id="{FA44337A-0BBB-4A99-A61B-999D09382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1823"/>
              <a:ext cx="0" cy="205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025" name="Text Box 15">
              <a:extLst>
                <a:ext uri="{FF2B5EF4-FFF2-40B4-BE49-F238E27FC236}">
                  <a16:creationId xmlns:a16="http://schemas.microsoft.com/office/drawing/2014/main" id="{FCAE5834-A139-4D43-A0F9-5ED8E5BE7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0" y="1487"/>
              <a:ext cx="1723" cy="36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18000" tIns="0" rIns="18000" bIns="36000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ES" altLang="es-PE" sz="1400">
                  <a:latin typeface="Arial" panose="020B0604020202020204" pitchFamily="34" charset="0"/>
                </a:rPr>
                <a:t>Conservación del medio ambiente en las áreas afectadas</a:t>
              </a:r>
              <a:endParaRPr lang="es-ES" altLang="es-PE" sz="1400"/>
            </a:p>
          </p:txBody>
        </p:sp>
        <p:sp>
          <p:nvSpPr>
            <p:cNvPr id="42026" name="Line 16">
              <a:extLst>
                <a:ext uri="{FF2B5EF4-FFF2-40B4-BE49-F238E27FC236}">
                  <a16:creationId xmlns:a16="http://schemas.microsoft.com/office/drawing/2014/main" id="{91253149-ED84-405F-9BD4-ABD6A30DE0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752"/>
              <a:ext cx="0" cy="277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027" name="Line 17">
              <a:extLst>
                <a:ext uri="{FF2B5EF4-FFF2-40B4-BE49-F238E27FC236}">
                  <a16:creationId xmlns:a16="http://schemas.microsoft.com/office/drawing/2014/main" id="{F6F3F575-015B-4EAA-8042-023CBE41D5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3" y="1389"/>
              <a:ext cx="340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028" name="Line 18">
              <a:extLst>
                <a:ext uri="{FF2B5EF4-FFF2-40B4-BE49-F238E27FC236}">
                  <a16:creationId xmlns:a16="http://schemas.microsoft.com/office/drawing/2014/main" id="{9DA4A183-7C2D-4744-849A-4F9C17BD7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1389"/>
              <a:ext cx="0" cy="12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029" name="Line 19">
              <a:extLst>
                <a:ext uri="{FF2B5EF4-FFF2-40B4-BE49-F238E27FC236}">
                  <a16:creationId xmlns:a16="http://schemas.microsoft.com/office/drawing/2014/main" id="{F742F317-A49C-4ADF-9EAF-D6615C345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389"/>
              <a:ext cx="0" cy="12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030" name="Text Box 20">
              <a:extLst>
                <a:ext uri="{FF2B5EF4-FFF2-40B4-BE49-F238E27FC236}">
                  <a16:creationId xmlns:a16="http://schemas.microsoft.com/office/drawing/2014/main" id="{E70425D6-A13E-4E4D-8D1C-B7EAE48DB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1503"/>
              <a:ext cx="1837" cy="38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18000" tIns="0" rIns="18000" bIns="36000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ES" altLang="es-PE" sz="1400">
                  <a:latin typeface="Arial" panose="020B0604020202020204" pitchFamily="34" charset="0"/>
                </a:rPr>
                <a:t>No presencia de focos infecciosos y proliferación de vectores que transmiten enfermedades</a:t>
              </a:r>
              <a:endParaRPr lang="es-ES" altLang="es-PE" sz="1400"/>
            </a:p>
          </p:txBody>
        </p:sp>
        <p:sp>
          <p:nvSpPr>
            <p:cNvPr id="42031" name="Text Box 22">
              <a:extLst>
                <a:ext uri="{FF2B5EF4-FFF2-40B4-BE49-F238E27FC236}">
                  <a16:creationId xmlns:a16="http://schemas.microsoft.com/office/drawing/2014/main" id="{7EDEC371-E4B5-41D1-9566-A8E366B12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2160"/>
              <a:ext cx="1905" cy="30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18000" tIns="36000" rIns="18000" bIns="36000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ES" altLang="es-PE" sz="1400">
                  <a:latin typeface="Arial" panose="020B0604020202020204" pitchFamily="34" charset="0"/>
                </a:rPr>
                <a:t>Eliminación de RR.SS en calles, avenidas, zonas aledañas y botadero</a:t>
              </a:r>
              <a:endParaRPr lang="es-ES" altLang="es-PE" sz="1400"/>
            </a:p>
          </p:txBody>
        </p:sp>
        <p:sp>
          <p:nvSpPr>
            <p:cNvPr id="42032" name="Line 23">
              <a:extLst>
                <a:ext uri="{FF2B5EF4-FFF2-40B4-BE49-F238E27FC236}">
                  <a16:creationId xmlns:a16="http://schemas.microsoft.com/office/drawing/2014/main" id="{A7FC3FFE-71ED-474B-9E5D-501CB55C5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024"/>
              <a:ext cx="340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033" name="Line 24">
              <a:extLst>
                <a:ext uri="{FF2B5EF4-FFF2-40B4-BE49-F238E27FC236}">
                  <a16:creationId xmlns:a16="http://schemas.microsoft.com/office/drawing/2014/main" id="{2FFE0194-1AB0-4282-BB0E-DE7677FD95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028"/>
              <a:ext cx="0" cy="13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034" name="Line 25">
              <a:extLst>
                <a:ext uri="{FF2B5EF4-FFF2-40B4-BE49-F238E27FC236}">
                  <a16:creationId xmlns:a16="http://schemas.microsoft.com/office/drawing/2014/main" id="{CE5A7D2F-8DAB-4B71-A980-72BE0DECE6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2028"/>
              <a:ext cx="0" cy="13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035" name="Text Box 26">
              <a:extLst>
                <a:ext uri="{FF2B5EF4-FFF2-40B4-BE49-F238E27FC236}">
                  <a16:creationId xmlns:a16="http://schemas.microsoft.com/office/drawing/2014/main" id="{CD5EEEC6-578E-45BA-B858-F054223FC9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" y="1486"/>
              <a:ext cx="1311" cy="36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18000" tIns="0" rIns="18000" bIns="36000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ES" altLang="es-PE" sz="1400">
                  <a:latin typeface="Arial" panose="020B0604020202020204" pitchFamily="34" charset="0"/>
                </a:rPr>
                <a:t>Conservación del paisaje natural</a:t>
              </a:r>
              <a:endParaRPr lang="es-ES" altLang="es-PE" sz="1400"/>
            </a:p>
          </p:txBody>
        </p:sp>
        <p:sp>
          <p:nvSpPr>
            <p:cNvPr id="42036" name="Text Box 27">
              <a:extLst>
                <a:ext uri="{FF2B5EF4-FFF2-40B4-BE49-F238E27FC236}">
                  <a16:creationId xmlns:a16="http://schemas.microsoft.com/office/drawing/2014/main" id="{27D4CB4D-33B6-436C-83F7-DEF1BFABB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2478"/>
              <a:ext cx="72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s-MX" altLang="es-PE" sz="1600" b="1">
                  <a:solidFill>
                    <a:schemeClr val="tx2"/>
                  </a:solidFill>
                </a:rPr>
                <a:t>FINES</a:t>
              </a:r>
              <a:endParaRPr lang="es-ES" altLang="es-PE" sz="1600" b="1">
                <a:solidFill>
                  <a:schemeClr val="tx2"/>
                </a:solidFill>
              </a:endParaRPr>
            </a:p>
          </p:txBody>
        </p:sp>
        <p:sp>
          <p:nvSpPr>
            <p:cNvPr id="42037" name="AutoShape 55">
              <a:extLst>
                <a:ext uri="{FF2B5EF4-FFF2-40B4-BE49-F238E27FC236}">
                  <a16:creationId xmlns:a16="http://schemas.microsoft.com/office/drawing/2014/main" id="{D741409D-56EC-48D6-8427-91EFA0945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2614"/>
              <a:ext cx="136" cy="1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MX" altLang="es-PE" sz="2400"/>
            </a:p>
          </p:txBody>
        </p:sp>
      </p:grpSp>
      <p:grpSp>
        <p:nvGrpSpPr>
          <p:cNvPr id="4" name="Group 62">
            <a:extLst>
              <a:ext uri="{FF2B5EF4-FFF2-40B4-BE49-F238E27FC236}">
                <a16:creationId xmlns:a16="http://schemas.microsoft.com/office/drawing/2014/main" id="{6B780EAB-FD11-4FD4-81F2-41C82F1355ED}"/>
              </a:ext>
            </a:extLst>
          </p:cNvPr>
          <p:cNvGrpSpPr>
            <a:grpSpLocks/>
          </p:cNvGrpSpPr>
          <p:nvPr/>
        </p:nvGrpSpPr>
        <p:grpSpPr bwMode="auto">
          <a:xfrm>
            <a:off x="0" y="4510088"/>
            <a:ext cx="9144000" cy="2347912"/>
            <a:chOff x="0" y="2841"/>
            <a:chExt cx="5760" cy="1479"/>
          </a:xfrm>
        </p:grpSpPr>
        <p:sp>
          <p:nvSpPr>
            <p:cNvPr id="41992" name="AutoShape 56">
              <a:extLst>
                <a:ext uri="{FF2B5EF4-FFF2-40B4-BE49-F238E27FC236}">
                  <a16:creationId xmlns:a16="http://schemas.microsoft.com/office/drawing/2014/main" id="{B626A7EB-6834-41A2-AEC3-F37D28499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2841"/>
              <a:ext cx="136" cy="1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MX" altLang="es-PE" sz="2400"/>
            </a:p>
          </p:txBody>
        </p:sp>
        <p:sp>
          <p:nvSpPr>
            <p:cNvPr id="41993" name="Line 29">
              <a:extLst>
                <a:ext uri="{FF2B5EF4-FFF2-40B4-BE49-F238E27FC236}">
                  <a16:creationId xmlns:a16="http://schemas.microsoft.com/office/drawing/2014/main" id="{1616C0B0-12FA-48B8-A359-04B25517CD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0" y="3107"/>
              <a:ext cx="381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994" name="Line 30">
              <a:extLst>
                <a:ext uri="{FF2B5EF4-FFF2-40B4-BE49-F238E27FC236}">
                  <a16:creationId xmlns:a16="http://schemas.microsoft.com/office/drawing/2014/main" id="{F8FF5B36-5DDC-48EF-8D8A-FE5040B95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2978"/>
              <a:ext cx="0" cy="148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995" name="Line 31">
              <a:extLst>
                <a:ext uri="{FF2B5EF4-FFF2-40B4-BE49-F238E27FC236}">
                  <a16:creationId xmlns:a16="http://schemas.microsoft.com/office/drawing/2014/main" id="{29C3101C-381F-4ED7-AFB0-CF4E7E354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3080"/>
              <a:ext cx="0" cy="71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996" name="Text Box 32">
              <a:extLst>
                <a:ext uri="{FF2B5EF4-FFF2-40B4-BE49-F238E27FC236}">
                  <a16:creationId xmlns:a16="http://schemas.microsoft.com/office/drawing/2014/main" id="{9D3EC2B1-F35D-4768-B533-AF83242FE0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3203"/>
              <a:ext cx="1179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18000" tIns="36000" rIns="18000" bIns="36000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ES" altLang="es-PE" sz="1400">
                  <a:latin typeface="Arial" panose="020B0604020202020204" pitchFamily="34" charset="0"/>
                </a:rPr>
                <a:t>Adecuada disposición final de RR.SS.</a:t>
              </a:r>
              <a:endParaRPr lang="es-ES" altLang="es-PE" sz="1400"/>
            </a:p>
          </p:txBody>
        </p:sp>
        <p:sp>
          <p:nvSpPr>
            <p:cNvPr id="41997" name="Line 33">
              <a:extLst>
                <a:ext uri="{FF2B5EF4-FFF2-40B4-BE49-F238E27FC236}">
                  <a16:creationId xmlns:a16="http://schemas.microsoft.com/office/drawing/2014/main" id="{6C1323DC-1829-4874-92B3-A3494CAD4F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9" y="3641"/>
              <a:ext cx="0" cy="197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998" name="Line 34">
              <a:extLst>
                <a:ext uri="{FF2B5EF4-FFF2-40B4-BE49-F238E27FC236}">
                  <a16:creationId xmlns:a16="http://schemas.microsoft.com/office/drawing/2014/main" id="{E6A1AF57-B303-4372-971A-A084D02899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3647"/>
              <a:ext cx="0" cy="17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999" name="Line 35">
              <a:extLst>
                <a:ext uri="{FF2B5EF4-FFF2-40B4-BE49-F238E27FC236}">
                  <a16:creationId xmlns:a16="http://schemas.microsoft.com/office/drawing/2014/main" id="{EB0E9B86-BD33-4262-90F1-D1AA467608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8" y="3657"/>
              <a:ext cx="771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000" name="Line 36">
              <a:extLst>
                <a:ext uri="{FF2B5EF4-FFF2-40B4-BE49-F238E27FC236}">
                  <a16:creationId xmlns:a16="http://schemas.microsoft.com/office/drawing/2014/main" id="{40E40A92-3713-4FB2-9C13-77940ECC4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3107"/>
              <a:ext cx="0" cy="55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001" name="Text Box 37">
              <a:extLst>
                <a:ext uri="{FF2B5EF4-FFF2-40B4-BE49-F238E27FC236}">
                  <a16:creationId xmlns:a16="http://schemas.microsoft.com/office/drawing/2014/main" id="{774D1FA2-CEEF-42C9-9995-25F5F88C2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3203"/>
              <a:ext cx="1179" cy="31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18000" tIns="36000" rIns="18000" bIns="36000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PE" altLang="es-PE" sz="1400">
                  <a:latin typeface="Arial" panose="020B0604020202020204" pitchFamily="34" charset="0"/>
                </a:rPr>
                <a:t>Adecuadas prácticas de la población</a:t>
              </a:r>
              <a:endParaRPr lang="es-ES" altLang="es-PE" sz="1400"/>
            </a:p>
          </p:txBody>
        </p:sp>
        <p:sp>
          <p:nvSpPr>
            <p:cNvPr id="42002" name="Line 38">
              <a:extLst>
                <a:ext uri="{FF2B5EF4-FFF2-40B4-BE49-F238E27FC236}">
                  <a16:creationId xmlns:a16="http://schemas.microsoft.com/office/drawing/2014/main" id="{90A860F9-2CED-4253-977F-7AED7F8B0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3657"/>
              <a:ext cx="0" cy="18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003" name="Line 39">
              <a:extLst>
                <a:ext uri="{FF2B5EF4-FFF2-40B4-BE49-F238E27FC236}">
                  <a16:creationId xmlns:a16="http://schemas.microsoft.com/office/drawing/2014/main" id="{66716D51-CDAE-4903-B550-ADAD3D550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3657"/>
              <a:ext cx="0" cy="18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004" name="Line 40">
              <a:extLst>
                <a:ext uri="{FF2B5EF4-FFF2-40B4-BE49-F238E27FC236}">
                  <a16:creationId xmlns:a16="http://schemas.microsoft.com/office/drawing/2014/main" id="{2725DA76-5DC2-4D4E-9C74-9D07EA5C2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" y="3657"/>
              <a:ext cx="1510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005" name="Line 41">
              <a:extLst>
                <a:ext uri="{FF2B5EF4-FFF2-40B4-BE49-F238E27FC236}">
                  <a16:creationId xmlns:a16="http://schemas.microsoft.com/office/drawing/2014/main" id="{6057C5A5-FCFE-4B76-831D-87D4DB5833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0" y="3470"/>
              <a:ext cx="0" cy="36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006" name="Line 42">
              <a:extLst>
                <a:ext uri="{FF2B5EF4-FFF2-40B4-BE49-F238E27FC236}">
                  <a16:creationId xmlns:a16="http://schemas.microsoft.com/office/drawing/2014/main" id="{11AFCFE7-0414-4EAB-86D8-D9CCA09B0F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0" y="3108"/>
              <a:ext cx="0" cy="11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007" name="Text Box 43">
              <a:extLst>
                <a:ext uri="{FF2B5EF4-FFF2-40B4-BE49-F238E27FC236}">
                  <a16:creationId xmlns:a16="http://schemas.microsoft.com/office/drawing/2014/main" id="{47B5347F-A8F5-4F27-8491-AAD2D9422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3209"/>
              <a:ext cx="1678" cy="30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18000" tIns="36000" rIns="18000" bIns="36000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PE" altLang="es-PE" sz="1400">
                  <a:latin typeface="Arial" panose="020B0604020202020204" pitchFamily="34" charset="0"/>
                </a:rPr>
                <a:t>Suficiente capacidad de recolección de residuos sólidos</a:t>
              </a:r>
              <a:endParaRPr lang="es-ES" altLang="es-PE" sz="1400"/>
            </a:p>
          </p:txBody>
        </p:sp>
        <p:sp>
          <p:nvSpPr>
            <p:cNvPr id="42008" name="Text Box 44">
              <a:extLst>
                <a:ext uri="{FF2B5EF4-FFF2-40B4-BE49-F238E27FC236}">
                  <a16:creationId xmlns:a16="http://schemas.microsoft.com/office/drawing/2014/main" id="{EB64DC31-97AE-4B26-90DD-5FE2DEBA4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3796"/>
              <a:ext cx="771" cy="52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s-PE" altLang="es-PE" sz="1200">
                  <a:latin typeface="Arial" panose="020B0604020202020204" pitchFamily="34" charset="0"/>
                </a:rPr>
                <a:t>Existencia de un relleno sanitario</a:t>
              </a:r>
              <a:endParaRPr lang="es-ES" altLang="es-PE" sz="1200"/>
            </a:p>
          </p:txBody>
        </p:sp>
        <p:sp>
          <p:nvSpPr>
            <p:cNvPr id="42009" name="Text Box 45">
              <a:extLst>
                <a:ext uri="{FF2B5EF4-FFF2-40B4-BE49-F238E27FC236}">
                  <a16:creationId xmlns:a16="http://schemas.microsoft.com/office/drawing/2014/main" id="{6A03BB73-1E8E-43D7-BE3B-2CB1435EB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3793"/>
              <a:ext cx="726" cy="52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s-PE" altLang="es-PE" sz="1200">
                  <a:latin typeface="Arial" panose="020B0604020202020204" pitchFamily="34" charset="0"/>
                </a:rPr>
                <a:t>Adecuados hábitos de higiene de la población</a:t>
              </a:r>
              <a:endParaRPr lang="es-ES" altLang="es-PE" sz="1200"/>
            </a:p>
          </p:txBody>
        </p:sp>
        <p:sp>
          <p:nvSpPr>
            <p:cNvPr id="42010" name="Text Box 46">
              <a:extLst>
                <a:ext uri="{FF2B5EF4-FFF2-40B4-BE49-F238E27FC236}">
                  <a16:creationId xmlns:a16="http://schemas.microsoft.com/office/drawing/2014/main" id="{74DE076E-92DB-41D5-B073-4585867B5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3793"/>
              <a:ext cx="793" cy="52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s-PE" altLang="es-PE" sz="1200">
                  <a:latin typeface="Arial" panose="020B0604020202020204" pitchFamily="34" charset="0"/>
                </a:rPr>
                <a:t>Conocimiento de la población</a:t>
              </a:r>
              <a:endParaRPr lang="es-ES" altLang="es-PE" sz="1200"/>
            </a:p>
          </p:txBody>
        </p:sp>
        <p:sp>
          <p:nvSpPr>
            <p:cNvPr id="42011" name="Text Box 47">
              <a:extLst>
                <a:ext uri="{FF2B5EF4-FFF2-40B4-BE49-F238E27FC236}">
                  <a16:creationId xmlns:a16="http://schemas.microsoft.com/office/drawing/2014/main" id="{8C5A5EFE-8C31-4925-8ED5-27E5E4DD6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3793"/>
              <a:ext cx="680" cy="52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s-PE" altLang="es-PE" sz="1200">
                  <a:latin typeface="Arial" panose="020B0604020202020204" pitchFamily="34" charset="0"/>
                </a:rPr>
                <a:t>Existencia de almacenamiento de RR.SS.</a:t>
              </a:r>
              <a:endParaRPr lang="es-ES" altLang="es-PE" sz="1200"/>
            </a:p>
          </p:txBody>
        </p:sp>
        <p:sp>
          <p:nvSpPr>
            <p:cNvPr id="42012" name="Text Box 48">
              <a:extLst>
                <a:ext uri="{FF2B5EF4-FFF2-40B4-BE49-F238E27FC236}">
                  <a16:creationId xmlns:a16="http://schemas.microsoft.com/office/drawing/2014/main" id="{AF10DCE1-DA42-4748-A380-472C711D2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" y="3793"/>
              <a:ext cx="638" cy="52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s-PE" altLang="es-PE" sz="1200">
                  <a:latin typeface="Arial" panose="020B0604020202020204" pitchFamily="34" charset="0"/>
                </a:rPr>
                <a:t>Eficiente diseño de rutas y horarios de recolección</a:t>
              </a:r>
              <a:endParaRPr lang="es-ES" altLang="es-PE" sz="1200"/>
            </a:p>
          </p:txBody>
        </p:sp>
        <p:sp>
          <p:nvSpPr>
            <p:cNvPr id="42013" name="Text Box 49">
              <a:extLst>
                <a:ext uri="{FF2B5EF4-FFF2-40B4-BE49-F238E27FC236}">
                  <a16:creationId xmlns:a16="http://schemas.microsoft.com/office/drawing/2014/main" id="{BC901050-8AC4-4C6B-8A34-575EB7BD2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793"/>
              <a:ext cx="662" cy="52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s-PE" altLang="es-PE" sz="1200">
                  <a:latin typeface="Arial" panose="020B0604020202020204" pitchFamily="34" charset="0"/>
                </a:rPr>
                <a:t>Suficientes unidades de recolección</a:t>
              </a:r>
              <a:endParaRPr lang="es-ES" altLang="es-PE" sz="1200"/>
            </a:p>
          </p:txBody>
        </p:sp>
        <p:sp>
          <p:nvSpPr>
            <p:cNvPr id="42014" name="Text Box 50">
              <a:extLst>
                <a:ext uri="{FF2B5EF4-FFF2-40B4-BE49-F238E27FC236}">
                  <a16:creationId xmlns:a16="http://schemas.microsoft.com/office/drawing/2014/main" id="{21687F6C-7F2E-432A-BF7C-9FCB7C789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2959"/>
              <a:ext cx="72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s-MX" altLang="es-PE" sz="1600" b="1">
                  <a:solidFill>
                    <a:schemeClr val="tx2"/>
                  </a:solidFill>
                </a:rPr>
                <a:t>MEDIOS</a:t>
              </a:r>
              <a:endParaRPr lang="es-ES" altLang="es-PE" sz="1600" b="1">
                <a:solidFill>
                  <a:schemeClr val="tx2"/>
                </a:solidFill>
              </a:endParaRPr>
            </a:p>
          </p:txBody>
        </p:sp>
        <p:sp>
          <p:nvSpPr>
            <p:cNvPr id="42015" name="Line 57">
              <a:extLst>
                <a:ext uri="{FF2B5EF4-FFF2-40B4-BE49-F238E27FC236}">
                  <a16:creationId xmlns:a16="http://schemas.microsoft.com/office/drawing/2014/main" id="{7EF66308-CEA6-4BB3-BBA0-7324C6C872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3113"/>
              <a:ext cx="0" cy="667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016" name="Text Box 58">
              <a:extLst>
                <a:ext uri="{FF2B5EF4-FFF2-40B4-BE49-F238E27FC236}">
                  <a16:creationId xmlns:a16="http://schemas.microsoft.com/office/drawing/2014/main" id="{4964CC55-7FA7-4394-A450-2A33349F5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3190"/>
              <a:ext cx="952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18000" tIns="36000" rIns="18000" bIns="36000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ES" altLang="es-PE" sz="1400">
                  <a:latin typeface="Arial" panose="020B0604020202020204" pitchFamily="34" charset="0"/>
                </a:rPr>
                <a:t>Adecuada gestión del servicio</a:t>
              </a:r>
              <a:endParaRPr lang="es-ES" altLang="es-PE" sz="1400"/>
            </a:p>
          </p:txBody>
        </p:sp>
        <p:sp>
          <p:nvSpPr>
            <p:cNvPr id="42017" name="Text Box 59">
              <a:extLst>
                <a:ext uri="{FF2B5EF4-FFF2-40B4-BE49-F238E27FC236}">
                  <a16:creationId xmlns:a16="http://schemas.microsoft.com/office/drawing/2014/main" id="{C67F278A-294B-41F1-AC2B-23387271A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3783"/>
              <a:ext cx="771" cy="52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s-PE" altLang="es-PE" sz="1200">
                  <a:latin typeface="Arial" panose="020B0604020202020204" pitchFamily="34" charset="0"/>
                </a:rPr>
                <a:t>Existencia de área responsable del servicio</a:t>
              </a:r>
              <a:endParaRPr lang="es-ES" altLang="es-PE" sz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5 Marcador de número de diapositiva">
            <a:extLst>
              <a:ext uri="{FF2B5EF4-FFF2-40B4-BE49-F238E27FC236}">
                <a16:creationId xmlns:a16="http://schemas.microsoft.com/office/drawing/2014/main" id="{8568AFF8-BD6E-4C71-9473-7494288D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B5EB42-A288-440F-9022-6BA2C7933327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s-ES" altLang="es-PE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E9739AAD-5EB6-4A19-B093-F67DFD494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8351837" cy="747713"/>
          </a:xfrm>
        </p:spPr>
        <p:txBody>
          <a:bodyPr/>
          <a:lstStyle/>
          <a:p>
            <a:pPr eaLnBrk="1" hangingPunct="1"/>
            <a:r>
              <a:rPr lang="es-MX" altLang="es-PE" sz="2800" b="1"/>
              <a:t>2.4. ALTERNATIVAS DE SOLUCIÓN: ÁRBOL DE MEDIOS Y ACCIONES</a:t>
            </a:r>
            <a:endParaRPr lang="es-ES" altLang="es-PE" sz="2800" b="1"/>
          </a:p>
        </p:txBody>
      </p:sp>
      <p:sp>
        <p:nvSpPr>
          <p:cNvPr id="43012" name="Text Box 3">
            <a:extLst>
              <a:ext uri="{FF2B5EF4-FFF2-40B4-BE49-F238E27FC236}">
                <a16:creationId xmlns:a16="http://schemas.microsoft.com/office/drawing/2014/main" id="{1F28FB62-4CA2-40BA-AD77-D39C2211B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1849438"/>
            <a:ext cx="1150937" cy="1074737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1200" b="1">
                <a:latin typeface="Arial" panose="020B0604020202020204" pitchFamily="34" charset="0"/>
              </a:rPr>
              <a:t>Medio Fun. 4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1200">
                <a:latin typeface="Arial" panose="020B0604020202020204" pitchFamily="34" charset="0"/>
              </a:rPr>
              <a:t>Existencia de relleno sanitario</a:t>
            </a:r>
            <a:endParaRPr lang="es-ES" altLang="es-PE" sz="1200"/>
          </a:p>
        </p:txBody>
      </p:sp>
      <p:sp>
        <p:nvSpPr>
          <p:cNvPr id="43013" name="Text Box 4">
            <a:extLst>
              <a:ext uri="{FF2B5EF4-FFF2-40B4-BE49-F238E27FC236}">
                <a16:creationId xmlns:a16="http://schemas.microsoft.com/office/drawing/2014/main" id="{3FCEBC5D-AD26-4AEC-AA44-35CB4476C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1844675"/>
            <a:ext cx="1008063" cy="1079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1200" b="1">
                <a:latin typeface="Arial" panose="020B0604020202020204" pitchFamily="34" charset="0"/>
              </a:rPr>
              <a:t>Medio Fun. 6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1200">
                <a:latin typeface="Arial" panose="020B0604020202020204" pitchFamily="34" charset="0"/>
              </a:rPr>
              <a:t>Adecuados hábitos de higiene de la población</a:t>
            </a:r>
            <a:endParaRPr lang="es-ES" altLang="es-PE" sz="1200"/>
          </a:p>
        </p:txBody>
      </p:sp>
      <p:sp>
        <p:nvSpPr>
          <p:cNvPr id="43014" name="Text Box 5">
            <a:extLst>
              <a:ext uri="{FF2B5EF4-FFF2-40B4-BE49-F238E27FC236}">
                <a16:creationId xmlns:a16="http://schemas.microsoft.com/office/drawing/2014/main" id="{BE0DC225-146C-4FA9-8CA8-E9789FBB2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1844675"/>
            <a:ext cx="971550" cy="1079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1200" b="1">
                <a:latin typeface="Arial" panose="020B0604020202020204" pitchFamily="34" charset="0"/>
              </a:rPr>
              <a:t>Medio Fun. 7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1200">
                <a:latin typeface="Arial" panose="020B0604020202020204" pitchFamily="34" charset="0"/>
              </a:rPr>
              <a:t>Conocimiento de la población</a:t>
            </a:r>
            <a:endParaRPr lang="es-ES" altLang="es-PE" sz="1200"/>
          </a:p>
        </p:txBody>
      </p:sp>
      <p:sp>
        <p:nvSpPr>
          <p:cNvPr id="43015" name="Text Box 6">
            <a:extLst>
              <a:ext uri="{FF2B5EF4-FFF2-40B4-BE49-F238E27FC236}">
                <a16:creationId xmlns:a16="http://schemas.microsoft.com/office/drawing/2014/main" id="{E8DF21E9-FE75-462B-A0FB-76C9C5E7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025" y="1844675"/>
            <a:ext cx="1150938" cy="1079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1200" b="1">
                <a:latin typeface="Arial" panose="020B0604020202020204" pitchFamily="34" charset="0"/>
              </a:rPr>
              <a:t>Medio Fun. 3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1200">
                <a:latin typeface="Arial" panose="020B0604020202020204" pitchFamily="34" charset="0"/>
              </a:rPr>
              <a:t>Existencia de almacenamiento de RR.SS.</a:t>
            </a:r>
            <a:endParaRPr lang="es-ES" altLang="es-PE" sz="1200"/>
          </a:p>
        </p:txBody>
      </p:sp>
      <p:sp>
        <p:nvSpPr>
          <p:cNvPr id="43016" name="Text Box 7">
            <a:extLst>
              <a:ext uri="{FF2B5EF4-FFF2-40B4-BE49-F238E27FC236}">
                <a16:creationId xmlns:a16="http://schemas.microsoft.com/office/drawing/2014/main" id="{C8ED8A00-D6B4-4CA6-864F-8C3B6FA64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50" y="1844675"/>
            <a:ext cx="1012825" cy="1079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1200" b="1">
                <a:latin typeface="Arial" panose="020B0604020202020204" pitchFamily="34" charset="0"/>
              </a:rPr>
              <a:t>Medio Fun. 2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1200">
                <a:latin typeface="Arial" panose="020B0604020202020204" pitchFamily="34" charset="0"/>
              </a:rPr>
              <a:t>Eficiente diseño de rutas y horarios de recolección</a:t>
            </a:r>
            <a:endParaRPr lang="es-ES" altLang="es-PE" sz="1200"/>
          </a:p>
        </p:txBody>
      </p:sp>
      <p:sp>
        <p:nvSpPr>
          <p:cNvPr id="43017" name="Text Box 8">
            <a:extLst>
              <a:ext uri="{FF2B5EF4-FFF2-40B4-BE49-F238E27FC236}">
                <a16:creationId xmlns:a16="http://schemas.microsoft.com/office/drawing/2014/main" id="{A060682E-B23A-481B-A6F2-0D0ED945E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44675"/>
            <a:ext cx="1050925" cy="1079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1200" b="1">
                <a:latin typeface="Arial" panose="020B0604020202020204" pitchFamily="34" charset="0"/>
              </a:rPr>
              <a:t>Medio Fun. 1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1200">
                <a:latin typeface="Arial" panose="020B0604020202020204" pitchFamily="34" charset="0"/>
              </a:rPr>
              <a:t>Suficientes unidades de recolección</a:t>
            </a:r>
            <a:endParaRPr lang="es-ES" altLang="es-PE" sz="1200"/>
          </a:p>
        </p:txBody>
      </p:sp>
      <p:sp>
        <p:nvSpPr>
          <p:cNvPr id="43018" name="Text Box 9">
            <a:extLst>
              <a:ext uri="{FF2B5EF4-FFF2-40B4-BE49-F238E27FC236}">
                <a16:creationId xmlns:a16="http://schemas.microsoft.com/office/drawing/2014/main" id="{182B5206-DAFA-47B5-9DDF-A4DE7AF0F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357563"/>
            <a:ext cx="936625" cy="719137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1200" b="1">
                <a:latin typeface="Arial" panose="020B0604020202020204" pitchFamily="34" charset="0"/>
              </a:rPr>
              <a:t>Acción 1.1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1200">
                <a:latin typeface="Arial" panose="020B0604020202020204" pitchFamily="34" charset="0"/>
              </a:rPr>
              <a:t>Adquisición camión recolector</a:t>
            </a:r>
            <a:endParaRPr lang="es-ES" altLang="es-PE" sz="1200"/>
          </a:p>
        </p:txBody>
      </p:sp>
      <p:sp>
        <p:nvSpPr>
          <p:cNvPr id="43019" name="Text Box 10">
            <a:extLst>
              <a:ext uri="{FF2B5EF4-FFF2-40B4-BE49-F238E27FC236}">
                <a16:creationId xmlns:a16="http://schemas.microsoft.com/office/drawing/2014/main" id="{8545D218-C205-448C-906A-D04626D7B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57563"/>
            <a:ext cx="1008062" cy="1079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1200" b="1">
                <a:latin typeface="Arial" panose="020B0604020202020204" pitchFamily="34" charset="0"/>
              </a:rPr>
              <a:t>Acción 1.1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1200">
                <a:latin typeface="Arial" panose="020B0604020202020204" pitchFamily="34" charset="0"/>
              </a:rPr>
              <a:t>Rediseño de rutas de recolección y transporte</a:t>
            </a:r>
            <a:endParaRPr lang="es-ES" altLang="es-PE" sz="1200"/>
          </a:p>
        </p:txBody>
      </p:sp>
      <p:sp>
        <p:nvSpPr>
          <p:cNvPr id="43020" name="Text Box 11">
            <a:extLst>
              <a:ext uri="{FF2B5EF4-FFF2-40B4-BE49-F238E27FC236}">
                <a16:creationId xmlns:a16="http://schemas.microsoft.com/office/drawing/2014/main" id="{97B48FD4-76C4-4EC9-A6F4-BA6647AFE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3357563"/>
            <a:ext cx="1150937" cy="719137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1200" b="1">
                <a:latin typeface="Arial" panose="020B0604020202020204" pitchFamily="34" charset="0"/>
              </a:rPr>
              <a:t>Acción 3.1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1200">
                <a:latin typeface="Arial" panose="020B0604020202020204" pitchFamily="34" charset="0"/>
              </a:rPr>
              <a:t>Compra de contenedores</a:t>
            </a:r>
            <a:endParaRPr lang="es-ES" altLang="es-PE" sz="1200"/>
          </a:p>
        </p:txBody>
      </p:sp>
      <p:cxnSp>
        <p:nvCxnSpPr>
          <p:cNvPr id="43021" name="AutoShape 18">
            <a:extLst>
              <a:ext uri="{FF2B5EF4-FFF2-40B4-BE49-F238E27FC236}">
                <a16:creationId xmlns:a16="http://schemas.microsoft.com/office/drawing/2014/main" id="{0AAFBB68-BF3B-4924-A1CB-CABA637D7AFD}"/>
              </a:ext>
            </a:extLst>
          </p:cNvPr>
          <p:cNvCxnSpPr>
            <a:cxnSpLocks noChangeShapeType="1"/>
            <a:stCxn id="43015" idx="2"/>
            <a:endCxn id="43020" idx="0"/>
          </p:cNvCxnSpPr>
          <p:nvPr/>
        </p:nvCxnSpPr>
        <p:spPr bwMode="auto">
          <a:xfrm flipH="1">
            <a:off x="3060700" y="2938463"/>
            <a:ext cx="1588" cy="4048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2" name="AutoShape 19">
            <a:extLst>
              <a:ext uri="{FF2B5EF4-FFF2-40B4-BE49-F238E27FC236}">
                <a16:creationId xmlns:a16="http://schemas.microsoft.com/office/drawing/2014/main" id="{92534854-9D80-4D1D-9CD6-E309331A041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434013" y="3141663"/>
            <a:ext cx="1587" cy="1873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3" name="Line 21">
            <a:extLst>
              <a:ext uri="{FF2B5EF4-FFF2-40B4-BE49-F238E27FC236}">
                <a16:creationId xmlns:a16="http://schemas.microsoft.com/office/drawing/2014/main" id="{437684D7-DC34-4997-BFFC-9F18929C92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25" y="2924175"/>
            <a:ext cx="0" cy="433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MX"/>
          </a:p>
        </p:txBody>
      </p:sp>
      <p:sp>
        <p:nvSpPr>
          <p:cNvPr id="43024" name="Text Box 23">
            <a:extLst>
              <a:ext uri="{FF2B5EF4-FFF2-40B4-BE49-F238E27FC236}">
                <a16:creationId xmlns:a16="http://schemas.microsoft.com/office/drawing/2014/main" id="{EBA42D39-367F-4942-9819-0D23D657E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876925"/>
            <a:ext cx="1728787" cy="2889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1200" b="1">
                <a:latin typeface="Arial" panose="020B0604020202020204" pitchFamily="34" charset="0"/>
              </a:rPr>
              <a:t>ALTERNATIVA 1</a:t>
            </a:r>
          </a:p>
        </p:txBody>
      </p:sp>
      <p:sp>
        <p:nvSpPr>
          <p:cNvPr id="43025" name="Text Box 24">
            <a:extLst>
              <a:ext uri="{FF2B5EF4-FFF2-40B4-BE49-F238E27FC236}">
                <a16:creationId xmlns:a16="http://schemas.microsoft.com/office/drawing/2014/main" id="{DF9851B6-0615-4C95-9BC6-68D92AED9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221163"/>
            <a:ext cx="936625" cy="719137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1200" b="1">
                <a:latin typeface="Arial" panose="020B0604020202020204" pitchFamily="34" charset="0"/>
              </a:rPr>
              <a:t>Acción 1.2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1200">
                <a:latin typeface="Arial" panose="020B0604020202020204" pitchFamily="34" charset="0"/>
              </a:rPr>
              <a:t>Alquiler camión recolector</a:t>
            </a:r>
            <a:endParaRPr lang="es-ES" altLang="es-PE" sz="1200"/>
          </a:p>
        </p:txBody>
      </p:sp>
      <p:cxnSp>
        <p:nvCxnSpPr>
          <p:cNvPr id="43026" name="AutoShape 25">
            <a:extLst>
              <a:ext uri="{FF2B5EF4-FFF2-40B4-BE49-F238E27FC236}">
                <a16:creationId xmlns:a16="http://schemas.microsoft.com/office/drawing/2014/main" id="{AE64F93A-1518-43B3-849E-576362DFC9D2}"/>
              </a:ext>
            </a:extLst>
          </p:cNvPr>
          <p:cNvCxnSpPr>
            <a:cxnSpLocks noChangeShapeType="1"/>
            <a:stCxn id="43018" idx="3"/>
          </p:cNvCxnSpPr>
          <p:nvPr/>
        </p:nvCxnSpPr>
        <p:spPr bwMode="auto">
          <a:xfrm>
            <a:off x="1130300" y="3717925"/>
            <a:ext cx="128588" cy="1366838"/>
          </a:xfrm>
          <a:prstGeom prst="bentConnector2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7" name="AutoShape 26">
            <a:extLst>
              <a:ext uri="{FF2B5EF4-FFF2-40B4-BE49-F238E27FC236}">
                <a16:creationId xmlns:a16="http://schemas.microsoft.com/office/drawing/2014/main" id="{3F2E864B-B2BB-4323-A222-61829BB0A584}"/>
              </a:ext>
            </a:extLst>
          </p:cNvPr>
          <p:cNvCxnSpPr>
            <a:cxnSpLocks noChangeShapeType="1"/>
            <a:endCxn id="43024" idx="0"/>
          </p:cNvCxnSpPr>
          <p:nvPr/>
        </p:nvCxnSpPr>
        <p:spPr bwMode="auto">
          <a:xfrm>
            <a:off x="3059113" y="4090988"/>
            <a:ext cx="1587" cy="1771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8" name="Text Box 29">
            <a:extLst>
              <a:ext uri="{FF2B5EF4-FFF2-40B4-BE49-F238E27FC236}">
                <a16:creationId xmlns:a16="http://schemas.microsoft.com/office/drawing/2014/main" id="{8AC4F215-C929-43FE-A8CA-E008CC930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5876925"/>
            <a:ext cx="1800225" cy="288925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1200" b="1">
                <a:latin typeface="Arial" panose="020B0604020202020204" pitchFamily="34" charset="0"/>
              </a:rPr>
              <a:t>ALTERNATIVA 2</a:t>
            </a:r>
          </a:p>
        </p:txBody>
      </p:sp>
      <p:cxnSp>
        <p:nvCxnSpPr>
          <p:cNvPr id="43029" name="AutoShape 31">
            <a:extLst>
              <a:ext uri="{FF2B5EF4-FFF2-40B4-BE49-F238E27FC236}">
                <a16:creationId xmlns:a16="http://schemas.microsoft.com/office/drawing/2014/main" id="{AF3BDD66-C8E7-43BF-A699-B23FAC6DA7C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684588" y="1236663"/>
            <a:ext cx="501650" cy="6934200"/>
          </a:xfrm>
          <a:prstGeom prst="bentConnector4">
            <a:avLst>
              <a:gd name="adj1" fmla="val -121204"/>
              <a:gd name="adj2" fmla="val 120306"/>
            </a:avLst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30" name="Line 32">
            <a:extLst>
              <a:ext uri="{FF2B5EF4-FFF2-40B4-BE49-F238E27FC236}">
                <a16:creationId xmlns:a16="http://schemas.microsoft.com/office/drawing/2014/main" id="{872C3BE7-17E9-4E1B-8736-214DD63747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4437063"/>
            <a:ext cx="0" cy="10795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MX"/>
          </a:p>
        </p:txBody>
      </p:sp>
      <p:sp>
        <p:nvSpPr>
          <p:cNvPr id="43031" name="Line 33">
            <a:extLst>
              <a:ext uri="{FF2B5EF4-FFF2-40B4-BE49-F238E27FC236}">
                <a16:creationId xmlns:a16="http://schemas.microsoft.com/office/drawing/2014/main" id="{8E4EA059-B65F-48C5-8E47-A10F776B72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4078288"/>
            <a:ext cx="0" cy="15113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MX"/>
          </a:p>
        </p:txBody>
      </p:sp>
      <p:sp>
        <p:nvSpPr>
          <p:cNvPr id="43032" name="Line 34">
            <a:extLst>
              <a:ext uri="{FF2B5EF4-FFF2-40B4-BE49-F238E27FC236}">
                <a16:creationId xmlns:a16="http://schemas.microsoft.com/office/drawing/2014/main" id="{14AC7BCF-C297-4EDC-AE16-3DEAF15F66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738" y="4652963"/>
            <a:ext cx="0" cy="9366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MX"/>
          </a:p>
        </p:txBody>
      </p:sp>
      <p:cxnSp>
        <p:nvCxnSpPr>
          <p:cNvPr id="43033" name="AutoShape 35">
            <a:extLst>
              <a:ext uri="{FF2B5EF4-FFF2-40B4-BE49-F238E27FC236}">
                <a16:creationId xmlns:a16="http://schemas.microsoft.com/office/drawing/2014/main" id="{54381002-A963-4506-B6A1-8DD2B580BC4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211638" y="3141663"/>
            <a:ext cx="1587" cy="1873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34" name="Line 36">
            <a:extLst>
              <a:ext uri="{FF2B5EF4-FFF2-40B4-BE49-F238E27FC236}">
                <a16:creationId xmlns:a16="http://schemas.microsoft.com/office/drawing/2014/main" id="{E7C49C42-B678-4FE2-80B3-7FFE4BFE2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3141663"/>
            <a:ext cx="122555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MX"/>
          </a:p>
        </p:txBody>
      </p:sp>
      <p:sp>
        <p:nvSpPr>
          <p:cNvPr id="43035" name="Line 37">
            <a:extLst>
              <a:ext uri="{FF2B5EF4-FFF2-40B4-BE49-F238E27FC236}">
                <a16:creationId xmlns:a16="http://schemas.microsoft.com/office/drawing/2014/main" id="{33AC8B2E-F465-4FE4-9DDB-04BB2B492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2924175"/>
            <a:ext cx="0" cy="2174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MX"/>
          </a:p>
        </p:txBody>
      </p:sp>
      <p:sp>
        <p:nvSpPr>
          <p:cNvPr id="43036" name="Text Box 12">
            <a:extLst>
              <a:ext uri="{FF2B5EF4-FFF2-40B4-BE49-F238E27FC236}">
                <a16:creationId xmlns:a16="http://schemas.microsoft.com/office/drawing/2014/main" id="{C5A3EC39-C227-4C85-AA79-141ED66C8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3362325"/>
            <a:ext cx="1079500" cy="1290638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1200" b="1">
                <a:latin typeface="Arial" panose="020B0604020202020204" pitchFamily="34" charset="0"/>
              </a:rPr>
              <a:t>Acción 4.1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1200">
                <a:latin typeface="Arial" panose="020B0604020202020204" pitchFamily="34" charset="0"/>
              </a:rPr>
              <a:t>Procesamiento natural de RR.SS. en relleno sanitario</a:t>
            </a:r>
            <a:endParaRPr lang="es-ES" altLang="es-PE" sz="1200"/>
          </a:p>
        </p:txBody>
      </p:sp>
      <p:sp>
        <p:nvSpPr>
          <p:cNvPr id="43037" name="Text Box 13">
            <a:extLst>
              <a:ext uri="{FF2B5EF4-FFF2-40B4-BE49-F238E27FC236}">
                <a16:creationId xmlns:a16="http://schemas.microsoft.com/office/drawing/2014/main" id="{86475918-80B9-4A38-A519-0AA51E339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3357563"/>
            <a:ext cx="1081087" cy="12954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1200" b="1">
                <a:latin typeface="Arial" panose="020B0604020202020204" pitchFamily="34" charset="0"/>
              </a:rPr>
              <a:t>Acción 4.2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1200">
                <a:latin typeface="Arial" panose="020B0604020202020204" pitchFamily="34" charset="0"/>
              </a:rPr>
              <a:t>Realización de talleres de capacitación al personal en manejo de RR.SS.</a:t>
            </a:r>
            <a:endParaRPr lang="es-ES" altLang="es-PE" sz="1200"/>
          </a:p>
        </p:txBody>
      </p:sp>
      <p:sp>
        <p:nvSpPr>
          <p:cNvPr id="43038" name="Text Box 38">
            <a:extLst>
              <a:ext uri="{FF2B5EF4-FFF2-40B4-BE49-F238E27FC236}">
                <a16:creationId xmlns:a16="http://schemas.microsoft.com/office/drawing/2014/main" id="{F37C0874-2A3F-48F8-BB89-CBADD976C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988" y="1844675"/>
            <a:ext cx="1150937" cy="1079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1200" b="1">
                <a:latin typeface="Arial" panose="020B0604020202020204" pitchFamily="34" charset="0"/>
              </a:rPr>
              <a:t>Medio Fun. 5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1200">
                <a:latin typeface="Arial" panose="020B0604020202020204" pitchFamily="34" charset="0"/>
              </a:rPr>
              <a:t>Adecuada gestión del servicio</a:t>
            </a:r>
            <a:endParaRPr lang="es-ES" altLang="es-PE" sz="1200"/>
          </a:p>
        </p:txBody>
      </p:sp>
      <p:sp>
        <p:nvSpPr>
          <p:cNvPr id="43039" name="Text Box 39">
            <a:extLst>
              <a:ext uri="{FF2B5EF4-FFF2-40B4-BE49-F238E27FC236}">
                <a16:creationId xmlns:a16="http://schemas.microsoft.com/office/drawing/2014/main" id="{6646D328-A953-4903-A2DC-BAF68B982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357563"/>
            <a:ext cx="935037" cy="12954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1200" b="1">
                <a:latin typeface="Arial" panose="020B0604020202020204" pitchFamily="34" charset="0"/>
              </a:rPr>
              <a:t>Acción 5.1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1200">
                <a:latin typeface="Arial" panose="020B0604020202020204" pitchFamily="34" charset="0"/>
              </a:rPr>
              <a:t>Creación de la Unidad responsable del servicio</a:t>
            </a:r>
            <a:endParaRPr lang="es-ES" altLang="es-PE" sz="1200"/>
          </a:p>
        </p:txBody>
      </p:sp>
      <p:sp>
        <p:nvSpPr>
          <p:cNvPr id="43040" name="Text Box 14">
            <a:extLst>
              <a:ext uri="{FF2B5EF4-FFF2-40B4-BE49-F238E27FC236}">
                <a16:creationId xmlns:a16="http://schemas.microsoft.com/office/drawing/2014/main" id="{71C60489-DBE0-4074-93C1-CDEF34B37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3357563"/>
            <a:ext cx="936625" cy="12954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1200" b="1">
                <a:latin typeface="Arial" panose="020B0604020202020204" pitchFamily="34" charset="0"/>
              </a:rPr>
              <a:t>Acción 6.1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1200">
                <a:latin typeface="Arial" panose="020B0604020202020204" pitchFamily="34" charset="0"/>
              </a:rPr>
              <a:t>Realización de talleres de sensibilización a la población</a:t>
            </a:r>
            <a:endParaRPr lang="es-ES" altLang="es-PE" sz="1200"/>
          </a:p>
        </p:txBody>
      </p:sp>
      <p:sp>
        <p:nvSpPr>
          <p:cNvPr id="43041" name="Line 43">
            <a:extLst>
              <a:ext uri="{FF2B5EF4-FFF2-40B4-BE49-F238E27FC236}">
                <a16:creationId xmlns:a16="http://schemas.microsoft.com/office/drawing/2014/main" id="{D4BFF1BC-D1FF-4600-B2A4-8CC9C56C15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4652963"/>
            <a:ext cx="0" cy="431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042" name="Line 44">
            <a:extLst>
              <a:ext uri="{FF2B5EF4-FFF2-40B4-BE49-F238E27FC236}">
                <a16:creationId xmlns:a16="http://schemas.microsoft.com/office/drawing/2014/main" id="{7F8E1AAA-2E53-4FAE-82C8-B842436FE8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4652963"/>
            <a:ext cx="0" cy="431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043" name="Line 45">
            <a:extLst>
              <a:ext uri="{FF2B5EF4-FFF2-40B4-BE49-F238E27FC236}">
                <a16:creationId xmlns:a16="http://schemas.microsoft.com/office/drawing/2014/main" id="{E05E869D-C553-4CBB-A383-A2FE5CF7C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4652963"/>
            <a:ext cx="0" cy="431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044" name="Line 46">
            <a:extLst>
              <a:ext uri="{FF2B5EF4-FFF2-40B4-BE49-F238E27FC236}">
                <a16:creationId xmlns:a16="http://schemas.microsoft.com/office/drawing/2014/main" id="{D0AC3E44-B531-42CE-8417-B124D29E9A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4652963"/>
            <a:ext cx="0" cy="122396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MX"/>
          </a:p>
        </p:txBody>
      </p:sp>
      <p:sp>
        <p:nvSpPr>
          <p:cNvPr id="43045" name="Line 47">
            <a:extLst>
              <a:ext uri="{FF2B5EF4-FFF2-40B4-BE49-F238E27FC236}">
                <a16:creationId xmlns:a16="http://schemas.microsoft.com/office/drawing/2014/main" id="{7450C795-65B3-43AB-873C-7B0DF3A7B8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4652963"/>
            <a:ext cx="0" cy="9366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MX"/>
          </a:p>
        </p:txBody>
      </p:sp>
      <p:sp>
        <p:nvSpPr>
          <p:cNvPr id="43046" name="Line 48">
            <a:extLst>
              <a:ext uri="{FF2B5EF4-FFF2-40B4-BE49-F238E27FC236}">
                <a16:creationId xmlns:a16="http://schemas.microsoft.com/office/drawing/2014/main" id="{72D7F104-DBDF-4FAF-9000-990F230E5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2924175"/>
            <a:ext cx="0" cy="4333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cxnSp>
        <p:nvCxnSpPr>
          <p:cNvPr id="43047" name="AutoShape 49">
            <a:extLst>
              <a:ext uri="{FF2B5EF4-FFF2-40B4-BE49-F238E27FC236}">
                <a16:creationId xmlns:a16="http://schemas.microsoft.com/office/drawing/2014/main" id="{4AB830EE-6CDC-4CE5-9B24-F7E3AC2A766A}"/>
              </a:ext>
            </a:extLst>
          </p:cNvPr>
          <p:cNvCxnSpPr>
            <a:cxnSpLocks noChangeShapeType="1"/>
            <a:stCxn id="43017" idx="2"/>
            <a:endCxn id="43025" idx="1"/>
          </p:cNvCxnSpPr>
          <p:nvPr/>
        </p:nvCxnSpPr>
        <p:spPr bwMode="auto">
          <a:xfrm rot="5400000">
            <a:off x="-476249" y="3579812"/>
            <a:ext cx="1643062" cy="360363"/>
          </a:xfrm>
          <a:prstGeom prst="bentConnector4">
            <a:avLst>
              <a:gd name="adj1" fmla="val 12944"/>
              <a:gd name="adj2" fmla="val 136560"/>
            </a:avLst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48" name="Text Box 50">
            <a:extLst>
              <a:ext uri="{FF2B5EF4-FFF2-40B4-BE49-F238E27FC236}">
                <a16:creationId xmlns:a16="http://schemas.microsoft.com/office/drawing/2014/main" id="{C893DA6D-8071-47F1-8D08-6525B63B6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3357563"/>
            <a:ext cx="936625" cy="12954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1200" b="1">
                <a:latin typeface="Arial" panose="020B0604020202020204" pitchFamily="34" charset="0"/>
              </a:rPr>
              <a:t>Acción 7.1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PE" altLang="es-PE" sz="1200">
                <a:latin typeface="Arial" panose="020B0604020202020204" pitchFamily="34" charset="0"/>
              </a:rPr>
              <a:t>Realización de talleres de difusión de información</a:t>
            </a:r>
            <a:endParaRPr lang="es-ES" altLang="es-PE" sz="1200"/>
          </a:p>
        </p:txBody>
      </p:sp>
      <p:sp>
        <p:nvSpPr>
          <p:cNvPr id="43049" name="Line 52">
            <a:extLst>
              <a:ext uri="{FF2B5EF4-FFF2-40B4-BE49-F238E27FC236}">
                <a16:creationId xmlns:a16="http://schemas.microsoft.com/office/drawing/2014/main" id="{91FB774E-F568-4D9B-A003-3028FE572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4437063"/>
            <a:ext cx="0" cy="6477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050" name="Line 53">
            <a:extLst>
              <a:ext uri="{FF2B5EF4-FFF2-40B4-BE49-F238E27FC236}">
                <a16:creationId xmlns:a16="http://schemas.microsoft.com/office/drawing/2014/main" id="{BEAAC241-7033-480D-BDB9-19481DAC04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5084763"/>
            <a:ext cx="7345362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051" name="Line 54">
            <a:extLst>
              <a:ext uri="{FF2B5EF4-FFF2-40B4-BE49-F238E27FC236}">
                <a16:creationId xmlns:a16="http://schemas.microsoft.com/office/drawing/2014/main" id="{AF764341-63F8-4512-A43D-C3963C6096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04250" y="4652963"/>
            <a:ext cx="0" cy="431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052" name="Line 55">
            <a:extLst>
              <a:ext uri="{FF2B5EF4-FFF2-40B4-BE49-F238E27FC236}">
                <a16:creationId xmlns:a16="http://schemas.microsoft.com/office/drawing/2014/main" id="{F652D39F-C13F-46A3-A466-D32FACF092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67625" y="4652963"/>
            <a:ext cx="0" cy="431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053" name="Line 56">
            <a:extLst>
              <a:ext uri="{FF2B5EF4-FFF2-40B4-BE49-F238E27FC236}">
                <a16:creationId xmlns:a16="http://schemas.microsoft.com/office/drawing/2014/main" id="{5CFD731C-9A3C-493B-A1ED-C3900582AD51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4250" y="2924175"/>
            <a:ext cx="0" cy="433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MX"/>
          </a:p>
        </p:txBody>
      </p:sp>
      <p:sp>
        <p:nvSpPr>
          <p:cNvPr id="43054" name="Line 57">
            <a:extLst>
              <a:ext uri="{FF2B5EF4-FFF2-40B4-BE49-F238E27FC236}">
                <a16:creationId xmlns:a16="http://schemas.microsoft.com/office/drawing/2014/main" id="{95B267B6-C7B8-4A44-8728-6BA11C364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716338"/>
            <a:ext cx="179388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055" name="Line 58">
            <a:extLst>
              <a:ext uri="{FF2B5EF4-FFF2-40B4-BE49-F238E27FC236}">
                <a16:creationId xmlns:a16="http://schemas.microsoft.com/office/drawing/2014/main" id="{B343AEE0-8C89-4111-8C1B-AB3D0D9C2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2924175"/>
            <a:ext cx="0" cy="4333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MX"/>
          </a:p>
        </p:txBody>
      </p:sp>
      <p:sp>
        <p:nvSpPr>
          <p:cNvPr id="43056" name="Line 59">
            <a:extLst>
              <a:ext uri="{FF2B5EF4-FFF2-40B4-BE49-F238E27FC236}">
                <a16:creationId xmlns:a16="http://schemas.microsoft.com/office/drawing/2014/main" id="{85574EDB-8B77-4CE1-8058-52217406D1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1725" y="4652963"/>
            <a:ext cx="0" cy="9366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MX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5 Marcador de número de diapositiva">
            <a:extLst>
              <a:ext uri="{FF2B5EF4-FFF2-40B4-BE49-F238E27FC236}">
                <a16:creationId xmlns:a16="http://schemas.microsoft.com/office/drawing/2014/main" id="{FCBA44A6-CA2B-4E24-AF7A-1CEB87B9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E7179A-F780-45FA-9944-A434A57CBA0C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s-ES" altLang="es-PE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38D9C177-5DBF-4824-A2E1-21638C98A1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pPr eaLnBrk="1" hangingPunct="1"/>
            <a:r>
              <a:rPr lang="es-MX" altLang="es-PE" sz="2800" b="1"/>
              <a:t>PROYECTO ALTERNATIVO 1</a:t>
            </a:r>
            <a:endParaRPr lang="es-ES" altLang="es-PE" sz="2800" b="1"/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1E59E392-27A1-426F-961F-245BB42E7B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099425" cy="42672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30000"/>
              </a:spcBef>
            </a:pPr>
            <a:r>
              <a:rPr lang="es-PE" altLang="es-PE" sz="2000"/>
              <a:t>Rediseño de las rutas de recolección y transporte.</a:t>
            </a:r>
          </a:p>
          <a:p>
            <a:pPr eaLnBrk="1" hangingPunct="1">
              <a:lnSpc>
                <a:spcPct val="95000"/>
              </a:lnSpc>
              <a:spcBef>
                <a:spcPct val="30000"/>
              </a:spcBef>
            </a:pPr>
            <a:r>
              <a:rPr lang="es-PE" altLang="es-PE" sz="2000"/>
              <a:t>Adquisición de camión recolector</a:t>
            </a:r>
          </a:p>
          <a:p>
            <a:pPr eaLnBrk="1" hangingPunct="1">
              <a:lnSpc>
                <a:spcPct val="95000"/>
              </a:lnSpc>
              <a:spcBef>
                <a:spcPct val="30000"/>
              </a:spcBef>
            </a:pPr>
            <a:r>
              <a:rPr lang="es-PE" altLang="es-PE" sz="2000"/>
              <a:t>Compra de contenedores para zonas de gran generación</a:t>
            </a:r>
          </a:p>
          <a:p>
            <a:pPr eaLnBrk="1" hangingPunct="1">
              <a:lnSpc>
                <a:spcPct val="95000"/>
              </a:lnSpc>
              <a:spcBef>
                <a:spcPct val="30000"/>
              </a:spcBef>
            </a:pPr>
            <a:r>
              <a:rPr lang="es-PE" altLang="es-PE" sz="2000"/>
              <a:t>Procesamiento natural de RR.SS. en relleno sanitario</a:t>
            </a:r>
          </a:p>
          <a:p>
            <a:pPr eaLnBrk="1" hangingPunct="1">
              <a:lnSpc>
                <a:spcPct val="95000"/>
              </a:lnSpc>
              <a:spcBef>
                <a:spcPct val="30000"/>
              </a:spcBef>
            </a:pPr>
            <a:r>
              <a:rPr lang="es-PE" altLang="es-PE" sz="2000"/>
              <a:t>Creación de Unidad responsable en la Municipalidad</a:t>
            </a:r>
          </a:p>
          <a:p>
            <a:pPr eaLnBrk="1" hangingPunct="1">
              <a:lnSpc>
                <a:spcPct val="95000"/>
              </a:lnSpc>
              <a:spcBef>
                <a:spcPct val="30000"/>
              </a:spcBef>
            </a:pPr>
            <a:r>
              <a:rPr lang="es-PE" altLang="es-PE" sz="2000"/>
              <a:t>Realización de talleres de capacitación al personal en manejo de residuos sólidos</a:t>
            </a:r>
          </a:p>
          <a:p>
            <a:pPr eaLnBrk="1" hangingPunct="1">
              <a:lnSpc>
                <a:spcPct val="95000"/>
              </a:lnSpc>
              <a:spcBef>
                <a:spcPct val="30000"/>
              </a:spcBef>
            </a:pPr>
            <a:r>
              <a:rPr lang="es-PE" altLang="es-PE" sz="2000"/>
              <a:t>Realización de talleres de sensibilización a la población</a:t>
            </a:r>
          </a:p>
          <a:p>
            <a:pPr eaLnBrk="1" hangingPunct="1">
              <a:lnSpc>
                <a:spcPct val="95000"/>
              </a:lnSpc>
              <a:spcBef>
                <a:spcPct val="30000"/>
              </a:spcBef>
            </a:pPr>
            <a:r>
              <a:rPr lang="es-PE" altLang="es-PE" sz="2000"/>
              <a:t>Realización de talleres de difusión de información</a:t>
            </a:r>
            <a:endParaRPr lang="es-ES" altLang="es-PE" sz="2000"/>
          </a:p>
        </p:txBody>
      </p:sp>
      <p:pic>
        <p:nvPicPr>
          <p:cNvPr id="44037" name="Picture 4">
            <a:extLst>
              <a:ext uri="{FF2B5EF4-FFF2-40B4-BE49-F238E27FC236}">
                <a16:creationId xmlns:a16="http://schemas.microsoft.com/office/drawing/2014/main" id="{5569EA24-C372-4007-9A29-6DAD043C7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4432300"/>
            <a:ext cx="3419475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5 Marcador de número de diapositiva">
            <a:extLst>
              <a:ext uri="{FF2B5EF4-FFF2-40B4-BE49-F238E27FC236}">
                <a16:creationId xmlns:a16="http://schemas.microsoft.com/office/drawing/2014/main" id="{10481C0C-BF05-45B3-A19B-C6FBD334B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6B6232-192F-4F75-A259-5FD289877D59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s-ES" altLang="es-PE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78D061BB-D491-428D-84C3-EBF3C29AE7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747713"/>
          </a:xfrm>
        </p:spPr>
        <p:txBody>
          <a:bodyPr/>
          <a:lstStyle/>
          <a:p>
            <a:pPr eaLnBrk="1" hangingPunct="1"/>
            <a:r>
              <a:rPr lang="es-MX" altLang="es-PE" sz="2800" b="1"/>
              <a:t>PROYECTO ALTERNATIVO 2</a:t>
            </a:r>
            <a:endParaRPr lang="es-ES" altLang="es-PE" sz="2800" b="1"/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94E19D5A-2D18-4E7F-BDDA-B9747CB59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268413"/>
            <a:ext cx="8001000" cy="4267200"/>
          </a:xfrm>
        </p:spPr>
        <p:txBody>
          <a:bodyPr/>
          <a:lstStyle/>
          <a:p>
            <a:pPr eaLnBrk="1" hangingPunct="1"/>
            <a:r>
              <a:rPr lang="es-PE" altLang="es-PE" sz="2000"/>
              <a:t>Rediseño de las rutas de recolección y transporte.</a:t>
            </a:r>
          </a:p>
          <a:p>
            <a:pPr eaLnBrk="1" hangingPunct="1"/>
            <a:r>
              <a:rPr lang="es-PE" altLang="es-PE" sz="2000"/>
              <a:t>Alquiler de camión recolector.</a:t>
            </a:r>
          </a:p>
          <a:p>
            <a:pPr eaLnBrk="1" hangingPunct="1"/>
            <a:r>
              <a:rPr lang="es-PE" altLang="es-PE" sz="2000"/>
              <a:t>Compra de contenedores para zonas de gran generación</a:t>
            </a:r>
          </a:p>
          <a:p>
            <a:pPr eaLnBrk="1" hangingPunct="1"/>
            <a:r>
              <a:rPr lang="es-PE" altLang="es-PE" sz="2000"/>
              <a:t>Procesamiento natural de RR.SS. en relleno sanitario</a:t>
            </a:r>
          </a:p>
          <a:p>
            <a:pPr eaLnBrk="1" hangingPunct="1">
              <a:lnSpc>
                <a:spcPct val="90000"/>
              </a:lnSpc>
            </a:pPr>
            <a:r>
              <a:rPr lang="es-PE" altLang="es-PE" sz="2000"/>
              <a:t>Creación de Unidad responsable en la Municipalidad</a:t>
            </a:r>
          </a:p>
          <a:p>
            <a:pPr eaLnBrk="1" hangingPunct="1"/>
            <a:r>
              <a:rPr lang="es-PE" altLang="es-PE" sz="2000"/>
              <a:t>Realización de talleres de capacitación al personal en manejo de residuos sólidos</a:t>
            </a:r>
          </a:p>
          <a:p>
            <a:pPr eaLnBrk="1" hangingPunct="1"/>
            <a:r>
              <a:rPr lang="es-PE" altLang="es-PE" sz="2000"/>
              <a:t>Realización de talleres de sensibilización a la población</a:t>
            </a:r>
          </a:p>
          <a:p>
            <a:pPr eaLnBrk="1" hangingPunct="1">
              <a:lnSpc>
                <a:spcPct val="95000"/>
              </a:lnSpc>
              <a:spcBef>
                <a:spcPct val="30000"/>
              </a:spcBef>
            </a:pPr>
            <a:r>
              <a:rPr lang="es-PE" altLang="es-PE" sz="2000"/>
              <a:t>Realización de talleres de difusión de información</a:t>
            </a:r>
            <a:endParaRPr lang="es-ES" altLang="es-PE" sz="2000"/>
          </a:p>
        </p:txBody>
      </p:sp>
      <p:pic>
        <p:nvPicPr>
          <p:cNvPr id="45061" name="Picture 4" descr="portada">
            <a:extLst>
              <a:ext uri="{FF2B5EF4-FFF2-40B4-BE49-F238E27FC236}">
                <a16:creationId xmlns:a16="http://schemas.microsoft.com/office/drawing/2014/main" id="{DF52F7DF-3A04-406A-B00D-D031DB686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4616450"/>
            <a:ext cx="3419475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5 Marcador de número de diapositiva">
            <a:extLst>
              <a:ext uri="{FF2B5EF4-FFF2-40B4-BE49-F238E27FC236}">
                <a16:creationId xmlns:a16="http://schemas.microsoft.com/office/drawing/2014/main" id="{0D0F6272-BFD0-42BE-8BE1-510A5D9C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0DA20-5E4E-47B2-A115-995EA83204AA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s-ES" altLang="es-PE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481E6E6-0EAF-44AB-A25F-47134AB1C9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001000" cy="612775"/>
          </a:xfrm>
        </p:spPr>
        <p:txBody>
          <a:bodyPr/>
          <a:lstStyle/>
          <a:p>
            <a:pPr eaLnBrk="1" hangingPunct="1"/>
            <a:r>
              <a:rPr lang="es-MX" altLang="es-PE" sz="2800" b="1"/>
              <a:t>1.1. NOMBRE DEL PROYECTO</a:t>
            </a:r>
            <a:endParaRPr lang="es-ES" altLang="es-PE" sz="2800" b="1"/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E2B4547F-8AEC-4AAE-ABC7-9F25C85AA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12875"/>
            <a:ext cx="9072563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s-MX" altLang="es-PE" sz="2400" b="1">
                <a:latin typeface="Arial Narrow" panose="020B0606020202030204" pitchFamily="34" charset="0"/>
              </a:rPr>
              <a:t>MEJORAMIENTO DEL SERVICIO DE RECOLECCIÓN Y DISPOSICIÓN FINAL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s-MX" altLang="es-PE" sz="2400" b="1">
                <a:latin typeface="Arial Narrow" panose="020B0606020202030204" pitchFamily="34" charset="0"/>
              </a:rPr>
              <a:t>		DE RESIDUOS SÓLIDOS</a:t>
            </a:r>
            <a:endParaRPr lang="es-ES" altLang="es-PE" sz="2400" b="1">
              <a:latin typeface="Arial Narrow" panose="020B0606020202030204" pitchFamily="34" charset="0"/>
            </a:endParaRPr>
          </a:p>
        </p:txBody>
      </p:sp>
      <p:sp>
        <p:nvSpPr>
          <p:cNvPr id="9221" name="AutoShape 4">
            <a:extLst>
              <a:ext uri="{FF2B5EF4-FFF2-40B4-BE49-F238E27FC236}">
                <a16:creationId xmlns:a16="http://schemas.microsoft.com/office/drawing/2014/main" id="{CD3025F8-A3C7-4529-A379-7FF99E6F66A4}"/>
              </a:ext>
            </a:extLst>
          </p:cNvPr>
          <p:cNvSpPr>
            <a:spLocks/>
          </p:cNvSpPr>
          <p:nvPr/>
        </p:nvSpPr>
        <p:spPr bwMode="auto">
          <a:xfrm rot="-5400000">
            <a:off x="863600" y="1049338"/>
            <a:ext cx="431800" cy="1943100"/>
          </a:xfrm>
          <a:prstGeom prst="leftBrace">
            <a:avLst>
              <a:gd name="adj1" fmla="val 37500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400"/>
          </a:p>
        </p:txBody>
      </p:sp>
      <p:sp>
        <p:nvSpPr>
          <p:cNvPr id="9222" name="AutoShape 5">
            <a:extLst>
              <a:ext uri="{FF2B5EF4-FFF2-40B4-BE49-F238E27FC236}">
                <a16:creationId xmlns:a16="http://schemas.microsoft.com/office/drawing/2014/main" id="{80F63647-0DF1-4F03-BFBF-BA208926EAD2}"/>
              </a:ext>
            </a:extLst>
          </p:cNvPr>
          <p:cNvSpPr>
            <a:spLocks/>
          </p:cNvSpPr>
          <p:nvPr/>
        </p:nvSpPr>
        <p:spPr bwMode="auto">
          <a:xfrm rot="-5400000">
            <a:off x="5364163" y="-1004887"/>
            <a:ext cx="431800" cy="6769100"/>
          </a:xfrm>
          <a:prstGeom prst="leftBrace">
            <a:avLst>
              <a:gd name="adj1" fmla="val 130637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400"/>
          </a:p>
        </p:txBody>
      </p:sp>
      <p:sp>
        <p:nvSpPr>
          <p:cNvPr id="9223" name="Text Box 6">
            <a:extLst>
              <a:ext uri="{FF2B5EF4-FFF2-40B4-BE49-F238E27FC236}">
                <a16:creationId xmlns:a16="http://schemas.microsoft.com/office/drawing/2014/main" id="{32FB9A81-4DA4-4510-B821-8E7C58F13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3244850"/>
            <a:ext cx="5327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PE" sz="2400" b="1">
                <a:latin typeface="Arial Narrow" panose="020B0606020202030204" pitchFamily="34" charset="0"/>
              </a:rPr>
              <a:t>EN LA LOCALIDAD DE PICHARI</a:t>
            </a:r>
            <a:endParaRPr lang="es-ES" altLang="es-PE" sz="2400" b="1">
              <a:latin typeface="Arial Narrow" panose="020B0606020202030204" pitchFamily="34" charset="0"/>
            </a:endParaRPr>
          </a:p>
        </p:txBody>
      </p:sp>
      <p:sp>
        <p:nvSpPr>
          <p:cNvPr id="9224" name="AutoShape 7">
            <a:extLst>
              <a:ext uri="{FF2B5EF4-FFF2-40B4-BE49-F238E27FC236}">
                <a16:creationId xmlns:a16="http://schemas.microsoft.com/office/drawing/2014/main" id="{F7EB98AC-E6E9-4F5C-BCF8-E8EB10C7E31F}"/>
              </a:ext>
            </a:extLst>
          </p:cNvPr>
          <p:cNvSpPr>
            <a:spLocks/>
          </p:cNvSpPr>
          <p:nvPr/>
        </p:nvSpPr>
        <p:spPr bwMode="auto">
          <a:xfrm rot="-5400000">
            <a:off x="5760244" y="1840707"/>
            <a:ext cx="431800" cy="3960812"/>
          </a:xfrm>
          <a:prstGeom prst="leftBrace">
            <a:avLst>
              <a:gd name="adj1" fmla="val 76440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400"/>
          </a:p>
        </p:txBody>
      </p:sp>
      <p:sp>
        <p:nvSpPr>
          <p:cNvPr id="9225" name="Text Box 8">
            <a:extLst>
              <a:ext uri="{FF2B5EF4-FFF2-40B4-BE49-F238E27FC236}">
                <a16:creationId xmlns:a16="http://schemas.microsoft.com/office/drawing/2014/main" id="{D15B00F1-42D2-4D66-B7E7-A8FD1A9D6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2236788"/>
            <a:ext cx="1871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PE" sz="2000"/>
              <a:t>naturaleza</a:t>
            </a:r>
            <a:endParaRPr lang="es-ES" altLang="es-PE" sz="2000"/>
          </a:p>
        </p:txBody>
      </p:sp>
      <p:sp>
        <p:nvSpPr>
          <p:cNvPr id="9226" name="Text Box 9">
            <a:extLst>
              <a:ext uri="{FF2B5EF4-FFF2-40B4-BE49-F238E27FC236}">
                <a16:creationId xmlns:a16="http://schemas.microsoft.com/office/drawing/2014/main" id="{541D05B0-D064-41B8-8261-9E3BDD60A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2595563"/>
            <a:ext cx="2376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PE" sz="2000"/>
              <a:t>servicio</a:t>
            </a:r>
            <a:endParaRPr lang="es-ES" altLang="es-PE" sz="2000"/>
          </a:p>
        </p:txBody>
      </p:sp>
      <p:sp>
        <p:nvSpPr>
          <p:cNvPr id="9227" name="Text Box 10">
            <a:extLst>
              <a:ext uri="{FF2B5EF4-FFF2-40B4-BE49-F238E27FC236}">
                <a16:creationId xmlns:a16="http://schemas.microsoft.com/office/drawing/2014/main" id="{BB3AA1BC-F225-4B96-A151-F5FDB7E38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075" y="4037013"/>
            <a:ext cx="2376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PE" sz="2000"/>
              <a:t>localización</a:t>
            </a:r>
            <a:endParaRPr lang="es-ES" altLang="es-PE" sz="2000"/>
          </a:p>
        </p:txBody>
      </p:sp>
      <p:sp>
        <p:nvSpPr>
          <p:cNvPr id="9228" name="Rectangle 11">
            <a:extLst>
              <a:ext uri="{FF2B5EF4-FFF2-40B4-BE49-F238E27FC236}">
                <a16:creationId xmlns:a16="http://schemas.microsoft.com/office/drawing/2014/main" id="{998A9658-3436-44FA-96BD-3032002876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35375" y="4943475"/>
            <a:ext cx="3816350" cy="1222375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MX" altLang="es-PE" sz="1800"/>
              <a:t>Departamento: Cusco</a:t>
            </a:r>
          </a:p>
          <a:p>
            <a:pPr eaLnBrk="1" hangingPunct="1">
              <a:lnSpc>
                <a:spcPct val="80000"/>
              </a:lnSpc>
            </a:pPr>
            <a:r>
              <a:rPr lang="es-MX" altLang="es-PE" sz="1800"/>
              <a:t>Provincia: La Convención</a:t>
            </a:r>
          </a:p>
          <a:p>
            <a:pPr eaLnBrk="1" hangingPunct="1">
              <a:lnSpc>
                <a:spcPct val="80000"/>
              </a:lnSpc>
            </a:pPr>
            <a:r>
              <a:rPr lang="es-MX" altLang="es-PE" sz="1800"/>
              <a:t>Distrito: Pichari</a:t>
            </a:r>
          </a:p>
          <a:p>
            <a:pPr eaLnBrk="1" hangingPunct="1">
              <a:lnSpc>
                <a:spcPct val="80000"/>
              </a:lnSpc>
            </a:pPr>
            <a:r>
              <a:rPr lang="es-MX" altLang="es-PE" sz="1800"/>
              <a:t>Localidad: Pichari</a:t>
            </a:r>
            <a:endParaRPr lang="es-ES" altLang="es-PE" sz="1800"/>
          </a:p>
        </p:txBody>
      </p:sp>
      <p:pic>
        <p:nvPicPr>
          <p:cNvPr id="9229" name="Picture 12" descr="bid_SIGED5384460825373">
            <a:hlinkClick r:id="rId2"/>
            <a:extLst>
              <a:ext uri="{FF2B5EF4-FFF2-40B4-BE49-F238E27FC236}">
                <a16:creationId xmlns:a16="http://schemas.microsoft.com/office/drawing/2014/main" id="{9A6943E1-0723-4737-9757-B04EC7DCF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275"/>
            <a:ext cx="3414713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0" name="Picture 13" descr="bid_SIGED5384460825521">
            <a:extLst>
              <a:ext uri="{FF2B5EF4-FFF2-40B4-BE49-F238E27FC236}">
                <a16:creationId xmlns:a16="http://schemas.microsoft.com/office/drawing/2014/main" id="{183422F7-76FF-4104-AA81-960BA7E91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708275"/>
            <a:ext cx="1028700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5 Marcador de número de diapositiva">
            <a:extLst>
              <a:ext uri="{FF2B5EF4-FFF2-40B4-BE49-F238E27FC236}">
                <a16:creationId xmlns:a16="http://schemas.microsoft.com/office/drawing/2014/main" id="{01C3194C-81C2-49DC-BD09-9814E82F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F7D0993-17B0-44D9-982B-C623908273B4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s-ES" altLang="es-PE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B121184F-F8D4-4BDD-B839-596775777E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pPr algn="ctr" eaLnBrk="1" hangingPunct="1"/>
            <a:r>
              <a:rPr lang="es-MX" altLang="es-PE" b="1">
                <a:solidFill>
                  <a:srgbClr val="FFFF00"/>
                </a:solidFill>
              </a:rPr>
              <a:t>3. FORMULACIÓN</a:t>
            </a:r>
            <a:endParaRPr lang="es-ES" altLang="es-PE" b="1">
              <a:solidFill>
                <a:srgbClr val="FFFF00"/>
              </a:solidFill>
            </a:endParaRP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65B62436-5761-4D69-B207-2B93AC784D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5329237" cy="4465637"/>
          </a:xfrm>
          <a:noFill/>
        </p:spPr>
        <p:txBody>
          <a:bodyPr lIns="18000" rIns="18000"/>
          <a:lstStyle/>
          <a:p>
            <a:pPr marL="571500" indent="-57150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MX" altLang="es-PE" sz="2400">
                <a:solidFill>
                  <a:schemeClr val="bg1"/>
                </a:solidFill>
              </a:rPr>
              <a:t>3.1. HORIZONTE DEL PROYECTO</a:t>
            </a:r>
          </a:p>
          <a:p>
            <a:pPr marL="571500" indent="-57150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MX" altLang="es-PE" sz="2400">
                <a:solidFill>
                  <a:schemeClr val="bg1"/>
                </a:solidFill>
              </a:rPr>
              <a:t>3.2. ANÁLISIS DE LA DEMANDA</a:t>
            </a:r>
          </a:p>
          <a:p>
            <a:pPr marL="571500" indent="-57150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MX" altLang="es-PE" sz="2400">
                <a:solidFill>
                  <a:schemeClr val="bg1"/>
                </a:solidFill>
              </a:rPr>
              <a:t>3.3. ANÁLISIS DE LA OFERTA</a:t>
            </a:r>
          </a:p>
          <a:p>
            <a:pPr marL="571500" indent="-57150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MX" altLang="es-PE" sz="2400">
                <a:solidFill>
                  <a:schemeClr val="bg1"/>
                </a:solidFill>
              </a:rPr>
              <a:t>3.4. BALANCE OFERTA-DEMANDA</a:t>
            </a:r>
          </a:p>
          <a:p>
            <a:pPr marL="571500" indent="-57150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MX" altLang="es-PE" sz="2400">
                <a:solidFill>
                  <a:schemeClr val="bg1"/>
                </a:solidFill>
              </a:rPr>
              <a:t>3.5. SECUENCIA DE ETAPAS Y ACTIVIDADES</a:t>
            </a:r>
          </a:p>
          <a:p>
            <a:pPr marL="571500" indent="-57150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MX" altLang="es-PE" sz="2400">
                <a:solidFill>
                  <a:schemeClr val="bg1"/>
                </a:solidFill>
              </a:rPr>
              <a:t>3.6. COSTOS</a:t>
            </a:r>
            <a:endParaRPr lang="es-ES" altLang="es-PE" sz="2400">
              <a:solidFill>
                <a:schemeClr val="bg1"/>
              </a:solidFill>
            </a:endParaRPr>
          </a:p>
        </p:txBody>
      </p:sp>
      <p:pic>
        <p:nvPicPr>
          <p:cNvPr id="46085" name="Picture 6" descr="selling%20project%20management">
            <a:extLst>
              <a:ext uri="{FF2B5EF4-FFF2-40B4-BE49-F238E27FC236}">
                <a16:creationId xmlns:a16="http://schemas.microsoft.com/office/drawing/2014/main" id="{799CFAE9-6562-4A85-8239-D168C5236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0" t="7056" r="18286" b="32944"/>
          <a:stretch>
            <a:fillRect/>
          </a:stretch>
        </p:blipFill>
        <p:spPr bwMode="auto">
          <a:xfrm>
            <a:off x="5686425" y="1628775"/>
            <a:ext cx="3133725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6 Marcador de número de diapositiva">
            <a:extLst>
              <a:ext uri="{FF2B5EF4-FFF2-40B4-BE49-F238E27FC236}">
                <a16:creationId xmlns:a16="http://schemas.microsoft.com/office/drawing/2014/main" id="{AC3349E9-7A22-4744-9383-529BB3CD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CF8642-227B-4D0C-80FC-25C7219ECABD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s-ES" altLang="es-PE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C25DAB10-6CE3-4119-A7D5-616B319A61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8001000" cy="792162"/>
          </a:xfrm>
        </p:spPr>
        <p:txBody>
          <a:bodyPr/>
          <a:lstStyle/>
          <a:p>
            <a:pPr eaLnBrk="1" hangingPunct="1"/>
            <a:r>
              <a:rPr lang="es-MX" altLang="es-PE" sz="2800" b="1"/>
              <a:t>3.1. HORIZONTE DEL PROYECTO</a:t>
            </a:r>
            <a:endParaRPr lang="es-ES" altLang="es-PE" sz="2800" b="1"/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6932CA69-65EA-493F-9F99-1A349E6F74E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12875"/>
            <a:ext cx="7821612" cy="1655763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s-PE" altLang="es-PE" sz="2000"/>
              <a:t>Plazo de  ejecución: 01 año.</a:t>
            </a:r>
          </a:p>
          <a:p>
            <a:pPr eaLnBrk="1" hangingPunct="1">
              <a:spcBef>
                <a:spcPct val="35000"/>
              </a:spcBef>
            </a:pPr>
            <a:r>
              <a:rPr lang="es-PE" altLang="es-PE" sz="2000"/>
              <a:t>El proyecto generará beneficios que serán evaluados en  10 años, luego de la puesta en marcha del proyecto.</a:t>
            </a:r>
            <a:endParaRPr lang="es-ES" altLang="es-PE" sz="2000"/>
          </a:p>
        </p:txBody>
      </p:sp>
      <p:graphicFrame>
        <p:nvGraphicFramePr>
          <p:cNvPr id="47219" name="Group 115">
            <a:extLst>
              <a:ext uri="{FF2B5EF4-FFF2-40B4-BE49-F238E27FC236}">
                <a16:creationId xmlns:a16="http://schemas.microsoft.com/office/drawing/2014/main" id="{27E22263-D0C5-4374-9D44-129FF1DB06D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55650" y="3357563"/>
          <a:ext cx="7451725" cy="1716087"/>
        </p:xfrm>
        <a:graphic>
          <a:graphicData uri="http://schemas.openxmlformats.org/drawingml/2006/table">
            <a:tbl>
              <a:tblPr/>
              <a:tblGrid>
                <a:gridCol w="2446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0688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ETAPA PREOPERATIVA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Ejecución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36000" marR="36000" marT="46767" marB="4676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ETAPA OPERATIVA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Operación y mantenimiento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36000" marR="36000" marT="46767" marB="467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2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36000" marR="36000" marT="46767" marB="4676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36000" marR="36000" marT="46767" marB="467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36000" marR="36000" marT="46767" marB="467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36000" marR="36000" marT="46767" marB="467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36000" marR="36000" marT="46767" marB="467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36000" marR="36000" marT="46767" marB="467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36000" marR="36000" marT="46767" marB="467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36000" marR="36000" marT="46767" marB="467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36000" marR="36000" marT="46767" marB="467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9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36000" marR="36000" marT="46767" marB="467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36000" marR="36000" marT="46767" marB="467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5 Marcador de número de diapositiva">
            <a:extLst>
              <a:ext uri="{FF2B5EF4-FFF2-40B4-BE49-F238E27FC236}">
                <a16:creationId xmlns:a16="http://schemas.microsoft.com/office/drawing/2014/main" id="{562CBF2F-AA96-44E1-B1B9-9ACDB246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249DFE9-34A7-4990-B547-B4D62AC2037F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s-ES" altLang="es-PE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447CABE0-8312-427D-BD74-C8816D248E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04800"/>
            <a:ext cx="8208963" cy="747713"/>
          </a:xfrm>
        </p:spPr>
        <p:txBody>
          <a:bodyPr/>
          <a:lstStyle/>
          <a:p>
            <a:pPr eaLnBrk="1" hangingPunct="1"/>
            <a:r>
              <a:rPr lang="es-MX" altLang="es-PE" sz="2800" b="1"/>
              <a:t>3.2. ANÁLISIS DE LA DEMANDA: SERVICIOS QUE SE OFRECERÁN</a:t>
            </a:r>
            <a:endParaRPr lang="es-ES" altLang="es-PE" sz="2800" b="1"/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8045BBEC-A6FA-41B3-9F88-E07DB7830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390842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s-PE" altLang="es-PE" sz="2000"/>
              <a:t>Servicios en los que el proyecto intervendrá:</a:t>
            </a:r>
          </a:p>
          <a:p>
            <a:pPr eaLnBrk="1" hangingPunct="1">
              <a:lnSpc>
                <a:spcPct val="130000"/>
              </a:lnSpc>
              <a:spcBef>
                <a:spcPct val="35000"/>
              </a:spcBef>
              <a:buFont typeface="Wingdings" panose="05000000000000000000" pitchFamily="2" charset="2"/>
              <a:buAutoNum type="alphaUcPeriod"/>
            </a:pPr>
            <a:r>
              <a:rPr lang="es-PE" altLang="es-PE" sz="2000"/>
              <a:t>Almacenamiento de RR.SS. (número de contenedores)</a:t>
            </a:r>
          </a:p>
          <a:p>
            <a:pPr eaLnBrk="1" hangingPunct="1">
              <a:lnSpc>
                <a:spcPct val="130000"/>
              </a:lnSpc>
              <a:spcBef>
                <a:spcPct val="35000"/>
              </a:spcBef>
              <a:buFont typeface="Wingdings" panose="05000000000000000000" pitchFamily="2" charset="2"/>
              <a:buAutoNum type="alphaUcPeriod"/>
            </a:pPr>
            <a:r>
              <a:rPr lang="es-PE" altLang="es-PE" sz="2000"/>
              <a:t>Recolección de RR.SS. (TM/año)</a:t>
            </a:r>
          </a:p>
          <a:p>
            <a:pPr eaLnBrk="1" hangingPunct="1">
              <a:lnSpc>
                <a:spcPct val="130000"/>
              </a:lnSpc>
              <a:spcBef>
                <a:spcPct val="35000"/>
              </a:spcBef>
              <a:buFont typeface="Wingdings" panose="05000000000000000000" pitchFamily="2" charset="2"/>
              <a:buAutoNum type="alphaUcPeriod"/>
            </a:pPr>
            <a:r>
              <a:rPr lang="es-PE" altLang="es-PE" sz="2000"/>
              <a:t>Disposición final de RR.SS. (m</a:t>
            </a:r>
            <a:r>
              <a:rPr lang="es-PE" altLang="es-PE" sz="2000" baseline="30000"/>
              <a:t>3</a:t>
            </a:r>
            <a:r>
              <a:rPr lang="es-PE" altLang="es-PE" sz="2000"/>
              <a:t>/año)</a:t>
            </a:r>
          </a:p>
          <a:p>
            <a:pPr eaLnBrk="1" hangingPunct="1">
              <a:lnSpc>
                <a:spcPct val="130000"/>
              </a:lnSpc>
              <a:spcBef>
                <a:spcPct val="35000"/>
              </a:spcBef>
              <a:buFont typeface="Wingdings" panose="05000000000000000000" pitchFamily="2" charset="2"/>
              <a:buAutoNum type="alphaUcPeriod"/>
            </a:pPr>
            <a:r>
              <a:rPr lang="es-PE" altLang="es-PE" sz="2000"/>
              <a:t>Transporte y recorrido de rutas (kms. a recorrer)</a:t>
            </a:r>
          </a:p>
          <a:p>
            <a:pPr eaLnBrk="1" hangingPunct="1">
              <a:lnSpc>
                <a:spcPct val="130000"/>
              </a:lnSpc>
              <a:spcBef>
                <a:spcPct val="35000"/>
              </a:spcBef>
              <a:buFont typeface="Wingdings" panose="05000000000000000000" pitchFamily="2" charset="2"/>
              <a:buAutoNum type="alphaUcPeriod"/>
            </a:pPr>
            <a:r>
              <a:rPr lang="es-PE" altLang="es-PE" sz="2000"/>
              <a:t>Capacitación a personal (número de personas)</a:t>
            </a:r>
          </a:p>
          <a:p>
            <a:pPr eaLnBrk="1" hangingPunct="1">
              <a:lnSpc>
                <a:spcPct val="130000"/>
              </a:lnSpc>
              <a:spcBef>
                <a:spcPct val="35000"/>
              </a:spcBef>
              <a:buFont typeface="Wingdings" panose="05000000000000000000" pitchFamily="2" charset="2"/>
              <a:buAutoNum type="alphaUcPeriod"/>
            </a:pPr>
            <a:r>
              <a:rPr lang="es-PE" altLang="es-PE" sz="2000"/>
              <a:t>Talleres de sensibilización y difusión a la población</a:t>
            </a:r>
          </a:p>
          <a:p>
            <a:pPr eaLnBrk="1" hangingPunct="1">
              <a:spcBef>
                <a:spcPct val="35000"/>
              </a:spcBef>
            </a:pPr>
            <a:endParaRPr lang="es-ES" altLang="es-PE" sz="2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6 Marcador de número de diapositiva">
            <a:extLst>
              <a:ext uri="{FF2B5EF4-FFF2-40B4-BE49-F238E27FC236}">
                <a16:creationId xmlns:a16="http://schemas.microsoft.com/office/drawing/2014/main" id="{86BA1A35-D976-40ED-9628-DDBAE494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9D6F18D-5932-4B61-A2EE-1A0658C099AA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s-ES" altLang="es-PE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369C5B00-9112-46D9-BDA3-E1E7D6E302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pPr eaLnBrk="1" hangingPunct="1"/>
            <a:r>
              <a:rPr lang="es-MX" altLang="es-PE" sz="2800" b="1"/>
              <a:t>POBLACIÓN DE REFERENCIA Y POBLACIÓN OBJETIVO</a:t>
            </a:r>
            <a:endParaRPr lang="es-ES" altLang="es-PE" sz="2800" b="1"/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431FAB7A-0ADA-4A60-A124-A16039C3BC1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555750"/>
            <a:ext cx="4535488" cy="4465638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s-PE" altLang="es-PE" sz="1900"/>
              <a:t>Población afectada: Población de la localidad de Pichari: 6,720 hab. y 1,120 familias</a:t>
            </a:r>
          </a:p>
          <a:p>
            <a:pPr eaLnBrk="1" hangingPunct="1">
              <a:lnSpc>
                <a:spcPct val="125000"/>
              </a:lnSpc>
            </a:pPr>
            <a:r>
              <a:rPr lang="es-PE" altLang="es-PE" sz="1900"/>
              <a:t>Para la proyección de la demanda, se asume la tasa de crecimiento poblacional anual de 2.47%.</a:t>
            </a:r>
          </a:p>
          <a:p>
            <a:pPr eaLnBrk="1" hangingPunct="1">
              <a:lnSpc>
                <a:spcPct val="125000"/>
              </a:lnSpc>
            </a:pPr>
            <a:r>
              <a:rPr lang="es-PE" altLang="es-PE" sz="1900"/>
              <a:t>Población objetivo: Se ha asumido 100% de la población, es decir, todos demandan servicios de recolección y disposición final de RR.SS.</a:t>
            </a:r>
            <a:endParaRPr lang="es-ES" altLang="es-PE" sz="1900"/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258B1F7B-B87E-41AB-99B0-AFD553FAF605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779963" y="1908175"/>
          <a:ext cx="4133850" cy="3630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6 Marcador de número de diapositiva">
            <a:extLst>
              <a:ext uri="{FF2B5EF4-FFF2-40B4-BE49-F238E27FC236}">
                <a16:creationId xmlns:a16="http://schemas.microsoft.com/office/drawing/2014/main" id="{A2EF7FD9-28CB-4C62-94E7-1937F5B4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316F922-6849-4BD2-8937-95F53409C3FB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s-ES" altLang="es-PE" sz="1200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46F6B299-BAA5-4B02-887C-78E1D63A502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339850"/>
            <a:ext cx="8642350" cy="2160588"/>
          </a:xfrm>
        </p:spPr>
        <p:txBody>
          <a:bodyPr/>
          <a:lstStyle/>
          <a:p>
            <a:pPr marL="355600" indent="-355600" algn="just" eaLnBrk="1" hangingPunct="1">
              <a:lnSpc>
                <a:spcPct val="85000"/>
              </a:lnSpc>
              <a:spcBef>
                <a:spcPct val="35000"/>
              </a:spcBef>
            </a:pPr>
            <a:r>
              <a:rPr lang="es-PE" altLang="es-PE" sz="2000"/>
              <a:t>Se instalará contenedores en los lugares de mayor generación.</a:t>
            </a:r>
          </a:p>
          <a:p>
            <a:pPr marL="355600" indent="-355600" algn="just" eaLnBrk="1" hangingPunct="1">
              <a:lnSpc>
                <a:spcPct val="85000"/>
              </a:lnSpc>
              <a:spcBef>
                <a:spcPct val="35000"/>
              </a:spcBef>
            </a:pPr>
            <a:r>
              <a:rPr lang="es-PE" altLang="es-PE" sz="2000"/>
              <a:t>Asumiendo recojo diario, la demanda actual es 5 contenedores de 1 m</a:t>
            </a:r>
            <a:r>
              <a:rPr lang="es-PE" altLang="es-PE" sz="2000" baseline="30000"/>
              <a:t>3</a:t>
            </a:r>
            <a:r>
              <a:rPr lang="es-PE" altLang="es-PE" sz="2000"/>
              <a:t> c/u, incrementándose a 6 el primer año.</a:t>
            </a:r>
          </a:p>
          <a:p>
            <a:pPr marL="355600" indent="-355600" algn="just" eaLnBrk="1" hangingPunct="1">
              <a:lnSpc>
                <a:spcPct val="85000"/>
              </a:lnSpc>
              <a:spcBef>
                <a:spcPct val="35000"/>
              </a:spcBef>
            </a:pPr>
            <a:r>
              <a:rPr lang="es-PE" altLang="es-PE" sz="2000"/>
              <a:t>Vida útil del contenedor: 3 años (se hará 1 compra el año 10).</a:t>
            </a:r>
          </a:p>
          <a:p>
            <a:pPr marL="355600" indent="-355600" algn="just" eaLnBrk="1" hangingPunct="1">
              <a:lnSpc>
                <a:spcPct val="85000"/>
              </a:lnSpc>
              <a:spcBef>
                <a:spcPct val="35000"/>
              </a:spcBef>
            </a:pPr>
            <a:r>
              <a:rPr lang="es-PE" altLang="es-PE" sz="2000"/>
              <a:t>Total de contenedores a adquirir durante todo el horizonte:</a:t>
            </a:r>
          </a:p>
          <a:p>
            <a:pPr marL="355600" indent="-355600" algn="just" eaLnBrk="1" hangingPunct="1">
              <a:lnSpc>
                <a:spcPct val="85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s-PE" altLang="es-PE" sz="2000"/>
              <a:t>	6 x 4 compras = 24 contenedores.</a:t>
            </a:r>
            <a:endParaRPr lang="es-ES" altLang="es-PE" sz="2000"/>
          </a:p>
        </p:txBody>
      </p:sp>
      <p:sp>
        <p:nvSpPr>
          <p:cNvPr id="50180" name="AutoShape 736">
            <a:extLst>
              <a:ext uri="{FF2B5EF4-FFF2-40B4-BE49-F238E27FC236}">
                <a16:creationId xmlns:a16="http://schemas.microsoft.com/office/drawing/2014/main" id="{AD1A5E0E-6458-49F5-A828-F2991477F06D}"/>
              </a:ext>
            </a:extLst>
          </p:cNvPr>
          <p:cNvSpPr>
            <a:spLocks/>
          </p:cNvSpPr>
          <p:nvPr/>
        </p:nvSpPr>
        <p:spPr bwMode="auto">
          <a:xfrm>
            <a:off x="7092950" y="4219575"/>
            <a:ext cx="215900" cy="576263"/>
          </a:xfrm>
          <a:prstGeom prst="rightBrace">
            <a:avLst>
              <a:gd name="adj1" fmla="val 22243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400"/>
          </a:p>
        </p:txBody>
      </p:sp>
      <p:sp>
        <p:nvSpPr>
          <p:cNvPr id="50181" name="AutoShape 737">
            <a:extLst>
              <a:ext uri="{FF2B5EF4-FFF2-40B4-BE49-F238E27FC236}">
                <a16:creationId xmlns:a16="http://schemas.microsoft.com/office/drawing/2014/main" id="{5148B871-946F-4B29-8DFE-04DF090B4748}"/>
              </a:ext>
            </a:extLst>
          </p:cNvPr>
          <p:cNvSpPr>
            <a:spLocks/>
          </p:cNvSpPr>
          <p:nvPr/>
        </p:nvSpPr>
        <p:spPr bwMode="auto">
          <a:xfrm>
            <a:off x="7307263" y="4795838"/>
            <a:ext cx="217487" cy="576262"/>
          </a:xfrm>
          <a:prstGeom prst="rightBrace">
            <a:avLst>
              <a:gd name="adj1" fmla="val 22080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400"/>
          </a:p>
        </p:txBody>
      </p:sp>
      <p:sp>
        <p:nvSpPr>
          <p:cNvPr id="50182" name="AutoShape 738">
            <a:extLst>
              <a:ext uri="{FF2B5EF4-FFF2-40B4-BE49-F238E27FC236}">
                <a16:creationId xmlns:a16="http://schemas.microsoft.com/office/drawing/2014/main" id="{CFE3A81D-B6D2-433D-8D7B-78A5EB1C3C7C}"/>
              </a:ext>
            </a:extLst>
          </p:cNvPr>
          <p:cNvSpPr>
            <a:spLocks/>
          </p:cNvSpPr>
          <p:nvPr/>
        </p:nvSpPr>
        <p:spPr bwMode="auto">
          <a:xfrm>
            <a:off x="7092950" y="5372100"/>
            <a:ext cx="215900" cy="576263"/>
          </a:xfrm>
          <a:prstGeom prst="rightBrace">
            <a:avLst>
              <a:gd name="adj1" fmla="val 22243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400"/>
          </a:p>
        </p:txBody>
      </p:sp>
      <p:sp>
        <p:nvSpPr>
          <p:cNvPr id="50183" name="Text Box 740">
            <a:extLst>
              <a:ext uri="{FF2B5EF4-FFF2-40B4-BE49-F238E27FC236}">
                <a16:creationId xmlns:a16="http://schemas.microsoft.com/office/drawing/2014/main" id="{ECE1F89D-49A2-4FD7-AE15-40C868F0A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3163" y="4437063"/>
            <a:ext cx="865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PE" sz="1600"/>
              <a:t>3 años</a:t>
            </a:r>
            <a:endParaRPr lang="es-ES" altLang="es-PE" sz="1600"/>
          </a:p>
        </p:txBody>
      </p:sp>
      <p:sp>
        <p:nvSpPr>
          <p:cNvPr id="50184" name="Text Box 741">
            <a:extLst>
              <a:ext uri="{FF2B5EF4-FFF2-40B4-BE49-F238E27FC236}">
                <a16:creationId xmlns:a16="http://schemas.microsoft.com/office/drawing/2014/main" id="{FCBC2FD2-047F-4D33-91BE-EC028B7DF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3163" y="4940300"/>
            <a:ext cx="865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PE" sz="1600"/>
              <a:t>3 años</a:t>
            </a:r>
            <a:endParaRPr lang="es-ES" altLang="es-PE" sz="1600"/>
          </a:p>
        </p:txBody>
      </p:sp>
      <p:sp>
        <p:nvSpPr>
          <p:cNvPr id="50185" name="Text Box 742">
            <a:extLst>
              <a:ext uri="{FF2B5EF4-FFF2-40B4-BE49-F238E27FC236}">
                <a16:creationId xmlns:a16="http://schemas.microsoft.com/office/drawing/2014/main" id="{D82B76E8-1300-4485-B077-0124A752C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3163" y="5559425"/>
            <a:ext cx="865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PE" sz="1600"/>
              <a:t>3 años</a:t>
            </a:r>
            <a:endParaRPr lang="es-ES" altLang="es-PE" sz="1600"/>
          </a:p>
        </p:txBody>
      </p:sp>
      <p:sp>
        <p:nvSpPr>
          <p:cNvPr id="50186" name="Rectangle 744">
            <a:extLst>
              <a:ext uri="{FF2B5EF4-FFF2-40B4-BE49-F238E27FC236}">
                <a16:creationId xmlns:a16="http://schemas.microsoft.com/office/drawing/2014/main" id="{47A901D8-7E5B-4473-94FB-40582A16D1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725" y="188913"/>
            <a:ext cx="8497888" cy="863600"/>
          </a:xfrm>
          <a:noFill/>
        </p:spPr>
        <p:txBody>
          <a:bodyPr/>
          <a:lstStyle/>
          <a:p>
            <a:pPr eaLnBrk="1" hangingPunct="1"/>
            <a:r>
              <a:rPr lang="es-MX" altLang="es-PE" sz="2800" b="1"/>
              <a:t>A. DEMANDA DEL SERVICIO DE ALMACENAMIENTO</a:t>
            </a:r>
            <a:endParaRPr lang="es-ES" altLang="es-PE" sz="2800"/>
          </a:p>
        </p:txBody>
      </p:sp>
      <p:pic>
        <p:nvPicPr>
          <p:cNvPr id="50187" name="Picture 746">
            <a:extLst>
              <a:ext uri="{FF2B5EF4-FFF2-40B4-BE49-F238E27FC236}">
                <a16:creationId xmlns:a16="http://schemas.microsoft.com/office/drawing/2014/main" id="{6327C6B9-D545-4C6A-A71E-6F68F0F26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644900"/>
            <a:ext cx="6264275" cy="2489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5 Marcador de número de diapositiva">
            <a:extLst>
              <a:ext uri="{FF2B5EF4-FFF2-40B4-BE49-F238E27FC236}">
                <a16:creationId xmlns:a16="http://schemas.microsoft.com/office/drawing/2014/main" id="{CAE407CA-0EC9-4DFD-B40D-9DDB0528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1D1F41D-8555-44BF-8E9C-E157AB60F5FA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s-ES" altLang="es-PE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6CEF9C66-9AD6-4A91-86DB-22DAC26857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497887" cy="792162"/>
          </a:xfrm>
        </p:spPr>
        <p:txBody>
          <a:bodyPr/>
          <a:lstStyle/>
          <a:p>
            <a:pPr eaLnBrk="1" hangingPunct="1"/>
            <a:r>
              <a:rPr lang="es-MX" altLang="es-PE" sz="2400" b="1"/>
              <a:t>DEMANDA DEL SERVICIO DE ALMACENAMIENTO POR ZONAS DE MAYOR GENERACIÓN (m</a:t>
            </a:r>
            <a:r>
              <a:rPr lang="es-MX" altLang="es-PE" sz="2400" b="1" baseline="30000"/>
              <a:t>3</a:t>
            </a:r>
            <a:r>
              <a:rPr lang="es-MX" altLang="es-PE" sz="2400" b="1"/>
              <a:t>/día) </a:t>
            </a:r>
            <a:endParaRPr lang="es-ES" altLang="es-PE" sz="2400" b="1"/>
          </a:p>
        </p:txBody>
      </p:sp>
      <p:pic>
        <p:nvPicPr>
          <p:cNvPr id="51204" name="Picture 5">
            <a:extLst>
              <a:ext uri="{FF2B5EF4-FFF2-40B4-BE49-F238E27FC236}">
                <a16:creationId xmlns:a16="http://schemas.microsoft.com/office/drawing/2014/main" id="{639C1A55-62C6-4CFB-8C30-529A205D6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39825"/>
            <a:ext cx="6840538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7 Marcador de número de diapositiva">
            <a:extLst>
              <a:ext uri="{FF2B5EF4-FFF2-40B4-BE49-F238E27FC236}">
                <a16:creationId xmlns:a16="http://schemas.microsoft.com/office/drawing/2014/main" id="{244713E2-AB05-409A-AAD5-59145E58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9D9A327-228D-469C-BE0A-0A1FE086A82E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s-ES" altLang="es-PE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56193F31-D2BF-4A08-90A6-03E3910F45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260350"/>
            <a:ext cx="8001000" cy="720725"/>
          </a:xfrm>
        </p:spPr>
        <p:txBody>
          <a:bodyPr/>
          <a:lstStyle/>
          <a:p>
            <a:pPr eaLnBrk="1" hangingPunct="1"/>
            <a:r>
              <a:rPr lang="es-MX" altLang="es-PE" sz="2800" b="1"/>
              <a:t>B. DEMANDA DEL SERVICIO DE RECOLECCIÓN</a:t>
            </a:r>
            <a:endParaRPr lang="es-ES" altLang="es-PE" sz="2800" b="1"/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8410C86C-E314-4DE0-8807-F574E77E08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700213"/>
            <a:ext cx="8353425" cy="3960812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</a:pPr>
            <a:r>
              <a:rPr lang="es-MX" altLang="es-PE" sz="2000"/>
              <a:t>Prod. diaria por persona (Pichari):  0.51 Kg = 0.00051 TM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MX" altLang="es-PE" sz="2000"/>
              <a:t>Generación diaria total: 0.00051 x 6,720 hab. = 3.4 TM/día </a:t>
            </a:r>
            <a:r>
              <a:rPr lang="es-MX" altLang="es-PE" sz="2000">
                <a:sym typeface="Wingdings" panose="05000000000000000000" pitchFamily="2" charset="2"/>
              </a:rPr>
              <a:t> 1,241 TM/año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MX" altLang="es-PE" sz="2000"/>
              <a:t>La recolección cubrirá el 100% de la generación de RR.SS.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PE" altLang="es-PE" sz="2000"/>
              <a:t>Se asume que la cantidad de RR.SS. crecerá a la misma tasa anual del crecimiento poblacional: 2.47%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MX" altLang="es-PE" sz="2000"/>
              <a:t>Recolección (</a:t>
            </a:r>
            <a:r>
              <a:rPr lang="es-PE" altLang="es-PE" sz="2000"/>
              <a:t>año 1): 3.40 x (1+0.0247 )^</a:t>
            </a:r>
            <a:r>
              <a:rPr lang="es-PE" altLang="es-PE" sz="2000" baseline="30000"/>
              <a:t>1</a:t>
            </a:r>
            <a:r>
              <a:rPr lang="es-PE" altLang="es-PE" sz="2000"/>
              <a:t> = 3.48 TM/día     </a:t>
            </a:r>
            <a:r>
              <a:rPr lang="es-MX" altLang="es-PE" sz="2000">
                <a:sym typeface="Wingdings" panose="05000000000000000000" pitchFamily="2" charset="2"/>
              </a:rPr>
              <a:t> 1,272 TM/año</a:t>
            </a:r>
            <a:endParaRPr lang="es-PE" altLang="es-PE" sz="2000"/>
          </a:p>
          <a:p>
            <a:pPr algn="just" eaLnBrk="1" hangingPunct="1">
              <a:spcBef>
                <a:spcPct val="50000"/>
              </a:spcBef>
            </a:pPr>
            <a:r>
              <a:rPr lang="es-MX" altLang="es-PE" sz="2000"/>
              <a:t>Recolección (</a:t>
            </a:r>
            <a:r>
              <a:rPr lang="es-PE" altLang="es-PE" sz="2000"/>
              <a:t>año 10): 3.40 x (1+0.0247)^</a:t>
            </a:r>
            <a:r>
              <a:rPr lang="es-PE" altLang="es-PE" sz="2000" baseline="30000"/>
              <a:t>10</a:t>
            </a:r>
            <a:r>
              <a:rPr lang="es-PE" altLang="es-PE" sz="2000"/>
              <a:t> = 4.34 TM/día </a:t>
            </a:r>
            <a:r>
              <a:rPr lang="es-MX" altLang="es-PE" sz="2000">
                <a:sym typeface="Wingdings" panose="05000000000000000000" pitchFamily="2" charset="2"/>
              </a:rPr>
              <a:t> 1,584 TM/año</a:t>
            </a:r>
            <a:endParaRPr lang="es-PE" altLang="es-PE" sz="200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5 Marcador de número de diapositiva">
            <a:extLst>
              <a:ext uri="{FF2B5EF4-FFF2-40B4-BE49-F238E27FC236}">
                <a16:creationId xmlns:a16="http://schemas.microsoft.com/office/drawing/2014/main" id="{52953857-3070-4339-A4CC-2A033A39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9C960A-B1F4-4B85-811B-0A3B60F609F8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s-ES" altLang="es-PE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E2C00C6D-F617-425E-AAA7-4C9463B29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188913"/>
            <a:ext cx="8001000" cy="820737"/>
          </a:xfrm>
        </p:spPr>
        <p:txBody>
          <a:bodyPr/>
          <a:lstStyle/>
          <a:p>
            <a:pPr eaLnBrk="1" hangingPunct="1"/>
            <a:r>
              <a:rPr lang="es-MX" altLang="es-PE" sz="2800" b="1"/>
              <a:t>DEMANDA DEL SERVICIO DE RECOLECCIÓN: TM/día</a:t>
            </a:r>
            <a:endParaRPr lang="es-ES" altLang="es-PE" sz="2800" b="1"/>
          </a:p>
        </p:txBody>
      </p:sp>
      <p:pic>
        <p:nvPicPr>
          <p:cNvPr id="53252" name="Picture 5">
            <a:extLst>
              <a:ext uri="{FF2B5EF4-FFF2-40B4-BE49-F238E27FC236}">
                <a16:creationId xmlns:a16="http://schemas.microsoft.com/office/drawing/2014/main" id="{02578DCA-01B7-42B2-AAA4-1A579A84B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196975"/>
            <a:ext cx="6696075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7 Marcador de número de diapositiva">
            <a:extLst>
              <a:ext uri="{FF2B5EF4-FFF2-40B4-BE49-F238E27FC236}">
                <a16:creationId xmlns:a16="http://schemas.microsoft.com/office/drawing/2014/main" id="{1C7D9E5F-C95F-47E0-8A72-C323D186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218EB96-2F2F-4BD4-B863-55219CB2C8AD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s-ES" altLang="es-PE" sz="1200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B6977BD5-FAB3-4FE8-804D-113B864ACFA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341438"/>
            <a:ext cx="8424862" cy="4681537"/>
          </a:xfrm>
          <a:noFill/>
        </p:spPr>
        <p:txBody>
          <a:bodyPr lIns="0" rIns="0"/>
          <a:lstStyle/>
          <a:p>
            <a:pPr eaLnBrk="1" hangingPunct="1">
              <a:spcBef>
                <a:spcPct val="35000"/>
              </a:spcBef>
            </a:pPr>
            <a:r>
              <a:rPr lang="es-PE" altLang="es-PE" sz="2000" b="1"/>
              <a:t>VRS = R x D x VC</a:t>
            </a:r>
          </a:p>
          <a:p>
            <a:pPr eaLnBrk="1" hangingPunct="1">
              <a:spcBef>
                <a:spcPct val="35000"/>
              </a:spcBef>
            </a:pPr>
            <a:r>
              <a:rPr lang="es-PE" altLang="es-PE" sz="2000"/>
              <a:t>VRS: volumen de relleno sanitario (m</a:t>
            </a:r>
            <a:r>
              <a:rPr lang="es-PE" altLang="es-PE" sz="2000" baseline="30000"/>
              <a:t>3</a:t>
            </a:r>
            <a:r>
              <a:rPr lang="es-PE" altLang="es-PE" sz="2000"/>
              <a:t>/año)</a:t>
            </a:r>
          </a:p>
          <a:p>
            <a:pPr eaLnBrk="1" hangingPunct="1">
              <a:spcBef>
                <a:spcPct val="35000"/>
              </a:spcBef>
            </a:pPr>
            <a:r>
              <a:rPr lang="es-PE" altLang="es-PE" sz="2000"/>
              <a:t>R: peso total de RR.SS. (TM/año)</a:t>
            </a:r>
          </a:p>
          <a:p>
            <a:pPr eaLnBrk="1" hangingPunct="1">
              <a:spcBef>
                <a:spcPct val="35000"/>
              </a:spcBef>
            </a:pPr>
            <a:r>
              <a:rPr lang="es-PE" altLang="es-PE" sz="2000"/>
              <a:t>Densidad de compactación (D): Los RR.SS. se compactarán en el Relleno Sanitario y su volumen será la mitad (D = 0.5)</a:t>
            </a:r>
          </a:p>
          <a:p>
            <a:pPr eaLnBrk="1" hangingPunct="1">
              <a:spcBef>
                <a:spcPct val="35000"/>
              </a:spcBef>
            </a:pPr>
            <a:r>
              <a:rPr lang="es-PE" altLang="es-PE" sz="2000"/>
              <a:t>Volumen de cobertura (VC): Se asume 10% del volumen total como material de cobertura (VC = 1.1)</a:t>
            </a:r>
          </a:p>
          <a:p>
            <a:pPr eaLnBrk="1" hangingPunct="1">
              <a:spcBef>
                <a:spcPct val="35000"/>
              </a:spcBef>
            </a:pPr>
            <a:r>
              <a:rPr lang="es-PE" altLang="es-PE" sz="2000"/>
              <a:t>Volumen actual: 1,241 TM/año x 0.5 x 1.1 = 683 m</a:t>
            </a:r>
            <a:r>
              <a:rPr lang="es-PE" altLang="es-PE" sz="2000" baseline="30000"/>
              <a:t>3</a:t>
            </a:r>
            <a:r>
              <a:rPr lang="es-PE" altLang="es-PE" sz="2000"/>
              <a:t>/año</a:t>
            </a:r>
          </a:p>
          <a:p>
            <a:pPr eaLnBrk="1" hangingPunct="1">
              <a:spcBef>
                <a:spcPct val="35000"/>
              </a:spcBef>
            </a:pPr>
            <a:r>
              <a:rPr lang="es-PE" altLang="es-PE" sz="2000"/>
              <a:t>Volumen año 10: </a:t>
            </a:r>
            <a:r>
              <a:rPr lang="es-MX" altLang="es-PE" sz="2000">
                <a:sym typeface="Wingdings" panose="05000000000000000000" pitchFamily="2" charset="2"/>
              </a:rPr>
              <a:t>1,584 TM/año x 0.5 x 1.1 = 871 </a:t>
            </a:r>
            <a:r>
              <a:rPr lang="es-PE" altLang="es-PE" sz="2000"/>
              <a:t>m</a:t>
            </a:r>
            <a:r>
              <a:rPr lang="es-PE" altLang="es-PE" sz="2000" baseline="30000"/>
              <a:t>3</a:t>
            </a:r>
            <a:r>
              <a:rPr lang="es-PE" altLang="es-PE" sz="2000"/>
              <a:t>/año</a:t>
            </a:r>
          </a:p>
          <a:p>
            <a:pPr eaLnBrk="1" hangingPunct="1">
              <a:spcBef>
                <a:spcPct val="35000"/>
              </a:spcBef>
            </a:pPr>
            <a:r>
              <a:rPr lang="es-PE" altLang="es-PE" sz="2000" u="sng"/>
              <a:t>Determinación del área de terreno para relleno sanitario:</a:t>
            </a:r>
          </a:p>
          <a:p>
            <a:pPr lvl="1" eaLnBrk="1" hangingPunct="1">
              <a:spcBef>
                <a:spcPct val="35000"/>
              </a:spcBef>
            </a:pPr>
            <a:r>
              <a:rPr lang="es-PE" altLang="es-PE" sz="1800"/>
              <a:t>Asumiendo profundidad máxima de 4 m. y clausura al año 10</a:t>
            </a:r>
          </a:p>
          <a:p>
            <a:pPr lvl="1" eaLnBrk="1" hangingPunct="1">
              <a:spcBef>
                <a:spcPct val="35000"/>
              </a:spcBef>
            </a:pPr>
            <a:r>
              <a:rPr lang="es-PE" altLang="es-PE" sz="1800"/>
              <a:t>Área mín: Volumen año 10 / profundidad máx: 871/4 = 218 m</a:t>
            </a:r>
            <a:r>
              <a:rPr lang="es-PE" altLang="es-PE" sz="1800" baseline="30000"/>
              <a:t>2</a:t>
            </a:r>
            <a:endParaRPr lang="es-PE" altLang="es-PE" sz="1800"/>
          </a:p>
        </p:txBody>
      </p:sp>
      <p:sp>
        <p:nvSpPr>
          <p:cNvPr id="54276" name="Rectangle 5">
            <a:extLst>
              <a:ext uri="{FF2B5EF4-FFF2-40B4-BE49-F238E27FC236}">
                <a16:creationId xmlns:a16="http://schemas.microsoft.com/office/drawing/2014/main" id="{A6F6ACBB-EC46-482F-971F-E30A11F797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107362" cy="792163"/>
          </a:xfrm>
          <a:noFill/>
        </p:spPr>
        <p:txBody>
          <a:bodyPr/>
          <a:lstStyle/>
          <a:p>
            <a:pPr eaLnBrk="1" hangingPunct="1"/>
            <a:r>
              <a:rPr lang="es-MX" altLang="es-PE" sz="2800" b="1"/>
              <a:t>C. DEMANDA DEL SERVICIO DE DISPOSICIÓN FINAL</a:t>
            </a:r>
            <a:endParaRPr lang="es-ES" altLang="es-PE" sz="2800" b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5 Marcador de número de diapositiva">
            <a:extLst>
              <a:ext uri="{FF2B5EF4-FFF2-40B4-BE49-F238E27FC236}">
                <a16:creationId xmlns:a16="http://schemas.microsoft.com/office/drawing/2014/main" id="{0FB0E094-EE31-4757-A9D2-6D2927A8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12F5DC6-FC89-4BD5-9182-D3B0467F8101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s-ES" altLang="es-PE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8D9D17C6-1703-4A98-8B49-BBBAA1BC1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8785225" cy="865187"/>
          </a:xfrm>
          <a:noFill/>
        </p:spPr>
        <p:txBody>
          <a:bodyPr lIns="0" rIns="0"/>
          <a:lstStyle/>
          <a:p>
            <a:pPr eaLnBrk="1" hangingPunct="1"/>
            <a:r>
              <a:rPr lang="es-MX" altLang="es-PE" sz="2400" b="1"/>
              <a:t>DEMANDA DEL SERVICIO DE DISPOSICIÓN FINAL: VOLUMEN DE RELLENO REQUERIDO (m</a:t>
            </a:r>
            <a:r>
              <a:rPr lang="es-MX" altLang="es-PE" sz="2400" b="1" baseline="30000"/>
              <a:t>3</a:t>
            </a:r>
            <a:r>
              <a:rPr lang="es-MX" altLang="es-PE" sz="2400" b="1"/>
              <a:t>/año)</a:t>
            </a:r>
            <a:endParaRPr lang="es-ES" altLang="es-PE" sz="2400" b="1"/>
          </a:p>
        </p:txBody>
      </p:sp>
      <p:pic>
        <p:nvPicPr>
          <p:cNvPr id="55300" name="Picture 5">
            <a:extLst>
              <a:ext uri="{FF2B5EF4-FFF2-40B4-BE49-F238E27FC236}">
                <a16:creationId xmlns:a16="http://schemas.microsoft.com/office/drawing/2014/main" id="{A079D1B2-D237-4451-BBD0-C5A67A46B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125538"/>
            <a:ext cx="662622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6 Marcador de número de diapositiva">
            <a:extLst>
              <a:ext uri="{FF2B5EF4-FFF2-40B4-BE49-F238E27FC236}">
                <a16:creationId xmlns:a16="http://schemas.microsoft.com/office/drawing/2014/main" id="{9415A479-7000-4F05-803C-B6F11436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CB806E-D662-4343-A2AB-4ABFE1FAF754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s-ES" altLang="es-PE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C4123C5-905D-4A3F-9C43-02526BDF9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98425"/>
            <a:ext cx="8353425" cy="882650"/>
          </a:xfrm>
        </p:spPr>
        <p:txBody>
          <a:bodyPr/>
          <a:lstStyle/>
          <a:p>
            <a:pPr eaLnBrk="1" hangingPunct="1"/>
            <a:r>
              <a:rPr lang="es-MX" altLang="es-PE" sz="2800" b="1"/>
              <a:t>1.2. UNIDAD FORMULADORA Y UNIDAD EJECUTORA</a:t>
            </a:r>
            <a:endParaRPr lang="es-ES" altLang="es-PE" sz="2800" b="1"/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4B1BFC3-100B-49E0-94B0-17050DE532A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6725" y="1412875"/>
            <a:ext cx="6626225" cy="4752975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r>
              <a:rPr lang="es-PE" altLang="es-PE" sz="2000" b="1"/>
              <a:t>Unidad Formuladora (UF)</a:t>
            </a:r>
          </a:p>
          <a:p>
            <a:pPr lvl="1" eaLnBrk="1" hangingPunct="1">
              <a:lnSpc>
                <a:spcPct val="90000"/>
              </a:lnSpc>
            </a:pPr>
            <a:r>
              <a:rPr lang="es-PE" altLang="es-PE" sz="1800"/>
              <a:t>Entidad encargada de formular el estudio de preinversión.</a:t>
            </a:r>
          </a:p>
          <a:p>
            <a:pPr lvl="1" eaLnBrk="1" hangingPunct="1">
              <a:lnSpc>
                <a:spcPct val="90000"/>
              </a:lnSpc>
            </a:pPr>
            <a:r>
              <a:rPr lang="es-PE" altLang="es-PE" sz="1800"/>
              <a:t>Debe estar registrada en el Banco de Proyectos del SNIP.</a:t>
            </a:r>
          </a:p>
          <a:p>
            <a:pPr lvl="1" eaLnBrk="1" hangingPunct="1">
              <a:lnSpc>
                <a:spcPct val="90000"/>
              </a:lnSpc>
            </a:pPr>
            <a:r>
              <a:rPr lang="es-PE" altLang="es-PE" sz="1800"/>
              <a:t>En este PIP, la UF es la Unidad de Proyectos y Obras (UPRO) de la Municipalidad de Pichari.</a:t>
            </a:r>
          </a:p>
          <a:p>
            <a:pPr lvl="1" eaLnBrk="1" hangingPunct="1">
              <a:lnSpc>
                <a:spcPct val="90000"/>
              </a:lnSpc>
            </a:pPr>
            <a:endParaRPr lang="es-PE" altLang="es-PE" sz="1800"/>
          </a:p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r>
              <a:rPr lang="es-PE" altLang="es-PE" sz="2000" b="1"/>
              <a:t>Unidad Ejecutora (UE)</a:t>
            </a:r>
          </a:p>
          <a:p>
            <a:pPr lvl="1" eaLnBrk="1" hangingPunct="1">
              <a:lnSpc>
                <a:spcPct val="90000"/>
              </a:lnSpc>
            </a:pPr>
            <a:r>
              <a:rPr lang="es-PE" altLang="es-PE" sz="1800"/>
              <a:t>Entidad encargada de elaborar el expediente técnico y ejecutar el PIP.</a:t>
            </a:r>
          </a:p>
          <a:p>
            <a:pPr lvl="1" eaLnBrk="1" hangingPunct="1">
              <a:lnSpc>
                <a:spcPct val="90000"/>
              </a:lnSpc>
            </a:pPr>
            <a:r>
              <a:rPr lang="es-PE" altLang="es-PE" sz="1800"/>
              <a:t>Debe estar registrada en la Dirección Nacional de Presupuesto Público (DNPP).</a:t>
            </a:r>
          </a:p>
          <a:p>
            <a:pPr lvl="1" eaLnBrk="1" hangingPunct="1">
              <a:lnSpc>
                <a:spcPct val="90000"/>
              </a:lnSpc>
            </a:pPr>
            <a:r>
              <a:rPr lang="es-PE" altLang="es-PE" sz="1800"/>
              <a:t>En este PIP, la UE es la Municipalidad de Pichari.</a:t>
            </a:r>
          </a:p>
        </p:txBody>
      </p:sp>
      <p:pic>
        <p:nvPicPr>
          <p:cNvPr id="10245" name="Picture 4" descr="MCj04080000000[1]">
            <a:extLst>
              <a:ext uri="{FF2B5EF4-FFF2-40B4-BE49-F238E27FC236}">
                <a16:creationId xmlns:a16="http://schemas.microsoft.com/office/drawing/2014/main" id="{D9876BBD-49FB-4291-88D4-C69512F61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412875"/>
            <a:ext cx="18478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6" name="Object 5">
            <a:extLst>
              <a:ext uri="{FF2B5EF4-FFF2-40B4-BE49-F238E27FC236}">
                <a16:creationId xmlns:a16="http://schemas.microsoft.com/office/drawing/2014/main" id="{1C32C4C1-0738-49FD-B0B2-DAA0D706B185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7308850" y="3429000"/>
          <a:ext cx="1646238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Imagen" r:id="rId4" imgW="1646834" imgH="2308860" progId="MS_ClipArt_Gallery.2">
                  <p:embed/>
                </p:oleObj>
              </mc:Choice>
              <mc:Fallback>
                <p:oleObj name="Imagen" r:id="rId4" imgW="1646834" imgH="23088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3429000"/>
                        <a:ext cx="1646238" cy="230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5 Marcador de número de diapositiva">
            <a:extLst>
              <a:ext uri="{FF2B5EF4-FFF2-40B4-BE49-F238E27FC236}">
                <a16:creationId xmlns:a16="http://schemas.microsoft.com/office/drawing/2014/main" id="{9D2F1F71-5641-4BA8-B381-513F259F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792F36E-F768-4457-85CB-64EA3AC4FBBF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s-ES" altLang="es-PE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6E3CA2CA-5AAA-4280-9CC0-4FF514927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pPr eaLnBrk="1" hangingPunct="1"/>
            <a:r>
              <a:rPr lang="es-MX" altLang="es-PE" sz="2800" b="1"/>
              <a:t>D. DEMANDA DEL SERVICIO DE TRANSPORTE Y RECORRIDO</a:t>
            </a:r>
            <a:endParaRPr lang="es-ES" altLang="es-PE" sz="2800" b="1"/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CE07F6AF-6A9C-4767-858C-E30AC25EF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6875" y="1412875"/>
            <a:ext cx="8496300" cy="453707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s-PE" altLang="es-PE" sz="2000"/>
              <a:t>Actualmente se recorren 10.85 km/día con el método de acera y un recorrido en zig-zag.</a:t>
            </a:r>
          </a:p>
          <a:p>
            <a:pPr eaLnBrk="1" hangingPunct="1">
              <a:spcBef>
                <a:spcPct val="30000"/>
              </a:spcBef>
            </a:pPr>
            <a:r>
              <a:rPr lang="es-PE" altLang="es-PE" sz="2000"/>
              <a:t>Velocidad promedio: 1.55 km/hora</a:t>
            </a:r>
          </a:p>
          <a:p>
            <a:pPr eaLnBrk="1" hangingPunct="1">
              <a:spcBef>
                <a:spcPct val="30000"/>
              </a:spcBef>
            </a:pPr>
            <a:r>
              <a:rPr lang="es-PE" altLang="es-PE" sz="2000"/>
              <a:t>Tiempo de recorrido: 10.85/1.55 = 7 horas, más 1 hora de disposición y compactación en el Relleno Sanitario = 8 horas</a:t>
            </a:r>
            <a:endParaRPr lang="es-ES" altLang="es-PE" sz="2000"/>
          </a:p>
          <a:p>
            <a:pPr eaLnBrk="1" hangingPunct="1">
              <a:spcBef>
                <a:spcPct val="30000"/>
              </a:spcBef>
            </a:pPr>
            <a:r>
              <a:rPr lang="es-MX" altLang="es-PE" sz="2000"/>
              <a:t>Al proyectar el tiempo de recorrido, asumiremos que el número de kms a recorrer crecerá en la misma proporción que la población, es decir al 2.47% anual.</a:t>
            </a:r>
            <a:endParaRPr lang="es-ES" altLang="es-PE" sz="2000"/>
          </a:p>
          <a:p>
            <a:pPr eaLnBrk="1" hangingPunct="1">
              <a:spcBef>
                <a:spcPct val="30000"/>
              </a:spcBef>
            </a:pPr>
            <a:r>
              <a:rPr lang="es-PE" altLang="es-PE" sz="2000"/>
              <a:t>Para la recolección y transporte se requieren 2 ayudantes y un chofer. A partir del año 2, se necesitan 6 personas, de las cuales 3 sólo realizan medio turno.</a:t>
            </a:r>
          </a:p>
          <a:p>
            <a:pPr eaLnBrk="1" hangingPunct="1">
              <a:spcBef>
                <a:spcPct val="30000"/>
              </a:spcBef>
            </a:pPr>
            <a:r>
              <a:rPr lang="es-PE" altLang="es-PE" sz="2000"/>
              <a:t>Según la demanda estimada sólo se requiere el uso de una unidad recolectora.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5 Marcador de número de diapositiva">
            <a:extLst>
              <a:ext uri="{FF2B5EF4-FFF2-40B4-BE49-F238E27FC236}">
                <a16:creationId xmlns:a16="http://schemas.microsoft.com/office/drawing/2014/main" id="{44B3EAB3-A318-473C-B959-E3F6DBB4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6308AAB-1675-41DF-BE57-EE2422D8F023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s-ES" altLang="es-PE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38015843-C241-4660-A13D-9B6165E26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pPr eaLnBrk="1" hangingPunct="1"/>
            <a:r>
              <a:rPr lang="es-MX" altLang="es-PE" sz="2800" b="1"/>
              <a:t>E. DEMANDA DEL SERVICIO DE CAPACITACIÓN A PERSONAL</a:t>
            </a:r>
            <a:endParaRPr lang="es-ES" altLang="es-PE" sz="2800" b="1"/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7CCB4A2B-294A-4DAF-A6B4-D97BC66AB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557338"/>
            <a:ext cx="8785225" cy="4392612"/>
          </a:xfrm>
        </p:spPr>
        <p:txBody>
          <a:bodyPr/>
          <a:lstStyle/>
          <a:p>
            <a:pPr marL="273050" indent="-273050" eaLnBrk="1" hangingPunct="1">
              <a:spcBef>
                <a:spcPct val="35000"/>
              </a:spcBef>
            </a:pPr>
            <a:r>
              <a:rPr lang="es-PE" altLang="es-PE" sz="2000"/>
              <a:t>Las personas encargadas de la recolección y transporte y los encargados de la gestión del servicio son las seleccionadas para los talleres de capacitación.</a:t>
            </a:r>
          </a:p>
          <a:p>
            <a:pPr marL="627063" lvl="1" indent="-174625" eaLnBrk="1" hangingPunct="1">
              <a:spcBef>
                <a:spcPct val="35000"/>
              </a:spcBef>
            </a:pPr>
            <a:r>
              <a:rPr lang="es-PE" altLang="es-PE" sz="2000"/>
              <a:t>Recolección y transporte: 6 personas (a partir del año 2)</a:t>
            </a:r>
          </a:p>
          <a:p>
            <a:pPr marL="627063" lvl="1" indent="-174625" eaLnBrk="1" hangingPunct="1">
              <a:spcBef>
                <a:spcPct val="35000"/>
              </a:spcBef>
            </a:pPr>
            <a:r>
              <a:rPr lang="es-PE" altLang="es-PE" sz="2000"/>
              <a:t>Unidad de gestión del servicio: 3 personas (a partir del año 1)</a:t>
            </a:r>
          </a:p>
          <a:p>
            <a:pPr marL="627063" lvl="1" indent="-174625" eaLnBrk="1" hangingPunct="1">
              <a:spcBef>
                <a:spcPct val="35000"/>
              </a:spcBef>
            </a:pPr>
            <a:r>
              <a:rPr lang="es-PE" altLang="es-PE" sz="2000"/>
              <a:t>Total: 9 personas a capacitar</a:t>
            </a:r>
          </a:p>
          <a:p>
            <a:pPr marL="627063" lvl="1" indent="-174625"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endParaRPr lang="es-PE" altLang="es-PE" sz="2000"/>
          </a:p>
          <a:p>
            <a:pPr marL="273050" indent="-273050" eaLnBrk="1" hangingPunct="1">
              <a:spcBef>
                <a:spcPct val="35000"/>
              </a:spcBef>
            </a:pPr>
            <a:r>
              <a:rPr lang="es-PE" altLang="es-PE" sz="2000"/>
              <a:t>Temas de los talleres:</a:t>
            </a:r>
          </a:p>
          <a:p>
            <a:pPr marL="627063" lvl="1" indent="-174625" eaLnBrk="1" hangingPunct="1">
              <a:spcBef>
                <a:spcPct val="35000"/>
              </a:spcBef>
            </a:pPr>
            <a:r>
              <a:rPr lang="es-PE" altLang="es-PE" sz="2000"/>
              <a:t>Gestión del servicio de manejo de residuos sólidos,</a:t>
            </a:r>
          </a:p>
          <a:p>
            <a:pPr marL="627063" lvl="1" indent="-174625" eaLnBrk="1" hangingPunct="1">
              <a:spcBef>
                <a:spcPct val="35000"/>
              </a:spcBef>
            </a:pPr>
            <a:r>
              <a:rPr lang="es-PE" altLang="es-PE" sz="2000"/>
              <a:t>recolección y transporte,</a:t>
            </a:r>
          </a:p>
          <a:p>
            <a:pPr marL="627063" lvl="1" indent="-174625" eaLnBrk="1" hangingPunct="1">
              <a:spcBef>
                <a:spcPct val="35000"/>
              </a:spcBef>
            </a:pPr>
            <a:r>
              <a:rPr lang="es-PE" altLang="es-PE" sz="2000"/>
              <a:t>tratamiento, disposición final y seguridad en el trabajo.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5 Marcador de número de diapositiva">
            <a:extLst>
              <a:ext uri="{FF2B5EF4-FFF2-40B4-BE49-F238E27FC236}">
                <a16:creationId xmlns:a16="http://schemas.microsoft.com/office/drawing/2014/main" id="{BA9CA8AA-CFB0-4A2F-8795-6D76D47C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1E2963A-7351-4D9E-9DD3-4C3E2B242EF2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s-ES" altLang="es-PE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1A534678-8D9A-41E3-8456-A270A9538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9875"/>
            <a:ext cx="8001000" cy="782638"/>
          </a:xfrm>
        </p:spPr>
        <p:txBody>
          <a:bodyPr/>
          <a:lstStyle/>
          <a:p>
            <a:pPr eaLnBrk="1" hangingPunct="1"/>
            <a:r>
              <a:rPr lang="es-MX" altLang="es-PE" sz="2800" b="1"/>
              <a:t>RESUMEN DE LA PROYECCIÓN DE LA DEMANDA POR TIPO DE SERVICIOS</a:t>
            </a:r>
            <a:endParaRPr lang="es-ES" altLang="es-PE" sz="2800" b="1"/>
          </a:p>
        </p:txBody>
      </p:sp>
      <p:pic>
        <p:nvPicPr>
          <p:cNvPr id="58372" name="Picture 868">
            <a:extLst>
              <a:ext uri="{FF2B5EF4-FFF2-40B4-BE49-F238E27FC236}">
                <a16:creationId xmlns:a16="http://schemas.microsoft.com/office/drawing/2014/main" id="{9B7B4871-2A87-46FF-B52C-EDAD6B91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43088"/>
            <a:ext cx="8280400" cy="36020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61645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5 Marcador de número de diapositiva">
            <a:extLst>
              <a:ext uri="{FF2B5EF4-FFF2-40B4-BE49-F238E27FC236}">
                <a16:creationId xmlns:a16="http://schemas.microsoft.com/office/drawing/2014/main" id="{446D0427-F455-4077-BC51-D8919C4E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643AC4-FBA7-4014-AA8C-43716381823A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s-ES" altLang="es-PE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C6B3316D-BB41-48A2-8C8B-9F1D09D4BF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pPr eaLnBrk="1" hangingPunct="1"/>
            <a:r>
              <a:rPr lang="es-MX" altLang="es-PE" sz="2800" b="1"/>
              <a:t>3.3. ANÁLISIS DE LA OFERTA</a:t>
            </a:r>
            <a:endParaRPr lang="es-ES" altLang="es-PE" sz="2800" b="1"/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31319DF6-148A-4F80-8396-26C92BBFD3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569325" cy="3024187"/>
          </a:xfrm>
        </p:spPr>
        <p:txBody>
          <a:bodyPr/>
          <a:lstStyle/>
          <a:p>
            <a:pPr marL="273050" indent="-273050"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s-MX" altLang="es-PE" sz="1800" b="1"/>
              <a:t>Oferta actual</a:t>
            </a:r>
          </a:p>
          <a:p>
            <a:pPr marL="273050" indent="-273050" eaLnBrk="1" hangingPunct="1">
              <a:spcBef>
                <a:spcPct val="35000"/>
              </a:spcBef>
            </a:pPr>
            <a:r>
              <a:rPr lang="es-MX" altLang="es-PE" sz="1800"/>
              <a:t>Recursos físicos:</a:t>
            </a:r>
          </a:p>
          <a:p>
            <a:pPr marL="723900" lvl="1" indent="-271463" eaLnBrk="1" hangingPunct="1">
              <a:spcBef>
                <a:spcPct val="35000"/>
              </a:spcBef>
            </a:pPr>
            <a:r>
              <a:rPr lang="es-MX" altLang="es-PE" sz="1800"/>
              <a:t>1 camión de 3 TM (10 m</a:t>
            </a:r>
            <a:r>
              <a:rPr lang="es-MX" altLang="es-PE" sz="1800" baseline="30000"/>
              <a:t>3</a:t>
            </a:r>
            <a:r>
              <a:rPr lang="es-MX" altLang="es-PE" sz="1800"/>
              <a:t>) de capacidad y 5 años de antigüedad</a:t>
            </a:r>
          </a:p>
          <a:p>
            <a:pPr marL="723900" lvl="1" indent="-271463" eaLnBrk="1" hangingPunct="1">
              <a:spcBef>
                <a:spcPct val="35000"/>
              </a:spcBef>
            </a:pPr>
            <a:r>
              <a:rPr lang="es-MX" altLang="es-PE" sz="1800"/>
              <a:t>1 botadero de 0.2 has (espacio abierto)</a:t>
            </a:r>
          </a:p>
          <a:p>
            <a:pPr marL="723900" lvl="1" indent="-271463" eaLnBrk="1" hangingPunct="1">
              <a:spcBef>
                <a:spcPct val="35000"/>
              </a:spcBef>
            </a:pPr>
            <a:r>
              <a:rPr lang="es-MX" altLang="es-PE" sz="1800"/>
              <a:t>Contenedores: no existen</a:t>
            </a:r>
          </a:p>
          <a:p>
            <a:pPr marL="273050" indent="-273050" eaLnBrk="1" hangingPunct="1">
              <a:spcBef>
                <a:spcPct val="35000"/>
              </a:spcBef>
            </a:pPr>
            <a:r>
              <a:rPr lang="es-MX" altLang="es-PE" sz="1800"/>
              <a:t>Recursos humanos:</a:t>
            </a:r>
          </a:p>
          <a:p>
            <a:pPr marL="723900" lvl="1" indent="-271463" eaLnBrk="1" hangingPunct="1">
              <a:spcBef>
                <a:spcPct val="35000"/>
              </a:spcBef>
            </a:pPr>
            <a:r>
              <a:rPr lang="es-MX" altLang="es-PE" sz="1800"/>
              <a:t>1 chofer, 2 ayudantes y 1 administrativo, sin capacitación.</a:t>
            </a:r>
          </a:p>
          <a:p>
            <a:pPr marL="723900" lvl="1" indent="-271463" eaLnBrk="1" hangingPunct="1">
              <a:spcBef>
                <a:spcPct val="35000"/>
              </a:spcBef>
            </a:pPr>
            <a:r>
              <a:rPr lang="es-MX" altLang="es-PE" sz="1800"/>
              <a:t>Herramientas: escoba, carretilla, pala y rastrillo</a:t>
            </a:r>
            <a:endParaRPr lang="es-ES" altLang="es-PE" sz="1800"/>
          </a:p>
        </p:txBody>
      </p:sp>
      <p:sp>
        <p:nvSpPr>
          <p:cNvPr id="59397" name="Rectangle 4">
            <a:extLst>
              <a:ext uri="{FF2B5EF4-FFF2-40B4-BE49-F238E27FC236}">
                <a16:creationId xmlns:a16="http://schemas.microsoft.com/office/drawing/2014/main" id="{7C834B56-5CDF-4553-BC4E-3C464DCC1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437063"/>
            <a:ext cx="856932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5600" indent="-355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</a:pPr>
            <a:r>
              <a:rPr lang="es-MX" altLang="es-PE" sz="1800"/>
              <a:t>El servicio de recolección se realiza 3 veces por semana, 2 turnos por día, cubriendo el 75% de la generación.</a:t>
            </a:r>
          </a:p>
          <a:p>
            <a:pPr eaLnBrk="1" hangingPunct="1">
              <a:spcBef>
                <a:spcPct val="35000"/>
              </a:spcBef>
            </a:pPr>
            <a:r>
              <a:rPr lang="es-MX" altLang="es-PE" sz="1800"/>
              <a:t>No se realiza ningún tratamiento de RR.SS.</a:t>
            </a:r>
          </a:p>
          <a:p>
            <a:pPr eaLnBrk="1" hangingPunct="1">
              <a:spcBef>
                <a:spcPct val="35000"/>
              </a:spcBef>
            </a:pPr>
            <a:r>
              <a:rPr lang="es-MX" altLang="es-PE" sz="1800"/>
              <a:t>Total de RR.SS. recolectados: 3 TM/turno x 2 turnos/día x 3 días / semana x 52.14 semanas / año = 939 TM/año.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5 Marcador de número de diapositiva">
            <a:extLst>
              <a:ext uri="{FF2B5EF4-FFF2-40B4-BE49-F238E27FC236}">
                <a16:creationId xmlns:a16="http://schemas.microsoft.com/office/drawing/2014/main" id="{C4295107-D5F8-4C96-9833-803E5800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B16B4F3-D73B-4C43-9AC2-34491AC67800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s-ES" altLang="es-PE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8B201D61-F944-4B2F-9D88-B76E7ECD2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9875"/>
            <a:ext cx="8001000" cy="782638"/>
          </a:xfrm>
        </p:spPr>
        <p:txBody>
          <a:bodyPr/>
          <a:lstStyle/>
          <a:p>
            <a:pPr eaLnBrk="1" hangingPunct="1"/>
            <a:r>
              <a:rPr lang="es-MX" altLang="es-PE" sz="2800" b="1"/>
              <a:t>RESUMEN DE LA OFERTA ACTUAL POR TIPO DE SERVICIOS SIN PROYECTO</a:t>
            </a:r>
            <a:endParaRPr lang="es-ES" altLang="es-PE" sz="2800" b="1"/>
          </a:p>
        </p:txBody>
      </p:sp>
      <p:grpSp>
        <p:nvGrpSpPr>
          <p:cNvPr id="60420" name="Group 6">
            <a:extLst>
              <a:ext uri="{FF2B5EF4-FFF2-40B4-BE49-F238E27FC236}">
                <a16:creationId xmlns:a16="http://schemas.microsoft.com/office/drawing/2014/main" id="{2EE5F8FF-DED1-425A-8310-C65B34E74B7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8313" y="1839913"/>
            <a:ext cx="8280400" cy="3605212"/>
            <a:chOff x="249" y="1159"/>
            <a:chExt cx="5216" cy="2271"/>
          </a:xfrm>
        </p:grpSpPr>
        <p:sp>
          <p:nvSpPr>
            <p:cNvPr id="60421" name="AutoShape 5">
              <a:extLst>
                <a:ext uri="{FF2B5EF4-FFF2-40B4-BE49-F238E27FC236}">
                  <a16:creationId xmlns:a16="http://schemas.microsoft.com/office/drawing/2014/main" id="{EC3974C2-BA06-477D-903D-186178AA2BB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49" y="1161"/>
              <a:ext cx="5216" cy="22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61645" dir="2700000" algn="ctr" rotWithShape="0">
                <a:schemeClr val="tx1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grpSp>
          <p:nvGrpSpPr>
            <p:cNvPr id="60422" name="Group 207">
              <a:extLst>
                <a:ext uri="{FF2B5EF4-FFF2-40B4-BE49-F238E27FC236}">
                  <a16:creationId xmlns:a16="http://schemas.microsoft.com/office/drawing/2014/main" id="{FA5B280F-F3AB-484E-B48F-50F09AC8B9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" y="1159"/>
              <a:ext cx="5216" cy="2271"/>
              <a:chOff x="249" y="1159"/>
              <a:chExt cx="5216" cy="2271"/>
            </a:xfrm>
          </p:grpSpPr>
          <p:sp>
            <p:nvSpPr>
              <p:cNvPr id="60426" name="Rectangle 7">
                <a:extLst>
                  <a:ext uri="{FF2B5EF4-FFF2-40B4-BE49-F238E27FC236}">
                    <a16:creationId xmlns:a16="http://schemas.microsoft.com/office/drawing/2014/main" id="{754E2F0E-EA00-4650-9955-6838D9C92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" y="1166"/>
                <a:ext cx="5208" cy="605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0427" name="Rectangle 8">
                <a:extLst>
                  <a:ext uri="{FF2B5EF4-FFF2-40B4-BE49-F238E27FC236}">
                    <a16:creationId xmlns:a16="http://schemas.microsoft.com/office/drawing/2014/main" id="{01E94ECF-FC16-4D74-8AEB-0D51E0651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1556"/>
                <a:ext cx="270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m3/día</a:t>
                </a:r>
                <a:endParaRPr lang="es-ES" altLang="es-PE" sz="2400"/>
              </a:p>
            </p:txBody>
          </p:sp>
          <p:sp>
            <p:nvSpPr>
              <p:cNvPr id="60428" name="Rectangle 9">
                <a:extLst>
                  <a:ext uri="{FF2B5EF4-FFF2-40B4-BE49-F238E27FC236}">
                    <a16:creationId xmlns:a16="http://schemas.microsoft.com/office/drawing/2014/main" id="{668EF719-F6D6-4199-8667-C29C3FBD0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9" y="1556"/>
                <a:ext cx="33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N° cont.</a:t>
                </a:r>
                <a:endParaRPr lang="es-ES" altLang="es-PE" sz="2400"/>
              </a:p>
            </p:txBody>
          </p:sp>
          <p:sp>
            <p:nvSpPr>
              <p:cNvPr id="60429" name="Rectangle 10">
                <a:extLst>
                  <a:ext uri="{FF2B5EF4-FFF2-40B4-BE49-F238E27FC236}">
                    <a16:creationId xmlns:a16="http://schemas.microsoft.com/office/drawing/2014/main" id="{880AE76D-9AC3-4A54-BC1C-2F2F1B327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2" y="1556"/>
                <a:ext cx="270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TM/día</a:t>
                </a:r>
                <a:endParaRPr lang="es-ES" altLang="es-PE" sz="2400"/>
              </a:p>
            </p:txBody>
          </p:sp>
          <p:sp>
            <p:nvSpPr>
              <p:cNvPr id="60430" name="Rectangle 11">
                <a:extLst>
                  <a:ext uri="{FF2B5EF4-FFF2-40B4-BE49-F238E27FC236}">
                    <a16:creationId xmlns:a16="http://schemas.microsoft.com/office/drawing/2014/main" id="{D08061C1-9735-4CFC-BB19-715A4DA2F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1" y="1556"/>
                <a:ext cx="29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TM/año</a:t>
                </a:r>
                <a:endParaRPr lang="es-ES" altLang="es-PE" sz="2400"/>
              </a:p>
            </p:txBody>
          </p:sp>
          <p:sp>
            <p:nvSpPr>
              <p:cNvPr id="60431" name="Rectangle 12">
                <a:extLst>
                  <a:ext uri="{FF2B5EF4-FFF2-40B4-BE49-F238E27FC236}">
                    <a16:creationId xmlns:a16="http://schemas.microsoft.com/office/drawing/2014/main" id="{C9D0A1E3-FD6D-459B-9790-DDF75DAC9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" y="1492"/>
                <a:ext cx="200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VRS </a:t>
                </a:r>
                <a:endParaRPr lang="es-ES" altLang="es-PE" sz="2400"/>
              </a:p>
            </p:txBody>
          </p:sp>
          <p:sp>
            <p:nvSpPr>
              <p:cNvPr id="60432" name="Rectangle 13">
                <a:extLst>
                  <a:ext uri="{FF2B5EF4-FFF2-40B4-BE49-F238E27FC236}">
                    <a16:creationId xmlns:a16="http://schemas.microsoft.com/office/drawing/2014/main" id="{EF9A148F-F5B4-4C6B-9D56-5DA36296E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0" y="1623"/>
                <a:ext cx="354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(m3/año)</a:t>
                </a:r>
                <a:endParaRPr lang="es-ES" altLang="es-PE" sz="2400"/>
              </a:p>
            </p:txBody>
          </p:sp>
          <p:sp>
            <p:nvSpPr>
              <p:cNvPr id="60433" name="Rectangle 14">
                <a:extLst>
                  <a:ext uri="{FF2B5EF4-FFF2-40B4-BE49-F238E27FC236}">
                    <a16:creationId xmlns:a16="http://schemas.microsoft.com/office/drawing/2014/main" id="{B7AEF6FE-083C-4721-A002-928DB58A8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8" y="1492"/>
                <a:ext cx="213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Área </a:t>
                </a:r>
                <a:endParaRPr lang="es-ES" altLang="es-PE" sz="2400"/>
              </a:p>
            </p:txBody>
          </p:sp>
          <p:sp>
            <p:nvSpPr>
              <p:cNvPr id="60434" name="Rectangle 15">
                <a:extLst>
                  <a:ext uri="{FF2B5EF4-FFF2-40B4-BE49-F238E27FC236}">
                    <a16:creationId xmlns:a16="http://schemas.microsoft.com/office/drawing/2014/main" id="{FD244257-E164-4303-9C2F-C8AC69202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4" y="1623"/>
                <a:ext cx="354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(m2/año)</a:t>
                </a:r>
                <a:endParaRPr lang="es-ES" altLang="es-PE" sz="2400"/>
              </a:p>
            </p:txBody>
          </p:sp>
          <p:sp>
            <p:nvSpPr>
              <p:cNvPr id="60435" name="Rectangle 16">
                <a:extLst>
                  <a:ext uri="{FF2B5EF4-FFF2-40B4-BE49-F238E27FC236}">
                    <a16:creationId xmlns:a16="http://schemas.microsoft.com/office/drawing/2014/main" id="{38DFB8E0-F29A-4B3B-B1F8-F680F790B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1" y="1492"/>
                <a:ext cx="39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distancia </a:t>
                </a:r>
                <a:endParaRPr lang="es-ES" altLang="es-PE" sz="2400"/>
              </a:p>
            </p:txBody>
          </p:sp>
          <p:sp>
            <p:nvSpPr>
              <p:cNvPr id="60436" name="Rectangle 17">
                <a:extLst>
                  <a:ext uri="{FF2B5EF4-FFF2-40B4-BE49-F238E27FC236}">
                    <a16:creationId xmlns:a16="http://schemas.microsoft.com/office/drawing/2014/main" id="{EC133CD0-0BA3-43F9-A17C-0E8DA06D5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0" y="1623"/>
                <a:ext cx="194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(Km)</a:t>
                </a:r>
                <a:endParaRPr lang="es-ES" altLang="es-PE" sz="2400"/>
              </a:p>
            </p:txBody>
          </p:sp>
          <p:sp>
            <p:nvSpPr>
              <p:cNvPr id="60437" name="Rectangle 18">
                <a:extLst>
                  <a:ext uri="{FF2B5EF4-FFF2-40B4-BE49-F238E27FC236}">
                    <a16:creationId xmlns:a16="http://schemas.microsoft.com/office/drawing/2014/main" id="{49FD6413-AECC-428D-B4AF-7CE9F25CB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9" y="1492"/>
                <a:ext cx="303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tiempo </a:t>
                </a:r>
                <a:endParaRPr lang="es-ES" altLang="es-PE" sz="2400"/>
              </a:p>
            </p:txBody>
          </p:sp>
          <p:sp>
            <p:nvSpPr>
              <p:cNvPr id="60438" name="Rectangle 19">
                <a:extLst>
                  <a:ext uri="{FF2B5EF4-FFF2-40B4-BE49-F238E27FC236}">
                    <a16:creationId xmlns:a16="http://schemas.microsoft.com/office/drawing/2014/main" id="{DDBBC134-B4CA-41BC-B101-E59857CC5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7" y="1623"/>
                <a:ext cx="287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(horas)</a:t>
                </a:r>
                <a:endParaRPr lang="es-ES" altLang="es-PE" sz="2400"/>
              </a:p>
            </p:txBody>
          </p:sp>
          <p:sp>
            <p:nvSpPr>
              <p:cNvPr id="60439" name="Rectangle 20">
                <a:extLst>
                  <a:ext uri="{FF2B5EF4-FFF2-40B4-BE49-F238E27FC236}">
                    <a16:creationId xmlns:a16="http://schemas.microsoft.com/office/drawing/2014/main" id="{3071099F-B1E6-4E04-A54D-C9A62685E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6" y="1492"/>
                <a:ext cx="364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Cantidad</a:t>
                </a:r>
                <a:endParaRPr lang="es-ES" altLang="es-PE" sz="2400"/>
              </a:p>
            </p:txBody>
          </p:sp>
          <p:sp>
            <p:nvSpPr>
              <p:cNvPr id="60440" name="Rectangle 21">
                <a:extLst>
                  <a:ext uri="{FF2B5EF4-FFF2-40B4-BE49-F238E27FC236}">
                    <a16:creationId xmlns:a16="http://schemas.microsoft.com/office/drawing/2014/main" id="{8FCE8D31-0356-4911-902E-B269D9C69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6" y="1623"/>
                <a:ext cx="359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Personal</a:t>
                </a:r>
                <a:endParaRPr lang="es-ES" altLang="es-PE" sz="2400"/>
              </a:p>
            </p:txBody>
          </p:sp>
          <p:sp>
            <p:nvSpPr>
              <p:cNvPr id="60441" name="Rectangle 22">
                <a:extLst>
                  <a:ext uri="{FF2B5EF4-FFF2-40B4-BE49-F238E27FC236}">
                    <a16:creationId xmlns:a16="http://schemas.microsoft.com/office/drawing/2014/main" id="{C352932D-5BA6-4E43-933C-C2BDE5CAF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0" y="1492"/>
                <a:ext cx="397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Programa</a:t>
                </a:r>
                <a:endParaRPr lang="es-ES" altLang="es-PE" sz="2400"/>
              </a:p>
            </p:txBody>
          </p:sp>
          <p:sp>
            <p:nvSpPr>
              <p:cNvPr id="60442" name="Rectangle 23">
                <a:extLst>
                  <a:ext uri="{FF2B5EF4-FFF2-40B4-BE49-F238E27FC236}">
                    <a16:creationId xmlns:a16="http://schemas.microsoft.com/office/drawing/2014/main" id="{16889E70-735C-4C65-9C95-F9164AA61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3" y="1623"/>
                <a:ext cx="38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capacitac</a:t>
                </a:r>
                <a:endParaRPr lang="es-ES" altLang="es-PE" sz="2400"/>
              </a:p>
            </p:txBody>
          </p:sp>
          <p:sp>
            <p:nvSpPr>
              <p:cNvPr id="60443" name="Rectangle 24">
                <a:extLst>
                  <a:ext uri="{FF2B5EF4-FFF2-40B4-BE49-F238E27FC236}">
                    <a16:creationId xmlns:a16="http://schemas.microsoft.com/office/drawing/2014/main" id="{E300AF77-60C7-46F8-BB3A-972589C64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" y="1786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444" name="Rectangle 25">
                <a:extLst>
                  <a:ext uri="{FF2B5EF4-FFF2-40B4-BE49-F238E27FC236}">
                    <a16:creationId xmlns:a16="http://schemas.microsoft.com/office/drawing/2014/main" id="{D29BECA6-C7F1-44D3-BB16-B5C8EF45B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" y="1786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445" name="Rectangle 26">
                <a:extLst>
                  <a:ext uri="{FF2B5EF4-FFF2-40B4-BE49-F238E27FC236}">
                    <a16:creationId xmlns:a16="http://schemas.microsoft.com/office/drawing/2014/main" id="{5D56C0AD-7201-48F2-ABC9-91C93D68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" y="1786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446" name="Rectangle 27">
                <a:extLst>
                  <a:ext uri="{FF2B5EF4-FFF2-40B4-BE49-F238E27FC236}">
                    <a16:creationId xmlns:a16="http://schemas.microsoft.com/office/drawing/2014/main" id="{701500E6-8AB8-4582-B080-173B53980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1786"/>
                <a:ext cx="203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2.57</a:t>
                </a:r>
                <a:endParaRPr lang="es-ES" altLang="es-PE" sz="2400"/>
              </a:p>
            </p:txBody>
          </p:sp>
          <p:sp>
            <p:nvSpPr>
              <p:cNvPr id="60447" name="Rectangle 28">
                <a:extLst>
                  <a:ext uri="{FF2B5EF4-FFF2-40B4-BE49-F238E27FC236}">
                    <a16:creationId xmlns:a16="http://schemas.microsoft.com/office/drawing/2014/main" id="{E859C5EE-A8F2-4B49-8EFF-00D77AA47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6" y="1786"/>
                <a:ext cx="174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939</a:t>
                </a:r>
                <a:endParaRPr lang="es-ES" altLang="es-PE" sz="2400"/>
              </a:p>
            </p:txBody>
          </p:sp>
          <p:sp>
            <p:nvSpPr>
              <p:cNvPr id="60448" name="Rectangle 29">
                <a:extLst>
                  <a:ext uri="{FF2B5EF4-FFF2-40B4-BE49-F238E27FC236}">
                    <a16:creationId xmlns:a16="http://schemas.microsoft.com/office/drawing/2014/main" id="{3AB0A176-9463-42A9-9779-FB7603146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2" y="1786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449" name="Rectangle 30">
                <a:extLst>
                  <a:ext uri="{FF2B5EF4-FFF2-40B4-BE49-F238E27FC236}">
                    <a16:creationId xmlns:a16="http://schemas.microsoft.com/office/drawing/2014/main" id="{9408D624-E899-4EB6-B5DA-270F6BE50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786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450" name="Rectangle 31">
                <a:extLst>
                  <a:ext uri="{FF2B5EF4-FFF2-40B4-BE49-F238E27FC236}">
                    <a16:creationId xmlns:a16="http://schemas.microsoft.com/office/drawing/2014/main" id="{CFC69669-FA9F-43EE-8137-F552927DF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8" y="1786"/>
                <a:ext cx="26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11.94</a:t>
                </a:r>
                <a:endParaRPr lang="es-ES" altLang="es-PE" sz="2400"/>
              </a:p>
            </p:txBody>
          </p:sp>
          <p:sp>
            <p:nvSpPr>
              <p:cNvPr id="60451" name="Rectangle 32">
                <a:extLst>
                  <a:ext uri="{FF2B5EF4-FFF2-40B4-BE49-F238E27FC236}">
                    <a16:creationId xmlns:a16="http://schemas.microsoft.com/office/drawing/2014/main" id="{3CBCDC08-54BF-40CA-950F-64D88E41B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" y="1786"/>
                <a:ext cx="14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8.7</a:t>
                </a:r>
                <a:endParaRPr lang="es-ES" altLang="es-PE" sz="2400"/>
              </a:p>
            </p:txBody>
          </p:sp>
          <p:sp>
            <p:nvSpPr>
              <p:cNvPr id="60452" name="Rectangle 33">
                <a:extLst>
                  <a:ext uri="{FF2B5EF4-FFF2-40B4-BE49-F238E27FC236}">
                    <a16:creationId xmlns:a16="http://schemas.microsoft.com/office/drawing/2014/main" id="{1980A8DA-3EB4-4D0E-A711-152917976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4" y="1786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453" name="Rectangle 34">
                <a:extLst>
                  <a:ext uri="{FF2B5EF4-FFF2-40B4-BE49-F238E27FC236}">
                    <a16:creationId xmlns:a16="http://schemas.microsoft.com/office/drawing/2014/main" id="{4C7FA985-FE80-4ABF-BE89-A3D11A1FA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1786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454" name="Rectangle 35">
                <a:extLst>
                  <a:ext uri="{FF2B5EF4-FFF2-40B4-BE49-F238E27FC236}">
                    <a16:creationId xmlns:a16="http://schemas.microsoft.com/office/drawing/2014/main" id="{8BAE9EBE-3A27-413B-924D-3E8B8AC69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" y="1936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  <a:endParaRPr lang="es-ES" altLang="es-PE" sz="2400"/>
              </a:p>
            </p:txBody>
          </p:sp>
          <p:sp>
            <p:nvSpPr>
              <p:cNvPr id="60455" name="Rectangle 36">
                <a:extLst>
                  <a:ext uri="{FF2B5EF4-FFF2-40B4-BE49-F238E27FC236}">
                    <a16:creationId xmlns:a16="http://schemas.microsoft.com/office/drawing/2014/main" id="{2336E0A4-C17E-46A5-96AF-910C8A433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" y="1936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456" name="Rectangle 37">
                <a:extLst>
                  <a:ext uri="{FF2B5EF4-FFF2-40B4-BE49-F238E27FC236}">
                    <a16:creationId xmlns:a16="http://schemas.microsoft.com/office/drawing/2014/main" id="{CA014DBB-D986-4843-87A1-45EBF8CC4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" y="1936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457" name="Rectangle 38">
                <a:extLst>
                  <a:ext uri="{FF2B5EF4-FFF2-40B4-BE49-F238E27FC236}">
                    <a16:creationId xmlns:a16="http://schemas.microsoft.com/office/drawing/2014/main" id="{5F0BB12E-54A7-46FB-85CA-2393356F6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1936"/>
                <a:ext cx="203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2.57</a:t>
                </a:r>
                <a:endParaRPr lang="es-ES" altLang="es-PE" sz="2400"/>
              </a:p>
            </p:txBody>
          </p:sp>
          <p:sp>
            <p:nvSpPr>
              <p:cNvPr id="60458" name="Rectangle 39">
                <a:extLst>
                  <a:ext uri="{FF2B5EF4-FFF2-40B4-BE49-F238E27FC236}">
                    <a16:creationId xmlns:a16="http://schemas.microsoft.com/office/drawing/2014/main" id="{2624B7A1-C910-4CAB-863C-9CB7A62E1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6" y="1936"/>
                <a:ext cx="174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939</a:t>
                </a:r>
                <a:endParaRPr lang="es-ES" altLang="es-PE" sz="2400"/>
              </a:p>
            </p:txBody>
          </p:sp>
          <p:sp>
            <p:nvSpPr>
              <p:cNvPr id="60459" name="Rectangle 40">
                <a:extLst>
                  <a:ext uri="{FF2B5EF4-FFF2-40B4-BE49-F238E27FC236}">
                    <a16:creationId xmlns:a16="http://schemas.microsoft.com/office/drawing/2014/main" id="{4BD726F0-6BBD-4702-B989-D94257554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2" y="1936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460" name="Rectangle 41">
                <a:extLst>
                  <a:ext uri="{FF2B5EF4-FFF2-40B4-BE49-F238E27FC236}">
                    <a16:creationId xmlns:a16="http://schemas.microsoft.com/office/drawing/2014/main" id="{E7A78367-2CBB-4F05-91EE-0E30473D5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936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461" name="Rectangle 42">
                <a:extLst>
                  <a:ext uri="{FF2B5EF4-FFF2-40B4-BE49-F238E27FC236}">
                    <a16:creationId xmlns:a16="http://schemas.microsoft.com/office/drawing/2014/main" id="{E92C0576-8312-4877-9C7D-F9C0AEFF1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8" y="1936"/>
                <a:ext cx="26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12.23</a:t>
                </a:r>
                <a:endParaRPr lang="es-ES" altLang="es-PE" sz="2400"/>
              </a:p>
            </p:txBody>
          </p:sp>
          <p:sp>
            <p:nvSpPr>
              <p:cNvPr id="60462" name="Rectangle 43">
                <a:extLst>
                  <a:ext uri="{FF2B5EF4-FFF2-40B4-BE49-F238E27FC236}">
                    <a16:creationId xmlns:a16="http://schemas.microsoft.com/office/drawing/2014/main" id="{56377805-8BE4-41C8-B53C-384A8F8AB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" y="1936"/>
                <a:ext cx="14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8.9</a:t>
                </a:r>
                <a:endParaRPr lang="es-ES" altLang="es-PE" sz="2400"/>
              </a:p>
            </p:txBody>
          </p:sp>
          <p:sp>
            <p:nvSpPr>
              <p:cNvPr id="60463" name="Rectangle 44">
                <a:extLst>
                  <a:ext uri="{FF2B5EF4-FFF2-40B4-BE49-F238E27FC236}">
                    <a16:creationId xmlns:a16="http://schemas.microsoft.com/office/drawing/2014/main" id="{43A370E6-0C13-4065-83BB-C1024FE7F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" y="1936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464" name="Rectangle 45">
                <a:extLst>
                  <a:ext uri="{FF2B5EF4-FFF2-40B4-BE49-F238E27FC236}">
                    <a16:creationId xmlns:a16="http://schemas.microsoft.com/office/drawing/2014/main" id="{3FBC1A2C-91BF-4D6D-A77E-38E1B3D1A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1936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465" name="Rectangle 46">
                <a:extLst>
                  <a:ext uri="{FF2B5EF4-FFF2-40B4-BE49-F238E27FC236}">
                    <a16:creationId xmlns:a16="http://schemas.microsoft.com/office/drawing/2014/main" id="{3F90B2E6-D629-46FE-B215-91B055B7A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" y="2087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</a:t>
                </a:r>
                <a:endParaRPr lang="es-ES" altLang="es-PE" sz="2400"/>
              </a:p>
            </p:txBody>
          </p:sp>
          <p:sp>
            <p:nvSpPr>
              <p:cNvPr id="60466" name="Rectangle 47">
                <a:extLst>
                  <a:ext uri="{FF2B5EF4-FFF2-40B4-BE49-F238E27FC236}">
                    <a16:creationId xmlns:a16="http://schemas.microsoft.com/office/drawing/2014/main" id="{BB558E83-5590-400F-A734-2E2E5F71C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" y="2087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467" name="Rectangle 48">
                <a:extLst>
                  <a:ext uri="{FF2B5EF4-FFF2-40B4-BE49-F238E27FC236}">
                    <a16:creationId xmlns:a16="http://schemas.microsoft.com/office/drawing/2014/main" id="{B11C8AB8-CBA4-40A4-B047-AD6D021F2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" y="2087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468" name="Rectangle 49">
                <a:extLst>
                  <a:ext uri="{FF2B5EF4-FFF2-40B4-BE49-F238E27FC236}">
                    <a16:creationId xmlns:a16="http://schemas.microsoft.com/office/drawing/2014/main" id="{27AA5614-5223-40DC-B57A-3BF9D4E30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2087"/>
                <a:ext cx="203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2.57</a:t>
                </a:r>
                <a:endParaRPr lang="es-ES" altLang="es-PE" sz="2400"/>
              </a:p>
            </p:txBody>
          </p:sp>
          <p:sp>
            <p:nvSpPr>
              <p:cNvPr id="60469" name="Rectangle 50">
                <a:extLst>
                  <a:ext uri="{FF2B5EF4-FFF2-40B4-BE49-F238E27FC236}">
                    <a16:creationId xmlns:a16="http://schemas.microsoft.com/office/drawing/2014/main" id="{A22AEC05-4CE5-49F0-8D1C-1EEBFE024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6" y="2087"/>
                <a:ext cx="174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939</a:t>
                </a:r>
                <a:endParaRPr lang="es-ES" altLang="es-PE" sz="2400"/>
              </a:p>
            </p:txBody>
          </p:sp>
          <p:sp>
            <p:nvSpPr>
              <p:cNvPr id="60470" name="Rectangle 51">
                <a:extLst>
                  <a:ext uri="{FF2B5EF4-FFF2-40B4-BE49-F238E27FC236}">
                    <a16:creationId xmlns:a16="http://schemas.microsoft.com/office/drawing/2014/main" id="{A9A08106-1FBD-46A1-B884-0528241F2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2" y="2087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471" name="Rectangle 52">
                <a:extLst>
                  <a:ext uri="{FF2B5EF4-FFF2-40B4-BE49-F238E27FC236}">
                    <a16:creationId xmlns:a16="http://schemas.microsoft.com/office/drawing/2014/main" id="{004438F2-5DD0-415B-9DFE-34E41FB22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087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472" name="Rectangle 53">
                <a:extLst>
                  <a:ext uri="{FF2B5EF4-FFF2-40B4-BE49-F238E27FC236}">
                    <a16:creationId xmlns:a16="http://schemas.microsoft.com/office/drawing/2014/main" id="{5A951F18-D3A8-4B59-91A9-1E46D5F18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8" y="2087"/>
                <a:ext cx="26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12.54</a:t>
                </a:r>
                <a:endParaRPr lang="es-ES" altLang="es-PE" sz="2400"/>
              </a:p>
            </p:txBody>
          </p:sp>
          <p:sp>
            <p:nvSpPr>
              <p:cNvPr id="60473" name="Rectangle 54">
                <a:extLst>
                  <a:ext uri="{FF2B5EF4-FFF2-40B4-BE49-F238E27FC236}">
                    <a16:creationId xmlns:a16="http://schemas.microsoft.com/office/drawing/2014/main" id="{7C209E1D-A1F8-4001-9755-FBF1B671C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" y="2087"/>
                <a:ext cx="14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9.1</a:t>
                </a:r>
                <a:endParaRPr lang="es-ES" altLang="es-PE" sz="2400"/>
              </a:p>
            </p:txBody>
          </p:sp>
          <p:sp>
            <p:nvSpPr>
              <p:cNvPr id="60474" name="Rectangle 55">
                <a:extLst>
                  <a:ext uri="{FF2B5EF4-FFF2-40B4-BE49-F238E27FC236}">
                    <a16:creationId xmlns:a16="http://schemas.microsoft.com/office/drawing/2014/main" id="{2590E9FA-D55F-499B-A59D-6918E44AA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" y="2087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475" name="Rectangle 56">
                <a:extLst>
                  <a:ext uri="{FF2B5EF4-FFF2-40B4-BE49-F238E27FC236}">
                    <a16:creationId xmlns:a16="http://schemas.microsoft.com/office/drawing/2014/main" id="{8C7428AF-0CB1-4BFC-A0E3-89FB971D0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2087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476" name="Rectangle 57">
                <a:extLst>
                  <a:ext uri="{FF2B5EF4-FFF2-40B4-BE49-F238E27FC236}">
                    <a16:creationId xmlns:a16="http://schemas.microsoft.com/office/drawing/2014/main" id="{DF474125-7E91-4EBC-962A-7DE5993CB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" y="2237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3</a:t>
                </a:r>
                <a:endParaRPr lang="es-ES" altLang="es-PE" sz="2400"/>
              </a:p>
            </p:txBody>
          </p:sp>
          <p:sp>
            <p:nvSpPr>
              <p:cNvPr id="60477" name="Rectangle 58">
                <a:extLst>
                  <a:ext uri="{FF2B5EF4-FFF2-40B4-BE49-F238E27FC236}">
                    <a16:creationId xmlns:a16="http://schemas.microsoft.com/office/drawing/2014/main" id="{87B59BC2-5D68-4404-8D00-2BC734E85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" y="2237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478" name="Rectangle 59">
                <a:extLst>
                  <a:ext uri="{FF2B5EF4-FFF2-40B4-BE49-F238E27FC236}">
                    <a16:creationId xmlns:a16="http://schemas.microsoft.com/office/drawing/2014/main" id="{FE5B7425-D9F1-4D0D-9F52-57C202937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" y="2237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479" name="Rectangle 60">
                <a:extLst>
                  <a:ext uri="{FF2B5EF4-FFF2-40B4-BE49-F238E27FC236}">
                    <a16:creationId xmlns:a16="http://schemas.microsoft.com/office/drawing/2014/main" id="{3C4D92EE-C7CD-46E4-B406-07811B5AC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2237"/>
                <a:ext cx="203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2.57</a:t>
                </a:r>
                <a:endParaRPr lang="es-ES" altLang="es-PE" sz="2400"/>
              </a:p>
            </p:txBody>
          </p:sp>
          <p:sp>
            <p:nvSpPr>
              <p:cNvPr id="60480" name="Rectangle 61">
                <a:extLst>
                  <a:ext uri="{FF2B5EF4-FFF2-40B4-BE49-F238E27FC236}">
                    <a16:creationId xmlns:a16="http://schemas.microsoft.com/office/drawing/2014/main" id="{053C615F-9B84-4783-8A22-5A8CCE3EF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6" y="2237"/>
                <a:ext cx="174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939</a:t>
                </a:r>
                <a:endParaRPr lang="es-ES" altLang="es-PE" sz="2400"/>
              </a:p>
            </p:txBody>
          </p:sp>
          <p:sp>
            <p:nvSpPr>
              <p:cNvPr id="60481" name="Rectangle 62">
                <a:extLst>
                  <a:ext uri="{FF2B5EF4-FFF2-40B4-BE49-F238E27FC236}">
                    <a16:creationId xmlns:a16="http://schemas.microsoft.com/office/drawing/2014/main" id="{96E1C962-E8C0-4AE0-9567-1EFC78570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2" y="2237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482" name="Rectangle 63">
                <a:extLst>
                  <a:ext uri="{FF2B5EF4-FFF2-40B4-BE49-F238E27FC236}">
                    <a16:creationId xmlns:a16="http://schemas.microsoft.com/office/drawing/2014/main" id="{E7E56CA3-F306-4474-9634-6D5B8461B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237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483" name="Rectangle 64">
                <a:extLst>
                  <a:ext uri="{FF2B5EF4-FFF2-40B4-BE49-F238E27FC236}">
                    <a16:creationId xmlns:a16="http://schemas.microsoft.com/office/drawing/2014/main" id="{E9A7650E-2A78-4CA9-963C-E6A9A9C61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8" y="2237"/>
                <a:ext cx="26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12.85</a:t>
                </a:r>
                <a:endParaRPr lang="es-ES" altLang="es-PE" sz="2400"/>
              </a:p>
            </p:txBody>
          </p:sp>
          <p:sp>
            <p:nvSpPr>
              <p:cNvPr id="60484" name="Rectangle 65">
                <a:extLst>
                  <a:ext uri="{FF2B5EF4-FFF2-40B4-BE49-F238E27FC236}">
                    <a16:creationId xmlns:a16="http://schemas.microsoft.com/office/drawing/2014/main" id="{19FBE792-F6E3-4A95-B982-B652C3A2D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" y="2237"/>
                <a:ext cx="14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9.3</a:t>
                </a:r>
                <a:endParaRPr lang="es-ES" altLang="es-PE" sz="2400"/>
              </a:p>
            </p:txBody>
          </p:sp>
          <p:sp>
            <p:nvSpPr>
              <p:cNvPr id="60485" name="Rectangle 66">
                <a:extLst>
                  <a:ext uri="{FF2B5EF4-FFF2-40B4-BE49-F238E27FC236}">
                    <a16:creationId xmlns:a16="http://schemas.microsoft.com/office/drawing/2014/main" id="{FF1C14FA-77C4-47B5-A703-D16CCE0EF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" y="2237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486" name="Rectangle 67">
                <a:extLst>
                  <a:ext uri="{FF2B5EF4-FFF2-40B4-BE49-F238E27FC236}">
                    <a16:creationId xmlns:a16="http://schemas.microsoft.com/office/drawing/2014/main" id="{49E931D0-A3F2-46D0-B422-B3C12F9B6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2237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487" name="Rectangle 68">
                <a:extLst>
                  <a:ext uri="{FF2B5EF4-FFF2-40B4-BE49-F238E27FC236}">
                    <a16:creationId xmlns:a16="http://schemas.microsoft.com/office/drawing/2014/main" id="{22535238-FD6D-4895-822A-BA3F4FE66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" y="2388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4</a:t>
                </a:r>
                <a:endParaRPr lang="es-ES" altLang="es-PE" sz="2400"/>
              </a:p>
            </p:txBody>
          </p:sp>
          <p:sp>
            <p:nvSpPr>
              <p:cNvPr id="60488" name="Rectangle 69">
                <a:extLst>
                  <a:ext uri="{FF2B5EF4-FFF2-40B4-BE49-F238E27FC236}">
                    <a16:creationId xmlns:a16="http://schemas.microsoft.com/office/drawing/2014/main" id="{1B9A5E65-C41B-466C-BD14-3A6804779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" y="2388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489" name="Rectangle 70">
                <a:extLst>
                  <a:ext uri="{FF2B5EF4-FFF2-40B4-BE49-F238E27FC236}">
                    <a16:creationId xmlns:a16="http://schemas.microsoft.com/office/drawing/2014/main" id="{64906D70-2220-42E0-82DC-D046E65B9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" y="2388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490" name="Rectangle 71">
                <a:extLst>
                  <a:ext uri="{FF2B5EF4-FFF2-40B4-BE49-F238E27FC236}">
                    <a16:creationId xmlns:a16="http://schemas.microsoft.com/office/drawing/2014/main" id="{F569C11C-E408-4214-B3ED-56B5B6200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2388"/>
                <a:ext cx="203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2.57</a:t>
                </a:r>
                <a:endParaRPr lang="es-ES" altLang="es-PE" sz="2400"/>
              </a:p>
            </p:txBody>
          </p:sp>
          <p:sp>
            <p:nvSpPr>
              <p:cNvPr id="60491" name="Rectangle 72">
                <a:extLst>
                  <a:ext uri="{FF2B5EF4-FFF2-40B4-BE49-F238E27FC236}">
                    <a16:creationId xmlns:a16="http://schemas.microsoft.com/office/drawing/2014/main" id="{8FC9B02E-BB1D-401C-99DC-841218443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6" y="2388"/>
                <a:ext cx="174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939</a:t>
                </a:r>
                <a:endParaRPr lang="es-ES" altLang="es-PE" sz="2400"/>
              </a:p>
            </p:txBody>
          </p:sp>
          <p:sp>
            <p:nvSpPr>
              <p:cNvPr id="60492" name="Rectangle 73">
                <a:extLst>
                  <a:ext uri="{FF2B5EF4-FFF2-40B4-BE49-F238E27FC236}">
                    <a16:creationId xmlns:a16="http://schemas.microsoft.com/office/drawing/2014/main" id="{958BF50A-EF08-4DAF-829E-4B32CD781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2" y="2388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493" name="Rectangle 74">
                <a:extLst>
                  <a:ext uri="{FF2B5EF4-FFF2-40B4-BE49-F238E27FC236}">
                    <a16:creationId xmlns:a16="http://schemas.microsoft.com/office/drawing/2014/main" id="{0F1163F5-6340-4E9A-92CB-90C05E57D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388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494" name="Rectangle 75">
                <a:extLst>
                  <a:ext uri="{FF2B5EF4-FFF2-40B4-BE49-F238E27FC236}">
                    <a16:creationId xmlns:a16="http://schemas.microsoft.com/office/drawing/2014/main" id="{F8245A7B-56E9-46D7-8E52-20C290F68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8" y="2388"/>
                <a:ext cx="26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13.16</a:t>
                </a:r>
                <a:endParaRPr lang="es-ES" altLang="es-PE" sz="2400"/>
              </a:p>
            </p:txBody>
          </p:sp>
          <p:sp>
            <p:nvSpPr>
              <p:cNvPr id="60495" name="Rectangle 76">
                <a:extLst>
                  <a:ext uri="{FF2B5EF4-FFF2-40B4-BE49-F238E27FC236}">
                    <a16:creationId xmlns:a16="http://schemas.microsoft.com/office/drawing/2014/main" id="{882DACB4-DD2A-4CDF-9A47-42CF01197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" y="2388"/>
                <a:ext cx="14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9.5</a:t>
                </a:r>
                <a:endParaRPr lang="es-ES" altLang="es-PE" sz="2400"/>
              </a:p>
            </p:txBody>
          </p:sp>
          <p:sp>
            <p:nvSpPr>
              <p:cNvPr id="60496" name="Rectangle 77">
                <a:extLst>
                  <a:ext uri="{FF2B5EF4-FFF2-40B4-BE49-F238E27FC236}">
                    <a16:creationId xmlns:a16="http://schemas.microsoft.com/office/drawing/2014/main" id="{0DFACBCE-738F-4E2A-8620-03E4BE8B6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" y="2388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497" name="Rectangle 78">
                <a:extLst>
                  <a:ext uri="{FF2B5EF4-FFF2-40B4-BE49-F238E27FC236}">
                    <a16:creationId xmlns:a16="http://schemas.microsoft.com/office/drawing/2014/main" id="{3924600B-718E-4DE4-83F1-E2FEE3F4B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2388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498" name="Rectangle 79">
                <a:extLst>
                  <a:ext uri="{FF2B5EF4-FFF2-40B4-BE49-F238E27FC236}">
                    <a16:creationId xmlns:a16="http://schemas.microsoft.com/office/drawing/2014/main" id="{7A56B189-A1A6-4A38-B427-7F6D41BDE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" y="2539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5</a:t>
                </a:r>
                <a:endParaRPr lang="es-ES" altLang="es-PE" sz="2400"/>
              </a:p>
            </p:txBody>
          </p:sp>
          <p:sp>
            <p:nvSpPr>
              <p:cNvPr id="60499" name="Rectangle 80">
                <a:extLst>
                  <a:ext uri="{FF2B5EF4-FFF2-40B4-BE49-F238E27FC236}">
                    <a16:creationId xmlns:a16="http://schemas.microsoft.com/office/drawing/2014/main" id="{C2B5964A-1CDE-4E6E-BAF2-6D80D9811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" y="2539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00" name="Rectangle 81">
                <a:extLst>
                  <a:ext uri="{FF2B5EF4-FFF2-40B4-BE49-F238E27FC236}">
                    <a16:creationId xmlns:a16="http://schemas.microsoft.com/office/drawing/2014/main" id="{97CA4C53-0ECE-40B6-B56E-D98C925D2F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" y="2539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01" name="Rectangle 82">
                <a:extLst>
                  <a:ext uri="{FF2B5EF4-FFF2-40B4-BE49-F238E27FC236}">
                    <a16:creationId xmlns:a16="http://schemas.microsoft.com/office/drawing/2014/main" id="{822ADFDB-C899-44DD-BBF8-EA326EE1B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2539"/>
                <a:ext cx="203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2.57</a:t>
                </a:r>
                <a:endParaRPr lang="es-ES" altLang="es-PE" sz="2400"/>
              </a:p>
            </p:txBody>
          </p:sp>
          <p:sp>
            <p:nvSpPr>
              <p:cNvPr id="60502" name="Rectangle 83">
                <a:extLst>
                  <a:ext uri="{FF2B5EF4-FFF2-40B4-BE49-F238E27FC236}">
                    <a16:creationId xmlns:a16="http://schemas.microsoft.com/office/drawing/2014/main" id="{2FA3A49C-2AD1-4220-8501-5DEC85504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6" y="2539"/>
                <a:ext cx="174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939</a:t>
                </a:r>
                <a:endParaRPr lang="es-ES" altLang="es-PE" sz="2400"/>
              </a:p>
            </p:txBody>
          </p:sp>
          <p:sp>
            <p:nvSpPr>
              <p:cNvPr id="60503" name="Rectangle 84">
                <a:extLst>
                  <a:ext uri="{FF2B5EF4-FFF2-40B4-BE49-F238E27FC236}">
                    <a16:creationId xmlns:a16="http://schemas.microsoft.com/office/drawing/2014/main" id="{686A027A-F13D-4897-B530-3F68282E2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2" y="2539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04" name="Rectangle 85">
                <a:extLst>
                  <a:ext uri="{FF2B5EF4-FFF2-40B4-BE49-F238E27FC236}">
                    <a16:creationId xmlns:a16="http://schemas.microsoft.com/office/drawing/2014/main" id="{AB84EB94-037F-4FB1-BB27-1A4E2243B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539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05" name="Rectangle 86">
                <a:extLst>
                  <a:ext uri="{FF2B5EF4-FFF2-40B4-BE49-F238E27FC236}">
                    <a16:creationId xmlns:a16="http://schemas.microsoft.com/office/drawing/2014/main" id="{90A5D6B2-3EAA-45B1-BC27-5856A0FFF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8" y="2539"/>
                <a:ext cx="26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13.49</a:t>
                </a:r>
                <a:endParaRPr lang="es-ES" altLang="es-PE" sz="2400"/>
              </a:p>
            </p:txBody>
          </p:sp>
          <p:sp>
            <p:nvSpPr>
              <p:cNvPr id="60506" name="Rectangle 87">
                <a:extLst>
                  <a:ext uri="{FF2B5EF4-FFF2-40B4-BE49-F238E27FC236}">
                    <a16:creationId xmlns:a16="http://schemas.microsoft.com/office/drawing/2014/main" id="{8F776D59-DBE7-437D-814F-0B9FB48EC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" y="2539"/>
                <a:ext cx="14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9.7</a:t>
                </a:r>
                <a:endParaRPr lang="es-ES" altLang="es-PE" sz="2400"/>
              </a:p>
            </p:txBody>
          </p:sp>
          <p:sp>
            <p:nvSpPr>
              <p:cNvPr id="60507" name="Rectangle 88">
                <a:extLst>
                  <a:ext uri="{FF2B5EF4-FFF2-40B4-BE49-F238E27FC236}">
                    <a16:creationId xmlns:a16="http://schemas.microsoft.com/office/drawing/2014/main" id="{85C90089-BBCF-47DC-954D-1DB309316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" y="2539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08" name="Rectangle 89">
                <a:extLst>
                  <a:ext uri="{FF2B5EF4-FFF2-40B4-BE49-F238E27FC236}">
                    <a16:creationId xmlns:a16="http://schemas.microsoft.com/office/drawing/2014/main" id="{5177EC99-BCB7-46FE-B4D7-BAA19FC13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2539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09" name="Rectangle 90">
                <a:extLst>
                  <a:ext uri="{FF2B5EF4-FFF2-40B4-BE49-F238E27FC236}">
                    <a16:creationId xmlns:a16="http://schemas.microsoft.com/office/drawing/2014/main" id="{66AF81EA-7EBE-48F3-8962-77E53F10F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" y="2689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6</a:t>
                </a:r>
                <a:endParaRPr lang="es-ES" altLang="es-PE" sz="2400"/>
              </a:p>
            </p:txBody>
          </p:sp>
          <p:sp>
            <p:nvSpPr>
              <p:cNvPr id="60510" name="Rectangle 91">
                <a:extLst>
                  <a:ext uri="{FF2B5EF4-FFF2-40B4-BE49-F238E27FC236}">
                    <a16:creationId xmlns:a16="http://schemas.microsoft.com/office/drawing/2014/main" id="{F207D6E1-F2CE-46E9-BE0C-A565A72F2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" y="2689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11" name="Rectangle 92">
                <a:extLst>
                  <a:ext uri="{FF2B5EF4-FFF2-40B4-BE49-F238E27FC236}">
                    <a16:creationId xmlns:a16="http://schemas.microsoft.com/office/drawing/2014/main" id="{86C6DF11-6BDE-4AF8-A8B6-9B0DE19E5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" y="2689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12" name="Rectangle 93">
                <a:extLst>
                  <a:ext uri="{FF2B5EF4-FFF2-40B4-BE49-F238E27FC236}">
                    <a16:creationId xmlns:a16="http://schemas.microsoft.com/office/drawing/2014/main" id="{EB2CB9B7-1815-4C0A-B06D-7B8BDA680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2689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13" name="Rectangle 94">
                <a:extLst>
                  <a:ext uri="{FF2B5EF4-FFF2-40B4-BE49-F238E27FC236}">
                    <a16:creationId xmlns:a16="http://schemas.microsoft.com/office/drawing/2014/main" id="{B4EEE1F2-AB64-457F-92F6-8B372A886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6" y="2689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14" name="Rectangle 95">
                <a:extLst>
                  <a:ext uri="{FF2B5EF4-FFF2-40B4-BE49-F238E27FC236}">
                    <a16:creationId xmlns:a16="http://schemas.microsoft.com/office/drawing/2014/main" id="{8C5EF055-7980-4FE5-960B-123ADC5EC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2" y="2689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15" name="Rectangle 96">
                <a:extLst>
                  <a:ext uri="{FF2B5EF4-FFF2-40B4-BE49-F238E27FC236}">
                    <a16:creationId xmlns:a16="http://schemas.microsoft.com/office/drawing/2014/main" id="{E52846BB-5691-41D7-9563-B61E10DA77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689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16" name="Rectangle 97">
                <a:extLst>
                  <a:ext uri="{FF2B5EF4-FFF2-40B4-BE49-F238E27FC236}">
                    <a16:creationId xmlns:a16="http://schemas.microsoft.com/office/drawing/2014/main" id="{18A4B101-E966-4429-BEE5-044BDCF6A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8" y="2689"/>
                <a:ext cx="26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13.82</a:t>
                </a:r>
                <a:endParaRPr lang="es-ES" altLang="es-PE" sz="2400"/>
              </a:p>
            </p:txBody>
          </p:sp>
          <p:sp>
            <p:nvSpPr>
              <p:cNvPr id="60517" name="Rectangle 98">
                <a:extLst>
                  <a:ext uri="{FF2B5EF4-FFF2-40B4-BE49-F238E27FC236}">
                    <a16:creationId xmlns:a16="http://schemas.microsoft.com/office/drawing/2014/main" id="{2E3A3356-D7CD-40F1-9442-86DE5C8B8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" y="2689"/>
                <a:ext cx="14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9.9</a:t>
                </a:r>
                <a:endParaRPr lang="es-ES" altLang="es-PE" sz="2400"/>
              </a:p>
            </p:txBody>
          </p:sp>
          <p:sp>
            <p:nvSpPr>
              <p:cNvPr id="60518" name="Rectangle 99">
                <a:extLst>
                  <a:ext uri="{FF2B5EF4-FFF2-40B4-BE49-F238E27FC236}">
                    <a16:creationId xmlns:a16="http://schemas.microsoft.com/office/drawing/2014/main" id="{CA439095-9059-44C9-8A33-643DDD21A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" y="2689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19" name="Rectangle 100">
                <a:extLst>
                  <a:ext uri="{FF2B5EF4-FFF2-40B4-BE49-F238E27FC236}">
                    <a16:creationId xmlns:a16="http://schemas.microsoft.com/office/drawing/2014/main" id="{1EA6735E-9F78-42EB-9987-852542F12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2689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20" name="Rectangle 101">
                <a:extLst>
                  <a:ext uri="{FF2B5EF4-FFF2-40B4-BE49-F238E27FC236}">
                    <a16:creationId xmlns:a16="http://schemas.microsoft.com/office/drawing/2014/main" id="{ECCC2435-2C4F-47F1-A0B2-B202A82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" y="2840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7</a:t>
                </a:r>
                <a:endParaRPr lang="es-ES" altLang="es-PE" sz="2400"/>
              </a:p>
            </p:txBody>
          </p:sp>
          <p:sp>
            <p:nvSpPr>
              <p:cNvPr id="60521" name="Rectangle 102">
                <a:extLst>
                  <a:ext uri="{FF2B5EF4-FFF2-40B4-BE49-F238E27FC236}">
                    <a16:creationId xmlns:a16="http://schemas.microsoft.com/office/drawing/2014/main" id="{AA630E3F-ADA2-425E-A5D0-8A471AE0E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" y="2840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22" name="Rectangle 103">
                <a:extLst>
                  <a:ext uri="{FF2B5EF4-FFF2-40B4-BE49-F238E27FC236}">
                    <a16:creationId xmlns:a16="http://schemas.microsoft.com/office/drawing/2014/main" id="{63F8A58A-5C24-4BBC-AFA9-C86B82C51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" y="2840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23" name="Rectangle 104">
                <a:extLst>
                  <a:ext uri="{FF2B5EF4-FFF2-40B4-BE49-F238E27FC236}">
                    <a16:creationId xmlns:a16="http://schemas.microsoft.com/office/drawing/2014/main" id="{87BC926E-1716-42C4-88E4-5D641D18A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2840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24" name="Rectangle 105">
                <a:extLst>
                  <a:ext uri="{FF2B5EF4-FFF2-40B4-BE49-F238E27FC236}">
                    <a16:creationId xmlns:a16="http://schemas.microsoft.com/office/drawing/2014/main" id="{7C661A0C-BE21-4851-845A-96556185D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6" y="2840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25" name="Rectangle 106">
                <a:extLst>
                  <a:ext uri="{FF2B5EF4-FFF2-40B4-BE49-F238E27FC236}">
                    <a16:creationId xmlns:a16="http://schemas.microsoft.com/office/drawing/2014/main" id="{E31ADC45-8BE8-4DE6-A9EB-D66CB189D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2" y="2840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26" name="Rectangle 107">
                <a:extLst>
                  <a:ext uri="{FF2B5EF4-FFF2-40B4-BE49-F238E27FC236}">
                    <a16:creationId xmlns:a16="http://schemas.microsoft.com/office/drawing/2014/main" id="{6E924F99-DBB5-4ACB-B7CB-A5FF25566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840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27" name="Rectangle 108">
                <a:extLst>
                  <a:ext uri="{FF2B5EF4-FFF2-40B4-BE49-F238E27FC236}">
                    <a16:creationId xmlns:a16="http://schemas.microsoft.com/office/drawing/2014/main" id="{A5257861-FA92-47FF-BA2C-883B9D734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8" y="2840"/>
                <a:ext cx="26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14.16</a:t>
                </a:r>
                <a:endParaRPr lang="es-ES" altLang="es-PE" sz="2400"/>
              </a:p>
            </p:txBody>
          </p:sp>
          <p:sp>
            <p:nvSpPr>
              <p:cNvPr id="60528" name="Rectangle 109">
                <a:extLst>
                  <a:ext uri="{FF2B5EF4-FFF2-40B4-BE49-F238E27FC236}">
                    <a16:creationId xmlns:a16="http://schemas.microsoft.com/office/drawing/2014/main" id="{950A66F3-219D-4CC0-9726-9076045CB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" y="2840"/>
                <a:ext cx="203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10.1</a:t>
                </a:r>
                <a:endParaRPr lang="es-ES" altLang="es-PE" sz="2400"/>
              </a:p>
            </p:txBody>
          </p:sp>
          <p:sp>
            <p:nvSpPr>
              <p:cNvPr id="60529" name="Rectangle 110">
                <a:extLst>
                  <a:ext uri="{FF2B5EF4-FFF2-40B4-BE49-F238E27FC236}">
                    <a16:creationId xmlns:a16="http://schemas.microsoft.com/office/drawing/2014/main" id="{919BEA60-4F35-484B-AEBB-B676464AB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" y="2840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30" name="Rectangle 111">
                <a:extLst>
                  <a:ext uri="{FF2B5EF4-FFF2-40B4-BE49-F238E27FC236}">
                    <a16:creationId xmlns:a16="http://schemas.microsoft.com/office/drawing/2014/main" id="{F221A897-CF4B-4C95-A99D-EF79A8279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2840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31" name="Rectangle 112">
                <a:extLst>
                  <a:ext uri="{FF2B5EF4-FFF2-40B4-BE49-F238E27FC236}">
                    <a16:creationId xmlns:a16="http://schemas.microsoft.com/office/drawing/2014/main" id="{3AF38662-05E9-4A0A-931B-2B4E9ABB2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" y="2990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8</a:t>
                </a:r>
                <a:endParaRPr lang="es-ES" altLang="es-PE" sz="2400"/>
              </a:p>
            </p:txBody>
          </p:sp>
          <p:sp>
            <p:nvSpPr>
              <p:cNvPr id="60532" name="Rectangle 113">
                <a:extLst>
                  <a:ext uri="{FF2B5EF4-FFF2-40B4-BE49-F238E27FC236}">
                    <a16:creationId xmlns:a16="http://schemas.microsoft.com/office/drawing/2014/main" id="{298B2114-54FA-494C-A866-67069B509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" y="2990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33" name="Rectangle 114">
                <a:extLst>
                  <a:ext uri="{FF2B5EF4-FFF2-40B4-BE49-F238E27FC236}">
                    <a16:creationId xmlns:a16="http://schemas.microsoft.com/office/drawing/2014/main" id="{3A5A909E-4786-4A06-A78D-625B3DA26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" y="2990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34" name="Rectangle 115">
                <a:extLst>
                  <a:ext uri="{FF2B5EF4-FFF2-40B4-BE49-F238E27FC236}">
                    <a16:creationId xmlns:a16="http://schemas.microsoft.com/office/drawing/2014/main" id="{0A72217A-A86B-40AA-82AF-BC6E53F6D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2990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35" name="Rectangle 116">
                <a:extLst>
                  <a:ext uri="{FF2B5EF4-FFF2-40B4-BE49-F238E27FC236}">
                    <a16:creationId xmlns:a16="http://schemas.microsoft.com/office/drawing/2014/main" id="{5E628952-CC03-45EC-84E1-42BB73E252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6" y="2990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36" name="Rectangle 117">
                <a:extLst>
                  <a:ext uri="{FF2B5EF4-FFF2-40B4-BE49-F238E27FC236}">
                    <a16:creationId xmlns:a16="http://schemas.microsoft.com/office/drawing/2014/main" id="{D58C44CC-2557-4377-A69E-42AFB13CB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2" y="2990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37" name="Rectangle 118">
                <a:extLst>
                  <a:ext uri="{FF2B5EF4-FFF2-40B4-BE49-F238E27FC236}">
                    <a16:creationId xmlns:a16="http://schemas.microsoft.com/office/drawing/2014/main" id="{212FF46E-0AEB-4F2A-8AC1-CFF6259EA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990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38" name="Rectangle 119">
                <a:extLst>
                  <a:ext uri="{FF2B5EF4-FFF2-40B4-BE49-F238E27FC236}">
                    <a16:creationId xmlns:a16="http://schemas.microsoft.com/office/drawing/2014/main" id="{CACF541E-BEF8-4390-8E26-2C214A240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8" y="2990"/>
                <a:ext cx="26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14.51</a:t>
                </a:r>
                <a:endParaRPr lang="es-ES" altLang="es-PE" sz="2400"/>
              </a:p>
            </p:txBody>
          </p:sp>
          <p:sp>
            <p:nvSpPr>
              <p:cNvPr id="60539" name="Rectangle 120">
                <a:extLst>
                  <a:ext uri="{FF2B5EF4-FFF2-40B4-BE49-F238E27FC236}">
                    <a16:creationId xmlns:a16="http://schemas.microsoft.com/office/drawing/2014/main" id="{F9E5189B-E227-4D61-8CB7-771B298C7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" y="2990"/>
                <a:ext cx="203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10.4</a:t>
                </a:r>
                <a:endParaRPr lang="es-ES" altLang="es-PE" sz="2400"/>
              </a:p>
            </p:txBody>
          </p:sp>
          <p:sp>
            <p:nvSpPr>
              <p:cNvPr id="60540" name="Rectangle 121">
                <a:extLst>
                  <a:ext uri="{FF2B5EF4-FFF2-40B4-BE49-F238E27FC236}">
                    <a16:creationId xmlns:a16="http://schemas.microsoft.com/office/drawing/2014/main" id="{F419ECC5-EED2-4853-B503-2019D1AA3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" y="2990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41" name="Rectangle 122">
                <a:extLst>
                  <a:ext uri="{FF2B5EF4-FFF2-40B4-BE49-F238E27FC236}">
                    <a16:creationId xmlns:a16="http://schemas.microsoft.com/office/drawing/2014/main" id="{1160F32A-5B47-4A0A-BC79-4298425CE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2990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42" name="Rectangle 123">
                <a:extLst>
                  <a:ext uri="{FF2B5EF4-FFF2-40B4-BE49-F238E27FC236}">
                    <a16:creationId xmlns:a16="http://schemas.microsoft.com/office/drawing/2014/main" id="{6EF5AECC-FD56-4FD3-A91D-50110A523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" y="3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9</a:t>
                </a:r>
                <a:endParaRPr lang="es-ES" altLang="es-PE" sz="2400"/>
              </a:p>
            </p:txBody>
          </p:sp>
          <p:sp>
            <p:nvSpPr>
              <p:cNvPr id="60543" name="Rectangle 124">
                <a:extLst>
                  <a:ext uri="{FF2B5EF4-FFF2-40B4-BE49-F238E27FC236}">
                    <a16:creationId xmlns:a16="http://schemas.microsoft.com/office/drawing/2014/main" id="{89F0946B-1140-42CF-B447-ABBBB7166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" y="3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44" name="Rectangle 125">
                <a:extLst>
                  <a:ext uri="{FF2B5EF4-FFF2-40B4-BE49-F238E27FC236}">
                    <a16:creationId xmlns:a16="http://schemas.microsoft.com/office/drawing/2014/main" id="{818BF2DA-CDE6-41AE-913B-89B20075C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" y="3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45" name="Rectangle 126">
                <a:extLst>
                  <a:ext uri="{FF2B5EF4-FFF2-40B4-BE49-F238E27FC236}">
                    <a16:creationId xmlns:a16="http://schemas.microsoft.com/office/drawing/2014/main" id="{282D04DA-8034-44F4-A8E7-315F27520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3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46" name="Rectangle 127">
                <a:extLst>
                  <a:ext uri="{FF2B5EF4-FFF2-40B4-BE49-F238E27FC236}">
                    <a16:creationId xmlns:a16="http://schemas.microsoft.com/office/drawing/2014/main" id="{5398B659-CABE-4EA8-BF33-AF9877496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6" y="3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47" name="Rectangle 128">
                <a:extLst>
                  <a:ext uri="{FF2B5EF4-FFF2-40B4-BE49-F238E27FC236}">
                    <a16:creationId xmlns:a16="http://schemas.microsoft.com/office/drawing/2014/main" id="{61918A52-52AA-4409-BE6F-9F05CDAD6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2" y="3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48" name="Rectangle 129">
                <a:extLst>
                  <a:ext uri="{FF2B5EF4-FFF2-40B4-BE49-F238E27FC236}">
                    <a16:creationId xmlns:a16="http://schemas.microsoft.com/office/drawing/2014/main" id="{C4001B2A-F69F-4E8E-9F82-C7CB1E6B6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3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49" name="Rectangle 130">
                <a:extLst>
                  <a:ext uri="{FF2B5EF4-FFF2-40B4-BE49-F238E27FC236}">
                    <a16:creationId xmlns:a16="http://schemas.microsoft.com/office/drawing/2014/main" id="{D07E6E94-11C2-4496-978F-9A71DDF10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8" y="3141"/>
                <a:ext cx="26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14.87</a:t>
                </a:r>
                <a:endParaRPr lang="es-ES" altLang="es-PE" sz="2400"/>
              </a:p>
            </p:txBody>
          </p:sp>
          <p:sp>
            <p:nvSpPr>
              <p:cNvPr id="60550" name="Rectangle 131">
                <a:extLst>
                  <a:ext uri="{FF2B5EF4-FFF2-40B4-BE49-F238E27FC236}">
                    <a16:creationId xmlns:a16="http://schemas.microsoft.com/office/drawing/2014/main" id="{AA5D9113-1CA8-4C06-ACFA-CAF4F65F3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" y="3141"/>
                <a:ext cx="203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10.6</a:t>
                </a:r>
                <a:endParaRPr lang="es-ES" altLang="es-PE" sz="2400"/>
              </a:p>
            </p:txBody>
          </p:sp>
          <p:sp>
            <p:nvSpPr>
              <p:cNvPr id="60551" name="Rectangle 132">
                <a:extLst>
                  <a:ext uri="{FF2B5EF4-FFF2-40B4-BE49-F238E27FC236}">
                    <a16:creationId xmlns:a16="http://schemas.microsoft.com/office/drawing/2014/main" id="{E9E3D0D3-E0B6-4591-B991-40C02338B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" y="3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52" name="Rectangle 133">
                <a:extLst>
                  <a:ext uri="{FF2B5EF4-FFF2-40B4-BE49-F238E27FC236}">
                    <a16:creationId xmlns:a16="http://schemas.microsoft.com/office/drawing/2014/main" id="{2307AEDD-93DF-400B-AC40-312F41579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3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53" name="Rectangle 134">
                <a:extLst>
                  <a:ext uri="{FF2B5EF4-FFF2-40B4-BE49-F238E27FC236}">
                    <a16:creationId xmlns:a16="http://schemas.microsoft.com/office/drawing/2014/main" id="{12BC01C3-408C-4FD1-868F-772F6D267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" y="3292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10</a:t>
                </a:r>
                <a:endParaRPr lang="es-ES" altLang="es-PE" sz="2400"/>
              </a:p>
            </p:txBody>
          </p:sp>
          <p:sp>
            <p:nvSpPr>
              <p:cNvPr id="60554" name="Rectangle 135">
                <a:extLst>
                  <a:ext uri="{FF2B5EF4-FFF2-40B4-BE49-F238E27FC236}">
                    <a16:creationId xmlns:a16="http://schemas.microsoft.com/office/drawing/2014/main" id="{47B51801-2E1F-4C1D-AEAE-5EB6421CC5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" y="3292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55" name="Rectangle 136">
                <a:extLst>
                  <a:ext uri="{FF2B5EF4-FFF2-40B4-BE49-F238E27FC236}">
                    <a16:creationId xmlns:a16="http://schemas.microsoft.com/office/drawing/2014/main" id="{B4123FA4-5351-4DF9-B00A-43059BDB2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" y="3292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56" name="Rectangle 137">
                <a:extLst>
                  <a:ext uri="{FF2B5EF4-FFF2-40B4-BE49-F238E27FC236}">
                    <a16:creationId xmlns:a16="http://schemas.microsoft.com/office/drawing/2014/main" id="{274689E9-A9FE-49C4-9998-90877D03F2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3292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57" name="Rectangle 138">
                <a:extLst>
                  <a:ext uri="{FF2B5EF4-FFF2-40B4-BE49-F238E27FC236}">
                    <a16:creationId xmlns:a16="http://schemas.microsoft.com/office/drawing/2014/main" id="{E7E3CB15-8CF9-4706-BDBA-7A1C1304E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6" y="3292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58" name="Rectangle 139">
                <a:extLst>
                  <a:ext uri="{FF2B5EF4-FFF2-40B4-BE49-F238E27FC236}">
                    <a16:creationId xmlns:a16="http://schemas.microsoft.com/office/drawing/2014/main" id="{74F3AA87-3185-4401-8738-C54C1B220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2" y="3292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59" name="Rectangle 140">
                <a:extLst>
                  <a:ext uri="{FF2B5EF4-FFF2-40B4-BE49-F238E27FC236}">
                    <a16:creationId xmlns:a16="http://schemas.microsoft.com/office/drawing/2014/main" id="{2635ABF8-7485-45FC-8326-6C9475B2A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3292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60" name="Rectangle 141">
                <a:extLst>
                  <a:ext uri="{FF2B5EF4-FFF2-40B4-BE49-F238E27FC236}">
                    <a16:creationId xmlns:a16="http://schemas.microsoft.com/office/drawing/2014/main" id="{F36C1766-0D03-4B71-BC5E-6D2CDF5B0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8" y="3292"/>
                <a:ext cx="26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15.24</a:t>
                </a:r>
                <a:endParaRPr lang="es-ES" altLang="es-PE" sz="2400"/>
              </a:p>
            </p:txBody>
          </p:sp>
          <p:sp>
            <p:nvSpPr>
              <p:cNvPr id="60561" name="Rectangle 142">
                <a:extLst>
                  <a:ext uri="{FF2B5EF4-FFF2-40B4-BE49-F238E27FC236}">
                    <a16:creationId xmlns:a16="http://schemas.microsoft.com/office/drawing/2014/main" id="{FE2A8835-BC70-4A48-A5C6-E2EDDCA892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" y="3292"/>
                <a:ext cx="203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10.8</a:t>
                </a:r>
                <a:endParaRPr lang="es-ES" altLang="es-PE" sz="2400"/>
              </a:p>
            </p:txBody>
          </p:sp>
          <p:sp>
            <p:nvSpPr>
              <p:cNvPr id="60562" name="Rectangle 143">
                <a:extLst>
                  <a:ext uri="{FF2B5EF4-FFF2-40B4-BE49-F238E27FC236}">
                    <a16:creationId xmlns:a16="http://schemas.microsoft.com/office/drawing/2014/main" id="{04D0B52F-9D15-46D6-9825-5D00DCE2A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" y="3292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63" name="Rectangle 144">
                <a:extLst>
                  <a:ext uri="{FF2B5EF4-FFF2-40B4-BE49-F238E27FC236}">
                    <a16:creationId xmlns:a16="http://schemas.microsoft.com/office/drawing/2014/main" id="{F6DE2F76-404E-4DAF-A4CE-7A17A4D07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3292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0564" name="Rectangle 145">
                <a:extLst>
                  <a:ext uri="{FF2B5EF4-FFF2-40B4-BE49-F238E27FC236}">
                    <a16:creationId xmlns:a16="http://schemas.microsoft.com/office/drawing/2014/main" id="{19311F3B-92CF-45B4-8EB9-67D6B2E7F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" y="1477"/>
                <a:ext cx="15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año</a:t>
                </a:r>
                <a:endParaRPr lang="es-ES" altLang="es-PE" sz="2400"/>
              </a:p>
            </p:txBody>
          </p:sp>
          <p:sp>
            <p:nvSpPr>
              <p:cNvPr id="60565" name="Rectangle 146">
                <a:extLst>
                  <a:ext uri="{FF2B5EF4-FFF2-40B4-BE49-F238E27FC236}">
                    <a16:creationId xmlns:a16="http://schemas.microsoft.com/office/drawing/2014/main" id="{448C87C1-DE1C-427D-886C-AC96A62B1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" y="1326"/>
                <a:ext cx="68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Almacenamiento</a:t>
                </a:r>
                <a:endParaRPr lang="es-ES" altLang="es-PE" sz="2400"/>
              </a:p>
            </p:txBody>
          </p:sp>
          <p:sp>
            <p:nvSpPr>
              <p:cNvPr id="60566" name="Rectangle 147">
                <a:extLst>
                  <a:ext uri="{FF2B5EF4-FFF2-40B4-BE49-F238E27FC236}">
                    <a16:creationId xmlns:a16="http://schemas.microsoft.com/office/drawing/2014/main" id="{4FC030A0-7FAE-4740-B65E-5C93EC5CC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6" y="1326"/>
                <a:ext cx="50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Recolección</a:t>
                </a:r>
                <a:endParaRPr lang="es-ES" altLang="es-PE" sz="2400"/>
              </a:p>
            </p:txBody>
          </p:sp>
          <p:sp>
            <p:nvSpPr>
              <p:cNvPr id="60567" name="Rectangle 148">
                <a:extLst>
                  <a:ext uri="{FF2B5EF4-FFF2-40B4-BE49-F238E27FC236}">
                    <a16:creationId xmlns:a16="http://schemas.microsoft.com/office/drawing/2014/main" id="{02B4D736-7351-4C07-B3D6-C77486774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326"/>
                <a:ext cx="68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Disposición final</a:t>
                </a:r>
                <a:endParaRPr lang="es-ES" altLang="es-PE" sz="2400"/>
              </a:p>
            </p:txBody>
          </p:sp>
          <p:sp>
            <p:nvSpPr>
              <p:cNvPr id="60568" name="Rectangle 149">
                <a:extLst>
                  <a:ext uri="{FF2B5EF4-FFF2-40B4-BE49-F238E27FC236}">
                    <a16:creationId xmlns:a16="http://schemas.microsoft.com/office/drawing/2014/main" id="{08054124-D02C-44D7-8558-C5506291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9" y="1326"/>
                <a:ext cx="91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Transporte y recorrido</a:t>
                </a:r>
                <a:endParaRPr lang="es-ES" altLang="es-PE" sz="2400"/>
              </a:p>
            </p:txBody>
          </p:sp>
          <p:sp>
            <p:nvSpPr>
              <p:cNvPr id="60569" name="Rectangle 150">
                <a:extLst>
                  <a:ext uri="{FF2B5EF4-FFF2-40B4-BE49-F238E27FC236}">
                    <a16:creationId xmlns:a16="http://schemas.microsoft.com/office/drawing/2014/main" id="{6F63E8AB-6593-409B-951C-722F9671C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1326"/>
                <a:ext cx="529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Capacitación</a:t>
                </a:r>
                <a:endParaRPr lang="es-ES" altLang="es-PE" sz="2400"/>
              </a:p>
            </p:txBody>
          </p:sp>
          <p:sp>
            <p:nvSpPr>
              <p:cNvPr id="60570" name="Rectangle 151">
                <a:extLst>
                  <a:ext uri="{FF2B5EF4-FFF2-40B4-BE49-F238E27FC236}">
                    <a16:creationId xmlns:a16="http://schemas.microsoft.com/office/drawing/2014/main" id="{D2F2735F-937C-4A1C-8BFE-6AD0B0E1E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8" y="1159"/>
                <a:ext cx="8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 Black" panose="020B0A04020102020204" pitchFamily="34" charset="0"/>
                  </a:rPr>
                  <a:t>A</a:t>
                </a:r>
                <a:endParaRPr lang="es-ES" altLang="es-PE" sz="2400"/>
              </a:p>
            </p:txBody>
          </p:sp>
          <p:sp>
            <p:nvSpPr>
              <p:cNvPr id="60571" name="Rectangle 152">
                <a:extLst>
                  <a:ext uri="{FF2B5EF4-FFF2-40B4-BE49-F238E27FC236}">
                    <a16:creationId xmlns:a16="http://schemas.microsoft.com/office/drawing/2014/main" id="{ADFC3908-6E03-4462-B2AA-875C71DCC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5" y="1159"/>
                <a:ext cx="8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 Black" panose="020B0A04020102020204" pitchFamily="34" charset="0"/>
                  </a:rPr>
                  <a:t>B</a:t>
                </a:r>
                <a:endParaRPr lang="es-ES" altLang="es-PE" sz="2400"/>
              </a:p>
            </p:txBody>
          </p:sp>
          <p:sp>
            <p:nvSpPr>
              <p:cNvPr id="60572" name="Rectangle 153">
                <a:extLst>
                  <a:ext uri="{FF2B5EF4-FFF2-40B4-BE49-F238E27FC236}">
                    <a16:creationId xmlns:a16="http://schemas.microsoft.com/office/drawing/2014/main" id="{32B286BB-04D2-4B75-9DA2-139BF2874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3" y="1159"/>
                <a:ext cx="8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 Black" panose="020B0A04020102020204" pitchFamily="34" charset="0"/>
                  </a:rPr>
                  <a:t>C</a:t>
                </a:r>
                <a:endParaRPr lang="es-ES" altLang="es-PE" sz="2400"/>
              </a:p>
            </p:txBody>
          </p:sp>
          <p:sp>
            <p:nvSpPr>
              <p:cNvPr id="60573" name="Rectangle 154">
                <a:extLst>
                  <a:ext uri="{FF2B5EF4-FFF2-40B4-BE49-F238E27FC236}">
                    <a16:creationId xmlns:a16="http://schemas.microsoft.com/office/drawing/2014/main" id="{3B9BB38A-63C2-497E-861D-1E9F44159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" y="1159"/>
                <a:ext cx="8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 Black" panose="020B0A04020102020204" pitchFamily="34" charset="0"/>
                  </a:rPr>
                  <a:t>D</a:t>
                </a:r>
                <a:endParaRPr lang="es-ES" altLang="es-PE" sz="2400"/>
              </a:p>
            </p:txBody>
          </p:sp>
          <p:sp>
            <p:nvSpPr>
              <p:cNvPr id="60574" name="Rectangle 155">
                <a:extLst>
                  <a:ext uri="{FF2B5EF4-FFF2-40B4-BE49-F238E27FC236}">
                    <a16:creationId xmlns:a16="http://schemas.microsoft.com/office/drawing/2014/main" id="{2BFF557E-1AD8-4FCE-83FF-8394379C1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" y="1159"/>
                <a:ext cx="7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 Black" panose="020B0A04020102020204" pitchFamily="34" charset="0"/>
                  </a:rPr>
                  <a:t>E</a:t>
                </a:r>
                <a:endParaRPr lang="es-ES" altLang="es-PE" sz="2400"/>
              </a:p>
            </p:txBody>
          </p:sp>
          <p:sp>
            <p:nvSpPr>
              <p:cNvPr id="60575" name="Line 156">
                <a:extLst>
                  <a:ext uri="{FF2B5EF4-FFF2-40B4-BE49-F238E27FC236}">
                    <a16:creationId xmlns:a16="http://schemas.microsoft.com/office/drawing/2014/main" id="{EA40C183-B974-444C-8264-E6B9A8962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" y="1161"/>
                <a:ext cx="1" cy="226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0576" name="Rectangle 157">
                <a:extLst>
                  <a:ext uri="{FF2B5EF4-FFF2-40B4-BE49-F238E27FC236}">
                    <a16:creationId xmlns:a16="http://schemas.microsoft.com/office/drawing/2014/main" id="{6EA6418D-3590-4747-BBB8-6C8AD8DA9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" y="1161"/>
                <a:ext cx="10" cy="2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0577" name="Line 158">
                <a:extLst>
                  <a:ext uri="{FF2B5EF4-FFF2-40B4-BE49-F238E27FC236}">
                    <a16:creationId xmlns:a16="http://schemas.microsoft.com/office/drawing/2014/main" id="{E9CFB766-C2E4-472C-852A-29A3E42F9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" y="1171"/>
                <a:ext cx="1" cy="22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0578" name="Rectangle 159">
                <a:extLst>
                  <a:ext uri="{FF2B5EF4-FFF2-40B4-BE49-F238E27FC236}">
                    <a16:creationId xmlns:a16="http://schemas.microsoft.com/office/drawing/2014/main" id="{46A5DC6E-B08A-41AF-94AA-531F6D22B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" y="1171"/>
                <a:ext cx="10" cy="22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0579" name="Line 160">
                <a:extLst>
                  <a:ext uri="{FF2B5EF4-FFF2-40B4-BE49-F238E27FC236}">
                    <a16:creationId xmlns:a16="http://schemas.microsoft.com/office/drawing/2014/main" id="{1B42A025-D97B-4362-9D55-07A205D558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4" y="1171"/>
                <a:ext cx="1" cy="22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0580" name="Rectangle 161">
                <a:extLst>
                  <a:ext uri="{FF2B5EF4-FFF2-40B4-BE49-F238E27FC236}">
                    <a16:creationId xmlns:a16="http://schemas.microsoft.com/office/drawing/2014/main" id="{667979C9-1385-446F-8066-74E67A3F7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" y="1171"/>
                <a:ext cx="9" cy="22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0581" name="Line 162">
                <a:extLst>
                  <a:ext uri="{FF2B5EF4-FFF2-40B4-BE49-F238E27FC236}">
                    <a16:creationId xmlns:a16="http://schemas.microsoft.com/office/drawing/2014/main" id="{164EF9B9-E550-4D9E-BDAA-F533446B8A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1" y="1171"/>
                <a:ext cx="1" cy="22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0582" name="Rectangle 163">
                <a:extLst>
                  <a:ext uri="{FF2B5EF4-FFF2-40B4-BE49-F238E27FC236}">
                    <a16:creationId xmlns:a16="http://schemas.microsoft.com/office/drawing/2014/main" id="{7CF8B147-F0AA-4078-B5C6-B25D08BD4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1" y="1171"/>
                <a:ext cx="10" cy="22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0583" name="Line 164">
                <a:extLst>
                  <a:ext uri="{FF2B5EF4-FFF2-40B4-BE49-F238E27FC236}">
                    <a16:creationId xmlns:a16="http://schemas.microsoft.com/office/drawing/2014/main" id="{4E316990-7FB1-4C86-9E2A-22B126310E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9" y="1171"/>
                <a:ext cx="1" cy="22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0584" name="Rectangle 165">
                <a:extLst>
                  <a:ext uri="{FF2B5EF4-FFF2-40B4-BE49-F238E27FC236}">
                    <a16:creationId xmlns:a16="http://schemas.microsoft.com/office/drawing/2014/main" id="{11776587-F66A-4D35-B9F7-6CA1B19AC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" y="1171"/>
                <a:ext cx="10" cy="22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0585" name="Line 166">
                <a:extLst>
                  <a:ext uri="{FF2B5EF4-FFF2-40B4-BE49-F238E27FC236}">
                    <a16:creationId xmlns:a16="http://schemas.microsoft.com/office/drawing/2014/main" id="{AE3329E9-4001-4720-9F91-C568BA80A1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7" y="1171"/>
                <a:ext cx="1" cy="22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0586" name="Rectangle 167">
                <a:extLst>
                  <a:ext uri="{FF2B5EF4-FFF2-40B4-BE49-F238E27FC236}">
                    <a16:creationId xmlns:a16="http://schemas.microsoft.com/office/drawing/2014/main" id="{B82CE6BD-98BC-479B-8538-EA6345C3E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7" y="1171"/>
                <a:ext cx="10" cy="22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0587" name="Line 168">
                <a:extLst>
                  <a:ext uri="{FF2B5EF4-FFF2-40B4-BE49-F238E27FC236}">
                    <a16:creationId xmlns:a16="http://schemas.microsoft.com/office/drawing/2014/main" id="{800F47FC-6EB0-40EE-80AD-55D2C0BA7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55" y="1171"/>
                <a:ext cx="1" cy="22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0588" name="Rectangle 169">
                <a:extLst>
                  <a:ext uri="{FF2B5EF4-FFF2-40B4-BE49-F238E27FC236}">
                    <a16:creationId xmlns:a16="http://schemas.microsoft.com/office/drawing/2014/main" id="{320DEDFB-0971-45CE-ABEB-F55228101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5" y="1171"/>
                <a:ext cx="10" cy="22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0589" name="Line 170">
                <a:extLst>
                  <a:ext uri="{FF2B5EF4-FFF2-40B4-BE49-F238E27FC236}">
                    <a16:creationId xmlns:a16="http://schemas.microsoft.com/office/drawing/2014/main" id="{FDF6846F-143B-4079-9954-1BC918A598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0" y="1472"/>
                <a:ext cx="1" cy="195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0590" name="Rectangle 171">
                <a:extLst>
                  <a:ext uri="{FF2B5EF4-FFF2-40B4-BE49-F238E27FC236}">
                    <a16:creationId xmlns:a16="http://schemas.microsoft.com/office/drawing/2014/main" id="{AD227078-88B1-4495-9EBD-6D6AC4F3D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" y="1472"/>
                <a:ext cx="10" cy="195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0591" name="Line 172">
                <a:extLst>
                  <a:ext uri="{FF2B5EF4-FFF2-40B4-BE49-F238E27FC236}">
                    <a16:creationId xmlns:a16="http://schemas.microsoft.com/office/drawing/2014/main" id="{2577AC51-C598-4996-896B-FFBE7CE47C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1472"/>
                <a:ext cx="1" cy="195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0592" name="Rectangle 173">
                <a:extLst>
                  <a:ext uri="{FF2B5EF4-FFF2-40B4-BE49-F238E27FC236}">
                    <a16:creationId xmlns:a16="http://schemas.microsoft.com/office/drawing/2014/main" id="{F30AEDCB-985A-4DED-8169-B8BD99FBA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8" y="1472"/>
                <a:ext cx="9" cy="195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0593" name="Line 174">
                <a:extLst>
                  <a:ext uri="{FF2B5EF4-FFF2-40B4-BE49-F238E27FC236}">
                    <a16:creationId xmlns:a16="http://schemas.microsoft.com/office/drawing/2014/main" id="{6BBAC082-75EA-497F-8D5A-3DD22954F5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5" y="1472"/>
                <a:ext cx="1" cy="195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0594" name="Rectangle 175">
                <a:extLst>
                  <a:ext uri="{FF2B5EF4-FFF2-40B4-BE49-F238E27FC236}">
                    <a16:creationId xmlns:a16="http://schemas.microsoft.com/office/drawing/2014/main" id="{F3B0CCD7-2B92-483B-85CC-A52A19C3B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5" y="1472"/>
                <a:ext cx="10" cy="195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0595" name="Line 176">
                <a:extLst>
                  <a:ext uri="{FF2B5EF4-FFF2-40B4-BE49-F238E27FC236}">
                    <a16:creationId xmlns:a16="http://schemas.microsoft.com/office/drawing/2014/main" id="{E4A1CA05-9554-45D0-B09A-27CA0BDA1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3" y="1472"/>
                <a:ext cx="1" cy="195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0596" name="Rectangle 177">
                <a:extLst>
                  <a:ext uri="{FF2B5EF4-FFF2-40B4-BE49-F238E27FC236}">
                    <a16:creationId xmlns:a16="http://schemas.microsoft.com/office/drawing/2014/main" id="{6D595734-B50B-4A05-8B0D-60AEC9F05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3" y="1472"/>
                <a:ext cx="10" cy="195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0597" name="Line 178">
                <a:extLst>
                  <a:ext uri="{FF2B5EF4-FFF2-40B4-BE49-F238E27FC236}">
                    <a16:creationId xmlns:a16="http://schemas.microsoft.com/office/drawing/2014/main" id="{2C995B20-A4F8-4202-91BD-420FA4A156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1" y="1472"/>
                <a:ext cx="1" cy="195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0598" name="Rectangle 179">
                <a:extLst>
                  <a:ext uri="{FF2B5EF4-FFF2-40B4-BE49-F238E27FC236}">
                    <a16:creationId xmlns:a16="http://schemas.microsoft.com/office/drawing/2014/main" id="{684ECDE1-C3DA-43BD-972F-A0B82AEA8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1" y="1472"/>
                <a:ext cx="10" cy="195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0599" name="Line 180">
                <a:extLst>
                  <a:ext uri="{FF2B5EF4-FFF2-40B4-BE49-F238E27FC236}">
                    <a16:creationId xmlns:a16="http://schemas.microsoft.com/office/drawing/2014/main" id="{8D18D9A6-9393-417E-8B29-12FB1AEFEE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" y="1161"/>
                <a:ext cx="52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0600" name="Rectangle 181">
                <a:extLst>
                  <a:ext uri="{FF2B5EF4-FFF2-40B4-BE49-F238E27FC236}">
                    <a16:creationId xmlns:a16="http://schemas.microsoft.com/office/drawing/2014/main" id="{C4EA8B0E-ABE7-4639-A8BE-36E06F3EB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" y="1161"/>
                <a:ext cx="520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0601" name="Line 182">
                <a:extLst>
                  <a:ext uri="{FF2B5EF4-FFF2-40B4-BE49-F238E27FC236}">
                    <a16:creationId xmlns:a16="http://schemas.microsoft.com/office/drawing/2014/main" id="{091259B7-5C46-4B85-81A2-9ED80803A0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" y="1312"/>
                <a:ext cx="52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0602" name="Rectangle 183">
                <a:extLst>
                  <a:ext uri="{FF2B5EF4-FFF2-40B4-BE49-F238E27FC236}">
                    <a16:creationId xmlns:a16="http://schemas.microsoft.com/office/drawing/2014/main" id="{66096FF4-195A-4C8A-A980-95F53AEDB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" y="1312"/>
                <a:ext cx="5206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0603" name="Line 184">
                <a:extLst>
                  <a:ext uri="{FF2B5EF4-FFF2-40B4-BE49-F238E27FC236}">
                    <a16:creationId xmlns:a16="http://schemas.microsoft.com/office/drawing/2014/main" id="{64798D78-AB57-40D4-A601-8F43040DAB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6" y="1462"/>
                <a:ext cx="493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0604" name="Rectangle 185">
                <a:extLst>
                  <a:ext uri="{FF2B5EF4-FFF2-40B4-BE49-F238E27FC236}">
                    <a16:creationId xmlns:a16="http://schemas.microsoft.com/office/drawing/2014/main" id="{2D3350E7-AE0A-43B8-A71C-75489FE35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" y="1462"/>
                <a:ext cx="4939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0605" name="Line 186">
                <a:extLst>
                  <a:ext uri="{FF2B5EF4-FFF2-40B4-BE49-F238E27FC236}">
                    <a16:creationId xmlns:a16="http://schemas.microsoft.com/office/drawing/2014/main" id="{0F0529E0-054E-40F5-8CCE-FAA2E2AE29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" y="1763"/>
                <a:ext cx="52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0606" name="Rectangle 187">
                <a:extLst>
                  <a:ext uri="{FF2B5EF4-FFF2-40B4-BE49-F238E27FC236}">
                    <a16:creationId xmlns:a16="http://schemas.microsoft.com/office/drawing/2014/main" id="{AE7784ED-159F-4C74-864D-82D7B6A38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" y="1763"/>
                <a:ext cx="520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0607" name="Line 188">
                <a:extLst>
                  <a:ext uri="{FF2B5EF4-FFF2-40B4-BE49-F238E27FC236}">
                    <a16:creationId xmlns:a16="http://schemas.microsoft.com/office/drawing/2014/main" id="{CD658205-A484-4BE0-B82A-90E49FE7E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" y="1914"/>
                <a:ext cx="52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0608" name="Rectangle 189">
                <a:extLst>
                  <a:ext uri="{FF2B5EF4-FFF2-40B4-BE49-F238E27FC236}">
                    <a16:creationId xmlns:a16="http://schemas.microsoft.com/office/drawing/2014/main" id="{97F686A2-1DEC-4929-863D-C3B260825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" y="1914"/>
                <a:ext cx="520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0609" name="Line 190">
                <a:extLst>
                  <a:ext uri="{FF2B5EF4-FFF2-40B4-BE49-F238E27FC236}">
                    <a16:creationId xmlns:a16="http://schemas.microsoft.com/office/drawing/2014/main" id="{C50A58D1-3B9E-49C9-B08F-CC83E6214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" y="2065"/>
                <a:ext cx="52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0610" name="Rectangle 191">
                <a:extLst>
                  <a:ext uri="{FF2B5EF4-FFF2-40B4-BE49-F238E27FC236}">
                    <a16:creationId xmlns:a16="http://schemas.microsoft.com/office/drawing/2014/main" id="{6405153D-EB56-493F-85FD-F07968D7F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" y="2065"/>
                <a:ext cx="5206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0611" name="Line 192">
                <a:extLst>
                  <a:ext uri="{FF2B5EF4-FFF2-40B4-BE49-F238E27FC236}">
                    <a16:creationId xmlns:a16="http://schemas.microsoft.com/office/drawing/2014/main" id="{C772611E-A13A-453D-9FE2-1EF78D095E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" y="2215"/>
                <a:ext cx="52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0612" name="Rectangle 193">
                <a:extLst>
                  <a:ext uri="{FF2B5EF4-FFF2-40B4-BE49-F238E27FC236}">
                    <a16:creationId xmlns:a16="http://schemas.microsoft.com/office/drawing/2014/main" id="{EBD946D8-0E79-44B4-991A-AF08883F4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" y="2215"/>
                <a:ext cx="520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0613" name="Line 194">
                <a:extLst>
                  <a:ext uri="{FF2B5EF4-FFF2-40B4-BE49-F238E27FC236}">
                    <a16:creationId xmlns:a16="http://schemas.microsoft.com/office/drawing/2014/main" id="{96EB10FF-5DC7-483F-84A0-BDA76E4C76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" y="2366"/>
                <a:ext cx="52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0614" name="Rectangle 195">
                <a:extLst>
                  <a:ext uri="{FF2B5EF4-FFF2-40B4-BE49-F238E27FC236}">
                    <a16:creationId xmlns:a16="http://schemas.microsoft.com/office/drawing/2014/main" id="{DD5A9F72-AB10-4C3F-BC3D-040886AD2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" y="2366"/>
                <a:ext cx="520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0615" name="Line 196">
                <a:extLst>
                  <a:ext uri="{FF2B5EF4-FFF2-40B4-BE49-F238E27FC236}">
                    <a16:creationId xmlns:a16="http://schemas.microsoft.com/office/drawing/2014/main" id="{264E4632-5AF2-43ED-8808-78EBB71138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" y="2516"/>
                <a:ext cx="52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0616" name="Rectangle 197">
                <a:extLst>
                  <a:ext uri="{FF2B5EF4-FFF2-40B4-BE49-F238E27FC236}">
                    <a16:creationId xmlns:a16="http://schemas.microsoft.com/office/drawing/2014/main" id="{F98D1C86-9ABF-4555-A1FC-8242EAEBE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" y="2516"/>
                <a:ext cx="520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0617" name="Line 198">
                <a:extLst>
                  <a:ext uri="{FF2B5EF4-FFF2-40B4-BE49-F238E27FC236}">
                    <a16:creationId xmlns:a16="http://schemas.microsoft.com/office/drawing/2014/main" id="{6D626D8E-33BE-4362-A0BF-9A41E0E25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" y="2667"/>
                <a:ext cx="52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0618" name="Rectangle 199">
                <a:extLst>
                  <a:ext uri="{FF2B5EF4-FFF2-40B4-BE49-F238E27FC236}">
                    <a16:creationId xmlns:a16="http://schemas.microsoft.com/office/drawing/2014/main" id="{0A938C6B-0D22-4CF3-BBED-CFDD53A2F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" y="2667"/>
                <a:ext cx="520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0619" name="Line 200">
                <a:extLst>
                  <a:ext uri="{FF2B5EF4-FFF2-40B4-BE49-F238E27FC236}">
                    <a16:creationId xmlns:a16="http://schemas.microsoft.com/office/drawing/2014/main" id="{EEFA351A-76C4-4769-99FB-68322B5A1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" y="2818"/>
                <a:ext cx="52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0620" name="Rectangle 201">
                <a:extLst>
                  <a:ext uri="{FF2B5EF4-FFF2-40B4-BE49-F238E27FC236}">
                    <a16:creationId xmlns:a16="http://schemas.microsoft.com/office/drawing/2014/main" id="{74ABE602-E246-45AD-8C07-EC94AC8FA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" y="2818"/>
                <a:ext cx="5206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0621" name="Line 202">
                <a:extLst>
                  <a:ext uri="{FF2B5EF4-FFF2-40B4-BE49-F238E27FC236}">
                    <a16:creationId xmlns:a16="http://schemas.microsoft.com/office/drawing/2014/main" id="{ADCBA16C-BA60-410A-BECB-91EEE661F7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" y="2968"/>
                <a:ext cx="52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0622" name="Rectangle 203">
                <a:extLst>
                  <a:ext uri="{FF2B5EF4-FFF2-40B4-BE49-F238E27FC236}">
                    <a16:creationId xmlns:a16="http://schemas.microsoft.com/office/drawing/2014/main" id="{46B92E2B-8BE3-4FCA-B04B-DEF41208E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" y="2968"/>
                <a:ext cx="520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0623" name="Line 204">
                <a:extLst>
                  <a:ext uri="{FF2B5EF4-FFF2-40B4-BE49-F238E27FC236}">
                    <a16:creationId xmlns:a16="http://schemas.microsoft.com/office/drawing/2014/main" id="{0F211CD3-14D2-4ACB-994C-AAC742263B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" y="3119"/>
                <a:ext cx="52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0624" name="Rectangle 205">
                <a:extLst>
                  <a:ext uri="{FF2B5EF4-FFF2-40B4-BE49-F238E27FC236}">
                    <a16:creationId xmlns:a16="http://schemas.microsoft.com/office/drawing/2014/main" id="{A6221238-25AF-4CF9-A7BE-A9BA61A62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" y="3119"/>
                <a:ext cx="520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0625" name="Line 206">
                <a:extLst>
                  <a:ext uri="{FF2B5EF4-FFF2-40B4-BE49-F238E27FC236}">
                    <a16:creationId xmlns:a16="http://schemas.microsoft.com/office/drawing/2014/main" id="{8880AF14-2233-4D0C-A2C5-A5F113799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" y="3269"/>
                <a:ext cx="52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60423" name="Rectangle 208">
              <a:extLst>
                <a:ext uri="{FF2B5EF4-FFF2-40B4-BE49-F238E27FC236}">
                  <a16:creationId xmlns:a16="http://schemas.microsoft.com/office/drawing/2014/main" id="{8BB2E791-D7A6-459D-82B7-A1F34B51B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" y="3269"/>
              <a:ext cx="5206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MX" altLang="es-PE" sz="2400"/>
            </a:p>
          </p:txBody>
        </p:sp>
        <p:sp>
          <p:nvSpPr>
            <p:cNvPr id="60424" name="Line 209">
              <a:extLst>
                <a:ext uri="{FF2B5EF4-FFF2-40B4-BE49-F238E27FC236}">
                  <a16:creationId xmlns:a16="http://schemas.microsoft.com/office/drawing/2014/main" id="{46925D40-4822-4305-99B5-CD2262537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" y="3420"/>
              <a:ext cx="520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0425" name="Rectangle 210">
              <a:extLst>
                <a:ext uri="{FF2B5EF4-FFF2-40B4-BE49-F238E27FC236}">
                  <a16:creationId xmlns:a16="http://schemas.microsoft.com/office/drawing/2014/main" id="{D5E84E27-D7DB-4B0A-9056-08D93F2AC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" y="3420"/>
              <a:ext cx="5206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MX" altLang="es-PE" sz="2400"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6 Marcador de número de diapositiva">
            <a:extLst>
              <a:ext uri="{FF2B5EF4-FFF2-40B4-BE49-F238E27FC236}">
                <a16:creationId xmlns:a16="http://schemas.microsoft.com/office/drawing/2014/main" id="{42A34746-0803-4BDE-B716-D58E79D7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2832949-AC0A-4A9C-8FB5-CCA92C34FBE9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s-ES" altLang="es-PE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CDCB0495-76A7-4217-98B2-F554C98F9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188913"/>
            <a:ext cx="8001000" cy="820737"/>
          </a:xfrm>
        </p:spPr>
        <p:txBody>
          <a:bodyPr/>
          <a:lstStyle/>
          <a:p>
            <a:pPr eaLnBrk="1" hangingPunct="1"/>
            <a:r>
              <a:rPr lang="es-MX" altLang="es-PE" sz="2800" b="1"/>
              <a:t>OFERTA OPTIMIZADA: RUTA DE RECOLECCIÓN OPTIMIZADA</a:t>
            </a:r>
            <a:endParaRPr lang="es-ES" altLang="es-PE" sz="2800" b="1"/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B4CAB1AE-1E0E-432B-9F24-634F0ABDAFD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s-MX" altLang="es-PE" sz="2000"/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4D343249-7737-4612-A0C5-0DACCE586E8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795963" y="1844675"/>
            <a:ext cx="3024187" cy="3454400"/>
          </a:xfrm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</a:pPr>
            <a:r>
              <a:rPr lang="es-MX" altLang="es-PE" sz="1800"/>
              <a:t>El nuevo recorrido propone que cada turno sirva sólo a 1 sector del lado del río.</a:t>
            </a:r>
          </a:p>
          <a:p>
            <a:pPr marL="273050" indent="-273050" eaLnBrk="1" hangingPunct="1">
              <a:lnSpc>
                <a:spcPct val="90000"/>
              </a:lnSpc>
            </a:pPr>
            <a:endParaRPr lang="es-MX" altLang="es-PE" sz="1800"/>
          </a:p>
          <a:p>
            <a:pPr marL="273050" indent="-273050" eaLnBrk="1" hangingPunct="1">
              <a:lnSpc>
                <a:spcPct val="90000"/>
              </a:lnSpc>
            </a:pPr>
            <a:r>
              <a:rPr lang="es-MX" altLang="es-PE" sz="1800"/>
              <a:t>Se optimizó la ruta, al no mezclar diferentes sectores de la ciudad  y se redujo el recorrido de 11,94 Kms. a 10,85 Kms. (ver diapositiva 19).</a:t>
            </a:r>
            <a:endParaRPr lang="es-ES" altLang="es-PE" sz="1800"/>
          </a:p>
        </p:txBody>
      </p:sp>
      <p:pic>
        <p:nvPicPr>
          <p:cNvPr id="61446" name="Picture 3">
            <a:extLst>
              <a:ext uri="{FF2B5EF4-FFF2-40B4-BE49-F238E27FC236}">
                <a16:creationId xmlns:a16="http://schemas.microsoft.com/office/drawing/2014/main" id="{8B4605D6-0ADA-443E-9B28-3DE7D311E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484313"/>
            <a:ext cx="5653087" cy="4618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Text Box 6">
            <a:extLst>
              <a:ext uri="{FF2B5EF4-FFF2-40B4-BE49-F238E27FC236}">
                <a16:creationId xmlns:a16="http://schemas.microsoft.com/office/drawing/2014/main" id="{F623C38D-22CC-4F85-97B8-92703607F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5475288"/>
            <a:ext cx="4321175" cy="69056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tIns="18000" bIns="180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Tx/>
              <a:buFontTx/>
              <a:buNone/>
            </a:pPr>
            <a:r>
              <a:rPr lang="es-MX" altLang="es-PE" sz="1800"/>
              <a:t>	1° Ruta: de 10 a 14 horas</a:t>
            </a:r>
          </a:p>
          <a:p>
            <a:pPr eaLnBrk="1" hangingPunct="1">
              <a:spcBef>
                <a:spcPct val="35000"/>
              </a:spcBef>
              <a:buClrTx/>
              <a:buFontTx/>
              <a:buNone/>
            </a:pPr>
            <a:r>
              <a:rPr lang="es-MX" altLang="es-PE" sz="1800"/>
              <a:t>	2° Ruta: de 18 a 22 horas</a:t>
            </a:r>
            <a:endParaRPr lang="es-ES" altLang="es-PE" sz="1800"/>
          </a:p>
        </p:txBody>
      </p:sp>
      <p:sp>
        <p:nvSpPr>
          <p:cNvPr id="61448" name="Line 7">
            <a:extLst>
              <a:ext uri="{FF2B5EF4-FFF2-40B4-BE49-F238E27FC236}">
                <a16:creationId xmlns:a16="http://schemas.microsoft.com/office/drawing/2014/main" id="{0978054C-E3AA-4819-B746-BB7D9476A8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5589588"/>
            <a:ext cx="720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449" name="Line 8">
            <a:extLst>
              <a:ext uri="{FF2B5EF4-FFF2-40B4-BE49-F238E27FC236}">
                <a16:creationId xmlns:a16="http://schemas.microsoft.com/office/drawing/2014/main" id="{3505FC3F-255A-4370-AEFC-E3AF0BAB8C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6021388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5 Marcador de número de diapositiva">
            <a:extLst>
              <a:ext uri="{FF2B5EF4-FFF2-40B4-BE49-F238E27FC236}">
                <a16:creationId xmlns:a16="http://schemas.microsoft.com/office/drawing/2014/main" id="{516B9F6A-8DB7-485E-BEBD-ACC2E86C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EC9833A-C58E-483B-84F8-F7A96DDFCC88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s-ES" altLang="es-PE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3F1BA011-B27F-4361-B61B-CD5FBE9BD4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03250"/>
          </a:xfrm>
        </p:spPr>
        <p:txBody>
          <a:bodyPr/>
          <a:lstStyle/>
          <a:p>
            <a:pPr eaLnBrk="1" hangingPunct="1"/>
            <a:r>
              <a:rPr lang="es-MX" altLang="es-PE" sz="2800" b="1"/>
              <a:t>OFERTA OPTIMIZADA: ACCIONES</a:t>
            </a:r>
            <a:endParaRPr lang="es-ES" altLang="es-PE" sz="2800" b="1"/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A1666B16-CD59-4518-9A9A-140414DD2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569325" cy="4608513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25000"/>
              </a:spcBef>
            </a:pPr>
            <a:r>
              <a:rPr lang="es-PE" altLang="es-PE" sz="2000"/>
              <a:t>Incrementar de 3 a 4 días por semana la recolección.</a:t>
            </a:r>
          </a:p>
          <a:p>
            <a:pPr algn="just" eaLnBrk="1" hangingPunct="1">
              <a:lnSpc>
                <a:spcPct val="110000"/>
              </a:lnSpc>
              <a:spcBef>
                <a:spcPct val="25000"/>
              </a:spcBef>
            </a:pPr>
            <a:r>
              <a:rPr lang="es-PE" altLang="es-PE" sz="2000"/>
              <a:t>Considerar turnos adicionales para el personal recolector.</a:t>
            </a:r>
          </a:p>
          <a:p>
            <a:pPr algn="just" eaLnBrk="1" hangingPunct="1">
              <a:lnSpc>
                <a:spcPct val="110000"/>
              </a:lnSpc>
              <a:spcBef>
                <a:spcPct val="25000"/>
              </a:spcBef>
            </a:pPr>
            <a:r>
              <a:rPr lang="es-PE" altLang="es-PE" sz="2000"/>
              <a:t>Sensibilizar a la población para que deposite los RR.SS. en donde existe acceso para el camión recolector.</a:t>
            </a:r>
          </a:p>
          <a:p>
            <a:pPr algn="just" eaLnBrk="1" hangingPunct="1">
              <a:lnSpc>
                <a:spcPct val="110000"/>
              </a:lnSpc>
              <a:spcBef>
                <a:spcPct val="25000"/>
              </a:spcBef>
            </a:pPr>
            <a:r>
              <a:rPr lang="es-PE" altLang="es-PE" sz="2000"/>
              <a:t>Establecer un programa radial de 2 meses, que comunique a la población la frecuencia, horarios y ruta de recolección.</a:t>
            </a:r>
          </a:p>
          <a:p>
            <a:pPr algn="just" eaLnBrk="1" hangingPunct="1">
              <a:lnSpc>
                <a:spcPct val="110000"/>
              </a:lnSpc>
              <a:spcBef>
                <a:spcPct val="25000"/>
              </a:spcBef>
            </a:pPr>
            <a:r>
              <a:rPr lang="es-PE" altLang="es-PE" sz="2000"/>
              <a:t>Con estas acciones se puede ampliar la capacidad de recolección en un tercio: 939 x 1.333 = 1,251 TM/año.</a:t>
            </a:r>
          </a:p>
          <a:p>
            <a:pPr algn="just" eaLnBrk="1" hangingPunct="1">
              <a:lnSpc>
                <a:spcPct val="110000"/>
              </a:lnSpc>
              <a:spcBef>
                <a:spcPct val="25000"/>
              </a:spcBef>
            </a:pPr>
            <a:r>
              <a:rPr lang="es-PE" altLang="es-PE" sz="2000"/>
              <a:t>Con un tercer turno a partir del año 2, la recolección aumentará 50% </a:t>
            </a:r>
            <a:r>
              <a:rPr lang="es-PE" altLang="es-PE" sz="2000">
                <a:sym typeface="Wingdings" panose="05000000000000000000" pitchFamily="2" charset="2"/>
              </a:rPr>
              <a:t></a:t>
            </a:r>
            <a:r>
              <a:rPr lang="es-PE" altLang="es-PE" sz="2000"/>
              <a:t> recolección: 1,251 x 1.5 = 1,877 TM/año</a:t>
            </a:r>
          </a:p>
          <a:p>
            <a:pPr algn="just" eaLnBrk="1" hangingPunct="1">
              <a:lnSpc>
                <a:spcPct val="110000"/>
              </a:lnSpc>
              <a:spcBef>
                <a:spcPct val="25000"/>
              </a:spcBef>
            </a:pPr>
            <a:r>
              <a:rPr lang="es-PE" altLang="es-PE" sz="2000"/>
              <a:t>Sin embargo, a partir del año 6 la oferta del servicio será nula, ya que el camión de baranda estará inoperable. </a:t>
            </a:r>
            <a:endParaRPr lang="es-ES" altLang="es-PE" sz="2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5 Marcador de número de diapositiva">
            <a:extLst>
              <a:ext uri="{FF2B5EF4-FFF2-40B4-BE49-F238E27FC236}">
                <a16:creationId xmlns:a16="http://schemas.microsoft.com/office/drawing/2014/main" id="{0C754223-F3F3-412B-B354-E7D42121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3953DB8-BBBF-4D7E-844A-B55102D109F1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s-ES" altLang="es-PE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3F600E4A-7EC6-4A55-9194-27076E365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747713"/>
          </a:xfrm>
        </p:spPr>
        <p:txBody>
          <a:bodyPr/>
          <a:lstStyle/>
          <a:p>
            <a:pPr eaLnBrk="1" hangingPunct="1"/>
            <a:r>
              <a:rPr lang="es-MX" altLang="es-PE" sz="2800" b="1"/>
              <a:t>PROYECCIÓN DE LA OFERTA OPTIMIZADA</a:t>
            </a:r>
            <a:endParaRPr lang="es-ES" altLang="es-PE" sz="2800" b="1"/>
          </a:p>
        </p:txBody>
      </p:sp>
      <p:grpSp>
        <p:nvGrpSpPr>
          <p:cNvPr id="63492" name="Group 110">
            <a:extLst>
              <a:ext uri="{FF2B5EF4-FFF2-40B4-BE49-F238E27FC236}">
                <a16:creationId xmlns:a16="http://schemas.microsoft.com/office/drawing/2014/main" id="{5CF77BA3-11CA-4A5D-8DC6-25168E1D83D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8313" y="1839913"/>
            <a:ext cx="8280400" cy="3605212"/>
            <a:chOff x="249" y="1159"/>
            <a:chExt cx="5216" cy="2271"/>
          </a:xfrm>
        </p:grpSpPr>
        <p:sp>
          <p:nvSpPr>
            <p:cNvPr id="63493" name="AutoShape 111">
              <a:extLst>
                <a:ext uri="{FF2B5EF4-FFF2-40B4-BE49-F238E27FC236}">
                  <a16:creationId xmlns:a16="http://schemas.microsoft.com/office/drawing/2014/main" id="{C740298E-DD8B-4C3B-90B0-1537CC20D27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49" y="1161"/>
              <a:ext cx="5216" cy="22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61645" dir="2700000" algn="ctr" rotWithShape="0">
                <a:schemeClr val="tx1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grpSp>
          <p:nvGrpSpPr>
            <p:cNvPr id="63494" name="Group 112">
              <a:extLst>
                <a:ext uri="{FF2B5EF4-FFF2-40B4-BE49-F238E27FC236}">
                  <a16:creationId xmlns:a16="http://schemas.microsoft.com/office/drawing/2014/main" id="{815DDA90-311C-43B5-A2BB-8E9B43C717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" y="1159"/>
              <a:ext cx="5216" cy="2271"/>
              <a:chOff x="249" y="1159"/>
              <a:chExt cx="5216" cy="2271"/>
            </a:xfrm>
          </p:grpSpPr>
          <p:sp>
            <p:nvSpPr>
              <p:cNvPr id="63498" name="Rectangle 113">
                <a:extLst>
                  <a:ext uri="{FF2B5EF4-FFF2-40B4-BE49-F238E27FC236}">
                    <a16:creationId xmlns:a16="http://schemas.microsoft.com/office/drawing/2014/main" id="{04A10187-6F02-469E-B251-486C53F4A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" y="1166"/>
                <a:ext cx="5208" cy="605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3499" name="Rectangle 114">
                <a:extLst>
                  <a:ext uri="{FF2B5EF4-FFF2-40B4-BE49-F238E27FC236}">
                    <a16:creationId xmlns:a16="http://schemas.microsoft.com/office/drawing/2014/main" id="{CC46C90C-50EC-4A19-A305-35D051E9C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1556"/>
                <a:ext cx="270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m3/día</a:t>
                </a:r>
                <a:endParaRPr lang="es-ES" altLang="es-PE" sz="2400"/>
              </a:p>
            </p:txBody>
          </p:sp>
          <p:sp>
            <p:nvSpPr>
              <p:cNvPr id="63500" name="Rectangle 115">
                <a:extLst>
                  <a:ext uri="{FF2B5EF4-FFF2-40B4-BE49-F238E27FC236}">
                    <a16:creationId xmlns:a16="http://schemas.microsoft.com/office/drawing/2014/main" id="{F558B2C3-E1A0-4F3C-8516-8D51FF8D7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9" y="1556"/>
                <a:ext cx="33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N° cont.</a:t>
                </a:r>
                <a:endParaRPr lang="es-ES" altLang="es-PE" sz="2400"/>
              </a:p>
            </p:txBody>
          </p:sp>
          <p:sp>
            <p:nvSpPr>
              <p:cNvPr id="63501" name="Rectangle 116">
                <a:extLst>
                  <a:ext uri="{FF2B5EF4-FFF2-40B4-BE49-F238E27FC236}">
                    <a16:creationId xmlns:a16="http://schemas.microsoft.com/office/drawing/2014/main" id="{F0FB7771-2483-4F99-9307-3D6323302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2" y="1556"/>
                <a:ext cx="270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TM/día</a:t>
                </a:r>
                <a:endParaRPr lang="es-ES" altLang="es-PE" sz="2400"/>
              </a:p>
            </p:txBody>
          </p:sp>
          <p:sp>
            <p:nvSpPr>
              <p:cNvPr id="63502" name="Rectangle 117">
                <a:extLst>
                  <a:ext uri="{FF2B5EF4-FFF2-40B4-BE49-F238E27FC236}">
                    <a16:creationId xmlns:a16="http://schemas.microsoft.com/office/drawing/2014/main" id="{32940683-5418-4421-8F2E-01C68DF12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1" y="1556"/>
                <a:ext cx="29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TM/año</a:t>
                </a:r>
                <a:endParaRPr lang="es-ES" altLang="es-PE" sz="2400"/>
              </a:p>
            </p:txBody>
          </p:sp>
          <p:sp>
            <p:nvSpPr>
              <p:cNvPr id="63503" name="Rectangle 118">
                <a:extLst>
                  <a:ext uri="{FF2B5EF4-FFF2-40B4-BE49-F238E27FC236}">
                    <a16:creationId xmlns:a16="http://schemas.microsoft.com/office/drawing/2014/main" id="{B359D1B6-0C84-457D-8F6E-641C69462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" y="1492"/>
                <a:ext cx="200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VRS </a:t>
                </a:r>
                <a:endParaRPr lang="es-ES" altLang="es-PE" sz="2400"/>
              </a:p>
            </p:txBody>
          </p:sp>
          <p:sp>
            <p:nvSpPr>
              <p:cNvPr id="63504" name="Rectangle 119">
                <a:extLst>
                  <a:ext uri="{FF2B5EF4-FFF2-40B4-BE49-F238E27FC236}">
                    <a16:creationId xmlns:a16="http://schemas.microsoft.com/office/drawing/2014/main" id="{4EBA96F2-DA8B-40FA-AFA4-99BA0F54F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0" y="1623"/>
                <a:ext cx="354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(m3/año)</a:t>
                </a:r>
                <a:endParaRPr lang="es-ES" altLang="es-PE" sz="2400"/>
              </a:p>
            </p:txBody>
          </p:sp>
          <p:sp>
            <p:nvSpPr>
              <p:cNvPr id="63505" name="Rectangle 120">
                <a:extLst>
                  <a:ext uri="{FF2B5EF4-FFF2-40B4-BE49-F238E27FC236}">
                    <a16:creationId xmlns:a16="http://schemas.microsoft.com/office/drawing/2014/main" id="{5B2B970F-289B-43B6-AAF4-273E62283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8" y="1492"/>
                <a:ext cx="213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Área </a:t>
                </a:r>
                <a:endParaRPr lang="es-ES" altLang="es-PE" sz="2400"/>
              </a:p>
            </p:txBody>
          </p:sp>
          <p:sp>
            <p:nvSpPr>
              <p:cNvPr id="63506" name="Rectangle 121">
                <a:extLst>
                  <a:ext uri="{FF2B5EF4-FFF2-40B4-BE49-F238E27FC236}">
                    <a16:creationId xmlns:a16="http://schemas.microsoft.com/office/drawing/2014/main" id="{D2CCD311-E6A2-411F-AB11-17A991202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4" y="1623"/>
                <a:ext cx="354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(m2/año)</a:t>
                </a:r>
                <a:endParaRPr lang="es-ES" altLang="es-PE" sz="2400"/>
              </a:p>
            </p:txBody>
          </p:sp>
          <p:sp>
            <p:nvSpPr>
              <p:cNvPr id="63507" name="Rectangle 122">
                <a:extLst>
                  <a:ext uri="{FF2B5EF4-FFF2-40B4-BE49-F238E27FC236}">
                    <a16:creationId xmlns:a16="http://schemas.microsoft.com/office/drawing/2014/main" id="{AA5EC909-F047-4B22-974F-651CA0462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1" y="1492"/>
                <a:ext cx="39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distancia </a:t>
                </a:r>
                <a:endParaRPr lang="es-ES" altLang="es-PE" sz="2400"/>
              </a:p>
            </p:txBody>
          </p:sp>
          <p:sp>
            <p:nvSpPr>
              <p:cNvPr id="63508" name="Rectangle 123">
                <a:extLst>
                  <a:ext uri="{FF2B5EF4-FFF2-40B4-BE49-F238E27FC236}">
                    <a16:creationId xmlns:a16="http://schemas.microsoft.com/office/drawing/2014/main" id="{B41654DA-F5A1-4487-B601-E4D07AA0A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0" y="1623"/>
                <a:ext cx="194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(Km)</a:t>
                </a:r>
                <a:endParaRPr lang="es-ES" altLang="es-PE" sz="2400"/>
              </a:p>
            </p:txBody>
          </p:sp>
          <p:sp>
            <p:nvSpPr>
              <p:cNvPr id="63509" name="Rectangle 124">
                <a:extLst>
                  <a:ext uri="{FF2B5EF4-FFF2-40B4-BE49-F238E27FC236}">
                    <a16:creationId xmlns:a16="http://schemas.microsoft.com/office/drawing/2014/main" id="{66D73BAF-FD14-4C5F-943F-562D9A20D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9" y="1492"/>
                <a:ext cx="303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tiempo </a:t>
                </a:r>
                <a:endParaRPr lang="es-ES" altLang="es-PE" sz="2400"/>
              </a:p>
            </p:txBody>
          </p:sp>
          <p:sp>
            <p:nvSpPr>
              <p:cNvPr id="63510" name="Rectangle 125">
                <a:extLst>
                  <a:ext uri="{FF2B5EF4-FFF2-40B4-BE49-F238E27FC236}">
                    <a16:creationId xmlns:a16="http://schemas.microsoft.com/office/drawing/2014/main" id="{CFA439AE-E0C5-467B-BBE8-A84DC926F8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7" y="1623"/>
                <a:ext cx="287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(horas)</a:t>
                </a:r>
                <a:endParaRPr lang="es-ES" altLang="es-PE" sz="2400"/>
              </a:p>
            </p:txBody>
          </p:sp>
          <p:sp>
            <p:nvSpPr>
              <p:cNvPr id="63511" name="Rectangle 126">
                <a:extLst>
                  <a:ext uri="{FF2B5EF4-FFF2-40B4-BE49-F238E27FC236}">
                    <a16:creationId xmlns:a16="http://schemas.microsoft.com/office/drawing/2014/main" id="{82F6A3DC-213D-4F0E-B82D-D75BF24E8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6" y="1492"/>
                <a:ext cx="364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Cantidad</a:t>
                </a:r>
                <a:endParaRPr lang="es-ES" altLang="es-PE" sz="2400"/>
              </a:p>
            </p:txBody>
          </p:sp>
          <p:sp>
            <p:nvSpPr>
              <p:cNvPr id="63512" name="Rectangle 127">
                <a:extLst>
                  <a:ext uri="{FF2B5EF4-FFF2-40B4-BE49-F238E27FC236}">
                    <a16:creationId xmlns:a16="http://schemas.microsoft.com/office/drawing/2014/main" id="{0F09BFC8-AB5C-449F-AC0D-F9C56DF00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6" y="1623"/>
                <a:ext cx="359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Personal</a:t>
                </a:r>
                <a:endParaRPr lang="es-ES" altLang="es-PE" sz="2400"/>
              </a:p>
            </p:txBody>
          </p:sp>
          <p:sp>
            <p:nvSpPr>
              <p:cNvPr id="63513" name="Rectangle 128">
                <a:extLst>
                  <a:ext uri="{FF2B5EF4-FFF2-40B4-BE49-F238E27FC236}">
                    <a16:creationId xmlns:a16="http://schemas.microsoft.com/office/drawing/2014/main" id="{D1A364F6-FFC2-4CE8-985B-FB695EED5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0" y="1492"/>
                <a:ext cx="397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Programa</a:t>
                </a:r>
                <a:endParaRPr lang="es-ES" altLang="es-PE" sz="2400"/>
              </a:p>
            </p:txBody>
          </p:sp>
          <p:sp>
            <p:nvSpPr>
              <p:cNvPr id="63514" name="Rectangle 129">
                <a:extLst>
                  <a:ext uri="{FF2B5EF4-FFF2-40B4-BE49-F238E27FC236}">
                    <a16:creationId xmlns:a16="http://schemas.microsoft.com/office/drawing/2014/main" id="{4F43D23C-0F23-4E56-AF5D-2EF79B2CF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3" y="1623"/>
                <a:ext cx="38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capacitac</a:t>
                </a:r>
                <a:endParaRPr lang="es-ES" altLang="es-PE" sz="2400"/>
              </a:p>
            </p:txBody>
          </p:sp>
          <p:sp>
            <p:nvSpPr>
              <p:cNvPr id="63515" name="Rectangle 130">
                <a:extLst>
                  <a:ext uri="{FF2B5EF4-FFF2-40B4-BE49-F238E27FC236}">
                    <a16:creationId xmlns:a16="http://schemas.microsoft.com/office/drawing/2014/main" id="{32F09951-4C29-42B9-9C26-B86BE525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" y="1786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16" name="Rectangle 131">
                <a:extLst>
                  <a:ext uri="{FF2B5EF4-FFF2-40B4-BE49-F238E27FC236}">
                    <a16:creationId xmlns:a16="http://schemas.microsoft.com/office/drawing/2014/main" id="{9D6ECE4B-42FC-4C86-AA28-70F5B24EE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" y="1786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17" name="Rectangle 132">
                <a:extLst>
                  <a:ext uri="{FF2B5EF4-FFF2-40B4-BE49-F238E27FC236}">
                    <a16:creationId xmlns:a16="http://schemas.microsoft.com/office/drawing/2014/main" id="{B9305904-5858-48AF-A1B1-E9FDE11F9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" y="1786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18" name="Rectangle 133">
                <a:extLst>
                  <a:ext uri="{FF2B5EF4-FFF2-40B4-BE49-F238E27FC236}">
                    <a16:creationId xmlns:a16="http://schemas.microsoft.com/office/drawing/2014/main" id="{42DE050F-4ECC-4F09-A329-08B899998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1786"/>
                <a:ext cx="203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2.57</a:t>
                </a:r>
                <a:endParaRPr lang="es-ES" altLang="es-PE" sz="2400"/>
              </a:p>
            </p:txBody>
          </p:sp>
          <p:sp>
            <p:nvSpPr>
              <p:cNvPr id="63519" name="Rectangle 134">
                <a:extLst>
                  <a:ext uri="{FF2B5EF4-FFF2-40B4-BE49-F238E27FC236}">
                    <a16:creationId xmlns:a16="http://schemas.microsoft.com/office/drawing/2014/main" id="{67AFC4AB-AF2F-4D62-BD0E-C02277921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6" y="1786"/>
                <a:ext cx="174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939</a:t>
                </a:r>
                <a:endParaRPr lang="es-ES" altLang="es-PE" sz="2400"/>
              </a:p>
            </p:txBody>
          </p:sp>
          <p:sp>
            <p:nvSpPr>
              <p:cNvPr id="63520" name="Rectangle 135">
                <a:extLst>
                  <a:ext uri="{FF2B5EF4-FFF2-40B4-BE49-F238E27FC236}">
                    <a16:creationId xmlns:a16="http://schemas.microsoft.com/office/drawing/2014/main" id="{A6F5F547-6578-43B9-B677-3FD35BB0F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2" y="1786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21" name="Rectangle 136">
                <a:extLst>
                  <a:ext uri="{FF2B5EF4-FFF2-40B4-BE49-F238E27FC236}">
                    <a16:creationId xmlns:a16="http://schemas.microsoft.com/office/drawing/2014/main" id="{56669461-9A91-41A0-BAB5-F2BBEF9BC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786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22" name="Rectangle 137">
                <a:extLst>
                  <a:ext uri="{FF2B5EF4-FFF2-40B4-BE49-F238E27FC236}">
                    <a16:creationId xmlns:a16="http://schemas.microsoft.com/office/drawing/2014/main" id="{39D7FE9F-776C-4CB1-A046-99D012296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8" y="1786"/>
                <a:ext cx="26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10.85</a:t>
                </a:r>
                <a:endParaRPr lang="es-ES" altLang="es-PE" sz="2400"/>
              </a:p>
            </p:txBody>
          </p:sp>
          <p:sp>
            <p:nvSpPr>
              <p:cNvPr id="63523" name="Rectangle 138">
                <a:extLst>
                  <a:ext uri="{FF2B5EF4-FFF2-40B4-BE49-F238E27FC236}">
                    <a16:creationId xmlns:a16="http://schemas.microsoft.com/office/drawing/2014/main" id="{1995E5B4-0D65-4420-8180-AF6B08CD2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" y="1786"/>
                <a:ext cx="14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8.7</a:t>
                </a:r>
                <a:endParaRPr lang="es-ES" altLang="es-PE" sz="2400"/>
              </a:p>
            </p:txBody>
          </p:sp>
          <p:sp>
            <p:nvSpPr>
              <p:cNvPr id="63524" name="Rectangle 139">
                <a:extLst>
                  <a:ext uri="{FF2B5EF4-FFF2-40B4-BE49-F238E27FC236}">
                    <a16:creationId xmlns:a16="http://schemas.microsoft.com/office/drawing/2014/main" id="{F0753974-0345-4009-96F6-04D62D909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4" y="1786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25" name="Rectangle 140">
                <a:extLst>
                  <a:ext uri="{FF2B5EF4-FFF2-40B4-BE49-F238E27FC236}">
                    <a16:creationId xmlns:a16="http://schemas.microsoft.com/office/drawing/2014/main" id="{B9C7DAFD-886F-4A2B-9E96-048086993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1786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26" name="Rectangle 141">
                <a:extLst>
                  <a:ext uri="{FF2B5EF4-FFF2-40B4-BE49-F238E27FC236}">
                    <a16:creationId xmlns:a16="http://schemas.microsoft.com/office/drawing/2014/main" id="{60BF4825-F570-4D12-8888-F9B63A569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" y="1936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  <a:endParaRPr lang="es-ES" altLang="es-PE" sz="2400"/>
              </a:p>
            </p:txBody>
          </p:sp>
          <p:sp>
            <p:nvSpPr>
              <p:cNvPr id="63527" name="Rectangle 142">
                <a:extLst>
                  <a:ext uri="{FF2B5EF4-FFF2-40B4-BE49-F238E27FC236}">
                    <a16:creationId xmlns:a16="http://schemas.microsoft.com/office/drawing/2014/main" id="{9F294E72-1D5A-4DF6-BAF8-767FA98A9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" y="1936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28" name="Rectangle 143">
                <a:extLst>
                  <a:ext uri="{FF2B5EF4-FFF2-40B4-BE49-F238E27FC236}">
                    <a16:creationId xmlns:a16="http://schemas.microsoft.com/office/drawing/2014/main" id="{EE484D77-5C52-4412-AFBB-887AE6F4C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" y="1936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29" name="Rectangle 144">
                <a:extLst>
                  <a:ext uri="{FF2B5EF4-FFF2-40B4-BE49-F238E27FC236}">
                    <a16:creationId xmlns:a16="http://schemas.microsoft.com/office/drawing/2014/main" id="{32C216BF-E3EF-45B2-B83D-20C929C33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1936"/>
                <a:ext cx="203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3.43</a:t>
                </a:r>
                <a:endParaRPr lang="es-ES" altLang="es-PE" sz="2400"/>
              </a:p>
            </p:txBody>
          </p:sp>
          <p:sp>
            <p:nvSpPr>
              <p:cNvPr id="63530" name="Rectangle 145">
                <a:extLst>
                  <a:ext uri="{FF2B5EF4-FFF2-40B4-BE49-F238E27FC236}">
                    <a16:creationId xmlns:a16="http://schemas.microsoft.com/office/drawing/2014/main" id="{C3F98F8B-FD14-4676-859F-0CACDB69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6" y="1936"/>
                <a:ext cx="26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1,251</a:t>
                </a:r>
                <a:endParaRPr lang="es-ES" altLang="es-PE" sz="2400"/>
              </a:p>
            </p:txBody>
          </p:sp>
          <p:sp>
            <p:nvSpPr>
              <p:cNvPr id="63531" name="Rectangle 146">
                <a:extLst>
                  <a:ext uri="{FF2B5EF4-FFF2-40B4-BE49-F238E27FC236}">
                    <a16:creationId xmlns:a16="http://schemas.microsoft.com/office/drawing/2014/main" id="{8F3801AD-77B2-4DF6-A871-52564764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2" y="1936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32" name="Rectangle 147">
                <a:extLst>
                  <a:ext uri="{FF2B5EF4-FFF2-40B4-BE49-F238E27FC236}">
                    <a16:creationId xmlns:a16="http://schemas.microsoft.com/office/drawing/2014/main" id="{B6F6BBF2-B39F-4169-9958-76E455716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936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33" name="Rectangle 148">
                <a:extLst>
                  <a:ext uri="{FF2B5EF4-FFF2-40B4-BE49-F238E27FC236}">
                    <a16:creationId xmlns:a16="http://schemas.microsoft.com/office/drawing/2014/main" id="{4A148AE8-8DFA-4D9B-8892-F09940FD6E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8" y="1936"/>
                <a:ext cx="26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11.12</a:t>
                </a:r>
                <a:endParaRPr lang="es-ES" altLang="es-PE" sz="2400"/>
              </a:p>
            </p:txBody>
          </p:sp>
          <p:sp>
            <p:nvSpPr>
              <p:cNvPr id="63534" name="Rectangle 149">
                <a:extLst>
                  <a:ext uri="{FF2B5EF4-FFF2-40B4-BE49-F238E27FC236}">
                    <a16:creationId xmlns:a16="http://schemas.microsoft.com/office/drawing/2014/main" id="{129334C0-8245-4C44-B023-4286F7907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" y="1936"/>
                <a:ext cx="14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8.9</a:t>
                </a:r>
                <a:endParaRPr lang="es-ES" altLang="es-PE" sz="2400"/>
              </a:p>
            </p:txBody>
          </p:sp>
          <p:sp>
            <p:nvSpPr>
              <p:cNvPr id="63535" name="Rectangle 150">
                <a:extLst>
                  <a:ext uri="{FF2B5EF4-FFF2-40B4-BE49-F238E27FC236}">
                    <a16:creationId xmlns:a16="http://schemas.microsoft.com/office/drawing/2014/main" id="{420950DD-65CC-4B78-A008-2D3A27EA1B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" y="1936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36" name="Rectangle 151">
                <a:extLst>
                  <a:ext uri="{FF2B5EF4-FFF2-40B4-BE49-F238E27FC236}">
                    <a16:creationId xmlns:a16="http://schemas.microsoft.com/office/drawing/2014/main" id="{11DA212D-9D56-4A23-B8F1-59AFC50F0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1936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37" name="Rectangle 152">
                <a:extLst>
                  <a:ext uri="{FF2B5EF4-FFF2-40B4-BE49-F238E27FC236}">
                    <a16:creationId xmlns:a16="http://schemas.microsoft.com/office/drawing/2014/main" id="{A7DFACEE-BC3D-4777-B26A-7F3B87C10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" y="2087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</a:t>
                </a:r>
                <a:endParaRPr lang="es-ES" altLang="es-PE" sz="2400"/>
              </a:p>
            </p:txBody>
          </p:sp>
          <p:sp>
            <p:nvSpPr>
              <p:cNvPr id="63538" name="Rectangle 153">
                <a:extLst>
                  <a:ext uri="{FF2B5EF4-FFF2-40B4-BE49-F238E27FC236}">
                    <a16:creationId xmlns:a16="http://schemas.microsoft.com/office/drawing/2014/main" id="{805E447B-7738-41F3-81C1-385CE91DC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" y="2087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39" name="Rectangle 154">
                <a:extLst>
                  <a:ext uri="{FF2B5EF4-FFF2-40B4-BE49-F238E27FC236}">
                    <a16:creationId xmlns:a16="http://schemas.microsoft.com/office/drawing/2014/main" id="{CA8F3CD2-C820-4F60-8B9E-52520BE9E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" y="2087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40" name="Rectangle 155">
                <a:extLst>
                  <a:ext uri="{FF2B5EF4-FFF2-40B4-BE49-F238E27FC236}">
                    <a16:creationId xmlns:a16="http://schemas.microsoft.com/office/drawing/2014/main" id="{7E20989B-693B-42CB-97DC-84F6D192F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2087"/>
                <a:ext cx="203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5.14</a:t>
                </a:r>
                <a:endParaRPr lang="es-ES" altLang="es-PE" sz="2400"/>
              </a:p>
            </p:txBody>
          </p:sp>
          <p:sp>
            <p:nvSpPr>
              <p:cNvPr id="63541" name="Rectangle 156">
                <a:extLst>
                  <a:ext uri="{FF2B5EF4-FFF2-40B4-BE49-F238E27FC236}">
                    <a16:creationId xmlns:a16="http://schemas.microsoft.com/office/drawing/2014/main" id="{C9EFB5AB-AAF7-4B3A-8CD8-29CC939DE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6" y="2087"/>
                <a:ext cx="26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1,877</a:t>
                </a:r>
                <a:endParaRPr lang="es-ES" altLang="es-PE" sz="2400"/>
              </a:p>
            </p:txBody>
          </p:sp>
          <p:sp>
            <p:nvSpPr>
              <p:cNvPr id="63542" name="Rectangle 157">
                <a:extLst>
                  <a:ext uri="{FF2B5EF4-FFF2-40B4-BE49-F238E27FC236}">
                    <a16:creationId xmlns:a16="http://schemas.microsoft.com/office/drawing/2014/main" id="{BAEBBADD-E0CF-4A37-8E3A-086E642DD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2" y="2087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43" name="Rectangle 158">
                <a:extLst>
                  <a:ext uri="{FF2B5EF4-FFF2-40B4-BE49-F238E27FC236}">
                    <a16:creationId xmlns:a16="http://schemas.microsoft.com/office/drawing/2014/main" id="{1EB2C0BA-8609-4243-8956-BCEAB6EF9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087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44" name="Rectangle 159">
                <a:extLst>
                  <a:ext uri="{FF2B5EF4-FFF2-40B4-BE49-F238E27FC236}">
                    <a16:creationId xmlns:a16="http://schemas.microsoft.com/office/drawing/2014/main" id="{071E7A86-E1A5-450D-8A24-3BA9E54D5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8" y="2087"/>
                <a:ext cx="26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11.39</a:t>
                </a:r>
                <a:endParaRPr lang="es-ES" altLang="es-PE" sz="2400"/>
              </a:p>
            </p:txBody>
          </p:sp>
          <p:sp>
            <p:nvSpPr>
              <p:cNvPr id="63545" name="Rectangle 160">
                <a:extLst>
                  <a:ext uri="{FF2B5EF4-FFF2-40B4-BE49-F238E27FC236}">
                    <a16:creationId xmlns:a16="http://schemas.microsoft.com/office/drawing/2014/main" id="{62D63CAA-6AF3-4958-A597-297E95EEE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" y="2087"/>
                <a:ext cx="14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9.1</a:t>
                </a:r>
                <a:endParaRPr lang="es-ES" altLang="es-PE" sz="2400"/>
              </a:p>
            </p:txBody>
          </p:sp>
          <p:sp>
            <p:nvSpPr>
              <p:cNvPr id="63546" name="Rectangle 161">
                <a:extLst>
                  <a:ext uri="{FF2B5EF4-FFF2-40B4-BE49-F238E27FC236}">
                    <a16:creationId xmlns:a16="http://schemas.microsoft.com/office/drawing/2014/main" id="{7C86BAA0-1694-4E2C-BB54-8F3DB780C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" y="2087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47" name="Rectangle 162">
                <a:extLst>
                  <a:ext uri="{FF2B5EF4-FFF2-40B4-BE49-F238E27FC236}">
                    <a16:creationId xmlns:a16="http://schemas.microsoft.com/office/drawing/2014/main" id="{EED88AB5-056F-4570-9EC7-32EA91675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2087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48" name="Rectangle 163">
                <a:extLst>
                  <a:ext uri="{FF2B5EF4-FFF2-40B4-BE49-F238E27FC236}">
                    <a16:creationId xmlns:a16="http://schemas.microsoft.com/office/drawing/2014/main" id="{580954BA-D036-4D56-8B2D-E15B5198E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" y="2237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3</a:t>
                </a:r>
                <a:endParaRPr lang="es-ES" altLang="es-PE" sz="2400"/>
              </a:p>
            </p:txBody>
          </p:sp>
          <p:sp>
            <p:nvSpPr>
              <p:cNvPr id="63549" name="Rectangle 164">
                <a:extLst>
                  <a:ext uri="{FF2B5EF4-FFF2-40B4-BE49-F238E27FC236}">
                    <a16:creationId xmlns:a16="http://schemas.microsoft.com/office/drawing/2014/main" id="{B252BA04-0658-4E74-9FC6-25F0ECAF7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" y="2237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50" name="Rectangle 165">
                <a:extLst>
                  <a:ext uri="{FF2B5EF4-FFF2-40B4-BE49-F238E27FC236}">
                    <a16:creationId xmlns:a16="http://schemas.microsoft.com/office/drawing/2014/main" id="{3F30AAE6-0A47-4707-93F2-F3F1604101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" y="2237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51" name="Rectangle 166">
                <a:extLst>
                  <a:ext uri="{FF2B5EF4-FFF2-40B4-BE49-F238E27FC236}">
                    <a16:creationId xmlns:a16="http://schemas.microsoft.com/office/drawing/2014/main" id="{189A55E3-E5C0-4BC3-A16D-EAA2DD5E8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2237"/>
                <a:ext cx="203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5.14</a:t>
                </a:r>
                <a:endParaRPr lang="es-ES" altLang="es-PE" sz="2400"/>
              </a:p>
            </p:txBody>
          </p:sp>
          <p:sp>
            <p:nvSpPr>
              <p:cNvPr id="63552" name="Rectangle 167">
                <a:extLst>
                  <a:ext uri="{FF2B5EF4-FFF2-40B4-BE49-F238E27FC236}">
                    <a16:creationId xmlns:a16="http://schemas.microsoft.com/office/drawing/2014/main" id="{7985C3EE-7DB6-406D-9B0F-C93544362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6" y="2237"/>
                <a:ext cx="26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1,877</a:t>
                </a:r>
                <a:endParaRPr lang="es-ES" altLang="es-PE" sz="2400"/>
              </a:p>
            </p:txBody>
          </p:sp>
          <p:sp>
            <p:nvSpPr>
              <p:cNvPr id="63553" name="Rectangle 168">
                <a:extLst>
                  <a:ext uri="{FF2B5EF4-FFF2-40B4-BE49-F238E27FC236}">
                    <a16:creationId xmlns:a16="http://schemas.microsoft.com/office/drawing/2014/main" id="{BE65BAC9-BAE7-45D0-A774-70129AEA0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2" y="2237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54" name="Rectangle 169">
                <a:extLst>
                  <a:ext uri="{FF2B5EF4-FFF2-40B4-BE49-F238E27FC236}">
                    <a16:creationId xmlns:a16="http://schemas.microsoft.com/office/drawing/2014/main" id="{1FF94322-24D0-429C-9560-A4D8916F4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237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55" name="Rectangle 170">
                <a:extLst>
                  <a:ext uri="{FF2B5EF4-FFF2-40B4-BE49-F238E27FC236}">
                    <a16:creationId xmlns:a16="http://schemas.microsoft.com/office/drawing/2014/main" id="{D2279EF9-7092-4B36-AC21-BDA29CBB2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8" y="2237"/>
                <a:ext cx="26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11.67</a:t>
                </a:r>
                <a:endParaRPr lang="es-ES" altLang="es-PE" sz="2400"/>
              </a:p>
            </p:txBody>
          </p:sp>
          <p:sp>
            <p:nvSpPr>
              <p:cNvPr id="63556" name="Rectangle 171">
                <a:extLst>
                  <a:ext uri="{FF2B5EF4-FFF2-40B4-BE49-F238E27FC236}">
                    <a16:creationId xmlns:a16="http://schemas.microsoft.com/office/drawing/2014/main" id="{1963BF7C-6672-4523-A529-493F5C0C5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" y="2237"/>
                <a:ext cx="14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9.3</a:t>
                </a:r>
                <a:endParaRPr lang="es-ES" altLang="es-PE" sz="2400"/>
              </a:p>
            </p:txBody>
          </p:sp>
          <p:sp>
            <p:nvSpPr>
              <p:cNvPr id="63557" name="Rectangle 172">
                <a:extLst>
                  <a:ext uri="{FF2B5EF4-FFF2-40B4-BE49-F238E27FC236}">
                    <a16:creationId xmlns:a16="http://schemas.microsoft.com/office/drawing/2014/main" id="{6A8A4DCF-4A87-43F6-80A3-7A62F0531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" y="2237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58" name="Rectangle 173">
                <a:extLst>
                  <a:ext uri="{FF2B5EF4-FFF2-40B4-BE49-F238E27FC236}">
                    <a16:creationId xmlns:a16="http://schemas.microsoft.com/office/drawing/2014/main" id="{40B1CF2E-CBEF-4A7F-BA25-E5B92EDA0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2237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59" name="Rectangle 174">
                <a:extLst>
                  <a:ext uri="{FF2B5EF4-FFF2-40B4-BE49-F238E27FC236}">
                    <a16:creationId xmlns:a16="http://schemas.microsoft.com/office/drawing/2014/main" id="{8794419F-BDCA-4921-B714-ACD8BAF8D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" y="2388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4</a:t>
                </a:r>
                <a:endParaRPr lang="es-ES" altLang="es-PE" sz="2400"/>
              </a:p>
            </p:txBody>
          </p:sp>
          <p:sp>
            <p:nvSpPr>
              <p:cNvPr id="63560" name="Rectangle 175">
                <a:extLst>
                  <a:ext uri="{FF2B5EF4-FFF2-40B4-BE49-F238E27FC236}">
                    <a16:creationId xmlns:a16="http://schemas.microsoft.com/office/drawing/2014/main" id="{3AC09C7F-4209-44C3-A97C-9D53FD4DC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" y="2388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61" name="Rectangle 176">
                <a:extLst>
                  <a:ext uri="{FF2B5EF4-FFF2-40B4-BE49-F238E27FC236}">
                    <a16:creationId xmlns:a16="http://schemas.microsoft.com/office/drawing/2014/main" id="{640BEC61-7FD9-4CCF-9377-B2D815E58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" y="2388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62" name="Rectangle 177">
                <a:extLst>
                  <a:ext uri="{FF2B5EF4-FFF2-40B4-BE49-F238E27FC236}">
                    <a16:creationId xmlns:a16="http://schemas.microsoft.com/office/drawing/2014/main" id="{70457D9E-70BA-44BC-AB6F-452255960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2388"/>
                <a:ext cx="203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5.14</a:t>
                </a:r>
                <a:endParaRPr lang="es-ES" altLang="es-PE" sz="2400"/>
              </a:p>
            </p:txBody>
          </p:sp>
          <p:sp>
            <p:nvSpPr>
              <p:cNvPr id="63563" name="Rectangle 178">
                <a:extLst>
                  <a:ext uri="{FF2B5EF4-FFF2-40B4-BE49-F238E27FC236}">
                    <a16:creationId xmlns:a16="http://schemas.microsoft.com/office/drawing/2014/main" id="{D128B1A8-3206-46F4-9EF2-C5A67CBF0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6" y="2388"/>
                <a:ext cx="26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1,877</a:t>
                </a:r>
                <a:endParaRPr lang="es-ES" altLang="es-PE" sz="2400"/>
              </a:p>
            </p:txBody>
          </p:sp>
          <p:sp>
            <p:nvSpPr>
              <p:cNvPr id="63564" name="Rectangle 179">
                <a:extLst>
                  <a:ext uri="{FF2B5EF4-FFF2-40B4-BE49-F238E27FC236}">
                    <a16:creationId xmlns:a16="http://schemas.microsoft.com/office/drawing/2014/main" id="{ABBB11A3-4504-40B7-BB2C-2DBBB69A4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2" y="2388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65" name="Rectangle 180">
                <a:extLst>
                  <a:ext uri="{FF2B5EF4-FFF2-40B4-BE49-F238E27FC236}">
                    <a16:creationId xmlns:a16="http://schemas.microsoft.com/office/drawing/2014/main" id="{0F3E0E48-21AD-49B0-9407-F7BBBCBE9A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388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66" name="Rectangle 181">
                <a:extLst>
                  <a:ext uri="{FF2B5EF4-FFF2-40B4-BE49-F238E27FC236}">
                    <a16:creationId xmlns:a16="http://schemas.microsoft.com/office/drawing/2014/main" id="{B7B0890F-F39B-442B-98DF-AE912CE43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8" y="2388"/>
                <a:ext cx="26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11.96</a:t>
                </a:r>
                <a:endParaRPr lang="es-ES" altLang="es-PE" sz="2400"/>
              </a:p>
            </p:txBody>
          </p:sp>
          <p:sp>
            <p:nvSpPr>
              <p:cNvPr id="63567" name="Rectangle 182">
                <a:extLst>
                  <a:ext uri="{FF2B5EF4-FFF2-40B4-BE49-F238E27FC236}">
                    <a16:creationId xmlns:a16="http://schemas.microsoft.com/office/drawing/2014/main" id="{9532234A-236B-4AA7-B124-090D2F458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" y="2388"/>
                <a:ext cx="14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9.5</a:t>
                </a:r>
                <a:endParaRPr lang="es-ES" altLang="es-PE" sz="2400"/>
              </a:p>
            </p:txBody>
          </p:sp>
          <p:sp>
            <p:nvSpPr>
              <p:cNvPr id="63568" name="Rectangle 183">
                <a:extLst>
                  <a:ext uri="{FF2B5EF4-FFF2-40B4-BE49-F238E27FC236}">
                    <a16:creationId xmlns:a16="http://schemas.microsoft.com/office/drawing/2014/main" id="{E4AF90B8-874C-48AA-9736-1E44B1938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" y="2388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69" name="Rectangle 184">
                <a:extLst>
                  <a:ext uri="{FF2B5EF4-FFF2-40B4-BE49-F238E27FC236}">
                    <a16:creationId xmlns:a16="http://schemas.microsoft.com/office/drawing/2014/main" id="{2D1664FC-AA0E-4CFB-94F4-ACF153329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2388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70" name="Rectangle 185">
                <a:extLst>
                  <a:ext uri="{FF2B5EF4-FFF2-40B4-BE49-F238E27FC236}">
                    <a16:creationId xmlns:a16="http://schemas.microsoft.com/office/drawing/2014/main" id="{4973E6F4-E19D-4666-8ADB-957B0AA9A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" y="2539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5</a:t>
                </a:r>
                <a:endParaRPr lang="es-ES" altLang="es-PE" sz="2400"/>
              </a:p>
            </p:txBody>
          </p:sp>
          <p:sp>
            <p:nvSpPr>
              <p:cNvPr id="63571" name="Rectangle 186">
                <a:extLst>
                  <a:ext uri="{FF2B5EF4-FFF2-40B4-BE49-F238E27FC236}">
                    <a16:creationId xmlns:a16="http://schemas.microsoft.com/office/drawing/2014/main" id="{866F47A0-1D2C-429E-86AF-746952D17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" y="2539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72" name="Rectangle 187">
                <a:extLst>
                  <a:ext uri="{FF2B5EF4-FFF2-40B4-BE49-F238E27FC236}">
                    <a16:creationId xmlns:a16="http://schemas.microsoft.com/office/drawing/2014/main" id="{B7B94293-9A66-42DA-A388-91FDBEEA0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" y="2539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73" name="Rectangle 188">
                <a:extLst>
                  <a:ext uri="{FF2B5EF4-FFF2-40B4-BE49-F238E27FC236}">
                    <a16:creationId xmlns:a16="http://schemas.microsoft.com/office/drawing/2014/main" id="{3E9EB5F3-2CBA-4F7B-A470-1EDAA1538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2539"/>
                <a:ext cx="203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5.14</a:t>
                </a:r>
                <a:endParaRPr lang="es-ES" altLang="es-PE" sz="2400"/>
              </a:p>
            </p:txBody>
          </p:sp>
          <p:sp>
            <p:nvSpPr>
              <p:cNvPr id="63574" name="Rectangle 189">
                <a:extLst>
                  <a:ext uri="{FF2B5EF4-FFF2-40B4-BE49-F238E27FC236}">
                    <a16:creationId xmlns:a16="http://schemas.microsoft.com/office/drawing/2014/main" id="{E1623DD4-3C32-46A7-BCE9-33D083B2A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6" y="2539"/>
                <a:ext cx="26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1,877</a:t>
                </a:r>
                <a:endParaRPr lang="es-ES" altLang="es-PE" sz="2400"/>
              </a:p>
            </p:txBody>
          </p:sp>
          <p:sp>
            <p:nvSpPr>
              <p:cNvPr id="63575" name="Rectangle 190">
                <a:extLst>
                  <a:ext uri="{FF2B5EF4-FFF2-40B4-BE49-F238E27FC236}">
                    <a16:creationId xmlns:a16="http://schemas.microsoft.com/office/drawing/2014/main" id="{E5A6BE57-1D9A-4CA0-843E-F43E360A9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2" y="2539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76" name="Rectangle 191">
                <a:extLst>
                  <a:ext uri="{FF2B5EF4-FFF2-40B4-BE49-F238E27FC236}">
                    <a16:creationId xmlns:a16="http://schemas.microsoft.com/office/drawing/2014/main" id="{FD325E45-3614-400C-906F-F480CB89B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539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77" name="Rectangle 192">
                <a:extLst>
                  <a:ext uri="{FF2B5EF4-FFF2-40B4-BE49-F238E27FC236}">
                    <a16:creationId xmlns:a16="http://schemas.microsoft.com/office/drawing/2014/main" id="{1E3A8588-D5C8-4D87-85CC-0B35FC667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8" y="2539"/>
                <a:ext cx="26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12.26</a:t>
                </a:r>
                <a:endParaRPr lang="es-ES" altLang="es-PE" sz="2400"/>
              </a:p>
            </p:txBody>
          </p:sp>
          <p:sp>
            <p:nvSpPr>
              <p:cNvPr id="63578" name="Rectangle 193">
                <a:extLst>
                  <a:ext uri="{FF2B5EF4-FFF2-40B4-BE49-F238E27FC236}">
                    <a16:creationId xmlns:a16="http://schemas.microsoft.com/office/drawing/2014/main" id="{A140870A-5B59-433A-9BA1-C693C204A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" y="2539"/>
                <a:ext cx="14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9.7</a:t>
                </a:r>
                <a:endParaRPr lang="es-ES" altLang="es-PE" sz="2400"/>
              </a:p>
            </p:txBody>
          </p:sp>
          <p:sp>
            <p:nvSpPr>
              <p:cNvPr id="63579" name="Rectangle 194">
                <a:extLst>
                  <a:ext uri="{FF2B5EF4-FFF2-40B4-BE49-F238E27FC236}">
                    <a16:creationId xmlns:a16="http://schemas.microsoft.com/office/drawing/2014/main" id="{06390515-F5F5-437F-8DBB-2F83F1288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" y="2539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80" name="Rectangle 195">
                <a:extLst>
                  <a:ext uri="{FF2B5EF4-FFF2-40B4-BE49-F238E27FC236}">
                    <a16:creationId xmlns:a16="http://schemas.microsoft.com/office/drawing/2014/main" id="{3B2907DA-8E03-4FAC-BAE6-EC2DA30B6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2539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81" name="Rectangle 196">
                <a:extLst>
                  <a:ext uri="{FF2B5EF4-FFF2-40B4-BE49-F238E27FC236}">
                    <a16:creationId xmlns:a16="http://schemas.microsoft.com/office/drawing/2014/main" id="{D3BDEC31-650B-463B-AFF1-7AB8E0E2F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" y="2689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6</a:t>
                </a:r>
                <a:endParaRPr lang="es-ES" altLang="es-PE" sz="2400"/>
              </a:p>
            </p:txBody>
          </p:sp>
          <p:sp>
            <p:nvSpPr>
              <p:cNvPr id="63582" name="Rectangle 197">
                <a:extLst>
                  <a:ext uri="{FF2B5EF4-FFF2-40B4-BE49-F238E27FC236}">
                    <a16:creationId xmlns:a16="http://schemas.microsoft.com/office/drawing/2014/main" id="{ACCB4BE8-768F-4D4A-B2D6-95E939B04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" y="2689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83" name="Rectangle 198">
                <a:extLst>
                  <a:ext uri="{FF2B5EF4-FFF2-40B4-BE49-F238E27FC236}">
                    <a16:creationId xmlns:a16="http://schemas.microsoft.com/office/drawing/2014/main" id="{EEA51BD4-8FAD-457E-8031-8B2B1185A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" y="2689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84" name="Rectangle 199">
                <a:extLst>
                  <a:ext uri="{FF2B5EF4-FFF2-40B4-BE49-F238E27FC236}">
                    <a16:creationId xmlns:a16="http://schemas.microsoft.com/office/drawing/2014/main" id="{7C2F92F4-88BD-4B40-9498-10A8CB23F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2689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85" name="Rectangle 200">
                <a:extLst>
                  <a:ext uri="{FF2B5EF4-FFF2-40B4-BE49-F238E27FC236}">
                    <a16:creationId xmlns:a16="http://schemas.microsoft.com/office/drawing/2014/main" id="{F91E32F6-EA83-45A3-B6A1-45366350C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6" y="2689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86" name="Rectangle 201">
                <a:extLst>
                  <a:ext uri="{FF2B5EF4-FFF2-40B4-BE49-F238E27FC236}">
                    <a16:creationId xmlns:a16="http://schemas.microsoft.com/office/drawing/2014/main" id="{CE6EAECE-1219-488D-8788-C9B3703886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2" y="2689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87" name="Rectangle 202">
                <a:extLst>
                  <a:ext uri="{FF2B5EF4-FFF2-40B4-BE49-F238E27FC236}">
                    <a16:creationId xmlns:a16="http://schemas.microsoft.com/office/drawing/2014/main" id="{F79EE256-7462-4F3E-A77F-726814987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689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88" name="Rectangle 203">
                <a:extLst>
                  <a:ext uri="{FF2B5EF4-FFF2-40B4-BE49-F238E27FC236}">
                    <a16:creationId xmlns:a16="http://schemas.microsoft.com/office/drawing/2014/main" id="{055D11BA-4D27-4576-B61F-CF7229F094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8" y="2689"/>
                <a:ext cx="26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12.56</a:t>
                </a:r>
                <a:endParaRPr lang="es-ES" altLang="es-PE" sz="2400"/>
              </a:p>
            </p:txBody>
          </p:sp>
          <p:sp>
            <p:nvSpPr>
              <p:cNvPr id="63589" name="Rectangle 204">
                <a:extLst>
                  <a:ext uri="{FF2B5EF4-FFF2-40B4-BE49-F238E27FC236}">
                    <a16:creationId xmlns:a16="http://schemas.microsoft.com/office/drawing/2014/main" id="{D128F196-8909-4468-8B35-F579756682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" y="2689"/>
                <a:ext cx="14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9.9</a:t>
                </a:r>
                <a:endParaRPr lang="es-ES" altLang="es-PE" sz="2400"/>
              </a:p>
            </p:txBody>
          </p:sp>
          <p:sp>
            <p:nvSpPr>
              <p:cNvPr id="63590" name="Rectangle 205">
                <a:extLst>
                  <a:ext uri="{FF2B5EF4-FFF2-40B4-BE49-F238E27FC236}">
                    <a16:creationId xmlns:a16="http://schemas.microsoft.com/office/drawing/2014/main" id="{7BA98CB6-5B44-4419-9284-D54A8FFCD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" y="2689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91" name="Rectangle 206">
                <a:extLst>
                  <a:ext uri="{FF2B5EF4-FFF2-40B4-BE49-F238E27FC236}">
                    <a16:creationId xmlns:a16="http://schemas.microsoft.com/office/drawing/2014/main" id="{7165E534-183F-4504-BA67-262582C29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2689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92" name="Rectangle 207">
                <a:extLst>
                  <a:ext uri="{FF2B5EF4-FFF2-40B4-BE49-F238E27FC236}">
                    <a16:creationId xmlns:a16="http://schemas.microsoft.com/office/drawing/2014/main" id="{7743982F-D3E9-4271-81B9-344B24539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" y="2840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7</a:t>
                </a:r>
                <a:endParaRPr lang="es-ES" altLang="es-PE" sz="2400"/>
              </a:p>
            </p:txBody>
          </p:sp>
          <p:sp>
            <p:nvSpPr>
              <p:cNvPr id="63593" name="Rectangle 208">
                <a:extLst>
                  <a:ext uri="{FF2B5EF4-FFF2-40B4-BE49-F238E27FC236}">
                    <a16:creationId xmlns:a16="http://schemas.microsoft.com/office/drawing/2014/main" id="{F97AECA6-BB10-493A-800B-0690A47D5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" y="2840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94" name="Rectangle 209">
                <a:extLst>
                  <a:ext uri="{FF2B5EF4-FFF2-40B4-BE49-F238E27FC236}">
                    <a16:creationId xmlns:a16="http://schemas.microsoft.com/office/drawing/2014/main" id="{0EE28BFA-05A5-4DE1-84E2-BA070588F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" y="2840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95" name="Rectangle 210">
                <a:extLst>
                  <a:ext uri="{FF2B5EF4-FFF2-40B4-BE49-F238E27FC236}">
                    <a16:creationId xmlns:a16="http://schemas.microsoft.com/office/drawing/2014/main" id="{B48B53CB-5394-4025-B274-4D2137365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2840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96" name="Rectangle 211">
                <a:extLst>
                  <a:ext uri="{FF2B5EF4-FFF2-40B4-BE49-F238E27FC236}">
                    <a16:creationId xmlns:a16="http://schemas.microsoft.com/office/drawing/2014/main" id="{612C03C0-AE96-49E7-A52D-1BC096724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6" y="2840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97" name="Rectangle 212">
                <a:extLst>
                  <a:ext uri="{FF2B5EF4-FFF2-40B4-BE49-F238E27FC236}">
                    <a16:creationId xmlns:a16="http://schemas.microsoft.com/office/drawing/2014/main" id="{D10EEA6D-09D8-40EF-BD8D-5004700F09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2" y="2840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98" name="Rectangle 213">
                <a:extLst>
                  <a:ext uri="{FF2B5EF4-FFF2-40B4-BE49-F238E27FC236}">
                    <a16:creationId xmlns:a16="http://schemas.microsoft.com/office/drawing/2014/main" id="{B6F89513-C095-46E6-9840-37D83EEEE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840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599" name="Rectangle 214">
                <a:extLst>
                  <a:ext uri="{FF2B5EF4-FFF2-40B4-BE49-F238E27FC236}">
                    <a16:creationId xmlns:a16="http://schemas.microsoft.com/office/drawing/2014/main" id="{F6406460-397B-47C9-B209-D94C6D184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8" y="2840"/>
                <a:ext cx="26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12.87</a:t>
                </a:r>
                <a:endParaRPr lang="es-ES" altLang="es-PE" sz="2400"/>
              </a:p>
            </p:txBody>
          </p:sp>
          <p:sp>
            <p:nvSpPr>
              <p:cNvPr id="63600" name="Rectangle 215">
                <a:extLst>
                  <a:ext uri="{FF2B5EF4-FFF2-40B4-BE49-F238E27FC236}">
                    <a16:creationId xmlns:a16="http://schemas.microsoft.com/office/drawing/2014/main" id="{758F75E4-DDA9-483F-BAC3-71C74FBC9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" y="2840"/>
                <a:ext cx="203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10.1</a:t>
                </a:r>
                <a:endParaRPr lang="es-ES" altLang="es-PE" sz="2400"/>
              </a:p>
            </p:txBody>
          </p:sp>
          <p:sp>
            <p:nvSpPr>
              <p:cNvPr id="63601" name="Rectangle 216">
                <a:extLst>
                  <a:ext uri="{FF2B5EF4-FFF2-40B4-BE49-F238E27FC236}">
                    <a16:creationId xmlns:a16="http://schemas.microsoft.com/office/drawing/2014/main" id="{D0D82FCC-C5C8-435E-9024-278BBEB8F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" y="2840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602" name="Rectangle 217">
                <a:extLst>
                  <a:ext uri="{FF2B5EF4-FFF2-40B4-BE49-F238E27FC236}">
                    <a16:creationId xmlns:a16="http://schemas.microsoft.com/office/drawing/2014/main" id="{AA2E872C-31C0-4200-9785-6CC291872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2840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603" name="Rectangle 218">
                <a:extLst>
                  <a:ext uri="{FF2B5EF4-FFF2-40B4-BE49-F238E27FC236}">
                    <a16:creationId xmlns:a16="http://schemas.microsoft.com/office/drawing/2014/main" id="{14D71E2E-C789-40C3-8006-E2069047A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" y="2990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8</a:t>
                </a:r>
                <a:endParaRPr lang="es-ES" altLang="es-PE" sz="2400"/>
              </a:p>
            </p:txBody>
          </p:sp>
          <p:sp>
            <p:nvSpPr>
              <p:cNvPr id="63604" name="Rectangle 219">
                <a:extLst>
                  <a:ext uri="{FF2B5EF4-FFF2-40B4-BE49-F238E27FC236}">
                    <a16:creationId xmlns:a16="http://schemas.microsoft.com/office/drawing/2014/main" id="{06C0A4BE-9AF9-44E9-A4FF-ADEFE497D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" y="2990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605" name="Rectangle 220">
                <a:extLst>
                  <a:ext uri="{FF2B5EF4-FFF2-40B4-BE49-F238E27FC236}">
                    <a16:creationId xmlns:a16="http://schemas.microsoft.com/office/drawing/2014/main" id="{CABA3899-A294-4645-8986-32200C044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" y="2990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606" name="Rectangle 221">
                <a:extLst>
                  <a:ext uri="{FF2B5EF4-FFF2-40B4-BE49-F238E27FC236}">
                    <a16:creationId xmlns:a16="http://schemas.microsoft.com/office/drawing/2014/main" id="{A511CEB5-D3CC-4BC4-B4BD-ED91CFEB23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2990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607" name="Rectangle 222">
                <a:extLst>
                  <a:ext uri="{FF2B5EF4-FFF2-40B4-BE49-F238E27FC236}">
                    <a16:creationId xmlns:a16="http://schemas.microsoft.com/office/drawing/2014/main" id="{C8E761BC-B074-4231-815F-52EEF1BFF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6" y="2990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608" name="Rectangle 223">
                <a:extLst>
                  <a:ext uri="{FF2B5EF4-FFF2-40B4-BE49-F238E27FC236}">
                    <a16:creationId xmlns:a16="http://schemas.microsoft.com/office/drawing/2014/main" id="{42818474-3606-4309-8D2B-803AD07A9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2" y="2990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609" name="Rectangle 224">
                <a:extLst>
                  <a:ext uri="{FF2B5EF4-FFF2-40B4-BE49-F238E27FC236}">
                    <a16:creationId xmlns:a16="http://schemas.microsoft.com/office/drawing/2014/main" id="{AB7DD64B-9812-400F-B800-5C0313A21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990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610" name="Rectangle 225">
                <a:extLst>
                  <a:ext uri="{FF2B5EF4-FFF2-40B4-BE49-F238E27FC236}">
                    <a16:creationId xmlns:a16="http://schemas.microsoft.com/office/drawing/2014/main" id="{F3A447DA-3638-414E-B033-CC9ACC13E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8" y="2990"/>
                <a:ext cx="26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13.19</a:t>
                </a:r>
                <a:endParaRPr lang="es-ES" altLang="es-PE" sz="2400"/>
              </a:p>
            </p:txBody>
          </p:sp>
          <p:sp>
            <p:nvSpPr>
              <p:cNvPr id="63611" name="Rectangle 226">
                <a:extLst>
                  <a:ext uri="{FF2B5EF4-FFF2-40B4-BE49-F238E27FC236}">
                    <a16:creationId xmlns:a16="http://schemas.microsoft.com/office/drawing/2014/main" id="{ECD3882C-19DE-4D2E-83A0-FE2D42E91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" y="2990"/>
                <a:ext cx="203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10.4</a:t>
                </a:r>
                <a:endParaRPr lang="es-ES" altLang="es-PE" sz="2400"/>
              </a:p>
            </p:txBody>
          </p:sp>
          <p:sp>
            <p:nvSpPr>
              <p:cNvPr id="63612" name="Rectangle 227">
                <a:extLst>
                  <a:ext uri="{FF2B5EF4-FFF2-40B4-BE49-F238E27FC236}">
                    <a16:creationId xmlns:a16="http://schemas.microsoft.com/office/drawing/2014/main" id="{6597E9F9-3A17-492B-B1AB-A9D2C0EB5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" y="2990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613" name="Rectangle 228">
                <a:extLst>
                  <a:ext uri="{FF2B5EF4-FFF2-40B4-BE49-F238E27FC236}">
                    <a16:creationId xmlns:a16="http://schemas.microsoft.com/office/drawing/2014/main" id="{0BC04366-96A8-42C1-9E3D-01C82A70F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2990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614" name="Rectangle 229">
                <a:extLst>
                  <a:ext uri="{FF2B5EF4-FFF2-40B4-BE49-F238E27FC236}">
                    <a16:creationId xmlns:a16="http://schemas.microsoft.com/office/drawing/2014/main" id="{5C095DA2-A1BA-46FE-8489-8E2516294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" y="3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9</a:t>
                </a:r>
                <a:endParaRPr lang="es-ES" altLang="es-PE" sz="2400"/>
              </a:p>
            </p:txBody>
          </p:sp>
          <p:sp>
            <p:nvSpPr>
              <p:cNvPr id="63615" name="Rectangle 230">
                <a:extLst>
                  <a:ext uri="{FF2B5EF4-FFF2-40B4-BE49-F238E27FC236}">
                    <a16:creationId xmlns:a16="http://schemas.microsoft.com/office/drawing/2014/main" id="{164DDB4F-D4FF-44E1-B3CB-0D50FC0AE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" y="3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616" name="Rectangle 231">
                <a:extLst>
                  <a:ext uri="{FF2B5EF4-FFF2-40B4-BE49-F238E27FC236}">
                    <a16:creationId xmlns:a16="http://schemas.microsoft.com/office/drawing/2014/main" id="{94B749F7-530B-457D-8E06-66E017FB9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" y="3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617" name="Rectangle 232">
                <a:extLst>
                  <a:ext uri="{FF2B5EF4-FFF2-40B4-BE49-F238E27FC236}">
                    <a16:creationId xmlns:a16="http://schemas.microsoft.com/office/drawing/2014/main" id="{70DDF8BB-D770-42A5-939A-D7DD3AA44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3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618" name="Rectangle 233">
                <a:extLst>
                  <a:ext uri="{FF2B5EF4-FFF2-40B4-BE49-F238E27FC236}">
                    <a16:creationId xmlns:a16="http://schemas.microsoft.com/office/drawing/2014/main" id="{208A9881-2F9B-4C29-B98E-A3483BC42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6" y="3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619" name="Rectangle 234">
                <a:extLst>
                  <a:ext uri="{FF2B5EF4-FFF2-40B4-BE49-F238E27FC236}">
                    <a16:creationId xmlns:a16="http://schemas.microsoft.com/office/drawing/2014/main" id="{DB62ED34-8EE8-4135-87C8-1DCA0A400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2" y="3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620" name="Rectangle 235">
                <a:extLst>
                  <a:ext uri="{FF2B5EF4-FFF2-40B4-BE49-F238E27FC236}">
                    <a16:creationId xmlns:a16="http://schemas.microsoft.com/office/drawing/2014/main" id="{EF70B8EB-B6F2-4627-9702-6DDDA3AE0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3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621" name="Rectangle 236">
                <a:extLst>
                  <a:ext uri="{FF2B5EF4-FFF2-40B4-BE49-F238E27FC236}">
                    <a16:creationId xmlns:a16="http://schemas.microsoft.com/office/drawing/2014/main" id="{7F9AD2A5-18D4-4380-8EF8-B757B0D3D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8" y="3141"/>
                <a:ext cx="26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13.51</a:t>
                </a:r>
                <a:endParaRPr lang="es-ES" altLang="es-PE" sz="2400"/>
              </a:p>
            </p:txBody>
          </p:sp>
          <p:sp>
            <p:nvSpPr>
              <p:cNvPr id="63622" name="Rectangle 237">
                <a:extLst>
                  <a:ext uri="{FF2B5EF4-FFF2-40B4-BE49-F238E27FC236}">
                    <a16:creationId xmlns:a16="http://schemas.microsoft.com/office/drawing/2014/main" id="{2C709EE8-F1EC-4D09-B9C2-1CE681B1C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" y="3141"/>
                <a:ext cx="203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10.6</a:t>
                </a:r>
                <a:endParaRPr lang="es-ES" altLang="es-PE" sz="2400"/>
              </a:p>
            </p:txBody>
          </p:sp>
          <p:sp>
            <p:nvSpPr>
              <p:cNvPr id="63623" name="Rectangle 238">
                <a:extLst>
                  <a:ext uri="{FF2B5EF4-FFF2-40B4-BE49-F238E27FC236}">
                    <a16:creationId xmlns:a16="http://schemas.microsoft.com/office/drawing/2014/main" id="{9C1EC9DA-3F6C-469F-85A8-48161FCE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" y="3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624" name="Rectangle 239">
                <a:extLst>
                  <a:ext uri="{FF2B5EF4-FFF2-40B4-BE49-F238E27FC236}">
                    <a16:creationId xmlns:a16="http://schemas.microsoft.com/office/drawing/2014/main" id="{2E45AA80-5CFB-459A-BF5E-FE97CF34B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314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625" name="Rectangle 240">
                <a:extLst>
                  <a:ext uri="{FF2B5EF4-FFF2-40B4-BE49-F238E27FC236}">
                    <a16:creationId xmlns:a16="http://schemas.microsoft.com/office/drawing/2014/main" id="{0EF9294A-E1A4-466C-8C75-DE10FAB46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" y="3292"/>
                <a:ext cx="11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10</a:t>
                </a:r>
                <a:endParaRPr lang="es-ES" altLang="es-PE" sz="2400"/>
              </a:p>
            </p:txBody>
          </p:sp>
          <p:sp>
            <p:nvSpPr>
              <p:cNvPr id="63626" name="Rectangle 241">
                <a:extLst>
                  <a:ext uri="{FF2B5EF4-FFF2-40B4-BE49-F238E27FC236}">
                    <a16:creationId xmlns:a16="http://schemas.microsoft.com/office/drawing/2014/main" id="{E92D05D2-0A47-4F0C-9858-3D6787CE9B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" y="3292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627" name="Rectangle 242">
                <a:extLst>
                  <a:ext uri="{FF2B5EF4-FFF2-40B4-BE49-F238E27FC236}">
                    <a16:creationId xmlns:a16="http://schemas.microsoft.com/office/drawing/2014/main" id="{F0D1B2B6-0DE3-4F33-81B9-3F9745AC5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" y="3292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628" name="Rectangle 243">
                <a:extLst>
                  <a:ext uri="{FF2B5EF4-FFF2-40B4-BE49-F238E27FC236}">
                    <a16:creationId xmlns:a16="http://schemas.microsoft.com/office/drawing/2014/main" id="{9967DD60-0B85-49B5-922E-2AA27D20C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3292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629" name="Rectangle 244">
                <a:extLst>
                  <a:ext uri="{FF2B5EF4-FFF2-40B4-BE49-F238E27FC236}">
                    <a16:creationId xmlns:a16="http://schemas.microsoft.com/office/drawing/2014/main" id="{76AE7EDE-9960-4779-A753-751D3C0E2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6" y="3292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630" name="Rectangle 245">
                <a:extLst>
                  <a:ext uri="{FF2B5EF4-FFF2-40B4-BE49-F238E27FC236}">
                    <a16:creationId xmlns:a16="http://schemas.microsoft.com/office/drawing/2014/main" id="{CA977E05-5174-43BC-93BF-AD7D3F801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2" y="3292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631" name="Rectangle 246">
                <a:extLst>
                  <a:ext uri="{FF2B5EF4-FFF2-40B4-BE49-F238E27FC236}">
                    <a16:creationId xmlns:a16="http://schemas.microsoft.com/office/drawing/2014/main" id="{A8C51CB8-0662-44CA-8B13-BFD4052A0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3292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632" name="Rectangle 247">
                <a:extLst>
                  <a:ext uri="{FF2B5EF4-FFF2-40B4-BE49-F238E27FC236}">
                    <a16:creationId xmlns:a16="http://schemas.microsoft.com/office/drawing/2014/main" id="{BAAB0B9E-D7DE-4E07-88A6-10AFD4AFE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8" y="3292"/>
                <a:ext cx="26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13.85</a:t>
                </a:r>
                <a:endParaRPr lang="es-ES" altLang="es-PE" sz="2400"/>
              </a:p>
            </p:txBody>
          </p:sp>
          <p:sp>
            <p:nvSpPr>
              <p:cNvPr id="63633" name="Rectangle 248">
                <a:extLst>
                  <a:ext uri="{FF2B5EF4-FFF2-40B4-BE49-F238E27FC236}">
                    <a16:creationId xmlns:a16="http://schemas.microsoft.com/office/drawing/2014/main" id="{1074D033-DDA0-4F6A-94EF-2D2A9418F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" y="3292"/>
                <a:ext cx="203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10.8</a:t>
                </a:r>
                <a:endParaRPr lang="es-ES" altLang="es-PE" sz="2400"/>
              </a:p>
            </p:txBody>
          </p:sp>
          <p:sp>
            <p:nvSpPr>
              <p:cNvPr id="63634" name="Rectangle 249">
                <a:extLst>
                  <a:ext uri="{FF2B5EF4-FFF2-40B4-BE49-F238E27FC236}">
                    <a16:creationId xmlns:a16="http://schemas.microsoft.com/office/drawing/2014/main" id="{D1616377-1579-43CF-B6D6-3B28E50DD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" y="3292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635" name="Rectangle 250">
                <a:extLst>
                  <a:ext uri="{FF2B5EF4-FFF2-40B4-BE49-F238E27FC236}">
                    <a16:creationId xmlns:a16="http://schemas.microsoft.com/office/drawing/2014/main" id="{24BBDD78-651D-4465-ABCC-BAE6191D3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3292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MX" altLang="es-PE" sz="1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endParaRPr lang="es-ES" altLang="es-PE" sz="2400"/>
              </a:p>
            </p:txBody>
          </p:sp>
          <p:sp>
            <p:nvSpPr>
              <p:cNvPr id="63636" name="Rectangle 251">
                <a:extLst>
                  <a:ext uri="{FF2B5EF4-FFF2-40B4-BE49-F238E27FC236}">
                    <a16:creationId xmlns:a16="http://schemas.microsoft.com/office/drawing/2014/main" id="{FB108E65-E008-4FF5-B0F0-B16E929A1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" y="1477"/>
                <a:ext cx="15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año</a:t>
                </a:r>
                <a:endParaRPr lang="es-ES" altLang="es-PE" sz="2400"/>
              </a:p>
            </p:txBody>
          </p:sp>
          <p:sp>
            <p:nvSpPr>
              <p:cNvPr id="63637" name="Rectangle 252">
                <a:extLst>
                  <a:ext uri="{FF2B5EF4-FFF2-40B4-BE49-F238E27FC236}">
                    <a16:creationId xmlns:a16="http://schemas.microsoft.com/office/drawing/2014/main" id="{E5E3C085-1F8B-4711-A0CC-E4BFD9AD2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" y="1326"/>
                <a:ext cx="68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Almacenamiento</a:t>
                </a:r>
                <a:endParaRPr lang="es-ES" altLang="es-PE" sz="2400"/>
              </a:p>
            </p:txBody>
          </p:sp>
          <p:sp>
            <p:nvSpPr>
              <p:cNvPr id="63638" name="Rectangle 253">
                <a:extLst>
                  <a:ext uri="{FF2B5EF4-FFF2-40B4-BE49-F238E27FC236}">
                    <a16:creationId xmlns:a16="http://schemas.microsoft.com/office/drawing/2014/main" id="{8B80C6D0-7D7F-40A4-AEB0-D10DDF433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6" y="1326"/>
                <a:ext cx="50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Recolección</a:t>
                </a:r>
                <a:endParaRPr lang="es-ES" altLang="es-PE" sz="2400"/>
              </a:p>
            </p:txBody>
          </p:sp>
          <p:sp>
            <p:nvSpPr>
              <p:cNvPr id="63639" name="Rectangle 254">
                <a:extLst>
                  <a:ext uri="{FF2B5EF4-FFF2-40B4-BE49-F238E27FC236}">
                    <a16:creationId xmlns:a16="http://schemas.microsoft.com/office/drawing/2014/main" id="{77161A00-3692-475A-A460-2D3D67865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326"/>
                <a:ext cx="68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Disposición final</a:t>
                </a:r>
                <a:endParaRPr lang="es-ES" altLang="es-PE" sz="2400"/>
              </a:p>
            </p:txBody>
          </p:sp>
          <p:sp>
            <p:nvSpPr>
              <p:cNvPr id="63640" name="Rectangle 255">
                <a:extLst>
                  <a:ext uri="{FF2B5EF4-FFF2-40B4-BE49-F238E27FC236}">
                    <a16:creationId xmlns:a16="http://schemas.microsoft.com/office/drawing/2014/main" id="{A546663B-57CF-4FFB-A431-D91B419E3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9" y="1326"/>
                <a:ext cx="91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Transporte y recorrido</a:t>
                </a:r>
                <a:endParaRPr lang="es-ES" altLang="es-PE" sz="2400"/>
              </a:p>
            </p:txBody>
          </p:sp>
          <p:sp>
            <p:nvSpPr>
              <p:cNvPr id="63641" name="Rectangle 256">
                <a:extLst>
                  <a:ext uri="{FF2B5EF4-FFF2-40B4-BE49-F238E27FC236}">
                    <a16:creationId xmlns:a16="http://schemas.microsoft.com/office/drawing/2014/main" id="{CFA47A1D-2DBD-489C-95DA-5DE17F1F1E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1326"/>
                <a:ext cx="529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Capacitación</a:t>
                </a:r>
                <a:endParaRPr lang="es-ES" altLang="es-PE" sz="2400"/>
              </a:p>
            </p:txBody>
          </p:sp>
          <p:sp>
            <p:nvSpPr>
              <p:cNvPr id="63642" name="Rectangle 257">
                <a:extLst>
                  <a:ext uri="{FF2B5EF4-FFF2-40B4-BE49-F238E27FC236}">
                    <a16:creationId xmlns:a16="http://schemas.microsoft.com/office/drawing/2014/main" id="{23974C92-9EA5-405C-BA08-05F56CA23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8" y="1159"/>
                <a:ext cx="8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 Black" panose="020B0A04020102020204" pitchFamily="34" charset="0"/>
                  </a:rPr>
                  <a:t>A</a:t>
                </a:r>
                <a:endParaRPr lang="es-ES" altLang="es-PE" sz="2400"/>
              </a:p>
            </p:txBody>
          </p:sp>
          <p:sp>
            <p:nvSpPr>
              <p:cNvPr id="63643" name="Rectangle 258">
                <a:extLst>
                  <a:ext uri="{FF2B5EF4-FFF2-40B4-BE49-F238E27FC236}">
                    <a16:creationId xmlns:a16="http://schemas.microsoft.com/office/drawing/2014/main" id="{BB98D654-9AF2-4E45-A627-9889C764FB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5" y="1159"/>
                <a:ext cx="8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 Black" panose="020B0A04020102020204" pitchFamily="34" charset="0"/>
                  </a:rPr>
                  <a:t>B</a:t>
                </a:r>
                <a:endParaRPr lang="es-ES" altLang="es-PE" sz="2400"/>
              </a:p>
            </p:txBody>
          </p:sp>
          <p:sp>
            <p:nvSpPr>
              <p:cNvPr id="63644" name="Rectangle 259">
                <a:extLst>
                  <a:ext uri="{FF2B5EF4-FFF2-40B4-BE49-F238E27FC236}">
                    <a16:creationId xmlns:a16="http://schemas.microsoft.com/office/drawing/2014/main" id="{71386156-C7B7-416C-85B1-2B3B25785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3" y="1159"/>
                <a:ext cx="8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 Black" panose="020B0A04020102020204" pitchFamily="34" charset="0"/>
                  </a:rPr>
                  <a:t>C</a:t>
                </a:r>
                <a:endParaRPr lang="es-ES" altLang="es-PE" sz="2400"/>
              </a:p>
            </p:txBody>
          </p:sp>
          <p:sp>
            <p:nvSpPr>
              <p:cNvPr id="63645" name="Rectangle 260">
                <a:extLst>
                  <a:ext uri="{FF2B5EF4-FFF2-40B4-BE49-F238E27FC236}">
                    <a16:creationId xmlns:a16="http://schemas.microsoft.com/office/drawing/2014/main" id="{E41EE507-D7F2-4E2F-A290-1B1E06F66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" y="1159"/>
                <a:ext cx="8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 Black" panose="020B0A04020102020204" pitchFamily="34" charset="0"/>
                  </a:rPr>
                  <a:t>D</a:t>
                </a:r>
                <a:endParaRPr lang="es-ES" altLang="es-PE" sz="2400"/>
              </a:p>
            </p:txBody>
          </p:sp>
          <p:sp>
            <p:nvSpPr>
              <p:cNvPr id="63646" name="Rectangle 261">
                <a:extLst>
                  <a:ext uri="{FF2B5EF4-FFF2-40B4-BE49-F238E27FC236}">
                    <a16:creationId xmlns:a16="http://schemas.microsoft.com/office/drawing/2014/main" id="{3DC789E6-B92C-41B5-AECE-0496A371A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" y="1159"/>
                <a:ext cx="7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s-ES" altLang="es-PE" sz="1300">
                    <a:solidFill>
                      <a:srgbClr val="000000"/>
                    </a:solidFill>
                    <a:latin typeface="Arial Black" panose="020B0A04020102020204" pitchFamily="34" charset="0"/>
                  </a:rPr>
                  <a:t>E</a:t>
                </a:r>
                <a:endParaRPr lang="es-ES" altLang="es-PE" sz="2400"/>
              </a:p>
            </p:txBody>
          </p:sp>
          <p:sp>
            <p:nvSpPr>
              <p:cNvPr id="63647" name="Line 262">
                <a:extLst>
                  <a:ext uri="{FF2B5EF4-FFF2-40B4-BE49-F238E27FC236}">
                    <a16:creationId xmlns:a16="http://schemas.microsoft.com/office/drawing/2014/main" id="{2BAE1503-2297-4E72-8167-2A98D18990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" y="1161"/>
                <a:ext cx="1" cy="226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3648" name="Rectangle 263">
                <a:extLst>
                  <a:ext uri="{FF2B5EF4-FFF2-40B4-BE49-F238E27FC236}">
                    <a16:creationId xmlns:a16="http://schemas.microsoft.com/office/drawing/2014/main" id="{B8788E85-C115-4EDE-AD09-D2823488D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" y="1161"/>
                <a:ext cx="10" cy="2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3649" name="Line 264">
                <a:extLst>
                  <a:ext uri="{FF2B5EF4-FFF2-40B4-BE49-F238E27FC236}">
                    <a16:creationId xmlns:a16="http://schemas.microsoft.com/office/drawing/2014/main" id="{F0F886EC-783C-4A5E-B48D-D79FD0FFB3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" y="1171"/>
                <a:ext cx="1" cy="22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3650" name="Rectangle 265">
                <a:extLst>
                  <a:ext uri="{FF2B5EF4-FFF2-40B4-BE49-F238E27FC236}">
                    <a16:creationId xmlns:a16="http://schemas.microsoft.com/office/drawing/2014/main" id="{20F8F1FB-C722-4377-8955-180BD4113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" y="1171"/>
                <a:ext cx="10" cy="22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3651" name="Line 266">
                <a:extLst>
                  <a:ext uri="{FF2B5EF4-FFF2-40B4-BE49-F238E27FC236}">
                    <a16:creationId xmlns:a16="http://schemas.microsoft.com/office/drawing/2014/main" id="{83398CE0-DB27-442E-BB45-1FB8C75FD0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4" y="1171"/>
                <a:ext cx="1" cy="22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3652" name="Rectangle 267">
                <a:extLst>
                  <a:ext uri="{FF2B5EF4-FFF2-40B4-BE49-F238E27FC236}">
                    <a16:creationId xmlns:a16="http://schemas.microsoft.com/office/drawing/2014/main" id="{2D694C30-6243-4B20-AF36-DCB1C1581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" y="1171"/>
                <a:ext cx="9" cy="22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3653" name="Line 268">
                <a:extLst>
                  <a:ext uri="{FF2B5EF4-FFF2-40B4-BE49-F238E27FC236}">
                    <a16:creationId xmlns:a16="http://schemas.microsoft.com/office/drawing/2014/main" id="{46416FDF-7A35-438F-9BFD-A0C006506A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1" y="1171"/>
                <a:ext cx="1" cy="22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3654" name="Rectangle 269">
                <a:extLst>
                  <a:ext uri="{FF2B5EF4-FFF2-40B4-BE49-F238E27FC236}">
                    <a16:creationId xmlns:a16="http://schemas.microsoft.com/office/drawing/2014/main" id="{B67D516C-17E3-4660-BCD0-CE6807DFD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1" y="1171"/>
                <a:ext cx="10" cy="22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3655" name="Line 270">
                <a:extLst>
                  <a:ext uri="{FF2B5EF4-FFF2-40B4-BE49-F238E27FC236}">
                    <a16:creationId xmlns:a16="http://schemas.microsoft.com/office/drawing/2014/main" id="{1862BEB4-6AE8-4D27-940F-E8BD86A071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9" y="1171"/>
                <a:ext cx="1" cy="22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3656" name="Rectangle 271">
                <a:extLst>
                  <a:ext uri="{FF2B5EF4-FFF2-40B4-BE49-F238E27FC236}">
                    <a16:creationId xmlns:a16="http://schemas.microsoft.com/office/drawing/2014/main" id="{91427CA0-08FD-4D17-8398-A8DC26C65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" y="1171"/>
                <a:ext cx="10" cy="22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3657" name="Line 272">
                <a:extLst>
                  <a:ext uri="{FF2B5EF4-FFF2-40B4-BE49-F238E27FC236}">
                    <a16:creationId xmlns:a16="http://schemas.microsoft.com/office/drawing/2014/main" id="{96E6A10C-94DC-49C3-B439-4D02248D35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7" y="1171"/>
                <a:ext cx="1" cy="22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3658" name="Rectangle 273">
                <a:extLst>
                  <a:ext uri="{FF2B5EF4-FFF2-40B4-BE49-F238E27FC236}">
                    <a16:creationId xmlns:a16="http://schemas.microsoft.com/office/drawing/2014/main" id="{2D3E17EB-1BBD-4FBD-9785-9C4EBE8DA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7" y="1171"/>
                <a:ext cx="10" cy="22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3659" name="Line 274">
                <a:extLst>
                  <a:ext uri="{FF2B5EF4-FFF2-40B4-BE49-F238E27FC236}">
                    <a16:creationId xmlns:a16="http://schemas.microsoft.com/office/drawing/2014/main" id="{BB436634-3257-4901-AED4-E826A382E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55" y="1171"/>
                <a:ext cx="1" cy="22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3660" name="Rectangle 275">
                <a:extLst>
                  <a:ext uri="{FF2B5EF4-FFF2-40B4-BE49-F238E27FC236}">
                    <a16:creationId xmlns:a16="http://schemas.microsoft.com/office/drawing/2014/main" id="{BB024E51-1694-4537-956D-C4D35C832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5" y="1171"/>
                <a:ext cx="10" cy="22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3661" name="Line 276">
                <a:extLst>
                  <a:ext uri="{FF2B5EF4-FFF2-40B4-BE49-F238E27FC236}">
                    <a16:creationId xmlns:a16="http://schemas.microsoft.com/office/drawing/2014/main" id="{5EF61CB0-F3C5-4FBF-8B78-488239CEBF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0" y="1472"/>
                <a:ext cx="1" cy="195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3662" name="Rectangle 277">
                <a:extLst>
                  <a:ext uri="{FF2B5EF4-FFF2-40B4-BE49-F238E27FC236}">
                    <a16:creationId xmlns:a16="http://schemas.microsoft.com/office/drawing/2014/main" id="{4FAF7C21-F8A8-496F-9087-853563A70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" y="1472"/>
                <a:ext cx="10" cy="195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3663" name="Line 278">
                <a:extLst>
                  <a:ext uri="{FF2B5EF4-FFF2-40B4-BE49-F238E27FC236}">
                    <a16:creationId xmlns:a16="http://schemas.microsoft.com/office/drawing/2014/main" id="{33145CEC-054E-4B1A-BC26-E4A65A134D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1472"/>
                <a:ext cx="1" cy="195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3664" name="Rectangle 279">
                <a:extLst>
                  <a:ext uri="{FF2B5EF4-FFF2-40B4-BE49-F238E27FC236}">
                    <a16:creationId xmlns:a16="http://schemas.microsoft.com/office/drawing/2014/main" id="{F71E0856-8F25-4168-8FCD-DCEEF6311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8" y="1472"/>
                <a:ext cx="9" cy="195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3665" name="Line 280">
                <a:extLst>
                  <a:ext uri="{FF2B5EF4-FFF2-40B4-BE49-F238E27FC236}">
                    <a16:creationId xmlns:a16="http://schemas.microsoft.com/office/drawing/2014/main" id="{F0ABA0A5-CC26-4059-B261-C27A4DF00D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5" y="1472"/>
                <a:ext cx="1" cy="195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3666" name="Rectangle 281">
                <a:extLst>
                  <a:ext uri="{FF2B5EF4-FFF2-40B4-BE49-F238E27FC236}">
                    <a16:creationId xmlns:a16="http://schemas.microsoft.com/office/drawing/2014/main" id="{2C6992F9-F1DE-4B84-9D99-4796797C5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5" y="1472"/>
                <a:ext cx="10" cy="195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3667" name="Line 282">
                <a:extLst>
                  <a:ext uri="{FF2B5EF4-FFF2-40B4-BE49-F238E27FC236}">
                    <a16:creationId xmlns:a16="http://schemas.microsoft.com/office/drawing/2014/main" id="{A6F6AA4A-17FD-42D7-BA11-8059C14EAC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3" y="1472"/>
                <a:ext cx="1" cy="195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3668" name="Rectangle 283">
                <a:extLst>
                  <a:ext uri="{FF2B5EF4-FFF2-40B4-BE49-F238E27FC236}">
                    <a16:creationId xmlns:a16="http://schemas.microsoft.com/office/drawing/2014/main" id="{769B9209-46EB-4712-ABF8-9F35EA54C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3" y="1472"/>
                <a:ext cx="10" cy="195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3669" name="Line 284">
                <a:extLst>
                  <a:ext uri="{FF2B5EF4-FFF2-40B4-BE49-F238E27FC236}">
                    <a16:creationId xmlns:a16="http://schemas.microsoft.com/office/drawing/2014/main" id="{6DDDD271-384A-4EE4-B901-3CE0E907E0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1" y="1472"/>
                <a:ext cx="1" cy="195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3670" name="Rectangle 285">
                <a:extLst>
                  <a:ext uri="{FF2B5EF4-FFF2-40B4-BE49-F238E27FC236}">
                    <a16:creationId xmlns:a16="http://schemas.microsoft.com/office/drawing/2014/main" id="{3F908C7C-AAC6-47A5-8B0F-C7E02F851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1" y="1472"/>
                <a:ext cx="10" cy="195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3671" name="Line 286">
                <a:extLst>
                  <a:ext uri="{FF2B5EF4-FFF2-40B4-BE49-F238E27FC236}">
                    <a16:creationId xmlns:a16="http://schemas.microsoft.com/office/drawing/2014/main" id="{F776798E-BA7E-476F-891D-BC8245DCB4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" y="1161"/>
                <a:ext cx="52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3672" name="Rectangle 287">
                <a:extLst>
                  <a:ext uri="{FF2B5EF4-FFF2-40B4-BE49-F238E27FC236}">
                    <a16:creationId xmlns:a16="http://schemas.microsoft.com/office/drawing/2014/main" id="{FCB8BE50-4500-4E4B-99E1-756769E83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" y="1161"/>
                <a:ext cx="520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3673" name="Line 288">
                <a:extLst>
                  <a:ext uri="{FF2B5EF4-FFF2-40B4-BE49-F238E27FC236}">
                    <a16:creationId xmlns:a16="http://schemas.microsoft.com/office/drawing/2014/main" id="{5A67E37A-F114-4137-888B-98364958C6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" y="1312"/>
                <a:ext cx="52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3674" name="Rectangle 289">
                <a:extLst>
                  <a:ext uri="{FF2B5EF4-FFF2-40B4-BE49-F238E27FC236}">
                    <a16:creationId xmlns:a16="http://schemas.microsoft.com/office/drawing/2014/main" id="{50A489EB-ACC4-4D11-9888-2AFA30E4D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" y="1312"/>
                <a:ext cx="5206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3675" name="Line 290">
                <a:extLst>
                  <a:ext uri="{FF2B5EF4-FFF2-40B4-BE49-F238E27FC236}">
                    <a16:creationId xmlns:a16="http://schemas.microsoft.com/office/drawing/2014/main" id="{9E49CBF4-23D8-462D-983F-FE6ADE6CBB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6" y="1462"/>
                <a:ext cx="493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3676" name="Rectangle 291">
                <a:extLst>
                  <a:ext uri="{FF2B5EF4-FFF2-40B4-BE49-F238E27FC236}">
                    <a16:creationId xmlns:a16="http://schemas.microsoft.com/office/drawing/2014/main" id="{B179BD5F-A49E-497C-AC12-79DE3E3F5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" y="1462"/>
                <a:ext cx="4939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3677" name="Line 292">
                <a:extLst>
                  <a:ext uri="{FF2B5EF4-FFF2-40B4-BE49-F238E27FC236}">
                    <a16:creationId xmlns:a16="http://schemas.microsoft.com/office/drawing/2014/main" id="{B471AC06-18AD-4309-8D89-5281464FA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" y="1763"/>
                <a:ext cx="52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3678" name="Rectangle 293">
                <a:extLst>
                  <a:ext uri="{FF2B5EF4-FFF2-40B4-BE49-F238E27FC236}">
                    <a16:creationId xmlns:a16="http://schemas.microsoft.com/office/drawing/2014/main" id="{309E1DB0-AEAF-4A75-B29B-C377F8EB4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" y="1763"/>
                <a:ext cx="520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3679" name="Line 294">
                <a:extLst>
                  <a:ext uri="{FF2B5EF4-FFF2-40B4-BE49-F238E27FC236}">
                    <a16:creationId xmlns:a16="http://schemas.microsoft.com/office/drawing/2014/main" id="{55BB0C67-4631-4C7D-B7D8-1910667CE3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" y="1914"/>
                <a:ext cx="52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3680" name="Rectangle 295">
                <a:extLst>
                  <a:ext uri="{FF2B5EF4-FFF2-40B4-BE49-F238E27FC236}">
                    <a16:creationId xmlns:a16="http://schemas.microsoft.com/office/drawing/2014/main" id="{25358BB1-9275-45BC-8001-A812BB401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" y="1914"/>
                <a:ext cx="520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3681" name="Line 296">
                <a:extLst>
                  <a:ext uri="{FF2B5EF4-FFF2-40B4-BE49-F238E27FC236}">
                    <a16:creationId xmlns:a16="http://schemas.microsoft.com/office/drawing/2014/main" id="{27BE4405-96FC-44C0-999A-A5AA327B9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" y="2065"/>
                <a:ext cx="52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3682" name="Rectangle 297">
                <a:extLst>
                  <a:ext uri="{FF2B5EF4-FFF2-40B4-BE49-F238E27FC236}">
                    <a16:creationId xmlns:a16="http://schemas.microsoft.com/office/drawing/2014/main" id="{1F94CABA-A38B-4E1C-B842-4DF8E19DE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" y="2065"/>
                <a:ext cx="5206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3683" name="Line 298">
                <a:extLst>
                  <a:ext uri="{FF2B5EF4-FFF2-40B4-BE49-F238E27FC236}">
                    <a16:creationId xmlns:a16="http://schemas.microsoft.com/office/drawing/2014/main" id="{548CA8BD-5F95-4306-80DD-D5DE024D20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" y="2215"/>
                <a:ext cx="52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3684" name="Rectangle 299">
                <a:extLst>
                  <a:ext uri="{FF2B5EF4-FFF2-40B4-BE49-F238E27FC236}">
                    <a16:creationId xmlns:a16="http://schemas.microsoft.com/office/drawing/2014/main" id="{9A7164EE-BB93-4AE2-B062-007666CE4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" y="2215"/>
                <a:ext cx="520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3685" name="Line 300">
                <a:extLst>
                  <a:ext uri="{FF2B5EF4-FFF2-40B4-BE49-F238E27FC236}">
                    <a16:creationId xmlns:a16="http://schemas.microsoft.com/office/drawing/2014/main" id="{48AB27FF-8501-416C-98AD-7787BA9D41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" y="2366"/>
                <a:ext cx="52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3686" name="Rectangle 301">
                <a:extLst>
                  <a:ext uri="{FF2B5EF4-FFF2-40B4-BE49-F238E27FC236}">
                    <a16:creationId xmlns:a16="http://schemas.microsoft.com/office/drawing/2014/main" id="{37D3C948-9B2F-4AD1-876E-BF06AAE9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" y="2366"/>
                <a:ext cx="520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3687" name="Line 302">
                <a:extLst>
                  <a:ext uri="{FF2B5EF4-FFF2-40B4-BE49-F238E27FC236}">
                    <a16:creationId xmlns:a16="http://schemas.microsoft.com/office/drawing/2014/main" id="{BF8BE0CE-5D21-4570-A021-BC3287D50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" y="2516"/>
                <a:ext cx="52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3688" name="Rectangle 303">
                <a:extLst>
                  <a:ext uri="{FF2B5EF4-FFF2-40B4-BE49-F238E27FC236}">
                    <a16:creationId xmlns:a16="http://schemas.microsoft.com/office/drawing/2014/main" id="{E5DD413C-1631-4C01-93DB-839202117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" y="2516"/>
                <a:ext cx="520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3689" name="Line 304">
                <a:extLst>
                  <a:ext uri="{FF2B5EF4-FFF2-40B4-BE49-F238E27FC236}">
                    <a16:creationId xmlns:a16="http://schemas.microsoft.com/office/drawing/2014/main" id="{034704AE-F287-4BF5-9023-CE6DBC41B7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" y="2667"/>
                <a:ext cx="52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3690" name="Rectangle 305">
                <a:extLst>
                  <a:ext uri="{FF2B5EF4-FFF2-40B4-BE49-F238E27FC236}">
                    <a16:creationId xmlns:a16="http://schemas.microsoft.com/office/drawing/2014/main" id="{2AE57B7B-3280-470E-8BB5-8D768048B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" y="2667"/>
                <a:ext cx="520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3691" name="Line 306">
                <a:extLst>
                  <a:ext uri="{FF2B5EF4-FFF2-40B4-BE49-F238E27FC236}">
                    <a16:creationId xmlns:a16="http://schemas.microsoft.com/office/drawing/2014/main" id="{0E6CBA85-BB91-4CEB-B2F1-368820D67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" y="2818"/>
                <a:ext cx="52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3692" name="Rectangle 307">
                <a:extLst>
                  <a:ext uri="{FF2B5EF4-FFF2-40B4-BE49-F238E27FC236}">
                    <a16:creationId xmlns:a16="http://schemas.microsoft.com/office/drawing/2014/main" id="{A5FF8407-5C72-4F8B-96B4-DA8E6ECD7E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" y="2818"/>
                <a:ext cx="5206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3693" name="Line 308">
                <a:extLst>
                  <a:ext uri="{FF2B5EF4-FFF2-40B4-BE49-F238E27FC236}">
                    <a16:creationId xmlns:a16="http://schemas.microsoft.com/office/drawing/2014/main" id="{5B203738-7371-4942-9415-2DD24878B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" y="2968"/>
                <a:ext cx="52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3694" name="Rectangle 309">
                <a:extLst>
                  <a:ext uri="{FF2B5EF4-FFF2-40B4-BE49-F238E27FC236}">
                    <a16:creationId xmlns:a16="http://schemas.microsoft.com/office/drawing/2014/main" id="{36903266-41FE-4C1E-AC08-60F756A46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" y="2968"/>
                <a:ext cx="520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3695" name="Line 310">
                <a:extLst>
                  <a:ext uri="{FF2B5EF4-FFF2-40B4-BE49-F238E27FC236}">
                    <a16:creationId xmlns:a16="http://schemas.microsoft.com/office/drawing/2014/main" id="{174D3992-9484-4D8D-9833-5FF907F460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" y="3119"/>
                <a:ext cx="52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3696" name="Rectangle 311">
                <a:extLst>
                  <a:ext uri="{FF2B5EF4-FFF2-40B4-BE49-F238E27FC236}">
                    <a16:creationId xmlns:a16="http://schemas.microsoft.com/office/drawing/2014/main" id="{3E48DA03-23C1-495C-84D3-787776E53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" y="3119"/>
                <a:ext cx="520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63697" name="Line 312">
                <a:extLst>
                  <a:ext uri="{FF2B5EF4-FFF2-40B4-BE49-F238E27FC236}">
                    <a16:creationId xmlns:a16="http://schemas.microsoft.com/office/drawing/2014/main" id="{D8835A82-EEC7-4BFB-88C2-E6422C34FF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" y="3269"/>
                <a:ext cx="52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63495" name="Rectangle 313">
              <a:extLst>
                <a:ext uri="{FF2B5EF4-FFF2-40B4-BE49-F238E27FC236}">
                  <a16:creationId xmlns:a16="http://schemas.microsoft.com/office/drawing/2014/main" id="{01B6BA17-3E78-4039-A70B-6E5E47B5B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" y="3269"/>
              <a:ext cx="5206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MX" altLang="es-PE" sz="2400"/>
            </a:p>
          </p:txBody>
        </p:sp>
        <p:sp>
          <p:nvSpPr>
            <p:cNvPr id="63496" name="Line 314">
              <a:extLst>
                <a:ext uri="{FF2B5EF4-FFF2-40B4-BE49-F238E27FC236}">
                  <a16:creationId xmlns:a16="http://schemas.microsoft.com/office/drawing/2014/main" id="{E2AC8444-1CF7-4062-8A33-505D4CA76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" y="3420"/>
              <a:ext cx="520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3497" name="Rectangle 315">
              <a:extLst>
                <a:ext uri="{FF2B5EF4-FFF2-40B4-BE49-F238E27FC236}">
                  <a16:creationId xmlns:a16="http://schemas.microsoft.com/office/drawing/2014/main" id="{92A2F82D-A2D1-4388-885B-C0C1A7734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" y="3420"/>
              <a:ext cx="5206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MX" altLang="es-PE" sz="2400"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5 Marcador de número de diapositiva">
            <a:extLst>
              <a:ext uri="{FF2B5EF4-FFF2-40B4-BE49-F238E27FC236}">
                <a16:creationId xmlns:a16="http://schemas.microsoft.com/office/drawing/2014/main" id="{DCD16126-49C6-4DAF-A38C-3403875E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67C4AF-38EC-4756-9317-DFBF7A192552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s-ES" altLang="es-PE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D3227738-8D84-4637-BFC7-6178FDDDEB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pPr eaLnBrk="1" hangingPunct="1"/>
            <a:r>
              <a:rPr lang="es-MX" altLang="es-PE" sz="2800" b="1"/>
              <a:t>3.4. BALANCE OFERTA-DEMANDA</a:t>
            </a:r>
            <a:endParaRPr lang="es-ES" altLang="es-PE" sz="2800" b="1"/>
          </a:p>
        </p:txBody>
      </p:sp>
      <p:sp>
        <p:nvSpPr>
          <p:cNvPr id="64516" name="Rectangle 12">
            <a:extLst>
              <a:ext uri="{FF2B5EF4-FFF2-40B4-BE49-F238E27FC236}">
                <a16:creationId xmlns:a16="http://schemas.microsoft.com/office/drawing/2014/main" id="{85497762-9F3E-4953-AF0B-E2CE74A83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413" y="1339850"/>
            <a:ext cx="8567737" cy="35290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s-PE" altLang="es-PE" sz="2000"/>
              <a:t>En los primeros 5 años, por la optimización de la oferta del servicio, se puede atender toda la demanda de recolección.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s-PE" altLang="es-PE" sz="2000"/>
              <a:t>A partir del año 5, por dar de baja a una unidad recolectora, aparece una brecha entre la oferta y la demanda.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s-PE" altLang="es-PE" sz="2000"/>
              <a:t>Para el tratamiento y disposición final, se requiere un área de 218 m</a:t>
            </a:r>
            <a:r>
              <a:rPr lang="es-PE" altLang="es-PE" sz="2000" baseline="30000"/>
              <a:t>2</a:t>
            </a:r>
            <a:r>
              <a:rPr lang="es-PE" altLang="es-PE" sz="2000"/>
              <a:t> con la finalidad de tratar 871 m</a:t>
            </a:r>
            <a:r>
              <a:rPr lang="es-PE" altLang="es-PE" sz="2000" baseline="30000"/>
              <a:t>3</a:t>
            </a:r>
            <a:r>
              <a:rPr lang="es-PE" altLang="es-PE" sz="2000"/>
              <a:t> de RR.SS. el año 10.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s-PE" altLang="es-PE" sz="2000"/>
              <a:t>Para la precolección a partir del primer año, se necesitan 6 contenedores de 1m</a:t>
            </a:r>
            <a:r>
              <a:rPr lang="es-PE" altLang="es-PE" sz="2000" baseline="30000"/>
              <a:t>3</a:t>
            </a:r>
            <a:r>
              <a:rPr lang="es-PE" altLang="es-PE" sz="2000"/>
              <a:t> de capacidad y una vida de 3 años. Así, en los 10 años, en total se requiere adquirir 24 contenedores.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s-PE" altLang="es-PE" sz="2000"/>
              <a:t>En cuanto al personal, se requieren 6 personas capacitadas para el año 1, y a partir del año 2 serían 9 personas.</a:t>
            </a:r>
            <a:endParaRPr lang="es-ES" altLang="es-PE" sz="2000"/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endParaRPr lang="es-PE" altLang="es-PE" sz="2000"/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endParaRPr lang="es-ES" altLang="es-PE" sz="2000"/>
          </a:p>
        </p:txBody>
      </p:sp>
      <p:sp>
        <p:nvSpPr>
          <p:cNvPr id="64517" name="Rectangle 13">
            <a:extLst>
              <a:ext uri="{FF2B5EF4-FFF2-40B4-BE49-F238E27FC236}">
                <a16:creationId xmlns:a16="http://schemas.microsoft.com/office/drawing/2014/main" id="{CB9DCE96-BE6E-4166-B9F0-C05A21CCD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099050"/>
            <a:ext cx="1981200" cy="10668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s-PE" altLang="en-US" b="1">
                <a:latin typeface="Arial" panose="020B0604020202020204" pitchFamily="34" charset="0"/>
              </a:rPr>
              <a:t>DEMANDA</a:t>
            </a:r>
          </a:p>
          <a:p>
            <a:pPr algn="ctr"/>
            <a:r>
              <a:rPr lang="es-PE" altLang="en-US" b="1">
                <a:latin typeface="Arial" panose="020B0604020202020204" pitchFamily="34" charset="0"/>
              </a:rPr>
              <a:t>TOTAL</a:t>
            </a:r>
            <a:endParaRPr lang="es-ES" altLang="en-US" b="1">
              <a:latin typeface="Arial" panose="020B0604020202020204" pitchFamily="34" charset="0"/>
            </a:endParaRPr>
          </a:p>
        </p:txBody>
      </p:sp>
      <p:sp>
        <p:nvSpPr>
          <p:cNvPr id="64518" name="Rectangle 14">
            <a:extLst>
              <a:ext uri="{FF2B5EF4-FFF2-40B4-BE49-F238E27FC236}">
                <a16:creationId xmlns:a16="http://schemas.microsoft.com/office/drawing/2014/main" id="{4382B9F9-3B0B-4033-B42F-D959968A0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099050"/>
            <a:ext cx="1981200" cy="10668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s-PE" altLang="en-US" b="1">
                <a:latin typeface="Arial" panose="020B0604020202020204" pitchFamily="34" charset="0"/>
              </a:rPr>
              <a:t>OFERTA</a:t>
            </a:r>
          </a:p>
          <a:p>
            <a:pPr algn="ctr"/>
            <a:r>
              <a:rPr lang="es-PE" altLang="en-US" b="1">
                <a:latin typeface="Arial" panose="020B0604020202020204" pitchFamily="34" charset="0"/>
              </a:rPr>
              <a:t>OPTIMIZADA</a:t>
            </a:r>
            <a:endParaRPr lang="es-ES" altLang="en-US" b="1">
              <a:latin typeface="Arial" panose="020B0604020202020204" pitchFamily="34" charset="0"/>
            </a:endParaRPr>
          </a:p>
        </p:txBody>
      </p:sp>
      <p:sp>
        <p:nvSpPr>
          <p:cNvPr id="64519" name="Rectangle 15">
            <a:extLst>
              <a:ext uri="{FF2B5EF4-FFF2-40B4-BE49-F238E27FC236}">
                <a16:creationId xmlns:a16="http://schemas.microsoft.com/office/drawing/2014/main" id="{90FEE60B-E185-4BBE-9473-A8072BFEA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099050"/>
            <a:ext cx="1981200" cy="10668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s-PE" altLang="en-US" b="1">
                <a:latin typeface="Arial" panose="020B0604020202020204" pitchFamily="34" charset="0"/>
              </a:rPr>
              <a:t>BRECHA O</a:t>
            </a:r>
          </a:p>
          <a:p>
            <a:pPr algn="ctr"/>
            <a:r>
              <a:rPr lang="es-PE" altLang="en-US" b="1">
                <a:latin typeface="Arial" panose="020B0604020202020204" pitchFamily="34" charset="0"/>
              </a:rPr>
              <a:t>DÉFICIT</a:t>
            </a:r>
            <a:endParaRPr lang="es-ES" altLang="en-US" b="1">
              <a:latin typeface="Arial" panose="020B0604020202020204" pitchFamily="34" charset="0"/>
            </a:endParaRPr>
          </a:p>
        </p:txBody>
      </p:sp>
      <p:sp>
        <p:nvSpPr>
          <p:cNvPr id="64520" name="Rectangle 16">
            <a:extLst>
              <a:ext uri="{FF2B5EF4-FFF2-40B4-BE49-F238E27FC236}">
                <a16:creationId xmlns:a16="http://schemas.microsoft.com/office/drawing/2014/main" id="{AF23B9FE-0402-4F86-9F6A-65F70B6DB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403850"/>
            <a:ext cx="533400" cy="4572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s-PE" altLang="en-US" b="1">
                <a:latin typeface="Arial" panose="020B0604020202020204" pitchFamily="34" charset="0"/>
              </a:rPr>
              <a:t>–</a:t>
            </a:r>
            <a:endParaRPr lang="es-ES" altLang="en-US" b="1">
              <a:latin typeface="Arial" panose="020B0604020202020204" pitchFamily="34" charset="0"/>
            </a:endParaRPr>
          </a:p>
        </p:txBody>
      </p:sp>
      <p:sp>
        <p:nvSpPr>
          <p:cNvPr id="64521" name="Rectangle 17">
            <a:extLst>
              <a:ext uri="{FF2B5EF4-FFF2-40B4-BE49-F238E27FC236}">
                <a16:creationId xmlns:a16="http://schemas.microsoft.com/office/drawing/2014/main" id="{75FB943E-6067-494B-B8D2-A33CCC8C2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03850"/>
            <a:ext cx="533400" cy="4572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s-PE" altLang="en-US" b="1">
                <a:latin typeface="Arial" panose="020B0604020202020204" pitchFamily="34" charset="0"/>
              </a:rPr>
              <a:t>=</a:t>
            </a:r>
            <a:endParaRPr lang="es-ES" altLang="en-US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6 Marcador de número de diapositiva">
            <a:extLst>
              <a:ext uri="{FF2B5EF4-FFF2-40B4-BE49-F238E27FC236}">
                <a16:creationId xmlns:a16="http://schemas.microsoft.com/office/drawing/2014/main" id="{ABE6D937-677B-455C-B9A9-8A520C20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E17BC0-1D33-4A29-A28A-040EB66149DD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s-ES" altLang="es-PE" sz="12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749BA7EC-3503-40D2-BE9D-C82E210AC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pPr eaLnBrk="1" hangingPunct="1"/>
            <a:r>
              <a:rPr lang="es-MX" altLang="es-PE" sz="2800" b="1"/>
              <a:t>BALANCE OFERTA-DEMANDA</a:t>
            </a:r>
            <a:endParaRPr lang="es-ES" altLang="es-PE" sz="2800" b="1"/>
          </a:p>
        </p:txBody>
      </p:sp>
      <p:sp>
        <p:nvSpPr>
          <p:cNvPr id="65540" name="Text Box 8">
            <a:extLst>
              <a:ext uri="{FF2B5EF4-FFF2-40B4-BE49-F238E27FC236}">
                <a16:creationId xmlns:a16="http://schemas.microsoft.com/office/drawing/2014/main" id="{D84CE0CB-3868-4C11-B3ED-D4D17F22F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768975"/>
            <a:ext cx="7775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PE" sz="2000">
                <a:latin typeface="Symbol" panose="05050102010706020507" pitchFamily="18" charset="2"/>
              </a:rPr>
              <a:t>S</a:t>
            </a:r>
            <a:r>
              <a:rPr lang="es-MX" altLang="es-PE" sz="2000"/>
              <a:t> déficit recolección (años 6 al 10) = 7,547 TM</a:t>
            </a:r>
            <a:endParaRPr lang="es-ES" altLang="es-PE" sz="2000"/>
          </a:p>
        </p:txBody>
      </p:sp>
      <p:pic>
        <p:nvPicPr>
          <p:cNvPr id="65541" name="Picture 12">
            <a:extLst>
              <a:ext uri="{FF2B5EF4-FFF2-40B4-BE49-F238E27FC236}">
                <a16:creationId xmlns:a16="http://schemas.microsoft.com/office/drawing/2014/main" id="{5533B07E-ABA3-42CD-8F9D-D4AF2DC5A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41438"/>
            <a:ext cx="849630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2" name="Rectangle 13">
            <a:extLst>
              <a:ext uri="{FF2B5EF4-FFF2-40B4-BE49-F238E27FC236}">
                <a16:creationId xmlns:a16="http://schemas.microsoft.com/office/drawing/2014/main" id="{268E16D8-EBA4-40F4-A73F-09B29D9CC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4292600"/>
            <a:ext cx="504825" cy="1368425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5 Marcador de número de diapositiva">
            <a:extLst>
              <a:ext uri="{FF2B5EF4-FFF2-40B4-BE49-F238E27FC236}">
                <a16:creationId xmlns:a16="http://schemas.microsoft.com/office/drawing/2014/main" id="{E48FAD09-5CC4-47C7-AEEE-63D0C176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9F0ABC9-5BEE-4C22-8F6A-1D38CA878253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s-ES" altLang="es-PE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38D7437-FE1B-447C-BC57-DC23FFF3F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80400" cy="892175"/>
          </a:xfrm>
        </p:spPr>
        <p:txBody>
          <a:bodyPr/>
          <a:lstStyle/>
          <a:p>
            <a:pPr eaLnBrk="1" hangingPunct="1"/>
            <a:r>
              <a:rPr lang="es-MX" altLang="es-PE" sz="2800" b="1"/>
              <a:t>1.3. PARTICIPACIÓN DE INVOLUCRADOS: ACTORES</a:t>
            </a:r>
            <a:endParaRPr lang="es-ES" altLang="es-PE" sz="2800" b="1"/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20FC472F-21B7-4C51-8682-3D7D0990BB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485900"/>
            <a:ext cx="8893175" cy="3455988"/>
          </a:xfrm>
        </p:spPr>
        <p:txBody>
          <a:bodyPr/>
          <a:lstStyle/>
          <a:p>
            <a:pPr marL="355600" indent="-355600" algn="just" eaLnBrk="1" hangingPunct="1">
              <a:lnSpc>
                <a:spcPct val="90000"/>
              </a:lnSpc>
            </a:pPr>
            <a:r>
              <a:rPr lang="es-PE" altLang="es-PE" sz="1800"/>
              <a:t>Municipalidad de Pichari: Prestador del servicio</a:t>
            </a:r>
          </a:p>
          <a:p>
            <a:pPr marL="355600" indent="-355600" algn="just" eaLnBrk="1" hangingPunct="1">
              <a:lnSpc>
                <a:spcPct val="90000"/>
              </a:lnSpc>
            </a:pPr>
            <a:r>
              <a:rPr lang="es-PE" altLang="es-PE" sz="1800"/>
              <a:t>Población de localidad de Pichari: Principal afectada</a:t>
            </a:r>
          </a:p>
          <a:p>
            <a:pPr marL="355600" indent="-355600" algn="just" eaLnBrk="1" hangingPunct="1">
              <a:lnSpc>
                <a:spcPct val="90000"/>
              </a:lnSpc>
            </a:pPr>
            <a:r>
              <a:rPr lang="es-PE" altLang="es-PE" sz="1800"/>
              <a:t>Microrred de Salud Pichari: Servicios preventivo-promocionales de salud</a:t>
            </a:r>
          </a:p>
          <a:p>
            <a:pPr marL="355600" indent="-355600" algn="just" eaLnBrk="1" hangingPunct="1">
              <a:lnSpc>
                <a:spcPct val="90000"/>
              </a:lnSpc>
            </a:pPr>
            <a:r>
              <a:rPr lang="es-PE" altLang="es-PE" sz="1800"/>
              <a:t>Unidad de Gestión Educativa Local de Kimbiri: Educación sanitaria a niños en edad escolar</a:t>
            </a:r>
          </a:p>
          <a:p>
            <a:pPr marL="355600" indent="-355600" algn="just" eaLnBrk="1" hangingPunct="1">
              <a:lnSpc>
                <a:spcPct val="90000"/>
              </a:lnSpc>
            </a:pPr>
            <a:r>
              <a:rPr lang="es-PE" altLang="es-PE" sz="1800"/>
              <a:t>Asociación de Municipalidades del Valle Río Apurímac y Ene - AMUVRAE</a:t>
            </a:r>
          </a:p>
          <a:p>
            <a:pPr marL="355600" indent="-355600" eaLnBrk="1" hangingPunct="1">
              <a:lnSpc>
                <a:spcPct val="90000"/>
              </a:lnSpc>
            </a:pPr>
            <a:r>
              <a:rPr lang="es-PE" altLang="es-PE" sz="1800"/>
              <a:t>Comité de Auto Defensa Local Base Pichari - CAD Pichari</a:t>
            </a:r>
          </a:p>
          <a:p>
            <a:pPr marL="355600" indent="-355600" eaLnBrk="1" hangingPunct="1">
              <a:lnSpc>
                <a:spcPct val="90000"/>
              </a:lnSpc>
            </a:pPr>
            <a:r>
              <a:rPr lang="es-PE" altLang="es-PE" sz="1800"/>
              <a:t>Comité Distrital de Productores Agropecuarios</a:t>
            </a:r>
            <a:endParaRPr lang="es-ES" altLang="es-PE" sz="1800"/>
          </a:p>
          <a:p>
            <a:pPr marL="355600" indent="-355600" eaLnBrk="1" hangingPunct="1">
              <a:lnSpc>
                <a:spcPct val="90000"/>
              </a:lnSpc>
            </a:pPr>
            <a:r>
              <a:rPr lang="es-PE" altLang="es-PE" sz="1800"/>
              <a:t>Clubes de Madres del Distrito de Pichari</a:t>
            </a:r>
          </a:p>
          <a:p>
            <a:pPr marL="355600" indent="-355600" eaLnBrk="1" hangingPunct="1">
              <a:lnSpc>
                <a:spcPct val="90000"/>
              </a:lnSpc>
            </a:pPr>
            <a:r>
              <a:rPr lang="es-PE" altLang="es-PE" sz="1800"/>
              <a:t>Asociaciones de Padres de Familia</a:t>
            </a:r>
          </a:p>
          <a:p>
            <a:pPr marL="355600" indent="-355600" eaLnBrk="1" hangingPunct="1">
              <a:lnSpc>
                <a:spcPct val="90000"/>
              </a:lnSpc>
            </a:pPr>
            <a:r>
              <a:rPr lang="es-PE" altLang="es-PE" sz="1800"/>
              <a:t>Junta de Vecinos de Pichari</a:t>
            </a:r>
          </a:p>
        </p:txBody>
      </p:sp>
      <p:grpSp>
        <p:nvGrpSpPr>
          <p:cNvPr id="11269" name="Group 4">
            <a:extLst>
              <a:ext uri="{FF2B5EF4-FFF2-40B4-BE49-F238E27FC236}">
                <a16:creationId xmlns:a16="http://schemas.microsoft.com/office/drawing/2014/main" id="{909EFAB1-35EA-4180-BB83-53A0582002AA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4579938"/>
            <a:ext cx="3600450" cy="1728787"/>
            <a:chOff x="1565" y="2432"/>
            <a:chExt cx="2812" cy="1452"/>
          </a:xfrm>
        </p:grpSpPr>
        <p:sp>
          <p:nvSpPr>
            <p:cNvPr id="11270" name="AutoShape 5">
              <a:extLst>
                <a:ext uri="{FF2B5EF4-FFF2-40B4-BE49-F238E27FC236}">
                  <a16:creationId xmlns:a16="http://schemas.microsoft.com/office/drawing/2014/main" id="{1A958C20-00C0-4884-B654-380AE2324B7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642" y="2534"/>
              <a:ext cx="204" cy="454"/>
            </a:xfrm>
            <a:prstGeom prst="moon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MX" altLang="es-PE" sz="2400"/>
            </a:p>
          </p:txBody>
        </p:sp>
        <p:sp>
          <p:nvSpPr>
            <p:cNvPr id="11271" name="AutoShape 6">
              <a:extLst>
                <a:ext uri="{FF2B5EF4-FFF2-40B4-BE49-F238E27FC236}">
                  <a16:creationId xmlns:a16="http://schemas.microsoft.com/office/drawing/2014/main" id="{5BD946FA-BADC-4E40-919A-106A5797A5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053" y="2743"/>
              <a:ext cx="161" cy="416"/>
            </a:xfrm>
            <a:prstGeom prst="moon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MX" altLang="es-PE" sz="2400"/>
            </a:p>
          </p:txBody>
        </p:sp>
        <p:grpSp>
          <p:nvGrpSpPr>
            <p:cNvPr id="11272" name="Group 7">
              <a:extLst>
                <a:ext uri="{FF2B5EF4-FFF2-40B4-BE49-F238E27FC236}">
                  <a16:creationId xmlns:a16="http://schemas.microsoft.com/office/drawing/2014/main" id="{66706ADD-234C-4696-BF81-5E20D1ECE2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1" y="2661"/>
              <a:ext cx="610" cy="923"/>
              <a:chOff x="2625" y="2750"/>
              <a:chExt cx="345" cy="504"/>
            </a:xfrm>
          </p:grpSpPr>
          <p:sp>
            <p:nvSpPr>
              <p:cNvPr id="11341" name="Freeform 8">
                <a:extLst>
                  <a:ext uri="{FF2B5EF4-FFF2-40B4-BE49-F238E27FC236}">
                    <a16:creationId xmlns:a16="http://schemas.microsoft.com/office/drawing/2014/main" id="{D0500685-8815-4338-9DC6-D24B14FB65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7" y="2996"/>
                <a:ext cx="213" cy="258"/>
              </a:xfrm>
              <a:custGeom>
                <a:avLst/>
                <a:gdLst>
                  <a:gd name="T0" fmla="*/ 1 w 426"/>
                  <a:gd name="T1" fmla="*/ 0 h 518"/>
                  <a:gd name="T2" fmla="*/ 1 w 426"/>
                  <a:gd name="T3" fmla="*/ 0 h 518"/>
                  <a:gd name="T4" fmla="*/ 1 w 426"/>
                  <a:gd name="T5" fmla="*/ 0 h 518"/>
                  <a:gd name="T6" fmla="*/ 2 w 426"/>
                  <a:gd name="T7" fmla="*/ 0 h 518"/>
                  <a:gd name="T8" fmla="*/ 3 w 426"/>
                  <a:gd name="T9" fmla="*/ 0 h 518"/>
                  <a:gd name="T10" fmla="*/ 4 w 426"/>
                  <a:gd name="T11" fmla="*/ 0 h 518"/>
                  <a:gd name="T12" fmla="*/ 4 w 426"/>
                  <a:gd name="T13" fmla="*/ 0 h 518"/>
                  <a:gd name="T14" fmla="*/ 5 w 426"/>
                  <a:gd name="T15" fmla="*/ 0 h 518"/>
                  <a:gd name="T16" fmla="*/ 6 w 426"/>
                  <a:gd name="T17" fmla="*/ 0 h 518"/>
                  <a:gd name="T18" fmla="*/ 7 w 426"/>
                  <a:gd name="T19" fmla="*/ 0 h 518"/>
                  <a:gd name="T20" fmla="*/ 8 w 426"/>
                  <a:gd name="T21" fmla="*/ 0 h 518"/>
                  <a:gd name="T22" fmla="*/ 9 w 426"/>
                  <a:gd name="T23" fmla="*/ 0 h 518"/>
                  <a:gd name="T24" fmla="*/ 10 w 426"/>
                  <a:gd name="T25" fmla="*/ 1 h 518"/>
                  <a:gd name="T26" fmla="*/ 11 w 426"/>
                  <a:gd name="T27" fmla="*/ 1 h 518"/>
                  <a:gd name="T28" fmla="*/ 11 w 426"/>
                  <a:gd name="T29" fmla="*/ 1 h 518"/>
                  <a:gd name="T30" fmla="*/ 11 w 426"/>
                  <a:gd name="T31" fmla="*/ 1 h 518"/>
                  <a:gd name="T32" fmla="*/ 11 w 426"/>
                  <a:gd name="T33" fmla="*/ 1 h 518"/>
                  <a:gd name="T34" fmla="*/ 11 w 426"/>
                  <a:gd name="T35" fmla="*/ 1 h 518"/>
                  <a:gd name="T36" fmla="*/ 11 w 426"/>
                  <a:gd name="T37" fmla="*/ 1 h 518"/>
                  <a:gd name="T38" fmla="*/ 12 w 426"/>
                  <a:gd name="T39" fmla="*/ 1 h 518"/>
                  <a:gd name="T40" fmla="*/ 12 w 426"/>
                  <a:gd name="T41" fmla="*/ 1 h 518"/>
                  <a:gd name="T42" fmla="*/ 12 w 426"/>
                  <a:gd name="T43" fmla="*/ 0 h 518"/>
                  <a:gd name="T44" fmla="*/ 12 w 426"/>
                  <a:gd name="T45" fmla="*/ 0 h 518"/>
                  <a:gd name="T46" fmla="*/ 12 w 426"/>
                  <a:gd name="T47" fmla="*/ 0 h 518"/>
                  <a:gd name="T48" fmla="*/ 13 w 426"/>
                  <a:gd name="T49" fmla="*/ 0 h 518"/>
                  <a:gd name="T50" fmla="*/ 13 w 426"/>
                  <a:gd name="T51" fmla="*/ 0 h 518"/>
                  <a:gd name="T52" fmla="*/ 13 w 426"/>
                  <a:gd name="T53" fmla="*/ 0 h 518"/>
                  <a:gd name="T54" fmla="*/ 13 w 426"/>
                  <a:gd name="T55" fmla="*/ 0 h 518"/>
                  <a:gd name="T56" fmla="*/ 14 w 426"/>
                  <a:gd name="T57" fmla="*/ 0 h 518"/>
                  <a:gd name="T58" fmla="*/ 14 w 426"/>
                  <a:gd name="T59" fmla="*/ 1 h 518"/>
                  <a:gd name="T60" fmla="*/ 14 w 426"/>
                  <a:gd name="T61" fmla="*/ 1 h 518"/>
                  <a:gd name="T62" fmla="*/ 14 w 426"/>
                  <a:gd name="T63" fmla="*/ 1 h 518"/>
                  <a:gd name="T64" fmla="*/ 14 w 426"/>
                  <a:gd name="T65" fmla="*/ 1 h 518"/>
                  <a:gd name="T66" fmla="*/ 14 w 426"/>
                  <a:gd name="T67" fmla="*/ 16 h 518"/>
                  <a:gd name="T68" fmla="*/ 11 w 426"/>
                  <a:gd name="T69" fmla="*/ 16 h 518"/>
                  <a:gd name="T70" fmla="*/ 11 w 426"/>
                  <a:gd name="T71" fmla="*/ 15 h 518"/>
                  <a:gd name="T72" fmla="*/ 11 w 426"/>
                  <a:gd name="T73" fmla="*/ 12 h 518"/>
                  <a:gd name="T74" fmla="*/ 11 w 426"/>
                  <a:gd name="T75" fmla="*/ 10 h 518"/>
                  <a:gd name="T76" fmla="*/ 11 w 426"/>
                  <a:gd name="T77" fmla="*/ 9 h 518"/>
                  <a:gd name="T78" fmla="*/ 11 w 426"/>
                  <a:gd name="T79" fmla="*/ 9 h 518"/>
                  <a:gd name="T80" fmla="*/ 11 w 426"/>
                  <a:gd name="T81" fmla="*/ 9 h 518"/>
                  <a:gd name="T82" fmla="*/ 10 w 426"/>
                  <a:gd name="T83" fmla="*/ 9 h 518"/>
                  <a:gd name="T84" fmla="*/ 9 w 426"/>
                  <a:gd name="T85" fmla="*/ 8 h 518"/>
                  <a:gd name="T86" fmla="*/ 9 w 426"/>
                  <a:gd name="T87" fmla="*/ 8 h 518"/>
                  <a:gd name="T88" fmla="*/ 8 w 426"/>
                  <a:gd name="T89" fmla="*/ 8 h 518"/>
                  <a:gd name="T90" fmla="*/ 7 w 426"/>
                  <a:gd name="T91" fmla="*/ 8 h 518"/>
                  <a:gd name="T92" fmla="*/ 6 w 426"/>
                  <a:gd name="T93" fmla="*/ 8 h 518"/>
                  <a:gd name="T94" fmla="*/ 6 w 426"/>
                  <a:gd name="T95" fmla="*/ 7 h 518"/>
                  <a:gd name="T96" fmla="*/ 5 w 426"/>
                  <a:gd name="T97" fmla="*/ 7 h 518"/>
                  <a:gd name="T98" fmla="*/ 4 w 426"/>
                  <a:gd name="T99" fmla="*/ 7 h 518"/>
                  <a:gd name="T100" fmla="*/ 3 w 426"/>
                  <a:gd name="T101" fmla="*/ 7 h 518"/>
                  <a:gd name="T102" fmla="*/ 2 w 426"/>
                  <a:gd name="T103" fmla="*/ 7 h 518"/>
                  <a:gd name="T104" fmla="*/ 2 w 426"/>
                  <a:gd name="T105" fmla="*/ 6 h 518"/>
                  <a:gd name="T106" fmla="*/ 1 w 426"/>
                  <a:gd name="T107" fmla="*/ 6 h 518"/>
                  <a:gd name="T108" fmla="*/ 0 w 426"/>
                  <a:gd name="T109" fmla="*/ 6 h 518"/>
                  <a:gd name="T110" fmla="*/ 1 w 426"/>
                  <a:gd name="T111" fmla="*/ 0 h 51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26"/>
                  <a:gd name="T169" fmla="*/ 0 h 518"/>
                  <a:gd name="T170" fmla="*/ 426 w 426"/>
                  <a:gd name="T171" fmla="*/ 518 h 51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26" h="518">
                    <a:moveTo>
                      <a:pt x="2" y="25"/>
                    </a:moveTo>
                    <a:lnTo>
                      <a:pt x="12" y="15"/>
                    </a:lnTo>
                    <a:lnTo>
                      <a:pt x="27" y="7"/>
                    </a:lnTo>
                    <a:lnTo>
                      <a:pt x="47" y="2"/>
                    </a:lnTo>
                    <a:lnTo>
                      <a:pt x="71" y="0"/>
                    </a:lnTo>
                    <a:lnTo>
                      <a:pt x="99" y="0"/>
                    </a:lnTo>
                    <a:lnTo>
                      <a:pt x="128" y="2"/>
                    </a:lnTo>
                    <a:lnTo>
                      <a:pt x="159" y="6"/>
                    </a:lnTo>
                    <a:lnTo>
                      <a:pt x="190" y="10"/>
                    </a:lnTo>
                    <a:lnTo>
                      <a:pt x="221" y="16"/>
                    </a:lnTo>
                    <a:lnTo>
                      <a:pt x="250" y="22"/>
                    </a:lnTo>
                    <a:lnTo>
                      <a:pt x="277" y="28"/>
                    </a:lnTo>
                    <a:lnTo>
                      <a:pt x="301" y="33"/>
                    </a:lnTo>
                    <a:lnTo>
                      <a:pt x="322" y="38"/>
                    </a:lnTo>
                    <a:lnTo>
                      <a:pt x="337" y="43"/>
                    </a:lnTo>
                    <a:lnTo>
                      <a:pt x="348" y="45"/>
                    </a:lnTo>
                    <a:lnTo>
                      <a:pt x="351" y="46"/>
                    </a:lnTo>
                    <a:lnTo>
                      <a:pt x="351" y="45"/>
                    </a:lnTo>
                    <a:lnTo>
                      <a:pt x="352" y="43"/>
                    </a:lnTo>
                    <a:lnTo>
                      <a:pt x="354" y="39"/>
                    </a:lnTo>
                    <a:lnTo>
                      <a:pt x="359" y="35"/>
                    </a:lnTo>
                    <a:lnTo>
                      <a:pt x="364" y="30"/>
                    </a:lnTo>
                    <a:lnTo>
                      <a:pt x="371" y="27"/>
                    </a:lnTo>
                    <a:lnTo>
                      <a:pt x="380" y="24"/>
                    </a:lnTo>
                    <a:lnTo>
                      <a:pt x="391" y="23"/>
                    </a:lnTo>
                    <a:lnTo>
                      <a:pt x="402" y="24"/>
                    </a:lnTo>
                    <a:lnTo>
                      <a:pt x="410" y="25"/>
                    </a:lnTo>
                    <a:lnTo>
                      <a:pt x="416" y="29"/>
                    </a:lnTo>
                    <a:lnTo>
                      <a:pt x="420" y="31"/>
                    </a:lnTo>
                    <a:lnTo>
                      <a:pt x="422" y="35"/>
                    </a:lnTo>
                    <a:lnTo>
                      <a:pt x="425" y="38"/>
                    </a:lnTo>
                    <a:lnTo>
                      <a:pt x="426" y="39"/>
                    </a:lnTo>
                    <a:lnTo>
                      <a:pt x="426" y="40"/>
                    </a:lnTo>
                    <a:lnTo>
                      <a:pt x="426" y="518"/>
                    </a:lnTo>
                    <a:lnTo>
                      <a:pt x="351" y="518"/>
                    </a:lnTo>
                    <a:lnTo>
                      <a:pt x="351" y="484"/>
                    </a:lnTo>
                    <a:lnTo>
                      <a:pt x="351" y="412"/>
                    </a:lnTo>
                    <a:lnTo>
                      <a:pt x="351" y="339"/>
                    </a:lnTo>
                    <a:lnTo>
                      <a:pt x="351" y="306"/>
                    </a:lnTo>
                    <a:lnTo>
                      <a:pt x="339" y="301"/>
                    </a:lnTo>
                    <a:lnTo>
                      <a:pt x="323" y="296"/>
                    </a:lnTo>
                    <a:lnTo>
                      <a:pt x="306" y="291"/>
                    </a:lnTo>
                    <a:lnTo>
                      <a:pt x="285" y="285"/>
                    </a:lnTo>
                    <a:lnTo>
                      <a:pt x="263" y="279"/>
                    </a:lnTo>
                    <a:lnTo>
                      <a:pt x="240" y="272"/>
                    </a:lnTo>
                    <a:lnTo>
                      <a:pt x="215" y="265"/>
                    </a:lnTo>
                    <a:lnTo>
                      <a:pt x="190" y="258"/>
                    </a:lnTo>
                    <a:lnTo>
                      <a:pt x="163" y="251"/>
                    </a:lnTo>
                    <a:lnTo>
                      <a:pt x="137" y="244"/>
                    </a:lnTo>
                    <a:lnTo>
                      <a:pt x="111" y="238"/>
                    </a:lnTo>
                    <a:lnTo>
                      <a:pt x="86" y="232"/>
                    </a:lnTo>
                    <a:lnTo>
                      <a:pt x="62" y="226"/>
                    </a:lnTo>
                    <a:lnTo>
                      <a:pt x="39" y="220"/>
                    </a:lnTo>
                    <a:lnTo>
                      <a:pt x="18" y="216"/>
                    </a:lnTo>
                    <a:lnTo>
                      <a:pt x="0" y="212"/>
                    </a:lnTo>
                    <a:lnTo>
                      <a:pt x="2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342" name="Freeform 9">
                <a:extLst>
                  <a:ext uri="{FF2B5EF4-FFF2-40B4-BE49-F238E27FC236}">
                    <a16:creationId xmlns:a16="http://schemas.microsoft.com/office/drawing/2014/main" id="{2FC59A78-BAF1-4F02-B4F4-9C6A3DDAD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4" y="2943"/>
                <a:ext cx="120" cy="107"/>
              </a:xfrm>
              <a:custGeom>
                <a:avLst/>
                <a:gdLst>
                  <a:gd name="T0" fmla="*/ 8 w 240"/>
                  <a:gd name="T1" fmla="*/ 7 h 214"/>
                  <a:gd name="T2" fmla="*/ 8 w 240"/>
                  <a:gd name="T3" fmla="*/ 0 h 214"/>
                  <a:gd name="T4" fmla="*/ 0 w 240"/>
                  <a:gd name="T5" fmla="*/ 2 h 214"/>
                  <a:gd name="T6" fmla="*/ 0 w 240"/>
                  <a:gd name="T7" fmla="*/ 7 h 214"/>
                  <a:gd name="T8" fmla="*/ 8 w 240"/>
                  <a:gd name="T9" fmla="*/ 7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214"/>
                  <a:gd name="T17" fmla="*/ 240 w 240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214">
                    <a:moveTo>
                      <a:pt x="240" y="214"/>
                    </a:moveTo>
                    <a:lnTo>
                      <a:pt x="240" y="0"/>
                    </a:lnTo>
                    <a:lnTo>
                      <a:pt x="0" y="50"/>
                    </a:lnTo>
                    <a:lnTo>
                      <a:pt x="0" y="214"/>
                    </a:lnTo>
                    <a:lnTo>
                      <a:pt x="240" y="2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343" name="Freeform 10">
                <a:extLst>
                  <a:ext uri="{FF2B5EF4-FFF2-40B4-BE49-F238E27FC236}">
                    <a16:creationId xmlns:a16="http://schemas.microsoft.com/office/drawing/2014/main" id="{2549926D-9E84-452E-8B7C-6957248C83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9" y="2971"/>
                <a:ext cx="87" cy="129"/>
              </a:xfrm>
              <a:custGeom>
                <a:avLst/>
                <a:gdLst>
                  <a:gd name="T0" fmla="*/ 5 w 175"/>
                  <a:gd name="T1" fmla="*/ 0 h 257"/>
                  <a:gd name="T2" fmla="*/ 0 w 175"/>
                  <a:gd name="T3" fmla="*/ 1 h 257"/>
                  <a:gd name="T4" fmla="*/ 0 w 175"/>
                  <a:gd name="T5" fmla="*/ 8 h 257"/>
                  <a:gd name="T6" fmla="*/ 1 w 175"/>
                  <a:gd name="T7" fmla="*/ 9 h 257"/>
                  <a:gd name="T8" fmla="*/ 5 w 175"/>
                  <a:gd name="T9" fmla="*/ 8 h 257"/>
                  <a:gd name="T10" fmla="*/ 5 w 175"/>
                  <a:gd name="T11" fmla="*/ 0 h 2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5"/>
                  <a:gd name="T19" fmla="*/ 0 h 257"/>
                  <a:gd name="T20" fmla="*/ 175 w 175"/>
                  <a:gd name="T21" fmla="*/ 257 h 2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5" h="257">
                    <a:moveTo>
                      <a:pt x="175" y="0"/>
                    </a:moveTo>
                    <a:lnTo>
                      <a:pt x="0" y="1"/>
                    </a:lnTo>
                    <a:lnTo>
                      <a:pt x="0" y="251"/>
                    </a:lnTo>
                    <a:lnTo>
                      <a:pt x="63" y="257"/>
                    </a:lnTo>
                    <a:lnTo>
                      <a:pt x="175" y="250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344" name="Freeform 11">
                <a:extLst>
                  <a:ext uri="{FF2B5EF4-FFF2-40B4-BE49-F238E27FC236}">
                    <a16:creationId xmlns:a16="http://schemas.microsoft.com/office/drawing/2014/main" id="{BF33A423-2F19-46C4-AD41-9A79360DE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5" y="3005"/>
                <a:ext cx="298" cy="236"/>
              </a:xfrm>
              <a:custGeom>
                <a:avLst/>
                <a:gdLst>
                  <a:gd name="T0" fmla="*/ 5 w 596"/>
                  <a:gd name="T1" fmla="*/ 1 h 472"/>
                  <a:gd name="T2" fmla="*/ 4 w 596"/>
                  <a:gd name="T3" fmla="*/ 1 h 472"/>
                  <a:gd name="T4" fmla="*/ 4 w 596"/>
                  <a:gd name="T5" fmla="*/ 1 h 472"/>
                  <a:gd name="T6" fmla="*/ 4 w 596"/>
                  <a:gd name="T7" fmla="*/ 1 h 472"/>
                  <a:gd name="T8" fmla="*/ 4 w 596"/>
                  <a:gd name="T9" fmla="*/ 1 h 472"/>
                  <a:gd name="T10" fmla="*/ 3 w 596"/>
                  <a:gd name="T11" fmla="*/ 1 h 472"/>
                  <a:gd name="T12" fmla="*/ 3 w 596"/>
                  <a:gd name="T13" fmla="*/ 1 h 472"/>
                  <a:gd name="T14" fmla="*/ 2 w 596"/>
                  <a:gd name="T15" fmla="*/ 1 h 472"/>
                  <a:gd name="T16" fmla="*/ 2 w 596"/>
                  <a:gd name="T17" fmla="*/ 2 h 472"/>
                  <a:gd name="T18" fmla="*/ 1 w 596"/>
                  <a:gd name="T19" fmla="*/ 3 h 472"/>
                  <a:gd name="T20" fmla="*/ 1 w 596"/>
                  <a:gd name="T21" fmla="*/ 4 h 472"/>
                  <a:gd name="T22" fmla="*/ 1 w 596"/>
                  <a:gd name="T23" fmla="*/ 6 h 472"/>
                  <a:gd name="T24" fmla="*/ 1 w 596"/>
                  <a:gd name="T25" fmla="*/ 8 h 472"/>
                  <a:gd name="T26" fmla="*/ 0 w 596"/>
                  <a:gd name="T27" fmla="*/ 10 h 472"/>
                  <a:gd name="T28" fmla="*/ 0 w 596"/>
                  <a:gd name="T29" fmla="*/ 12 h 472"/>
                  <a:gd name="T30" fmla="*/ 1 w 596"/>
                  <a:gd name="T31" fmla="*/ 13 h 472"/>
                  <a:gd name="T32" fmla="*/ 1 w 596"/>
                  <a:gd name="T33" fmla="*/ 14 h 472"/>
                  <a:gd name="T34" fmla="*/ 17 w 596"/>
                  <a:gd name="T35" fmla="*/ 15 h 472"/>
                  <a:gd name="T36" fmla="*/ 17 w 596"/>
                  <a:gd name="T37" fmla="*/ 11 h 472"/>
                  <a:gd name="T38" fmla="*/ 17 w 596"/>
                  <a:gd name="T39" fmla="*/ 11 h 472"/>
                  <a:gd name="T40" fmla="*/ 17 w 596"/>
                  <a:gd name="T41" fmla="*/ 11 h 472"/>
                  <a:gd name="T42" fmla="*/ 17 w 596"/>
                  <a:gd name="T43" fmla="*/ 11 h 472"/>
                  <a:gd name="T44" fmla="*/ 17 w 596"/>
                  <a:gd name="T45" fmla="*/ 11 h 472"/>
                  <a:gd name="T46" fmla="*/ 17 w 596"/>
                  <a:gd name="T47" fmla="*/ 11 h 472"/>
                  <a:gd name="T48" fmla="*/ 17 w 596"/>
                  <a:gd name="T49" fmla="*/ 10 h 472"/>
                  <a:gd name="T50" fmla="*/ 18 w 596"/>
                  <a:gd name="T51" fmla="*/ 10 h 472"/>
                  <a:gd name="T52" fmla="*/ 18 w 596"/>
                  <a:gd name="T53" fmla="*/ 10 h 472"/>
                  <a:gd name="T54" fmla="*/ 18 w 596"/>
                  <a:gd name="T55" fmla="*/ 10 h 472"/>
                  <a:gd name="T56" fmla="*/ 18 w 596"/>
                  <a:gd name="T57" fmla="*/ 10 h 472"/>
                  <a:gd name="T58" fmla="*/ 19 w 596"/>
                  <a:gd name="T59" fmla="*/ 9 h 472"/>
                  <a:gd name="T60" fmla="*/ 19 w 596"/>
                  <a:gd name="T61" fmla="*/ 9 h 472"/>
                  <a:gd name="T62" fmla="*/ 19 w 596"/>
                  <a:gd name="T63" fmla="*/ 8 h 472"/>
                  <a:gd name="T64" fmla="*/ 19 w 596"/>
                  <a:gd name="T65" fmla="*/ 8 h 472"/>
                  <a:gd name="T66" fmla="*/ 19 w 596"/>
                  <a:gd name="T67" fmla="*/ 7 h 472"/>
                  <a:gd name="T68" fmla="*/ 19 w 596"/>
                  <a:gd name="T69" fmla="*/ 7 h 472"/>
                  <a:gd name="T70" fmla="*/ 19 w 596"/>
                  <a:gd name="T71" fmla="*/ 7 h 472"/>
                  <a:gd name="T72" fmla="*/ 19 w 596"/>
                  <a:gd name="T73" fmla="*/ 6 h 472"/>
                  <a:gd name="T74" fmla="*/ 18 w 596"/>
                  <a:gd name="T75" fmla="*/ 5 h 472"/>
                  <a:gd name="T76" fmla="*/ 18 w 596"/>
                  <a:gd name="T77" fmla="*/ 4 h 472"/>
                  <a:gd name="T78" fmla="*/ 17 w 596"/>
                  <a:gd name="T79" fmla="*/ 3 h 472"/>
                  <a:gd name="T80" fmla="*/ 16 w 596"/>
                  <a:gd name="T81" fmla="*/ 2 h 472"/>
                  <a:gd name="T82" fmla="*/ 15 w 596"/>
                  <a:gd name="T83" fmla="*/ 1 h 472"/>
                  <a:gd name="T84" fmla="*/ 14 w 596"/>
                  <a:gd name="T85" fmla="*/ 1 h 472"/>
                  <a:gd name="T86" fmla="*/ 14 w 596"/>
                  <a:gd name="T87" fmla="*/ 1 h 472"/>
                  <a:gd name="T88" fmla="*/ 14 w 596"/>
                  <a:gd name="T89" fmla="*/ 1 h 472"/>
                  <a:gd name="T90" fmla="*/ 13 w 596"/>
                  <a:gd name="T91" fmla="*/ 1 h 472"/>
                  <a:gd name="T92" fmla="*/ 13 w 596"/>
                  <a:gd name="T93" fmla="*/ 1 h 472"/>
                  <a:gd name="T94" fmla="*/ 13 w 596"/>
                  <a:gd name="T95" fmla="*/ 1 h 472"/>
                  <a:gd name="T96" fmla="*/ 12 w 596"/>
                  <a:gd name="T97" fmla="*/ 1 h 472"/>
                  <a:gd name="T98" fmla="*/ 12 w 596"/>
                  <a:gd name="T99" fmla="*/ 0 h 472"/>
                  <a:gd name="T100" fmla="*/ 12 w 596"/>
                  <a:gd name="T101" fmla="*/ 0 h 472"/>
                  <a:gd name="T102" fmla="*/ 9 w 596"/>
                  <a:gd name="T103" fmla="*/ 4 h 472"/>
                  <a:gd name="T104" fmla="*/ 6 w 596"/>
                  <a:gd name="T105" fmla="*/ 1 h 472"/>
                  <a:gd name="T106" fmla="*/ 5 w 596"/>
                  <a:gd name="T107" fmla="*/ 1 h 472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596"/>
                  <a:gd name="T163" fmla="*/ 0 h 472"/>
                  <a:gd name="T164" fmla="*/ 596 w 596"/>
                  <a:gd name="T165" fmla="*/ 472 h 472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596" h="472">
                    <a:moveTo>
                      <a:pt x="133" y="1"/>
                    </a:moveTo>
                    <a:lnTo>
                      <a:pt x="128" y="1"/>
                    </a:lnTo>
                    <a:lnTo>
                      <a:pt x="121" y="2"/>
                    </a:lnTo>
                    <a:lnTo>
                      <a:pt x="112" y="3"/>
                    </a:lnTo>
                    <a:lnTo>
                      <a:pt x="101" y="8"/>
                    </a:lnTo>
                    <a:lnTo>
                      <a:pt x="88" y="12"/>
                    </a:lnTo>
                    <a:lnTo>
                      <a:pt x="76" y="20"/>
                    </a:lnTo>
                    <a:lnTo>
                      <a:pt x="62" y="28"/>
                    </a:lnTo>
                    <a:lnTo>
                      <a:pt x="47" y="40"/>
                    </a:lnTo>
                    <a:lnTo>
                      <a:pt x="29" y="69"/>
                    </a:lnTo>
                    <a:lnTo>
                      <a:pt x="16" y="118"/>
                    </a:lnTo>
                    <a:lnTo>
                      <a:pt x="7" y="179"/>
                    </a:lnTo>
                    <a:lnTo>
                      <a:pt x="2" y="247"/>
                    </a:lnTo>
                    <a:lnTo>
                      <a:pt x="0" y="312"/>
                    </a:lnTo>
                    <a:lnTo>
                      <a:pt x="0" y="368"/>
                    </a:lnTo>
                    <a:lnTo>
                      <a:pt x="1" y="406"/>
                    </a:lnTo>
                    <a:lnTo>
                      <a:pt x="1" y="421"/>
                    </a:lnTo>
                    <a:lnTo>
                      <a:pt x="526" y="472"/>
                    </a:lnTo>
                    <a:lnTo>
                      <a:pt x="514" y="340"/>
                    </a:lnTo>
                    <a:lnTo>
                      <a:pt x="516" y="337"/>
                    </a:lnTo>
                    <a:lnTo>
                      <a:pt x="520" y="334"/>
                    </a:lnTo>
                    <a:lnTo>
                      <a:pt x="525" y="330"/>
                    </a:lnTo>
                    <a:lnTo>
                      <a:pt x="530" y="327"/>
                    </a:lnTo>
                    <a:lnTo>
                      <a:pt x="535" y="323"/>
                    </a:lnTo>
                    <a:lnTo>
                      <a:pt x="541" y="319"/>
                    </a:lnTo>
                    <a:lnTo>
                      <a:pt x="547" y="315"/>
                    </a:lnTo>
                    <a:lnTo>
                      <a:pt x="553" y="311"/>
                    </a:lnTo>
                    <a:lnTo>
                      <a:pt x="564" y="300"/>
                    </a:lnTo>
                    <a:lnTo>
                      <a:pt x="576" y="290"/>
                    </a:lnTo>
                    <a:lnTo>
                      <a:pt x="584" y="278"/>
                    </a:lnTo>
                    <a:lnTo>
                      <a:pt x="591" y="266"/>
                    </a:lnTo>
                    <a:lnTo>
                      <a:pt x="595" y="252"/>
                    </a:lnTo>
                    <a:lnTo>
                      <a:pt x="596" y="237"/>
                    </a:lnTo>
                    <a:lnTo>
                      <a:pt x="595" y="220"/>
                    </a:lnTo>
                    <a:lnTo>
                      <a:pt x="591" y="199"/>
                    </a:lnTo>
                    <a:lnTo>
                      <a:pt x="588" y="193"/>
                    </a:lnTo>
                    <a:lnTo>
                      <a:pt x="580" y="176"/>
                    </a:lnTo>
                    <a:lnTo>
                      <a:pt x="568" y="151"/>
                    </a:lnTo>
                    <a:lnTo>
                      <a:pt x="550" y="121"/>
                    </a:lnTo>
                    <a:lnTo>
                      <a:pt x="530" y="89"/>
                    </a:lnTo>
                    <a:lnTo>
                      <a:pt x="503" y="58"/>
                    </a:lnTo>
                    <a:lnTo>
                      <a:pt x="474" y="32"/>
                    </a:lnTo>
                    <a:lnTo>
                      <a:pt x="441" y="12"/>
                    </a:lnTo>
                    <a:lnTo>
                      <a:pt x="435" y="10"/>
                    </a:lnTo>
                    <a:lnTo>
                      <a:pt x="427" y="8"/>
                    </a:lnTo>
                    <a:lnTo>
                      <a:pt x="418" y="5"/>
                    </a:lnTo>
                    <a:lnTo>
                      <a:pt x="408" y="3"/>
                    </a:lnTo>
                    <a:lnTo>
                      <a:pt x="396" y="2"/>
                    </a:lnTo>
                    <a:lnTo>
                      <a:pt x="385" y="1"/>
                    </a:lnTo>
                    <a:lnTo>
                      <a:pt x="373" y="0"/>
                    </a:lnTo>
                    <a:lnTo>
                      <a:pt x="363" y="0"/>
                    </a:lnTo>
                    <a:lnTo>
                      <a:pt x="261" y="123"/>
                    </a:lnTo>
                    <a:lnTo>
                      <a:pt x="185" y="1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345" name="Freeform 12">
                <a:extLst>
                  <a:ext uri="{FF2B5EF4-FFF2-40B4-BE49-F238E27FC236}">
                    <a16:creationId xmlns:a16="http://schemas.microsoft.com/office/drawing/2014/main" id="{A619BD74-24BF-4B50-A133-24CC14EEA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7" y="3015"/>
                <a:ext cx="271" cy="224"/>
              </a:xfrm>
              <a:custGeom>
                <a:avLst/>
                <a:gdLst>
                  <a:gd name="T0" fmla="*/ 1 w 542"/>
                  <a:gd name="T1" fmla="*/ 12 h 450"/>
                  <a:gd name="T2" fmla="*/ 0 w 542"/>
                  <a:gd name="T3" fmla="*/ 8 h 450"/>
                  <a:gd name="T4" fmla="*/ 1 w 542"/>
                  <a:gd name="T5" fmla="*/ 6 h 450"/>
                  <a:gd name="T6" fmla="*/ 1 w 542"/>
                  <a:gd name="T7" fmla="*/ 4 h 450"/>
                  <a:gd name="T8" fmla="*/ 1 w 542"/>
                  <a:gd name="T9" fmla="*/ 2 h 450"/>
                  <a:gd name="T10" fmla="*/ 1 w 542"/>
                  <a:gd name="T11" fmla="*/ 2 h 450"/>
                  <a:gd name="T12" fmla="*/ 1 w 542"/>
                  <a:gd name="T13" fmla="*/ 1 h 450"/>
                  <a:gd name="T14" fmla="*/ 1 w 542"/>
                  <a:gd name="T15" fmla="*/ 1 h 450"/>
                  <a:gd name="T16" fmla="*/ 1 w 542"/>
                  <a:gd name="T17" fmla="*/ 1 h 450"/>
                  <a:gd name="T18" fmla="*/ 2 w 542"/>
                  <a:gd name="T19" fmla="*/ 1 h 450"/>
                  <a:gd name="T20" fmla="*/ 2 w 542"/>
                  <a:gd name="T21" fmla="*/ 0 h 450"/>
                  <a:gd name="T22" fmla="*/ 2 w 542"/>
                  <a:gd name="T23" fmla="*/ 0 h 450"/>
                  <a:gd name="T24" fmla="*/ 2 w 542"/>
                  <a:gd name="T25" fmla="*/ 0 h 450"/>
                  <a:gd name="T26" fmla="*/ 3 w 542"/>
                  <a:gd name="T27" fmla="*/ 0 h 450"/>
                  <a:gd name="T28" fmla="*/ 3 w 542"/>
                  <a:gd name="T29" fmla="*/ 0 h 450"/>
                  <a:gd name="T30" fmla="*/ 3 w 542"/>
                  <a:gd name="T31" fmla="*/ 0 h 450"/>
                  <a:gd name="T32" fmla="*/ 3 w 542"/>
                  <a:gd name="T33" fmla="*/ 0 h 450"/>
                  <a:gd name="T34" fmla="*/ 5 w 542"/>
                  <a:gd name="T35" fmla="*/ 0 h 450"/>
                  <a:gd name="T36" fmla="*/ 8 w 542"/>
                  <a:gd name="T37" fmla="*/ 4 h 450"/>
                  <a:gd name="T38" fmla="*/ 11 w 542"/>
                  <a:gd name="T39" fmla="*/ 0 h 450"/>
                  <a:gd name="T40" fmla="*/ 12 w 542"/>
                  <a:gd name="T41" fmla="*/ 0 h 450"/>
                  <a:gd name="T42" fmla="*/ 13 w 542"/>
                  <a:gd name="T43" fmla="*/ 0 h 450"/>
                  <a:gd name="T44" fmla="*/ 14 w 542"/>
                  <a:gd name="T45" fmla="*/ 0 h 450"/>
                  <a:gd name="T46" fmla="*/ 15 w 542"/>
                  <a:gd name="T47" fmla="*/ 1 h 450"/>
                  <a:gd name="T48" fmla="*/ 15 w 542"/>
                  <a:gd name="T49" fmla="*/ 2 h 450"/>
                  <a:gd name="T50" fmla="*/ 16 w 542"/>
                  <a:gd name="T51" fmla="*/ 3 h 450"/>
                  <a:gd name="T52" fmla="*/ 17 w 542"/>
                  <a:gd name="T53" fmla="*/ 3 h 450"/>
                  <a:gd name="T54" fmla="*/ 17 w 542"/>
                  <a:gd name="T55" fmla="*/ 4 h 450"/>
                  <a:gd name="T56" fmla="*/ 17 w 542"/>
                  <a:gd name="T57" fmla="*/ 4 h 450"/>
                  <a:gd name="T58" fmla="*/ 17 w 542"/>
                  <a:gd name="T59" fmla="*/ 4 h 450"/>
                  <a:gd name="T60" fmla="*/ 17 w 542"/>
                  <a:gd name="T61" fmla="*/ 5 h 450"/>
                  <a:gd name="T62" fmla="*/ 17 w 542"/>
                  <a:gd name="T63" fmla="*/ 6 h 450"/>
                  <a:gd name="T64" fmla="*/ 17 w 542"/>
                  <a:gd name="T65" fmla="*/ 7 h 450"/>
                  <a:gd name="T66" fmla="*/ 17 w 542"/>
                  <a:gd name="T67" fmla="*/ 7 h 450"/>
                  <a:gd name="T68" fmla="*/ 17 w 542"/>
                  <a:gd name="T69" fmla="*/ 8 h 450"/>
                  <a:gd name="T70" fmla="*/ 16 w 542"/>
                  <a:gd name="T71" fmla="*/ 8 h 450"/>
                  <a:gd name="T72" fmla="*/ 16 w 542"/>
                  <a:gd name="T73" fmla="*/ 8 h 450"/>
                  <a:gd name="T74" fmla="*/ 15 w 542"/>
                  <a:gd name="T75" fmla="*/ 9 h 450"/>
                  <a:gd name="T76" fmla="*/ 15 w 542"/>
                  <a:gd name="T77" fmla="*/ 9 h 450"/>
                  <a:gd name="T78" fmla="*/ 15 w 542"/>
                  <a:gd name="T79" fmla="*/ 9 h 450"/>
                  <a:gd name="T80" fmla="*/ 15 w 542"/>
                  <a:gd name="T81" fmla="*/ 9 h 450"/>
                  <a:gd name="T82" fmla="*/ 15 w 542"/>
                  <a:gd name="T83" fmla="*/ 14 h 450"/>
                  <a:gd name="T84" fmla="*/ 1 w 542"/>
                  <a:gd name="T85" fmla="*/ 12 h 45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42"/>
                  <a:gd name="T130" fmla="*/ 0 h 450"/>
                  <a:gd name="T131" fmla="*/ 542 w 542"/>
                  <a:gd name="T132" fmla="*/ 450 h 45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42" h="450">
                    <a:moveTo>
                      <a:pt x="2" y="391"/>
                    </a:moveTo>
                    <a:lnTo>
                      <a:pt x="0" y="281"/>
                    </a:lnTo>
                    <a:lnTo>
                      <a:pt x="1" y="197"/>
                    </a:lnTo>
                    <a:lnTo>
                      <a:pt x="6" y="136"/>
                    </a:lnTo>
                    <a:lnTo>
                      <a:pt x="12" y="93"/>
                    </a:lnTo>
                    <a:lnTo>
                      <a:pt x="18" y="67"/>
                    </a:lnTo>
                    <a:lnTo>
                      <a:pt x="25" y="52"/>
                    </a:lnTo>
                    <a:lnTo>
                      <a:pt x="29" y="45"/>
                    </a:lnTo>
                    <a:lnTo>
                      <a:pt x="31" y="44"/>
                    </a:lnTo>
                    <a:lnTo>
                      <a:pt x="37" y="37"/>
                    </a:lnTo>
                    <a:lnTo>
                      <a:pt x="44" y="31"/>
                    </a:lnTo>
                    <a:lnTo>
                      <a:pt x="52" y="25"/>
                    </a:lnTo>
                    <a:lnTo>
                      <a:pt x="60" y="20"/>
                    </a:lnTo>
                    <a:lnTo>
                      <a:pt x="68" y="15"/>
                    </a:lnTo>
                    <a:lnTo>
                      <a:pt x="77" y="10"/>
                    </a:lnTo>
                    <a:lnTo>
                      <a:pt x="86" y="7"/>
                    </a:lnTo>
                    <a:lnTo>
                      <a:pt x="96" y="4"/>
                    </a:lnTo>
                    <a:lnTo>
                      <a:pt x="152" y="0"/>
                    </a:lnTo>
                    <a:lnTo>
                      <a:pt x="235" y="135"/>
                    </a:lnTo>
                    <a:lnTo>
                      <a:pt x="347" y="0"/>
                    </a:lnTo>
                    <a:lnTo>
                      <a:pt x="387" y="0"/>
                    </a:lnTo>
                    <a:lnTo>
                      <a:pt x="410" y="7"/>
                    </a:lnTo>
                    <a:lnTo>
                      <a:pt x="434" y="24"/>
                    </a:lnTo>
                    <a:lnTo>
                      <a:pt x="458" y="49"/>
                    </a:lnTo>
                    <a:lnTo>
                      <a:pt x="481" y="75"/>
                    </a:lnTo>
                    <a:lnTo>
                      <a:pt x="500" y="103"/>
                    </a:lnTo>
                    <a:lnTo>
                      <a:pt x="516" y="127"/>
                    </a:lnTo>
                    <a:lnTo>
                      <a:pt x="526" y="143"/>
                    </a:lnTo>
                    <a:lnTo>
                      <a:pt x="530" y="150"/>
                    </a:lnTo>
                    <a:lnTo>
                      <a:pt x="533" y="157"/>
                    </a:lnTo>
                    <a:lnTo>
                      <a:pt x="540" y="175"/>
                    </a:lnTo>
                    <a:lnTo>
                      <a:pt x="542" y="200"/>
                    </a:lnTo>
                    <a:lnTo>
                      <a:pt x="536" y="225"/>
                    </a:lnTo>
                    <a:lnTo>
                      <a:pt x="525" y="241"/>
                    </a:lnTo>
                    <a:lnTo>
                      <a:pt x="513" y="257"/>
                    </a:lnTo>
                    <a:lnTo>
                      <a:pt x="500" y="271"/>
                    </a:lnTo>
                    <a:lnTo>
                      <a:pt x="487" y="284"/>
                    </a:lnTo>
                    <a:lnTo>
                      <a:pt x="476" y="294"/>
                    </a:lnTo>
                    <a:lnTo>
                      <a:pt x="466" y="301"/>
                    </a:lnTo>
                    <a:lnTo>
                      <a:pt x="461" y="307"/>
                    </a:lnTo>
                    <a:lnTo>
                      <a:pt x="458" y="308"/>
                    </a:lnTo>
                    <a:lnTo>
                      <a:pt x="476" y="450"/>
                    </a:lnTo>
                    <a:lnTo>
                      <a:pt x="2" y="391"/>
                    </a:lnTo>
                    <a:close/>
                  </a:path>
                </a:pathLst>
              </a:custGeom>
              <a:solidFill>
                <a:srgbClr val="FF9E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346" name="Freeform 13">
                <a:extLst>
                  <a:ext uri="{FF2B5EF4-FFF2-40B4-BE49-F238E27FC236}">
                    <a16:creationId xmlns:a16="http://schemas.microsoft.com/office/drawing/2014/main" id="{C322A278-222B-4890-8AF4-E45549E03B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7" y="3115"/>
                <a:ext cx="199" cy="89"/>
              </a:xfrm>
              <a:custGeom>
                <a:avLst/>
                <a:gdLst>
                  <a:gd name="T0" fmla="*/ 5 w 397"/>
                  <a:gd name="T1" fmla="*/ 6 h 176"/>
                  <a:gd name="T2" fmla="*/ 5 w 397"/>
                  <a:gd name="T3" fmla="*/ 6 h 176"/>
                  <a:gd name="T4" fmla="*/ 6 w 397"/>
                  <a:gd name="T5" fmla="*/ 6 h 176"/>
                  <a:gd name="T6" fmla="*/ 6 w 397"/>
                  <a:gd name="T7" fmla="*/ 6 h 176"/>
                  <a:gd name="T8" fmla="*/ 7 w 397"/>
                  <a:gd name="T9" fmla="*/ 6 h 176"/>
                  <a:gd name="T10" fmla="*/ 7 w 397"/>
                  <a:gd name="T11" fmla="*/ 6 h 176"/>
                  <a:gd name="T12" fmla="*/ 8 w 397"/>
                  <a:gd name="T13" fmla="*/ 6 h 176"/>
                  <a:gd name="T14" fmla="*/ 9 w 397"/>
                  <a:gd name="T15" fmla="*/ 5 h 176"/>
                  <a:gd name="T16" fmla="*/ 9 w 397"/>
                  <a:gd name="T17" fmla="*/ 5 h 176"/>
                  <a:gd name="T18" fmla="*/ 10 w 397"/>
                  <a:gd name="T19" fmla="*/ 5 h 176"/>
                  <a:gd name="T20" fmla="*/ 10 w 397"/>
                  <a:gd name="T21" fmla="*/ 5 h 176"/>
                  <a:gd name="T22" fmla="*/ 11 w 397"/>
                  <a:gd name="T23" fmla="*/ 4 h 176"/>
                  <a:gd name="T24" fmla="*/ 11 w 397"/>
                  <a:gd name="T25" fmla="*/ 4 h 176"/>
                  <a:gd name="T26" fmla="*/ 12 w 397"/>
                  <a:gd name="T27" fmla="*/ 4 h 176"/>
                  <a:gd name="T28" fmla="*/ 12 w 397"/>
                  <a:gd name="T29" fmla="*/ 4 h 176"/>
                  <a:gd name="T30" fmla="*/ 13 w 397"/>
                  <a:gd name="T31" fmla="*/ 3 h 176"/>
                  <a:gd name="T32" fmla="*/ 13 w 397"/>
                  <a:gd name="T33" fmla="*/ 3 h 176"/>
                  <a:gd name="T34" fmla="*/ 11 w 397"/>
                  <a:gd name="T35" fmla="*/ 0 h 176"/>
                  <a:gd name="T36" fmla="*/ 10 w 397"/>
                  <a:gd name="T37" fmla="*/ 1 h 176"/>
                  <a:gd name="T38" fmla="*/ 10 w 397"/>
                  <a:gd name="T39" fmla="*/ 1 h 176"/>
                  <a:gd name="T40" fmla="*/ 10 w 397"/>
                  <a:gd name="T41" fmla="*/ 1 h 176"/>
                  <a:gd name="T42" fmla="*/ 10 w 397"/>
                  <a:gd name="T43" fmla="*/ 1 h 176"/>
                  <a:gd name="T44" fmla="*/ 10 w 397"/>
                  <a:gd name="T45" fmla="*/ 1 h 176"/>
                  <a:gd name="T46" fmla="*/ 10 w 397"/>
                  <a:gd name="T47" fmla="*/ 1 h 176"/>
                  <a:gd name="T48" fmla="*/ 10 w 397"/>
                  <a:gd name="T49" fmla="*/ 2 h 176"/>
                  <a:gd name="T50" fmla="*/ 9 w 397"/>
                  <a:gd name="T51" fmla="*/ 2 h 176"/>
                  <a:gd name="T52" fmla="*/ 9 w 397"/>
                  <a:gd name="T53" fmla="*/ 2 h 176"/>
                  <a:gd name="T54" fmla="*/ 8 w 397"/>
                  <a:gd name="T55" fmla="*/ 2 h 176"/>
                  <a:gd name="T56" fmla="*/ 8 w 397"/>
                  <a:gd name="T57" fmla="*/ 2 h 176"/>
                  <a:gd name="T58" fmla="*/ 7 w 397"/>
                  <a:gd name="T59" fmla="*/ 2 h 176"/>
                  <a:gd name="T60" fmla="*/ 7 w 397"/>
                  <a:gd name="T61" fmla="*/ 3 h 176"/>
                  <a:gd name="T62" fmla="*/ 6 w 397"/>
                  <a:gd name="T63" fmla="*/ 3 h 176"/>
                  <a:gd name="T64" fmla="*/ 5 w 397"/>
                  <a:gd name="T65" fmla="*/ 3 h 176"/>
                  <a:gd name="T66" fmla="*/ 5 w 397"/>
                  <a:gd name="T67" fmla="*/ 3 h 176"/>
                  <a:gd name="T68" fmla="*/ 4 w 397"/>
                  <a:gd name="T69" fmla="*/ 2 h 176"/>
                  <a:gd name="T70" fmla="*/ 4 w 397"/>
                  <a:gd name="T71" fmla="*/ 2 h 176"/>
                  <a:gd name="T72" fmla="*/ 4 w 397"/>
                  <a:gd name="T73" fmla="*/ 2 h 176"/>
                  <a:gd name="T74" fmla="*/ 4 w 397"/>
                  <a:gd name="T75" fmla="*/ 1 h 176"/>
                  <a:gd name="T76" fmla="*/ 3 w 397"/>
                  <a:gd name="T77" fmla="*/ 1 h 176"/>
                  <a:gd name="T78" fmla="*/ 3 w 397"/>
                  <a:gd name="T79" fmla="*/ 1 h 176"/>
                  <a:gd name="T80" fmla="*/ 3 w 397"/>
                  <a:gd name="T81" fmla="*/ 1 h 176"/>
                  <a:gd name="T82" fmla="*/ 3 w 397"/>
                  <a:gd name="T83" fmla="*/ 1 h 176"/>
                  <a:gd name="T84" fmla="*/ 2 w 397"/>
                  <a:gd name="T85" fmla="*/ 1 h 176"/>
                  <a:gd name="T86" fmla="*/ 2 w 397"/>
                  <a:gd name="T87" fmla="*/ 2 h 176"/>
                  <a:gd name="T88" fmla="*/ 3 w 397"/>
                  <a:gd name="T89" fmla="*/ 3 h 176"/>
                  <a:gd name="T90" fmla="*/ 3 w 397"/>
                  <a:gd name="T91" fmla="*/ 3 h 176"/>
                  <a:gd name="T92" fmla="*/ 0 w 397"/>
                  <a:gd name="T93" fmla="*/ 3 h 176"/>
                  <a:gd name="T94" fmla="*/ 1 w 397"/>
                  <a:gd name="T95" fmla="*/ 6 h 176"/>
                  <a:gd name="T96" fmla="*/ 2 w 397"/>
                  <a:gd name="T97" fmla="*/ 6 h 176"/>
                  <a:gd name="T98" fmla="*/ 2 w 397"/>
                  <a:gd name="T99" fmla="*/ 6 h 176"/>
                  <a:gd name="T100" fmla="*/ 3 w 397"/>
                  <a:gd name="T101" fmla="*/ 6 h 176"/>
                  <a:gd name="T102" fmla="*/ 4 w 397"/>
                  <a:gd name="T103" fmla="*/ 6 h 176"/>
                  <a:gd name="T104" fmla="*/ 4 w 397"/>
                  <a:gd name="T105" fmla="*/ 6 h 176"/>
                  <a:gd name="T106" fmla="*/ 5 w 397"/>
                  <a:gd name="T107" fmla="*/ 6 h 176"/>
                  <a:gd name="T108" fmla="*/ 5 w 397"/>
                  <a:gd name="T109" fmla="*/ 6 h 176"/>
                  <a:gd name="T110" fmla="*/ 5 w 397"/>
                  <a:gd name="T111" fmla="*/ 6 h 17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97"/>
                  <a:gd name="T169" fmla="*/ 0 h 176"/>
                  <a:gd name="T170" fmla="*/ 397 w 397"/>
                  <a:gd name="T171" fmla="*/ 176 h 17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97" h="176">
                    <a:moveTo>
                      <a:pt x="151" y="175"/>
                    </a:moveTo>
                    <a:lnTo>
                      <a:pt x="160" y="176"/>
                    </a:lnTo>
                    <a:lnTo>
                      <a:pt x="173" y="175"/>
                    </a:lnTo>
                    <a:lnTo>
                      <a:pt x="188" y="173"/>
                    </a:lnTo>
                    <a:lnTo>
                      <a:pt x="204" y="170"/>
                    </a:lnTo>
                    <a:lnTo>
                      <a:pt x="221" y="166"/>
                    </a:lnTo>
                    <a:lnTo>
                      <a:pt x="239" y="161"/>
                    </a:lnTo>
                    <a:lnTo>
                      <a:pt x="259" y="155"/>
                    </a:lnTo>
                    <a:lnTo>
                      <a:pt x="279" y="149"/>
                    </a:lnTo>
                    <a:lnTo>
                      <a:pt x="298" y="142"/>
                    </a:lnTo>
                    <a:lnTo>
                      <a:pt x="317" y="135"/>
                    </a:lnTo>
                    <a:lnTo>
                      <a:pt x="335" y="127"/>
                    </a:lnTo>
                    <a:lnTo>
                      <a:pt x="352" y="119"/>
                    </a:lnTo>
                    <a:lnTo>
                      <a:pt x="366" y="112"/>
                    </a:lnTo>
                    <a:lnTo>
                      <a:pt x="380" y="104"/>
                    </a:lnTo>
                    <a:lnTo>
                      <a:pt x="390" y="95"/>
                    </a:lnTo>
                    <a:lnTo>
                      <a:pt x="397" y="87"/>
                    </a:lnTo>
                    <a:lnTo>
                      <a:pt x="323" y="0"/>
                    </a:lnTo>
                    <a:lnTo>
                      <a:pt x="320" y="8"/>
                    </a:lnTo>
                    <a:lnTo>
                      <a:pt x="317" y="14"/>
                    </a:lnTo>
                    <a:lnTo>
                      <a:pt x="312" y="19"/>
                    </a:lnTo>
                    <a:lnTo>
                      <a:pt x="307" y="24"/>
                    </a:lnTo>
                    <a:lnTo>
                      <a:pt x="302" y="27"/>
                    </a:lnTo>
                    <a:lnTo>
                      <a:pt x="297" y="31"/>
                    </a:lnTo>
                    <a:lnTo>
                      <a:pt x="290" y="34"/>
                    </a:lnTo>
                    <a:lnTo>
                      <a:pt x="283" y="38"/>
                    </a:lnTo>
                    <a:lnTo>
                      <a:pt x="270" y="45"/>
                    </a:lnTo>
                    <a:lnTo>
                      <a:pt x="254" y="52"/>
                    </a:lnTo>
                    <a:lnTo>
                      <a:pt x="235" y="59"/>
                    </a:lnTo>
                    <a:lnTo>
                      <a:pt x="215" y="64"/>
                    </a:lnTo>
                    <a:lnTo>
                      <a:pt x="193" y="70"/>
                    </a:lnTo>
                    <a:lnTo>
                      <a:pt x="173" y="74"/>
                    </a:lnTo>
                    <a:lnTo>
                      <a:pt x="152" y="76"/>
                    </a:lnTo>
                    <a:lnTo>
                      <a:pt x="133" y="77"/>
                    </a:lnTo>
                    <a:lnTo>
                      <a:pt x="124" y="62"/>
                    </a:lnTo>
                    <a:lnTo>
                      <a:pt x="115" y="49"/>
                    </a:lnTo>
                    <a:lnTo>
                      <a:pt x="108" y="38"/>
                    </a:lnTo>
                    <a:lnTo>
                      <a:pt x="101" y="29"/>
                    </a:lnTo>
                    <a:lnTo>
                      <a:pt x="93" y="23"/>
                    </a:lnTo>
                    <a:lnTo>
                      <a:pt x="86" y="18"/>
                    </a:lnTo>
                    <a:lnTo>
                      <a:pt x="78" y="17"/>
                    </a:lnTo>
                    <a:lnTo>
                      <a:pt x="69" y="19"/>
                    </a:lnTo>
                    <a:lnTo>
                      <a:pt x="63" y="30"/>
                    </a:lnTo>
                    <a:lnTo>
                      <a:pt x="63" y="48"/>
                    </a:lnTo>
                    <a:lnTo>
                      <a:pt x="65" y="67"/>
                    </a:lnTo>
                    <a:lnTo>
                      <a:pt x="67" y="75"/>
                    </a:lnTo>
                    <a:lnTo>
                      <a:pt x="0" y="66"/>
                    </a:lnTo>
                    <a:lnTo>
                      <a:pt x="19" y="172"/>
                    </a:lnTo>
                    <a:lnTo>
                      <a:pt x="33" y="173"/>
                    </a:lnTo>
                    <a:lnTo>
                      <a:pt x="53" y="174"/>
                    </a:lnTo>
                    <a:lnTo>
                      <a:pt x="73" y="174"/>
                    </a:lnTo>
                    <a:lnTo>
                      <a:pt x="97" y="175"/>
                    </a:lnTo>
                    <a:lnTo>
                      <a:pt x="117" y="175"/>
                    </a:lnTo>
                    <a:lnTo>
                      <a:pt x="135" y="175"/>
                    </a:lnTo>
                    <a:lnTo>
                      <a:pt x="146" y="175"/>
                    </a:lnTo>
                    <a:lnTo>
                      <a:pt x="151" y="1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347" name="Freeform 14">
                <a:extLst>
                  <a:ext uri="{FF2B5EF4-FFF2-40B4-BE49-F238E27FC236}">
                    <a16:creationId xmlns:a16="http://schemas.microsoft.com/office/drawing/2014/main" id="{9E127638-2A5E-4472-BD84-12C69A781F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9" y="3098"/>
                <a:ext cx="142" cy="94"/>
              </a:xfrm>
              <a:custGeom>
                <a:avLst/>
                <a:gdLst>
                  <a:gd name="T0" fmla="*/ 1 w 283"/>
                  <a:gd name="T1" fmla="*/ 5 h 189"/>
                  <a:gd name="T2" fmla="*/ 2 w 283"/>
                  <a:gd name="T3" fmla="*/ 5 h 189"/>
                  <a:gd name="T4" fmla="*/ 2 w 283"/>
                  <a:gd name="T5" fmla="*/ 5 h 189"/>
                  <a:gd name="T6" fmla="*/ 2 w 283"/>
                  <a:gd name="T7" fmla="*/ 5 h 189"/>
                  <a:gd name="T8" fmla="*/ 3 w 283"/>
                  <a:gd name="T9" fmla="*/ 5 h 189"/>
                  <a:gd name="T10" fmla="*/ 3 w 283"/>
                  <a:gd name="T11" fmla="*/ 5 h 189"/>
                  <a:gd name="T12" fmla="*/ 4 w 283"/>
                  <a:gd name="T13" fmla="*/ 5 h 189"/>
                  <a:gd name="T14" fmla="*/ 4 w 283"/>
                  <a:gd name="T15" fmla="*/ 5 h 189"/>
                  <a:gd name="T16" fmla="*/ 5 w 283"/>
                  <a:gd name="T17" fmla="*/ 4 h 189"/>
                  <a:gd name="T18" fmla="*/ 5 w 283"/>
                  <a:gd name="T19" fmla="*/ 4 h 189"/>
                  <a:gd name="T20" fmla="*/ 6 w 283"/>
                  <a:gd name="T21" fmla="*/ 4 h 189"/>
                  <a:gd name="T22" fmla="*/ 6 w 283"/>
                  <a:gd name="T23" fmla="*/ 4 h 189"/>
                  <a:gd name="T24" fmla="*/ 7 w 283"/>
                  <a:gd name="T25" fmla="*/ 4 h 189"/>
                  <a:gd name="T26" fmla="*/ 7 w 283"/>
                  <a:gd name="T27" fmla="*/ 3 h 189"/>
                  <a:gd name="T28" fmla="*/ 8 w 283"/>
                  <a:gd name="T29" fmla="*/ 3 h 189"/>
                  <a:gd name="T30" fmla="*/ 8 w 283"/>
                  <a:gd name="T31" fmla="*/ 3 h 189"/>
                  <a:gd name="T32" fmla="*/ 8 w 283"/>
                  <a:gd name="T33" fmla="*/ 3 h 189"/>
                  <a:gd name="T34" fmla="*/ 9 w 283"/>
                  <a:gd name="T35" fmla="*/ 3 h 189"/>
                  <a:gd name="T36" fmla="*/ 9 w 283"/>
                  <a:gd name="T37" fmla="*/ 2 h 189"/>
                  <a:gd name="T38" fmla="*/ 9 w 283"/>
                  <a:gd name="T39" fmla="*/ 2 h 189"/>
                  <a:gd name="T40" fmla="*/ 9 w 283"/>
                  <a:gd name="T41" fmla="*/ 1 h 189"/>
                  <a:gd name="T42" fmla="*/ 9 w 283"/>
                  <a:gd name="T43" fmla="*/ 1 h 189"/>
                  <a:gd name="T44" fmla="*/ 9 w 283"/>
                  <a:gd name="T45" fmla="*/ 1 h 189"/>
                  <a:gd name="T46" fmla="*/ 9 w 283"/>
                  <a:gd name="T47" fmla="*/ 0 h 189"/>
                  <a:gd name="T48" fmla="*/ 9 w 283"/>
                  <a:gd name="T49" fmla="*/ 0 h 189"/>
                  <a:gd name="T50" fmla="*/ 7 w 283"/>
                  <a:gd name="T51" fmla="*/ 1 h 189"/>
                  <a:gd name="T52" fmla="*/ 7 w 283"/>
                  <a:gd name="T53" fmla="*/ 1 h 189"/>
                  <a:gd name="T54" fmla="*/ 6 w 283"/>
                  <a:gd name="T55" fmla="*/ 1 h 189"/>
                  <a:gd name="T56" fmla="*/ 6 w 283"/>
                  <a:gd name="T57" fmla="*/ 2 h 189"/>
                  <a:gd name="T58" fmla="*/ 6 w 283"/>
                  <a:gd name="T59" fmla="*/ 2 h 189"/>
                  <a:gd name="T60" fmla="*/ 5 w 283"/>
                  <a:gd name="T61" fmla="*/ 2 h 189"/>
                  <a:gd name="T62" fmla="*/ 4 w 283"/>
                  <a:gd name="T63" fmla="*/ 3 h 189"/>
                  <a:gd name="T64" fmla="*/ 3 w 283"/>
                  <a:gd name="T65" fmla="*/ 3 h 189"/>
                  <a:gd name="T66" fmla="*/ 3 w 283"/>
                  <a:gd name="T67" fmla="*/ 3 h 189"/>
                  <a:gd name="T68" fmla="*/ 2 w 283"/>
                  <a:gd name="T69" fmla="*/ 3 h 189"/>
                  <a:gd name="T70" fmla="*/ 1 w 283"/>
                  <a:gd name="T71" fmla="*/ 3 h 189"/>
                  <a:gd name="T72" fmla="*/ 1 w 283"/>
                  <a:gd name="T73" fmla="*/ 3 h 189"/>
                  <a:gd name="T74" fmla="*/ 0 w 283"/>
                  <a:gd name="T75" fmla="*/ 4 h 189"/>
                  <a:gd name="T76" fmla="*/ 1 w 283"/>
                  <a:gd name="T77" fmla="*/ 5 h 18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83"/>
                  <a:gd name="T118" fmla="*/ 0 h 189"/>
                  <a:gd name="T119" fmla="*/ 283 w 283"/>
                  <a:gd name="T120" fmla="*/ 189 h 18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83" h="189">
                    <a:moveTo>
                      <a:pt x="23" y="189"/>
                    </a:moveTo>
                    <a:lnTo>
                      <a:pt x="33" y="188"/>
                    </a:lnTo>
                    <a:lnTo>
                      <a:pt x="45" y="187"/>
                    </a:lnTo>
                    <a:lnTo>
                      <a:pt x="58" y="185"/>
                    </a:lnTo>
                    <a:lnTo>
                      <a:pt x="73" y="180"/>
                    </a:lnTo>
                    <a:lnTo>
                      <a:pt x="88" y="175"/>
                    </a:lnTo>
                    <a:lnTo>
                      <a:pt x="105" y="171"/>
                    </a:lnTo>
                    <a:lnTo>
                      <a:pt x="122" y="165"/>
                    </a:lnTo>
                    <a:lnTo>
                      <a:pt x="139" y="159"/>
                    </a:lnTo>
                    <a:lnTo>
                      <a:pt x="155" y="152"/>
                    </a:lnTo>
                    <a:lnTo>
                      <a:pt x="171" y="145"/>
                    </a:lnTo>
                    <a:lnTo>
                      <a:pt x="186" y="140"/>
                    </a:lnTo>
                    <a:lnTo>
                      <a:pt x="201" y="133"/>
                    </a:lnTo>
                    <a:lnTo>
                      <a:pt x="214" y="127"/>
                    </a:lnTo>
                    <a:lnTo>
                      <a:pt x="226" y="120"/>
                    </a:lnTo>
                    <a:lnTo>
                      <a:pt x="235" y="114"/>
                    </a:lnTo>
                    <a:lnTo>
                      <a:pt x="242" y="110"/>
                    </a:lnTo>
                    <a:lnTo>
                      <a:pt x="257" y="97"/>
                    </a:lnTo>
                    <a:lnTo>
                      <a:pt x="268" y="85"/>
                    </a:lnTo>
                    <a:lnTo>
                      <a:pt x="276" y="74"/>
                    </a:lnTo>
                    <a:lnTo>
                      <a:pt x="282" y="61"/>
                    </a:lnTo>
                    <a:lnTo>
                      <a:pt x="283" y="50"/>
                    </a:lnTo>
                    <a:lnTo>
                      <a:pt x="282" y="35"/>
                    </a:lnTo>
                    <a:lnTo>
                      <a:pt x="278" y="19"/>
                    </a:lnTo>
                    <a:lnTo>
                      <a:pt x="272" y="0"/>
                    </a:lnTo>
                    <a:lnTo>
                      <a:pt x="197" y="32"/>
                    </a:lnTo>
                    <a:lnTo>
                      <a:pt x="197" y="46"/>
                    </a:lnTo>
                    <a:lnTo>
                      <a:pt x="192" y="60"/>
                    </a:lnTo>
                    <a:lnTo>
                      <a:pt x="183" y="72"/>
                    </a:lnTo>
                    <a:lnTo>
                      <a:pt x="174" y="80"/>
                    </a:lnTo>
                    <a:lnTo>
                      <a:pt x="147" y="92"/>
                    </a:lnTo>
                    <a:lnTo>
                      <a:pt x="121" y="103"/>
                    </a:lnTo>
                    <a:lnTo>
                      <a:pt x="95" y="111"/>
                    </a:lnTo>
                    <a:lnTo>
                      <a:pt x="72" y="118"/>
                    </a:lnTo>
                    <a:lnTo>
                      <a:pt x="50" y="122"/>
                    </a:lnTo>
                    <a:lnTo>
                      <a:pt x="31" y="126"/>
                    </a:lnTo>
                    <a:lnTo>
                      <a:pt x="14" y="127"/>
                    </a:lnTo>
                    <a:lnTo>
                      <a:pt x="0" y="128"/>
                    </a:lnTo>
                    <a:lnTo>
                      <a:pt x="23" y="189"/>
                    </a:lnTo>
                    <a:close/>
                  </a:path>
                </a:pathLst>
              </a:custGeom>
              <a:solidFill>
                <a:srgbClr val="FF9E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348" name="Freeform 15">
                <a:extLst>
                  <a:ext uri="{FF2B5EF4-FFF2-40B4-BE49-F238E27FC236}">
                    <a16:creationId xmlns:a16="http://schemas.microsoft.com/office/drawing/2014/main" id="{338D03EA-F460-427D-8AE3-0B33285C80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0" y="3136"/>
                <a:ext cx="55" cy="55"/>
              </a:xfrm>
              <a:custGeom>
                <a:avLst/>
                <a:gdLst>
                  <a:gd name="T0" fmla="*/ 2 w 111"/>
                  <a:gd name="T1" fmla="*/ 1 h 111"/>
                  <a:gd name="T2" fmla="*/ 2 w 111"/>
                  <a:gd name="T3" fmla="*/ 1 h 111"/>
                  <a:gd name="T4" fmla="*/ 2 w 111"/>
                  <a:gd name="T5" fmla="*/ 1 h 111"/>
                  <a:gd name="T6" fmla="*/ 2 w 111"/>
                  <a:gd name="T7" fmla="*/ 0 h 111"/>
                  <a:gd name="T8" fmla="*/ 2 w 111"/>
                  <a:gd name="T9" fmla="*/ 0 h 111"/>
                  <a:gd name="T10" fmla="*/ 2 w 111"/>
                  <a:gd name="T11" fmla="*/ 0 h 111"/>
                  <a:gd name="T12" fmla="*/ 1 w 111"/>
                  <a:gd name="T13" fmla="*/ 0 h 111"/>
                  <a:gd name="T14" fmla="*/ 1 w 111"/>
                  <a:gd name="T15" fmla="*/ 0 h 111"/>
                  <a:gd name="T16" fmla="*/ 1 w 111"/>
                  <a:gd name="T17" fmla="*/ 0 h 111"/>
                  <a:gd name="T18" fmla="*/ 1 w 111"/>
                  <a:gd name="T19" fmla="*/ 0 h 111"/>
                  <a:gd name="T20" fmla="*/ 1 w 111"/>
                  <a:gd name="T21" fmla="*/ 0 h 111"/>
                  <a:gd name="T22" fmla="*/ 1 w 111"/>
                  <a:gd name="T23" fmla="*/ 1 h 111"/>
                  <a:gd name="T24" fmla="*/ 1 w 111"/>
                  <a:gd name="T25" fmla="*/ 1 h 111"/>
                  <a:gd name="T26" fmla="*/ 0 w 111"/>
                  <a:gd name="T27" fmla="*/ 1 h 111"/>
                  <a:gd name="T28" fmla="*/ 0 w 111"/>
                  <a:gd name="T29" fmla="*/ 3 h 111"/>
                  <a:gd name="T30" fmla="*/ 0 w 111"/>
                  <a:gd name="T31" fmla="*/ 3 h 111"/>
                  <a:gd name="T32" fmla="*/ 0 w 111"/>
                  <a:gd name="T33" fmla="*/ 3 h 111"/>
                  <a:gd name="T34" fmla="*/ 1 w 111"/>
                  <a:gd name="T35" fmla="*/ 3 h 111"/>
                  <a:gd name="T36" fmla="*/ 1 w 111"/>
                  <a:gd name="T37" fmla="*/ 3 h 111"/>
                  <a:gd name="T38" fmla="*/ 1 w 111"/>
                  <a:gd name="T39" fmla="*/ 3 h 111"/>
                  <a:gd name="T40" fmla="*/ 1 w 111"/>
                  <a:gd name="T41" fmla="*/ 3 h 111"/>
                  <a:gd name="T42" fmla="*/ 2 w 111"/>
                  <a:gd name="T43" fmla="*/ 3 h 111"/>
                  <a:gd name="T44" fmla="*/ 2 w 111"/>
                  <a:gd name="T45" fmla="*/ 3 h 111"/>
                  <a:gd name="T46" fmla="*/ 2 w 111"/>
                  <a:gd name="T47" fmla="*/ 3 h 111"/>
                  <a:gd name="T48" fmla="*/ 2 w 111"/>
                  <a:gd name="T49" fmla="*/ 3 h 111"/>
                  <a:gd name="T50" fmla="*/ 2 w 111"/>
                  <a:gd name="T51" fmla="*/ 3 h 111"/>
                  <a:gd name="T52" fmla="*/ 2 w 111"/>
                  <a:gd name="T53" fmla="*/ 3 h 111"/>
                  <a:gd name="T54" fmla="*/ 3 w 111"/>
                  <a:gd name="T55" fmla="*/ 3 h 111"/>
                  <a:gd name="T56" fmla="*/ 3 w 111"/>
                  <a:gd name="T57" fmla="*/ 3 h 111"/>
                  <a:gd name="T58" fmla="*/ 3 w 111"/>
                  <a:gd name="T59" fmla="*/ 3 h 111"/>
                  <a:gd name="T60" fmla="*/ 3 w 111"/>
                  <a:gd name="T61" fmla="*/ 3 h 111"/>
                  <a:gd name="T62" fmla="*/ 2 w 111"/>
                  <a:gd name="T63" fmla="*/ 1 h 11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11"/>
                  <a:gd name="T97" fmla="*/ 0 h 111"/>
                  <a:gd name="T98" fmla="*/ 111 w 111"/>
                  <a:gd name="T99" fmla="*/ 111 h 11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11" h="111">
                    <a:moveTo>
                      <a:pt x="93" y="51"/>
                    </a:moveTo>
                    <a:lnTo>
                      <a:pt x="89" y="42"/>
                    </a:lnTo>
                    <a:lnTo>
                      <a:pt x="84" y="34"/>
                    </a:lnTo>
                    <a:lnTo>
                      <a:pt x="78" y="25"/>
                    </a:lnTo>
                    <a:lnTo>
                      <a:pt x="74" y="16"/>
                    </a:lnTo>
                    <a:lnTo>
                      <a:pt x="68" y="11"/>
                    </a:lnTo>
                    <a:lnTo>
                      <a:pt x="63" y="5"/>
                    </a:lnTo>
                    <a:lnTo>
                      <a:pt x="59" y="1"/>
                    </a:lnTo>
                    <a:lnTo>
                      <a:pt x="55" y="0"/>
                    </a:lnTo>
                    <a:lnTo>
                      <a:pt x="53" y="8"/>
                    </a:lnTo>
                    <a:lnTo>
                      <a:pt x="57" y="26"/>
                    </a:lnTo>
                    <a:lnTo>
                      <a:pt x="61" y="42"/>
                    </a:lnTo>
                    <a:lnTo>
                      <a:pt x="63" y="50"/>
                    </a:lnTo>
                    <a:lnTo>
                      <a:pt x="0" y="50"/>
                    </a:lnTo>
                    <a:lnTo>
                      <a:pt x="9" y="110"/>
                    </a:lnTo>
                    <a:lnTo>
                      <a:pt x="17" y="111"/>
                    </a:lnTo>
                    <a:lnTo>
                      <a:pt x="27" y="111"/>
                    </a:lnTo>
                    <a:lnTo>
                      <a:pt x="37" y="111"/>
                    </a:lnTo>
                    <a:lnTo>
                      <a:pt x="45" y="111"/>
                    </a:lnTo>
                    <a:lnTo>
                      <a:pt x="54" y="111"/>
                    </a:lnTo>
                    <a:lnTo>
                      <a:pt x="61" y="110"/>
                    </a:lnTo>
                    <a:lnTo>
                      <a:pt x="67" y="110"/>
                    </a:lnTo>
                    <a:lnTo>
                      <a:pt x="70" y="110"/>
                    </a:lnTo>
                    <a:lnTo>
                      <a:pt x="76" y="110"/>
                    </a:lnTo>
                    <a:lnTo>
                      <a:pt x="81" y="110"/>
                    </a:lnTo>
                    <a:lnTo>
                      <a:pt x="87" y="109"/>
                    </a:lnTo>
                    <a:lnTo>
                      <a:pt x="91" y="106"/>
                    </a:lnTo>
                    <a:lnTo>
                      <a:pt x="96" y="105"/>
                    </a:lnTo>
                    <a:lnTo>
                      <a:pt x="100" y="103"/>
                    </a:lnTo>
                    <a:lnTo>
                      <a:pt x="106" y="101"/>
                    </a:lnTo>
                    <a:lnTo>
                      <a:pt x="111" y="98"/>
                    </a:lnTo>
                    <a:lnTo>
                      <a:pt x="93" y="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349" name="Freeform 16">
                <a:extLst>
                  <a:ext uri="{FF2B5EF4-FFF2-40B4-BE49-F238E27FC236}">
                    <a16:creationId xmlns:a16="http://schemas.microsoft.com/office/drawing/2014/main" id="{8C3A8FE4-D196-4A6C-AC85-5BD272B30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6" y="2750"/>
                <a:ext cx="226" cy="228"/>
              </a:xfrm>
              <a:custGeom>
                <a:avLst/>
                <a:gdLst>
                  <a:gd name="T0" fmla="*/ 10 w 453"/>
                  <a:gd name="T1" fmla="*/ 2 h 456"/>
                  <a:gd name="T2" fmla="*/ 9 w 453"/>
                  <a:gd name="T3" fmla="*/ 1 h 456"/>
                  <a:gd name="T4" fmla="*/ 8 w 453"/>
                  <a:gd name="T5" fmla="*/ 1 h 456"/>
                  <a:gd name="T6" fmla="*/ 6 w 453"/>
                  <a:gd name="T7" fmla="*/ 1 h 456"/>
                  <a:gd name="T8" fmla="*/ 5 w 453"/>
                  <a:gd name="T9" fmla="*/ 0 h 456"/>
                  <a:gd name="T10" fmla="*/ 4 w 453"/>
                  <a:gd name="T11" fmla="*/ 1 h 456"/>
                  <a:gd name="T12" fmla="*/ 3 w 453"/>
                  <a:gd name="T13" fmla="*/ 1 h 456"/>
                  <a:gd name="T14" fmla="*/ 2 w 453"/>
                  <a:gd name="T15" fmla="*/ 1 h 456"/>
                  <a:gd name="T16" fmla="*/ 1 w 453"/>
                  <a:gd name="T17" fmla="*/ 2 h 456"/>
                  <a:gd name="T18" fmla="*/ 0 w 453"/>
                  <a:gd name="T19" fmla="*/ 3 h 456"/>
                  <a:gd name="T20" fmla="*/ 0 w 453"/>
                  <a:gd name="T21" fmla="*/ 4 h 456"/>
                  <a:gd name="T22" fmla="*/ 0 w 453"/>
                  <a:gd name="T23" fmla="*/ 5 h 456"/>
                  <a:gd name="T24" fmla="*/ 0 w 453"/>
                  <a:gd name="T25" fmla="*/ 6 h 456"/>
                  <a:gd name="T26" fmla="*/ 0 w 453"/>
                  <a:gd name="T27" fmla="*/ 7 h 456"/>
                  <a:gd name="T28" fmla="*/ 0 w 453"/>
                  <a:gd name="T29" fmla="*/ 8 h 456"/>
                  <a:gd name="T30" fmla="*/ 1 w 453"/>
                  <a:gd name="T31" fmla="*/ 9 h 456"/>
                  <a:gd name="T32" fmla="*/ 2 w 453"/>
                  <a:gd name="T33" fmla="*/ 10 h 456"/>
                  <a:gd name="T34" fmla="*/ 3 w 453"/>
                  <a:gd name="T35" fmla="*/ 10 h 456"/>
                  <a:gd name="T36" fmla="*/ 4 w 453"/>
                  <a:gd name="T37" fmla="*/ 11 h 456"/>
                  <a:gd name="T38" fmla="*/ 5 w 453"/>
                  <a:gd name="T39" fmla="*/ 11 h 456"/>
                  <a:gd name="T40" fmla="*/ 6 w 453"/>
                  <a:gd name="T41" fmla="*/ 11 h 456"/>
                  <a:gd name="T42" fmla="*/ 7 w 453"/>
                  <a:gd name="T43" fmla="*/ 11 h 456"/>
                  <a:gd name="T44" fmla="*/ 8 w 453"/>
                  <a:gd name="T45" fmla="*/ 11 h 456"/>
                  <a:gd name="T46" fmla="*/ 8 w 453"/>
                  <a:gd name="T47" fmla="*/ 11 h 456"/>
                  <a:gd name="T48" fmla="*/ 8 w 453"/>
                  <a:gd name="T49" fmla="*/ 12 h 456"/>
                  <a:gd name="T50" fmla="*/ 9 w 453"/>
                  <a:gd name="T51" fmla="*/ 14 h 456"/>
                  <a:gd name="T52" fmla="*/ 9 w 453"/>
                  <a:gd name="T53" fmla="*/ 15 h 456"/>
                  <a:gd name="T54" fmla="*/ 11 w 453"/>
                  <a:gd name="T55" fmla="*/ 15 h 456"/>
                  <a:gd name="T56" fmla="*/ 12 w 453"/>
                  <a:gd name="T57" fmla="*/ 14 h 456"/>
                  <a:gd name="T58" fmla="*/ 13 w 453"/>
                  <a:gd name="T59" fmla="*/ 14 h 456"/>
                  <a:gd name="T60" fmla="*/ 14 w 453"/>
                  <a:gd name="T61" fmla="*/ 12 h 456"/>
                  <a:gd name="T62" fmla="*/ 14 w 453"/>
                  <a:gd name="T63" fmla="*/ 10 h 456"/>
                  <a:gd name="T64" fmla="*/ 13 w 453"/>
                  <a:gd name="T65" fmla="*/ 6 h 456"/>
                  <a:gd name="T66" fmla="*/ 12 w 453"/>
                  <a:gd name="T67" fmla="*/ 3 h 45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53"/>
                  <a:gd name="T103" fmla="*/ 0 h 456"/>
                  <a:gd name="T104" fmla="*/ 453 w 453"/>
                  <a:gd name="T105" fmla="*/ 456 h 45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53" h="456">
                    <a:moveTo>
                      <a:pt x="373" y="65"/>
                    </a:moveTo>
                    <a:lnTo>
                      <a:pt x="351" y="50"/>
                    </a:lnTo>
                    <a:lnTo>
                      <a:pt x="328" y="37"/>
                    </a:lnTo>
                    <a:lnTo>
                      <a:pt x="306" y="25"/>
                    </a:lnTo>
                    <a:lnTo>
                      <a:pt x="284" y="16"/>
                    </a:lnTo>
                    <a:lnTo>
                      <a:pt x="264" y="9"/>
                    </a:lnTo>
                    <a:lnTo>
                      <a:pt x="243" y="5"/>
                    </a:lnTo>
                    <a:lnTo>
                      <a:pt x="222" y="1"/>
                    </a:lnTo>
                    <a:lnTo>
                      <a:pt x="203" y="0"/>
                    </a:lnTo>
                    <a:lnTo>
                      <a:pt x="183" y="0"/>
                    </a:lnTo>
                    <a:lnTo>
                      <a:pt x="164" y="1"/>
                    </a:lnTo>
                    <a:lnTo>
                      <a:pt x="146" y="3"/>
                    </a:lnTo>
                    <a:lnTo>
                      <a:pt x="130" y="6"/>
                    </a:lnTo>
                    <a:lnTo>
                      <a:pt x="115" y="9"/>
                    </a:lnTo>
                    <a:lnTo>
                      <a:pt x="101" y="13"/>
                    </a:lnTo>
                    <a:lnTo>
                      <a:pt x="89" y="17"/>
                    </a:lnTo>
                    <a:lnTo>
                      <a:pt x="77" y="22"/>
                    </a:lnTo>
                    <a:lnTo>
                      <a:pt x="56" y="33"/>
                    </a:lnTo>
                    <a:lnTo>
                      <a:pt x="39" y="48"/>
                    </a:lnTo>
                    <a:lnTo>
                      <a:pt x="25" y="65"/>
                    </a:lnTo>
                    <a:lnTo>
                      <a:pt x="15" y="82"/>
                    </a:lnTo>
                    <a:lnTo>
                      <a:pt x="8" y="101"/>
                    </a:lnTo>
                    <a:lnTo>
                      <a:pt x="3" y="122"/>
                    </a:lnTo>
                    <a:lnTo>
                      <a:pt x="1" y="144"/>
                    </a:lnTo>
                    <a:lnTo>
                      <a:pt x="0" y="166"/>
                    </a:lnTo>
                    <a:lnTo>
                      <a:pt x="1" y="182"/>
                    </a:lnTo>
                    <a:lnTo>
                      <a:pt x="3" y="198"/>
                    </a:lnTo>
                    <a:lnTo>
                      <a:pt x="8" y="214"/>
                    </a:lnTo>
                    <a:lnTo>
                      <a:pt x="14" y="229"/>
                    </a:lnTo>
                    <a:lnTo>
                      <a:pt x="22" y="243"/>
                    </a:lnTo>
                    <a:lnTo>
                      <a:pt x="31" y="257"/>
                    </a:lnTo>
                    <a:lnTo>
                      <a:pt x="43" y="270"/>
                    </a:lnTo>
                    <a:lnTo>
                      <a:pt x="55" y="281"/>
                    </a:lnTo>
                    <a:lnTo>
                      <a:pt x="69" y="292"/>
                    </a:lnTo>
                    <a:lnTo>
                      <a:pt x="84" y="302"/>
                    </a:lnTo>
                    <a:lnTo>
                      <a:pt x="100" y="310"/>
                    </a:lnTo>
                    <a:lnTo>
                      <a:pt x="119" y="317"/>
                    </a:lnTo>
                    <a:lnTo>
                      <a:pt x="137" y="323"/>
                    </a:lnTo>
                    <a:lnTo>
                      <a:pt x="157" y="326"/>
                    </a:lnTo>
                    <a:lnTo>
                      <a:pt x="179" y="329"/>
                    </a:lnTo>
                    <a:lnTo>
                      <a:pt x="200" y="330"/>
                    </a:lnTo>
                    <a:lnTo>
                      <a:pt x="212" y="330"/>
                    </a:lnTo>
                    <a:lnTo>
                      <a:pt x="225" y="330"/>
                    </a:lnTo>
                    <a:lnTo>
                      <a:pt x="236" y="329"/>
                    </a:lnTo>
                    <a:lnTo>
                      <a:pt x="246" y="329"/>
                    </a:lnTo>
                    <a:lnTo>
                      <a:pt x="258" y="327"/>
                    </a:lnTo>
                    <a:lnTo>
                      <a:pt x="268" y="326"/>
                    </a:lnTo>
                    <a:lnTo>
                      <a:pt x="279" y="325"/>
                    </a:lnTo>
                    <a:lnTo>
                      <a:pt x="289" y="324"/>
                    </a:lnTo>
                    <a:lnTo>
                      <a:pt x="284" y="376"/>
                    </a:lnTo>
                    <a:lnTo>
                      <a:pt x="284" y="417"/>
                    </a:lnTo>
                    <a:lnTo>
                      <a:pt x="288" y="446"/>
                    </a:lnTo>
                    <a:lnTo>
                      <a:pt x="296" y="456"/>
                    </a:lnTo>
                    <a:lnTo>
                      <a:pt x="313" y="456"/>
                    </a:lnTo>
                    <a:lnTo>
                      <a:pt x="335" y="455"/>
                    </a:lnTo>
                    <a:lnTo>
                      <a:pt x="359" y="453"/>
                    </a:lnTo>
                    <a:lnTo>
                      <a:pt x="384" y="450"/>
                    </a:lnTo>
                    <a:lnTo>
                      <a:pt x="408" y="443"/>
                    </a:lnTo>
                    <a:lnTo>
                      <a:pt x="427" y="432"/>
                    </a:lnTo>
                    <a:lnTo>
                      <a:pt x="442" y="420"/>
                    </a:lnTo>
                    <a:lnTo>
                      <a:pt x="450" y="401"/>
                    </a:lnTo>
                    <a:lnTo>
                      <a:pt x="453" y="378"/>
                    </a:lnTo>
                    <a:lnTo>
                      <a:pt x="452" y="339"/>
                    </a:lnTo>
                    <a:lnTo>
                      <a:pt x="448" y="290"/>
                    </a:lnTo>
                    <a:lnTo>
                      <a:pt x="441" y="237"/>
                    </a:lnTo>
                    <a:lnTo>
                      <a:pt x="431" y="183"/>
                    </a:lnTo>
                    <a:lnTo>
                      <a:pt x="416" y="133"/>
                    </a:lnTo>
                    <a:lnTo>
                      <a:pt x="397" y="92"/>
                    </a:lnTo>
                    <a:lnTo>
                      <a:pt x="373" y="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350" name="Freeform 17">
                <a:extLst>
                  <a:ext uri="{FF2B5EF4-FFF2-40B4-BE49-F238E27FC236}">
                    <a16:creationId xmlns:a16="http://schemas.microsoft.com/office/drawing/2014/main" id="{E4D72016-4F23-4C66-8B94-571BFCFB5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2782"/>
                <a:ext cx="244" cy="215"/>
              </a:xfrm>
              <a:custGeom>
                <a:avLst/>
                <a:gdLst>
                  <a:gd name="T0" fmla="*/ 16 w 488"/>
                  <a:gd name="T1" fmla="*/ 6 h 430"/>
                  <a:gd name="T2" fmla="*/ 16 w 488"/>
                  <a:gd name="T3" fmla="*/ 7 h 430"/>
                  <a:gd name="T4" fmla="*/ 16 w 488"/>
                  <a:gd name="T5" fmla="*/ 8 h 430"/>
                  <a:gd name="T6" fmla="*/ 15 w 488"/>
                  <a:gd name="T7" fmla="*/ 9 h 430"/>
                  <a:gd name="T8" fmla="*/ 15 w 488"/>
                  <a:gd name="T9" fmla="*/ 10 h 430"/>
                  <a:gd name="T10" fmla="*/ 14 w 488"/>
                  <a:gd name="T11" fmla="*/ 10 h 430"/>
                  <a:gd name="T12" fmla="*/ 13 w 488"/>
                  <a:gd name="T13" fmla="*/ 10 h 430"/>
                  <a:gd name="T14" fmla="*/ 13 w 488"/>
                  <a:gd name="T15" fmla="*/ 10 h 430"/>
                  <a:gd name="T16" fmla="*/ 13 w 488"/>
                  <a:gd name="T17" fmla="*/ 11 h 430"/>
                  <a:gd name="T18" fmla="*/ 13 w 488"/>
                  <a:gd name="T19" fmla="*/ 11 h 430"/>
                  <a:gd name="T20" fmla="*/ 12 w 488"/>
                  <a:gd name="T21" fmla="*/ 12 h 430"/>
                  <a:gd name="T22" fmla="*/ 11 w 488"/>
                  <a:gd name="T23" fmla="*/ 13 h 430"/>
                  <a:gd name="T24" fmla="*/ 10 w 488"/>
                  <a:gd name="T25" fmla="*/ 13 h 430"/>
                  <a:gd name="T26" fmla="*/ 10 w 488"/>
                  <a:gd name="T27" fmla="*/ 14 h 430"/>
                  <a:gd name="T28" fmla="*/ 9 w 488"/>
                  <a:gd name="T29" fmla="*/ 14 h 430"/>
                  <a:gd name="T30" fmla="*/ 8 w 488"/>
                  <a:gd name="T31" fmla="*/ 14 h 430"/>
                  <a:gd name="T32" fmla="*/ 7 w 488"/>
                  <a:gd name="T33" fmla="*/ 14 h 430"/>
                  <a:gd name="T34" fmla="*/ 5 w 488"/>
                  <a:gd name="T35" fmla="*/ 14 h 430"/>
                  <a:gd name="T36" fmla="*/ 4 w 488"/>
                  <a:gd name="T37" fmla="*/ 13 h 430"/>
                  <a:gd name="T38" fmla="*/ 3 w 488"/>
                  <a:gd name="T39" fmla="*/ 12 h 430"/>
                  <a:gd name="T40" fmla="*/ 2 w 488"/>
                  <a:gd name="T41" fmla="*/ 11 h 430"/>
                  <a:gd name="T42" fmla="*/ 1 w 488"/>
                  <a:gd name="T43" fmla="*/ 10 h 430"/>
                  <a:gd name="T44" fmla="*/ 1 w 488"/>
                  <a:gd name="T45" fmla="*/ 9 h 430"/>
                  <a:gd name="T46" fmla="*/ 1 w 488"/>
                  <a:gd name="T47" fmla="*/ 8 h 430"/>
                  <a:gd name="T48" fmla="*/ 1 w 488"/>
                  <a:gd name="T49" fmla="*/ 7 h 430"/>
                  <a:gd name="T50" fmla="*/ 1 w 488"/>
                  <a:gd name="T51" fmla="*/ 5 h 430"/>
                  <a:gd name="T52" fmla="*/ 1 w 488"/>
                  <a:gd name="T53" fmla="*/ 4 h 430"/>
                  <a:gd name="T54" fmla="*/ 2 w 488"/>
                  <a:gd name="T55" fmla="*/ 3 h 430"/>
                  <a:gd name="T56" fmla="*/ 2 w 488"/>
                  <a:gd name="T57" fmla="*/ 3 h 430"/>
                  <a:gd name="T58" fmla="*/ 2 w 488"/>
                  <a:gd name="T59" fmla="*/ 2 h 430"/>
                  <a:gd name="T60" fmla="*/ 3 w 488"/>
                  <a:gd name="T61" fmla="*/ 2 h 430"/>
                  <a:gd name="T62" fmla="*/ 3 w 488"/>
                  <a:gd name="T63" fmla="*/ 2 h 430"/>
                  <a:gd name="T64" fmla="*/ 3 w 488"/>
                  <a:gd name="T65" fmla="*/ 2 h 430"/>
                  <a:gd name="T66" fmla="*/ 4 w 488"/>
                  <a:gd name="T67" fmla="*/ 1 h 430"/>
                  <a:gd name="T68" fmla="*/ 6 w 488"/>
                  <a:gd name="T69" fmla="*/ 1 h 430"/>
                  <a:gd name="T70" fmla="*/ 8 w 488"/>
                  <a:gd name="T71" fmla="*/ 0 h 430"/>
                  <a:gd name="T72" fmla="*/ 9 w 488"/>
                  <a:gd name="T73" fmla="*/ 1 h 430"/>
                  <a:gd name="T74" fmla="*/ 10 w 488"/>
                  <a:gd name="T75" fmla="*/ 1 h 430"/>
                  <a:gd name="T76" fmla="*/ 11 w 488"/>
                  <a:gd name="T77" fmla="*/ 1 h 430"/>
                  <a:gd name="T78" fmla="*/ 12 w 488"/>
                  <a:gd name="T79" fmla="*/ 2 h 430"/>
                  <a:gd name="T80" fmla="*/ 12 w 488"/>
                  <a:gd name="T81" fmla="*/ 3 h 430"/>
                  <a:gd name="T82" fmla="*/ 13 w 488"/>
                  <a:gd name="T83" fmla="*/ 3 h 430"/>
                  <a:gd name="T84" fmla="*/ 14 w 488"/>
                  <a:gd name="T85" fmla="*/ 4 h 430"/>
                  <a:gd name="T86" fmla="*/ 15 w 488"/>
                  <a:gd name="T87" fmla="*/ 5 h 43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88"/>
                  <a:gd name="T133" fmla="*/ 0 h 430"/>
                  <a:gd name="T134" fmla="*/ 488 w 488"/>
                  <a:gd name="T135" fmla="*/ 430 h 43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88" h="430">
                    <a:moveTo>
                      <a:pt x="479" y="176"/>
                    </a:moveTo>
                    <a:lnTo>
                      <a:pt x="482" y="186"/>
                    </a:lnTo>
                    <a:lnTo>
                      <a:pt x="486" y="196"/>
                    </a:lnTo>
                    <a:lnTo>
                      <a:pt x="487" y="208"/>
                    </a:lnTo>
                    <a:lnTo>
                      <a:pt x="488" y="219"/>
                    </a:lnTo>
                    <a:lnTo>
                      <a:pt x="487" y="238"/>
                    </a:lnTo>
                    <a:lnTo>
                      <a:pt x="482" y="255"/>
                    </a:lnTo>
                    <a:lnTo>
                      <a:pt x="476" y="270"/>
                    </a:lnTo>
                    <a:lnTo>
                      <a:pt x="467" y="284"/>
                    </a:lnTo>
                    <a:lnTo>
                      <a:pt x="457" y="295"/>
                    </a:lnTo>
                    <a:lnTo>
                      <a:pt x="444" y="304"/>
                    </a:lnTo>
                    <a:lnTo>
                      <a:pt x="431" y="308"/>
                    </a:lnTo>
                    <a:lnTo>
                      <a:pt x="417" y="310"/>
                    </a:lnTo>
                    <a:lnTo>
                      <a:pt x="416" y="310"/>
                    </a:lnTo>
                    <a:lnTo>
                      <a:pt x="413" y="310"/>
                    </a:lnTo>
                    <a:lnTo>
                      <a:pt x="412" y="310"/>
                    </a:lnTo>
                    <a:lnTo>
                      <a:pt x="411" y="310"/>
                    </a:lnTo>
                    <a:lnTo>
                      <a:pt x="404" y="323"/>
                    </a:lnTo>
                    <a:lnTo>
                      <a:pt x="396" y="336"/>
                    </a:lnTo>
                    <a:lnTo>
                      <a:pt x="387" y="349"/>
                    </a:lnTo>
                    <a:lnTo>
                      <a:pt x="378" y="359"/>
                    </a:lnTo>
                    <a:lnTo>
                      <a:pt x="367" y="370"/>
                    </a:lnTo>
                    <a:lnTo>
                      <a:pt x="356" y="380"/>
                    </a:lnTo>
                    <a:lnTo>
                      <a:pt x="344" y="389"/>
                    </a:lnTo>
                    <a:lnTo>
                      <a:pt x="333" y="397"/>
                    </a:lnTo>
                    <a:lnTo>
                      <a:pt x="319" y="405"/>
                    </a:lnTo>
                    <a:lnTo>
                      <a:pt x="306" y="411"/>
                    </a:lnTo>
                    <a:lnTo>
                      <a:pt x="292" y="417"/>
                    </a:lnTo>
                    <a:lnTo>
                      <a:pt x="277" y="421"/>
                    </a:lnTo>
                    <a:lnTo>
                      <a:pt x="262" y="426"/>
                    </a:lnTo>
                    <a:lnTo>
                      <a:pt x="248" y="428"/>
                    </a:lnTo>
                    <a:lnTo>
                      <a:pt x="233" y="430"/>
                    </a:lnTo>
                    <a:lnTo>
                      <a:pt x="216" y="430"/>
                    </a:lnTo>
                    <a:lnTo>
                      <a:pt x="195" y="429"/>
                    </a:lnTo>
                    <a:lnTo>
                      <a:pt x="173" y="426"/>
                    </a:lnTo>
                    <a:lnTo>
                      <a:pt x="152" y="421"/>
                    </a:lnTo>
                    <a:lnTo>
                      <a:pt x="132" y="413"/>
                    </a:lnTo>
                    <a:lnTo>
                      <a:pt x="113" y="404"/>
                    </a:lnTo>
                    <a:lnTo>
                      <a:pt x="95" y="393"/>
                    </a:lnTo>
                    <a:lnTo>
                      <a:pt x="78" y="381"/>
                    </a:lnTo>
                    <a:lnTo>
                      <a:pt x="63" y="367"/>
                    </a:lnTo>
                    <a:lnTo>
                      <a:pt x="49" y="352"/>
                    </a:lnTo>
                    <a:lnTo>
                      <a:pt x="37" y="335"/>
                    </a:lnTo>
                    <a:lnTo>
                      <a:pt x="26" y="317"/>
                    </a:lnTo>
                    <a:lnTo>
                      <a:pt x="17" y="298"/>
                    </a:lnTo>
                    <a:lnTo>
                      <a:pt x="9" y="278"/>
                    </a:lnTo>
                    <a:lnTo>
                      <a:pt x="4" y="257"/>
                    </a:lnTo>
                    <a:lnTo>
                      <a:pt x="1" y="236"/>
                    </a:lnTo>
                    <a:lnTo>
                      <a:pt x="0" y="214"/>
                    </a:lnTo>
                    <a:lnTo>
                      <a:pt x="1" y="195"/>
                    </a:lnTo>
                    <a:lnTo>
                      <a:pt x="4" y="171"/>
                    </a:lnTo>
                    <a:lnTo>
                      <a:pt x="10" y="146"/>
                    </a:lnTo>
                    <a:lnTo>
                      <a:pt x="19" y="124"/>
                    </a:lnTo>
                    <a:lnTo>
                      <a:pt x="29" y="106"/>
                    </a:lnTo>
                    <a:lnTo>
                      <a:pt x="38" y="91"/>
                    </a:lnTo>
                    <a:lnTo>
                      <a:pt x="46" y="81"/>
                    </a:lnTo>
                    <a:lnTo>
                      <a:pt x="49" y="76"/>
                    </a:lnTo>
                    <a:lnTo>
                      <a:pt x="53" y="72"/>
                    </a:lnTo>
                    <a:lnTo>
                      <a:pt x="57" y="67"/>
                    </a:lnTo>
                    <a:lnTo>
                      <a:pt x="62" y="63"/>
                    </a:lnTo>
                    <a:lnTo>
                      <a:pt x="67" y="58"/>
                    </a:lnTo>
                    <a:lnTo>
                      <a:pt x="71" y="55"/>
                    </a:lnTo>
                    <a:lnTo>
                      <a:pt x="76" y="50"/>
                    </a:lnTo>
                    <a:lnTo>
                      <a:pt x="80" y="45"/>
                    </a:lnTo>
                    <a:lnTo>
                      <a:pt x="85" y="42"/>
                    </a:lnTo>
                    <a:lnTo>
                      <a:pt x="94" y="35"/>
                    </a:lnTo>
                    <a:lnTo>
                      <a:pt x="108" y="27"/>
                    </a:lnTo>
                    <a:lnTo>
                      <a:pt x="127" y="19"/>
                    </a:lnTo>
                    <a:lnTo>
                      <a:pt x="147" y="11"/>
                    </a:lnTo>
                    <a:lnTo>
                      <a:pt x="171" y="5"/>
                    </a:lnTo>
                    <a:lnTo>
                      <a:pt x="199" y="2"/>
                    </a:lnTo>
                    <a:lnTo>
                      <a:pt x="228" y="0"/>
                    </a:lnTo>
                    <a:lnTo>
                      <a:pt x="259" y="2"/>
                    </a:lnTo>
                    <a:lnTo>
                      <a:pt x="274" y="5"/>
                    </a:lnTo>
                    <a:lnTo>
                      <a:pt x="289" y="10"/>
                    </a:lnTo>
                    <a:lnTo>
                      <a:pt x="303" y="15"/>
                    </a:lnTo>
                    <a:lnTo>
                      <a:pt x="318" y="22"/>
                    </a:lnTo>
                    <a:lnTo>
                      <a:pt x="333" y="30"/>
                    </a:lnTo>
                    <a:lnTo>
                      <a:pt x="347" y="41"/>
                    </a:lnTo>
                    <a:lnTo>
                      <a:pt x="360" y="52"/>
                    </a:lnTo>
                    <a:lnTo>
                      <a:pt x="374" y="65"/>
                    </a:lnTo>
                    <a:lnTo>
                      <a:pt x="382" y="71"/>
                    </a:lnTo>
                    <a:lnTo>
                      <a:pt x="393" y="81"/>
                    </a:lnTo>
                    <a:lnTo>
                      <a:pt x="405" y="94"/>
                    </a:lnTo>
                    <a:lnTo>
                      <a:pt x="420" y="109"/>
                    </a:lnTo>
                    <a:lnTo>
                      <a:pt x="434" y="125"/>
                    </a:lnTo>
                    <a:lnTo>
                      <a:pt x="450" y="142"/>
                    </a:lnTo>
                    <a:lnTo>
                      <a:pt x="465" y="159"/>
                    </a:lnTo>
                    <a:lnTo>
                      <a:pt x="479" y="1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351" name="Freeform 18">
                <a:extLst>
                  <a:ext uri="{FF2B5EF4-FFF2-40B4-BE49-F238E27FC236}">
                    <a16:creationId xmlns:a16="http://schemas.microsoft.com/office/drawing/2014/main" id="{9606655B-1DF3-4FCD-85F1-09BBB46751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6" y="2797"/>
                <a:ext cx="214" cy="183"/>
              </a:xfrm>
              <a:custGeom>
                <a:avLst/>
                <a:gdLst>
                  <a:gd name="T0" fmla="*/ 12 w 429"/>
                  <a:gd name="T1" fmla="*/ 5 h 365"/>
                  <a:gd name="T2" fmla="*/ 11 w 429"/>
                  <a:gd name="T3" fmla="*/ 5 h 365"/>
                  <a:gd name="T4" fmla="*/ 11 w 429"/>
                  <a:gd name="T5" fmla="*/ 5 h 365"/>
                  <a:gd name="T6" fmla="*/ 11 w 429"/>
                  <a:gd name="T7" fmla="*/ 5 h 365"/>
                  <a:gd name="T8" fmla="*/ 11 w 429"/>
                  <a:gd name="T9" fmla="*/ 5 h 365"/>
                  <a:gd name="T10" fmla="*/ 11 w 429"/>
                  <a:gd name="T11" fmla="*/ 4 h 365"/>
                  <a:gd name="T12" fmla="*/ 10 w 429"/>
                  <a:gd name="T13" fmla="*/ 3 h 365"/>
                  <a:gd name="T14" fmla="*/ 10 w 429"/>
                  <a:gd name="T15" fmla="*/ 2 h 365"/>
                  <a:gd name="T16" fmla="*/ 9 w 429"/>
                  <a:gd name="T17" fmla="*/ 2 h 365"/>
                  <a:gd name="T18" fmla="*/ 8 w 429"/>
                  <a:gd name="T19" fmla="*/ 1 h 365"/>
                  <a:gd name="T20" fmla="*/ 7 w 429"/>
                  <a:gd name="T21" fmla="*/ 1 h 365"/>
                  <a:gd name="T22" fmla="*/ 6 w 429"/>
                  <a:gd name="T23" fmla="*/ 1 h 365"/>
                  <a:gd name="T24" fmla="*/ 5 w 429"/>
                  <a:gd name="T25" fmla="*/ 0 h 365"/>
                  <a:gd name="T26" fmla="*/ 4 w 429"/>
                  <a:gd name="T27" fmla="*/ 1 h 365"/>
                  <a:gd name="T28" fmla="*/ 3 w 429"/>
                  <a:gd name="T29" fmla="*/ 1 h 365"/>
                  <a:gd name="T30" fmla="*/ 2 w 429"/>
                  <a:gd name="T31" fmla="*/ 1 h 365"/>
                  <a:gd name="T32" fmla="*/ 1 w 429"/>
                  <a:gd name="T33" fmla="*/ 2 h 365"/>
                  <a:gd name="T34" fmla="*/ 0 w 429"/>
                  <a:gd name="T35" fmla="*/ 3 h 365"/>
                  <a:gd name="T36" fmla="*/ 0 w 429"/>
                  <a:gd name="T37" fmla="*/ 4 h 365"/>
                  <a:gd name="T38" fmla="*/ 0 w 429"/>
                  <a:gd name="T39" fmla="*/ 5 h 365"/>
                  <a:gd name="T40" fmla="*/ 0 w 429"/>
                  <a:gd name="T41" fmla="*/ 6 h 365"/>
                  <a:gd name="T42" fmla="*/ 0 w 429"/>
                  <a:gd name="T43" fmla="*/ 7 h 365"/>
                  <a:gd name="T44" fmla="*/ 0 w 429"/>
                  <a:gd name="T45" fmla="*/ 8 h 365"/>
                  <a:gd name="T46" fmla="*/ 0 w 429"/>
                  <a:gd name="T47" fmla="*/ 9 h 365"/>
                  <a:gd name="T48" fmla="*/ 1 w 429"/>
                  <a:gd name="T49" fmla="*/ 10 h 365"/>
                  <a:gd name="T50" fmla="*/ 2 w 429"/>
                  <a:gd name="T51" fmla="*/ 11 h 365"/>
                  <a:gd name="T52" fmla="*/ 3 w 429"/>
                  <a:gd name="T53" fmla="*/ 11 h 365"/>
                  <a:gd name="T54" fmla="*/ 4 w 429"/>
                  <a:gd name="T55" fmla="*/ 12 h 365"/>
                  <a:gd name="T56" fmla="*/ 5 w 429"/>
                  <a:gd name="T57" fmla="*/ 12 h 365"/>
                  <a:gd name="T58" fmla="*/ 6 w 429"/>
                  <a:gd name="T59" fmla="*/ 12 h 365"/>
                  <a:gd name="T60" fmla="*/ 7 w 429"/>
                  <a:gd name="T61" fmla="*/ 12 h 365"/>
                  <a:gd name="T62" fmla="*/ 8 w 429"/>
                  <a:gd name="T63" fmla="*/ 11 h 365"/>
                  <a:gd name="T64" fmla="*/ 9 w 429"/>
                  <a:gd name="T65" fmla="*/ 11 h 365"/>
                  <a:gd name="T66" fmla="*/ 9 w 429"/>
                  <a:gd name="T67" fmla="*/ 10 h 365"/>
                  <a:gd name="T68" fmla="*/ 10 w 429"/>
                  <a:gd name="T69" fmla="*/ 9 h 365"/>
                  <a:gd name="T70" fmla="*/ 10 w 429"/>
                  <a:gd name="T71" fmla="*/ 9 h 365"/>
                  <a:gd name="T72" fmla="*/ 11 w 429"/>
                  <a:gd name="T73" fmla="*/ 8 h 365"/>
                  <a:gd name="T74" fmla="*/ 11 w 429"/>
                  <a:gd name="T75" fmla="*/ 8 h 365"/>
                  <a:gd name="T76" fmla="*/ 11 w 429"/>
                  <a:gd name="T77" fmla="*/ 8 h 365"/>
                  <a:gd name="T78" fmla="*/ 11 w 429"/>
                  <a:gd name="T79" fmla="*/ 8 h 365"/>
                  <a:gd name="T80" fmla="*/ 12 w 429"/>
                  <a:gd name="T81" fmla="*/ 8 h 365"/>
                  <a:gd name="T82" fmla="*/ 12 w 429"/>
                  <a:gd name="T83" fmla="*/ 8 h 365"/>
                  <a:gd name="T84" fmla="*/ 12 w 429"/>
                  <a:gd name="T85" fmla="*/ 8 h 365"/>
                  <a:gd name="T86" fmla="*/ 12 w 429"/>
                  <a:gd name="T87" fmla="*/ 8 h 365"/>
                  <a:gd name="T88" fmla="*/ 13 w 429"/>
                  <a:gd name="T89" fmla="*/ 8 h 365"/>
                  <a:gd name="T90" fmla="*/ 13 w 429"/>
                  <a:gd name="T91" fmla="*/ 7 h 365"/>
                  <a:gd name="T92" fmla="*/ 13 w 429"/>
                  <a:gd name="T93" fmla="*/ 7 h 365"/>
                  <a:gd name="T94" fmla="*/ 13 w 429"/>
                  <a:gd name="T95" fmla="*/ 7 h 365"/>
                  <a:gd name="T96" fmla="*/ 13 w 429"/>
                  <a:gd name="T97" fmla="*/ 6 h 365"/>
                  <a:gd name="T98" fmla="*/ 13 w 429"/>
                  <a:gd name="T99" fmla="*/ 6 h 365"/>
                  <a:gd name="T100" fmla="*/ 13 w 429"/>
                  <a:gd name="T101" fmla="*/ 6 h 365"/>
                  <a:gd name="T102" fmla="*/ 13 w 429"/>
                  <a:gd name="T103" fmla="*/ 6 h 365"/>
                  <a:gd name="T104" fmla="*/ 13 w 429"/>
                  <a:gd name="T105" fmla="*/ 5 h 365"/>
                  <a:gd name="T106" fmla="*/ 12 w 429"/>
                  <a:gd name="T107" fmla="*/ 5 h 365"/>
                  <a:gd name="T108" fmla="*/ 12 w 429"/>
                  <a:gd name="T109" fmla="*/ 5 h 365"/>
                  <a:gd name="T110" fmla="*/ 12 w 429"/>
                  <a:gd name="T111" fmla="*/ 5 h 365"/>
                  <a:gd name="T112" fmla="*/ 12 w 429"/>
                  <a:gd name="T113" fmla="*/ 5 h 36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29"/>
                  <a:gd name="T172" fmla="*/ 0 h 365"/>
                  <a:gd name="T173" fmla="*/ 429 w 429"/>
                  <a:gd name="T174" fmla="*/ 365 h 36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29" h="365">
                    <a:moveTo>
                      <a:pt x="387" y="139"/>
                    </a:moveTo>
                    <a:lnTo>
                      <a:pt x="380" y="140"/>
                    </a:lnTo>
                    <a:lnTo>
                      <a:pt x="373" y="141"/>
                    </a:lnTo>
                    <a:lnTo>
                      <a:pt x="368" y="145"/>
                    </a:lnTo>
                    <a:lnTo>
                      <a:pt x="362" y="149"/>
                    </a:lnTo>
                    <a:lnTo>
                      <a:pt x="354" y="118"/>
                    </a:lnTo>
                    <a:lnTo>
                      <a:pt x="340" y="89"/>
                    </a:lnTo>
                    <a:lnTo>
                      <a:pt x="322" y="64"/>
                    </a:lnTo>
                    <a:lnTo>
                      <a:pt x="300" y="42"/>
                    </a:lnTo>
                    <a:lnTo>
                      <a:pt x="274" y="25"/>
                    </a:lnTo>
                    <a:lnTo>
                      <a:pt x="246" y="11"/>
                    </a:lnTo>
                    <a:lnTo>
                      <a:pt x="216" y="3"/>
                    </a:lnTo>
                    <a:lnTo>
                      <a:pt x="182" y="0"/>
                    </a:lnTo>
                    <a:lnTo>
                      <a:pt x="145" y="3"/>
                    </a:lnTo>
                    <a:lnTo>
                      <a:pt x="112" y="13"/>
                    </a:lnTo>
                    <a:lnTo>
                      <a:pt x="81" y="31"/>
                    </a:lnTo>
                    <a:lnTo>
                      <a:pt x="53" y="53"/>
                    </a:lnTo>
                    <a:lnTo>
                      <a:pt x="31" y="80"/>
                    </a:lnTo>
                    <a:lnTo>
                      <a:pt x="14" y="111"/>
                    </a:lnTo>
                    <a:lnTo>
                      <a:pt x="4" y="145"/>
                    </a:lnTo>
                    <a:lnTo>
                      <a:pt x="0" y="182"/>
                    </a:lnTo>
                    <a:lnTo>
                      <a:pt x="4" y="219"/>
                    </a:lnTo>
                    <a:lnTo>
                      <a:pt x="14" y="253"/>
                    </a:lnTo>
                    <a:lnTo>
                      <a:pt x="31" y="284"/>
                    </a:lnTo>
                    <a:lnTo>
                      <a:pt x="53" y="311"/>
                    </a:lnTo>
                    <a:lnTo>
                      <a:pt x="81" y="334"/>
                    </a:lnTo>
                    <a:lnTo>
                      <a:pt x="112" y="351"/>
                    </a:lnTo>
                    <a:lnTo>
                      <a:pt x="145" y="361"/>
                    </a:lnTo>
                    <a:lnTo>
                      <a:pt x="182" y="365"/>
                    </a:lnTo>
                    <a:lnTo>
                      <a:pt x="213" y="363"/>
                    </a:lnTo>
                    <a:lnTo>
                      <a:pt x="242" y="355"/>
                    </a:lnTo>
                    <a:lnTo>
                      <a:pt x="270" y="343"/>
                    </a:lnTo>
                    <a:lnTo>
                      <a:pt x="294" y="327"/>
                    </a:lnTo>
                    <a:lnTo>
                      <a:pt x="316" y="306"/>
                    </a:lnTo>
                    <a:lnTo>
                      <a:pt x="334" y="284"/>
                    </a:lnTo>
                    <a:lnTo>
                      <a:pt x="348" y="258"/>
                    </a:lnTo>
                    <a:lnTo>
                      <a:pt x="358" y="230"/>
                    </a:lnTo>
                    <a:lnTo>
                      <a:pt x="364" y="236"/>
                    </a:lnTo>
                    <a:lnTo>
                      <a:pt x="371" y="240"/>
                    </a:lnTo>
                    <a:lnTo>
                      <a:pt x="379" y="244"/>
                    </a:lnTo>
                    <a:lnTo>
                      <a:pt x="387" y="245"/>
                    </a:lnTo>
                    <a:lnTo>
                      <a:pt x="395" y="244"/>
                    </a:lnTo>
                    <a:lnTo>
                      <a:pt x="403" y="240"/>
                    </a:lnTo>
                    <a:lnTo>
                      <a:pt x="410" y="236"/>
                    </a:lnTo>
                    <a:lnTo>
                      <a:pt x="417" y="229"/>
                    </a:lnTo>
                    <a:lnTo>
                      <a:pt x="422" y="222"/>
                    </a:lnTo>
                    <a:lnTo>
                      <a:pt x="425" y="213"/>
                    </a:lnTo>
                    <a:lnTo>
                      <a:pt x="428" y="202"/>
                    </a:lnTo>
                    <a:lnTo>
                      <a:pt x="429" y="192"/>
                    </a:lnTo>
                    <a:lnTo>
                      <a:pt x="428" y="182"/>
                    </a:lnTo>
                    <a:lnTo>
                      <a:pt x="425" y="171"/>
                    </a:lnTo>
                    <a:lnTo>
                      <a:pt x="422" y="162"/>
                    </a:lnTo>
                    <a:lnTo>
                      <a:pt x="417" y="154"/>
                    </a:lnTo>
                    <a:lnTo>
                      <a:pt x="410" y="148"/>
                    </a:lnTo>
                    <a:lnTo>
                      <a:pt x="403" y="144"/>
                    </a:lnTo>
                    <a:lnTo>
                      <a:pt x="395" y="140"/>
                    </a:lnTo>
                    <a:lnTo>
                      <a:pt x="387" y="1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352" name="Freeform 19">
                <a:extLst>
                  <a:ext uri="{FF2B5EF4-FFF2-40B4-BE49-F238E27FC236}">
                    <a16:creationId xmlns:a16="http://schemas.microsoft.com/office/drawing/2014/main" id="{12A5E8B2-179B-43AC-AF69-F8629EA7C1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1" y="2924"/>
                <a:ext cx="88" cy="31"/>
              </a:xfrm>
              <a:custGeom>
                <a:avLst/>
                <a:gdLst>
                  <a:gd name="T0" fmla="*/ 0 w 175"/>
                  <a:gd name="T1" fmla="*/ 0 h 61"/>
                  <a:gd name="T2" fmla="*/ 1 w 175"/>
                  <a:gd name="T3" fmla="*/ 1 h 61"/>
                  <a:gd name="T4" fmla="*/ 1 w 175"/>
                  <a:gd name="T5" fmla="*/ 1 h 61"/>
                  <a:gd name="T6" fmla="*/ 1 w 175"/>
                  <a:gd name="T7" fmla="*/ 2 h 61"/>
                  <a:gd name="T8" fmla="*/ 1 w 175"/>
                  <a:gd name="T9" fmla="*/ 2 h 61"/>
                  <a:gd name="T10" fmla="*/ 2 w 175"/>
                  <a:gd name="T11" fmla="*/ 2 h 61"/>
                  <a:gd name="T12" fmla="*/ 2 w 175"/>
                  <a:gd name="T13" fmla="*/ 2 h 61"/>
                  <a:gd name="T14" fmla="*/ 3 w 175"/>
                  <a:gd name="T15" fmla="*/ 2 h 61"/>
                  <a:gd name="T16" fmla="*/ 3 w 175"/>
                  <a:gd name="T17" fmla="*/ 2 h 61"/>
                  <a:gd name="T18" fmla="*/ 3 w 175"/>
                  <a:gd name="T19" fmla="*/ 2 h 61"/>
                  <a:gd name="T20" fmla="*/ 3 w 175"/>
                  <a:gd name="T21" fmla="*/ 2 h 61"/>
                  <a:gd name="T22" fmla="*/ 4 w 175"/>
                  <a:gd name="T23" fmla="*/ 2 h 61"/>
                  <a:gd name="T24" fmla="*/ 4 w 175"/>
                  <a:gd name="T25" fmla="*/ 2 h 61"/>
                  <a:gd name="T26" fmla="*/ 6 w 175"/>
                  <a:gd name="T27" fmla="*/ 0 h 61"/>
                  <a:gd name="T28" fmla="*/ 0 w 175"/>
                  <a:gd name="T29" fmla="*/ 0 h 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75"/>
                  <a:gd name="T46" fmla="*/ 0 h 61"/>
                  <a:gd name="T47" fmla="*/ 175 w 175"/>
                  <a:gd name="T48" fmla="*/ 61 h 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75" h="61">
                    <a:moveTo>
                      <a:pt x="0" y="0"/>
                    </a:moveTo>
                    <a:lnTo>
                      <a:pt x="4" y="13"/>
                    </a:lnTo>
                    <a:lnTo>
                      <a:pt x="8" y="24"/>
                    </a:lnTo>
                    <a:lnTo>
                      <a:pt x="16" y="37"/>
                    </a:lnTo>
                    <a:lnTo>
                      <a:pt x="31" y="49"/>
                    </a:lnTo>
                    <a:lnTo>
                      <a:pt x="42" y="54"/>
                    </a:lnTo>
                    <a:lnTo>
                      <a:pt x="53" y="58"/>
                    </a:lnTo>
                    <a:lnTo>
                      <a:pt x="65" y="60"/>
                    </a:lnTo>
                    <a:lnTo>
                      <a:pt x="76" y="61"/>
                    </a:lnTo>
                    <a:lnTo>
                      <a:pt x="85" y="61"/>
                    </a:lnTo>
                    <a:lnTo>
                      <a:pt x="92" y="61"/>
                    </a:lnTo>
                    <a:lnTo>
                      <a:pt x="97" y="60"/>
                    </a:lnTo>
                    <a:lnTo>
                      <a:pt x="99" y="60"/>
                    </a:lnTo>
                    <a:lnTo>
                      <a:pt x="17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353" name="Freeform 20">
                <a:extLst>
                  <a:ext uri="{FF2B5EF4-FFF2-40B4-BE49-F238E27FC236}">
                    <a16:creationId xmlns:a16="http://schemas.microsoft.com/office/drawing/2014/main" id="{C75E4F95-2BD5-44CD-86E0-0358D8262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3" y="2931"/>
                <a:ext cx="51" cy="9"/>
              </a:xfrm>
              <a:custGeom>
                <a:avLst/>
                <a:gdLst>
                  <a:gd name="T0" fmla="*/ 0 w 103"/>
                  <a:gd name="T1" fmla="*/ 0 h 18"/>
                  <a:gd name="T2" fmla="*/ 0 w 103"/>
                  <a:gd name="T3" fmla="*/ 1 h 18"/>
                  <a:gd name="T4" fmla="*/ 2 w 103"/>
                  <a:gd name="T5" fmla="*/ 1 h 18"/>
                  <a:gd name="T6" fmla="*/ 3 w 103"/>
                  <a:gd name="T7" fmla="*/ 0 h 18"/>
                  <a:gd name="T8" fmla="*/ 0 w 103"/>
                  <a:gd name="T9" fmla="*/ 0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3"/>
                  <a:gd name="T16" fmla="*/ 0 h 18"/>
                  <a:gd name="T17" fmla="*/ 103 w 103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3" h="18">
                    <a:moveTo>
                      <a:pt x="0" y="0"/>
                    </a:moveTo>
                    <a:lnTo>
                      <a:pt x="8" y="18"/>
                    </a:lnTo>
                    <a:lnTo>
                      <a:pt x="77" y="18"/>
                    </a:lnTo>
                    <a:lnTo>
                      <a:pt x="1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354" name="Freeform 21">
                <a:extLst>
                  <a:ext uri="{FF2B5EF4-FFF2-40B4-BE49-F238E27FC236}">
                    <a16:creationId xmlns:a16="http://schemas.microsoft.com/office/drawing/2014/main" id="{F9E1C4AF-A39E-47F1-9E2A-25140D3763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3" y="2762"/>
                <a:ext cx="175" cy="58"/>
              </a:xfrm>
              <a:custGeom>
                <a:avLst/>
                <a:gdLst>
                  <a:gd name="T0" fmla="*/ 8 w 351"/>
                  <a:gd name="T1" fmla="*/ 1 h 115"/>
                  <a:gd name="T2" fmla="*/ 8 w 351"/>
                  <a:gd name="T3" fmla="*/ 1 h 115"/>
                  <a:gd name="T4" fmla="*/ 8 w 351"/>
                  <a:gd name="T5" fmla="*/ 1 h 115"/>
                  <a:gd name="T6" fmla="*/ 8 w 351"/>
                  <a:gd name="T7" fmla="*/ 1 h 115"/>
                  <a:gd name="T8" fmla="*/ 7 w 351"/>
                  <a:gd name="T9" fmla="*/ 1 h 115"/>
                  <a:gd name="T10" fmla="*/ 7 w 351"/>
                  <a:gd name="T11" fmla="*/ 1 h 115"/>
                  <a:gd name="T12" fmla="*/ 6 w 351"/>
                  <a:gd name="T13" fmla="*/ 1 h 115"/>
                  <a:gd name="T14" fmla="*/ 6 w 351"/>
                  <a:gd name="T15" fmla="*/ 1 h 115"/>
                  <a:gd name="T16" fmla="*/ 5 w 351"/>
                  <a:gd name="T17" fmla="*/ 1 h 115"/>
                  <a:gd name="T18" fmla="*/ 5 w 351"/>
                  <a:gd name="T19" fmla="*/ 1 h 115"/>
                  <a:gd name="T20" fmla="*/ 4 w 351"/>
                  <a:gd name="T21" fmla="*/ 1 h 115"/>
                  <a:gd name="T22" fmla="*/ 4 w 351"/>
                  <a:gd name="T23" fmla="*/ 1 h 115"/>
                  <a:gd name="T24" fmla="*/ 4 w 351"/>
                  <a:gd name="T25" fmla="*/ 1 h 115"/>
                  <a:gd name="T26" fmla="*/ 3 w 351"/>
                  <a:gd name="T27" fmla="*/ 1 h 115"/>
                  <a:gd name="T28" fmla="*/ 3 w 351"/>
                  <a:gd name="T29" fmla="*/ 1 h 115"/>
                  <a:gd name="T30" fmla="*/ 3 w 351"/>
                  <a:gd name="T31" fmla="*/ 0 h 115"/>
                  <a:gd name="T32" fmla="*/ 2 w 351"/>
                  <a:gd name="T33" fmla="*/ 0 h 115"/>
                  <a:gd name="T34" fmla="*/ 2 w 351"/>
                  <a:gd name="T35" fmla="*/ 1 h 115"/>
                  <a:gd name="T36" fmla="*/ 1 w 351"/>
                  <a:gd name="T37" fmla="*/ 1 h 115"/>
                  <a:gd name="T38" fmla="*/ 1 w 351"/>
                  <a:gd name="T39" fmla="*/ 1 h 115"/>
                  <a:gd name="T40" fmla="*/ 0 w 351"/>
                  <a:gd name="T41" fmla="*/ 2 h 115"/>
                  <a:gd name="T42" fmla="*/ 0 w 351"/>
                  <a:gd name="T43" fmla="*/ 2 h 115"/>
                  <a:gd name="T44" fmla="*/ 0 w 351"/>
                  <a:gd name="T45" fmla="*/ 3 h 115"/>
                  <a:gd name="T46" fmla="*/ 0 w 351"/>
                  <a:gd name="T47" fmla="*/ 3 h 115"/>
                  <a:gd name="T48" fmla="*/ 0 w 351"/>
                  <a:gd name="T49" fmla="*/ 4 h 115"/>
                  <a:gd name="T50" fmla="*/ 0 w 351"/>
                  <a:gd name="T51" fmla="*/ 4 h 115"/>
                  <a:gd name="T52" fmla="*/ 0 w 351"/>
                  <a:gd name="T53" fmla="*/ 4 h 115"/>
                  <a:gd name="T54" fmla="*/ 0 w 351"/>
                  <a:gd name="T55" fmla="*/ 4 h 115"/>
                  <a:gd name="T56" fmla="*/ 1 w 351"/>
                  <a:gd name="T57" fmla="*/ 4 h 115"/>
                  <a:gd name="T58" fmla="*/ 2 w 351"/>
                  <a:gd name="T59" fmla="*/ 4 h 115"/>
                  <a:gd name="T60" fmla="*/ 3 w 351"/>
                  <a:gd name="T61" fmla="*/ 4 h 115"/>
                  <a:gd name="T62" fmla="*/ 4 w 351"/>
                  <a:gd name="T63" fmla="*/ 4 h 115"/>
                  <a:gd name="T64" fmla="*/ 5 w 351"/>
                  <a:gd name="T65" fmla="*/ 4 h 115"/>
                  <a:gd name="T66" fmla="*/ 5 w 351"/>
                  <a:gd name="T67" fmla="*/ 4 h 115"/>
                  <a:gd name="T68" fmla="*/ 6 w 351"/>
                  <a:gd name="T69" fmla="*/ 4 h 115"/>
                  <a:gd name="T70" fmla="*/ 7 w 351"/>
                  <a:gd name="T71" fmla="*/ 4 h 115"/>
                  <a:gd name="T72" fmla="*/ 8 w 351"/>
                  <a:gd name="T73" fmla="*/ 4 h 115"/>
                  <a:gd name="T74" fmla="*/ 9 w 351"/>
                  <a:gd name="T75" fmla="*/ 4 h 115"/>
                  <a:gd name="T76" fmla="*/ 9 w 351"/>
                  <a:gd name="T77" fmla="*/ 4 h 115"/>
                  <a:gd name="T78" fmla="*/ 10 w 351"/>
                  <a:gd name="T79" fmla="*/ 4 h 115"/>
                  <a:gd name="T80" fmla="*/ 10 w 351"/>
                  <a:gd name="T81" fmla="*/ 4 h 115"/>
                  <a:gd name="T82" fmla="*/ 10 w 351"/>
                  <a:gd name="T83" fmla="*/ 4 h 115"/>
                  <a:gd name="T84" fmla="*/ 10 w 351"/>
                  <a:gd name="T85" fmla="*/ 4 h 115"/>
                  <a:gd name="T86" fmla="*/ 10 w 351"/>
                  <a:gd name="T87" fmla="*/ 3 h 115"/>
                  <a:gd name="T88" fmla="*/ 10 w 351"/>
                  <a:gd name="T89" fmla="*/ 3 h 115"/>
                  <a:gd name="T90" fmla="*/ 10 w 351"/>
                  <a:gd name="T91" fmla="*/ 2 h 115"/>
                  <a:gd name="T92" fmla="*/ 9 w 351"/>
                  <a:gd name="T93" fmla="*/ 2 h 115"/>
                  <a:gd name="T94" fmla="*/ 9 w 351"/>
                  <a:gd name="T95" fmla="*/ 1 h 115"/>
                  <a:gd name="T96" fmla="*/ 8 w 351"/>
                  <a:gd name="T97" fmla="*/ 1 h 11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51"/>
                  <a:gd name="T148" fmla="*/ 0 h 115"/>
                  <a:gd name="T149" fmla="*/ 351 w 351"/>
                  <a:gd name="T150" fmla="*/ 115 h 11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51" h="115">
                    <a:moveTo>
                      <a:pt x="283" y="20"/>
                    </a:moveTo>
                    <a:lnTo>
                      <a:pt x="278" y="20"/>
                    </a:lnTo>
                    <a:lnTo>
                      <a:pt x="270" y="19"/>
                    </a:lnTo>
                    <a:lnTo>
                      <a:pt x="260" y="17"/>
                    </a:lnTo>
                    <a:lnTo>
                      <a:pt x="248" y="16"/>
                    </a:lnTo>
                    <a:lnTo>
                      <a:pt x="234" y="15"/>
                    </a:lnTo>
                    <a:lnTo>
                      <a:pt x="221" y="14"/>
                    </a:lnTo>
                    <a:lnTo>
                      <a:pt x="205" y="12"/>
                    </a:lnTo>
                    <a:lnTo>
                      <a:pt x="190" y="9"/>
                    </a:lnTo>
                    <a:lnTo>
                      <a:pt x="173" y="8"/>
                    </a:lnTo>
                    <a:lnTo>
                      <a:pt x="158" y="6"/>
                    </a:lnTo>
                    <a:lnTo>
                      <a:pt x="143" y="5"/>
                    </a:lnTo>
                    <a:lnTo>
                      <a:pt x="130" y="4"/>
                    </a:lnTo>
                    <a:lnTo>
                      <a:pt x="117" y="3"/>
                    </a:lnTo>
                    <a:lnTo>
                      <a:pt x="108" y="1"/>
                    </a:lnTo>
                    <a:lnTo>
                      <a:pt x="100" y="0"/>
                    </a:lnTo>
                    <a:lnTo>
                      <a:pt x="94" y="0"/>
                    </a:lnTo>
                    <a:lnTo>
                      <a:pt x="77" y="4"/>
                    </a:lnTo>
                    <a:lnTo>
                      <a:pt x="59" y="12"/>
                    </a:lnTo>
                    <a:lnTo>
                      <a:pt x="43" y="24"/>
                    </a:lnTo>
                    <a:lnTo>
                      <a:pt x="29" y="39"/>
                    </a:lnTo>
                    <a:lnTo>
                      <a:pt x="17" y="56"/>
                    </a:lnTo>
                    <a:lnTo>
                      <a:pt x="8" y="72"/>
                    </a:lnTo>
                    <a:lnTo>
                      <a:pt x="2" y="87"/>
                    </a:lnTo>
                    <a:lnTo>
                      <a:pt x="0" y="98"/>
                    </a:lnTo>
                    <a:lnTo>
                      <a:pt x="3" y="103"/>
                    </a:lnTo>
                    <a:lnTo>
                      <a:pt x="13" y="106"/>
                    </a:lnTo>
                    <a:lnTo>
                      <a:pt x="29" y="109"/>
                    </a:lnTo>
                    <a:lnTo>
                      <a:pt x="49" y="111"/>
                    </a:lnTo>
                    <a:lnTo>
                      <a:pt x="73" y="113"/>
                    </a:lnTo>
                    <a:lnTo>
                      <a:pt x="101" y="114"/>
                    </a:lnTo>
                    <a:lnTo>
                      <a:pt x="130" y="115"/>
                    </a:lnTo>
                    <a:lnTo>
                      <a:pt x="161" y="115"/>
                    </a:lnTo>
                    <a:lnTo>
                      <a:pt x="191" y="115"/>
                    </a:lnTo>
                    <a:lnTo>
                      <a:pt x="221" y="115"/>
                    </a:lnTo>
                    <a:lnTo>
                      <a:pt x="248" y="115"/>
                    </a:lnTo>
                    <a:lnTo>
                      <a:pt x="274" y="115"/>
                    </a:lnTo>
                    <a:lnTo>
                      <a:pt x="297" y="115"/>
                    </a:lnTo>
                    <a:lnTo>
                      <a:pt x="314" y="114"/>
                    </a:lnTo>
                    <a:lnTo>
                      <a:pt x="327" y="114"/>
                    </a:lnTo>
                    <a:lnTo>
                      <a:pt x="332" y="114"/>
                    </a:lnTo>
                    <a:lnTo>
                      <a:pt x="345" y="110"/>
                    </a:lnTo>
                    <a:lnTo>
                      <a:pt x="351" y="99"/>
                    </a:lnTo>
                    <a:lnTo>
                      <a:pt x="350" y="84"/>
                    </a:lnTo>
                    <a:lnTo>
                      <a:pt x="343" y="67"/>
                    </a:lnTo>
                    <a:lnTo>
                      <a:pt x="331" y="50"/>
                    </a:lnTo>
                    <a:lnTo>
                      <a:pt x="316" y="35"/>
                    </a:lnTo>
                    <a:lnTo>
                      <a:pt x="300" y="24"/>
                    </a:lnTo>
                    <a:lnTo>
                      <a:pt x="283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355" name="Freeform 22">
                <a:extLst>
                  <a:ext uri="{FF2B5EF4-FFF2-40B4-BE49-F238E27FC236}">
                    <a16:creationId xmlns:a16="http://schemas.microsoft.com/office/drawing/2014/main" id="{F5872BA4-9C25-454F-9D68-3F6D2F57D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2" y="2899"/>
                <a:ext cx="13" cy="14"/>
              </a:xfrm>
              <a:custGeom>
                <a:avLst/>
                <a:gdLst>
                  <a:gd name="T0" fmla="*/ 0 w 27"/>
                  <a:gd name="T1" fmla="*/ 1 h 26"/>
                  <a:gd name="T2" fmla="*/ 0 w 27"/>
                  <a:gd name="T3" fmla="*/ 1 h 26"/>
                  <a:gd name="T4" fmla="*/ 0 w 27"/>
                  <a:gd name="T5" fmla="*/ 1 h 26"/>
                  <a:gd name="T6" fmla="*/ 0 w 27"/>
                  <a:gd name="T7" fmla="*/ 1 h 26"/>
                  <a:gd name="T8" fmla="*/ 0 w 27"/>
                  <a:gd name="T9" fmla="*/ 1 h 26"/>
                  <a:gd name="T10" fmla="*/ 0 w 27"/>
                  <a:gd name="T11" fmla="*/ 1 h 26"/>
                  <a:gd name="T12" fmla="*/ 0 w 27"/>
                  <a:gd name="T13" fmla="*/ 1 h 26"/>
                  <a:gd name="T14" fmla="*/ 0 w 27"/>
                  <a:gd name="T15" fmla="*/ 1 h 26"/>
                  <a:gd name="T16" fmla="*/ 0 w 27"/>
                  <a:gd name="T17" fmla="*/ 0 h 26"/>
                  <a:gd name="T18" fmla="*/ 0 w 27"/>
                  <a:gd name="T19" fmla="*/ 1 h 26"/>
                  <a:gd name="T20" fmla="*/ 0 w 27"/>
                  <a:gd name="T21" fmla="*/ 1 h 26"/>
                  <a:gd name="T22" fmla="*/ 0 w 27"/>
                  <a:gd name="T23" fmla="*/ 1 h 26"/>
                  <a:gd name="T24" fmla="*/ 0 w 27"/>
                  <a:gd name="T25" fmla="*/ 1 h 26"/>
                  <a:gd name="T26" fmla="*/ 0 w 27"/>
                  <a:gd name="T27" fmla="*/ 1 h 26"/>
                  <a:gd name="T28" fmla="*/ 0 w 27"/>
                  <a:gd name="T29" fmla="*/ 1 h 26"/>
                  <a:gd name="T30" fmla="*/ 0 w 27"/>
                  <a:gd name="T31" fmla="*/ 1 h 26"/>
                  <a:gd name="T32" fmla="*/ 0 w 27"/>
                  <a:gd name="T33" fmla="*/ 1 h 2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7"/>
                  <a:gd name="T52" fmla="*/ 0 h 26"/>
                  <a:gd name="T53" fmla="*/ 27 w 27"/>
                  <a:gd name="T54" fmla="*/ 26 h 2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7" h="26">
                    <a:moveTo>
                      <a:pt x="13" y="26"/>
                    </a:moveTo>
                    <a:lnTo>
                      <a:pt x="19" y="25"/>
                    </a:lnTo>
                    <a:lnTo>
                      <a:pt x="23" y="23"/>
                    </a:lnTo>
                    <a:lnTo>
                      <a:pt x="26" y="18"/>
                    </a:lnTo>
                    <a:lnTo>
                      <a:pt x="27" y="13"/>
                    </a:lnTo>
                    <a:lnTo>
                      <a:pt x="26" y="9"/>
                    </a:lnTo>
                    <a:lnTo>
                      <a:pt x="23" y="4"/>
                    </a:lnTo>
                    <a:lnTo>
                      <a:pt x="19" y="1"/>
                    </a:lnTo>
                    <a:lnTo>
                      <a:pt x="13" y="0"/>
                    </a:lnTo>
                    <a:lnTo>
                      <a:pt x="9" y="1"/>
                    </a:lnTo>
                    <a:lnTo>
                      <a:pt x="4" y="4"/>
                    </a:lnTo>
                    <a:lnTo>
                      <a:pt x="2" y="9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4" y="23"/>
                    </a:lnTo>
                    <a:lnTo>
                      <a:pt x="9" y="25"/>
                    </a:lnTo>
                    <a:lnTo>
                      <a:pt x="13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356" name="Freeform 23">
                <a:extLst>
                  <a:ext uri="{FF2B5EF4-FFF2-40B4-BE49-F238E27FC236}">
                    <a16:creationId xmlns:a16="http://schemas.microsoft.com/office/drawing/2014/main" id="{92B36AFE-732F-4DCB-84AD-B2F3AD9C56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006"/>
                <a:ext cx="150" cy="92"/>
              </a:xfrm>
              <a:custGeom>
                <a:avLst/>
                <a:gdLst>
                  <a:gd name="T0" fmla="*/ 9 w 301"/>
                  <a:gd name="T1" fmla="*/ 4 h 184"/>
                  <a:gd name="T2" fmla="*/ 8 w 301"/>
                  <a:gd name="T3" fmla="*/ 3 h 184"/>
                  <a:gd name="T4" fmla="*/ 9 w 301"/>
                  <a:gd name="T5" fmla="*/ 2 h 184"/>
                  <a:gd name="T6" fmla="*/ 8 w 301"/>
                  <a:gd name="T7" fmla="*/ 1 h 184"/>
                  <a:gd name="T8" fmla="*/ 7 w 301"/>
                  <a:gd name="T9" fmla="*/ 1 h 184"/>
                  <a:gd name="T10" fmla="*/ 8 w 301"/>
                  <a:gd name="T11" fmla="*/ 2 h 184"/>
                  <a:gd name="T12" fmla="*/ 7 w 301"/>
                  <a:gd name="T13" fmla="*/ 3 h 184"/>
                  <a:gd name="T14" fmla="*/ 7 w 301"/>
                  <a:gd name="T15" fmla="*/ 3 h 184"/>
                  <a:gd name="T16" fmla="*/ 7 w 301"/>
                  <a:gd name="T17" fmla="*/ 3 h 184"/>
                  <a:gd name="T18" fmla="*/ 8 w 301"/>
                  <a:gd name="T19" fmla="*/ 3 h 184"/>
                  <a:gd name="T20" fmla="*/ 8 w 301"/>
                  <a:gd name="T21" fmla="*/ 3 h 184"/>
                  <a:gd name="T22" fmla="*/ 4 w 301"/>
                  <a:gd name="T23" fmla="*/ 6 h 184"/>
                  <a:gd name="T24" fmla="*/ 1 w 301"/>
                  <a:gd name="T25" fmla="*/ 3 h 184"/>
                  <a:gd name="T26" fmla="*/ 1 w 301"/>
                  <a:gd name="T27" fmla="*/ 3 h 184"/>
                  <a:gd name="T28" fmla="*/ 0 w 301"/>
                  <a:gd name="T29" fmla="*/ 2 h 184"/>
                  <a:gd name="T30" fmla="*/ 1 w 301"/>
                  <a:gd name="T31" fmla="*/ 0 h 184"/>
                  <a:gd name="T32" fmla="*/ 0 w 301"/>
                  <a:gd name="T33" fmla="*/ 1 h 184"/>
                  <a:gd name="T34" fmla="*/ 0 w 301"/>
                  <a:gd name="T35" fmla="*/ 2 h 184"/>
                  <a:gd name="T36" fmla="*/ 1 w 301"/>
                  <a:gd name="T37" fmla="*/ 3 h 184"/>
                  <a:gd name="T38" fmla="*/ 0 w 301"/>
                  <a:gd name="T39" fmla="*/ 3 h 184"/>
                  <a:gd name="T40" fmla="*/ 3 w 301"/>
                  <a:gd name="T41" fmla="*/ 6 h 184"/>
                  <a:gd name="T42" fmla="*/ 9 w 301"/>
                  <a:gd name="T43" fmla="*/ 4 h 18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01"/>
                  <a:gd name="T67" fmla="*/ 0 h 184"/>
                  <a:gd name="T68" fmla="*/ 301 w 301"/>
                  <a:gd name="T69" fmla="*/ 184 h 18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01" h="184">
                    <a:moveTo>
                      <a:pt x="290" y="101"/>
                    </a:moveTo>
                    <a:lnTo>
                      <a:pt x="262" y="69"/>
                    </a:lnTo>
                    <a:lnTo>
                      <a:pt x="301" y="41"/>
                    </a:lnTo>
                    <a:lnTo>
                      <a:pt x="269" y="3"/>
                    </a:lnTo>
                    <a:lnTo>
                      <a:pt x="249" y="3"/>
                    </a:lnTo>
                    <a:lnTo>
                      <a:pt x="275" y="38"/>
                    </a:lnTo>
                    <a:lnTo>
                      <a:pt x="237" y="66"/>
                    </a:lnTo>
                    <a:lnTo>
                      <a:pt x="242" y="70"/>
                    </a:lnTo>
                    <a:lnTo>
                      <a:pt x="250" y="80"/>
                    </a:lnTo>
                    <a:lnTo>
                      <a:pt x="259" y="91"/>
                    </a:lnTo>
                    <a:lnTo>
                      <a:pt x="262" y="94"/>
                    </a:lnTo>
                    <a:lnTo>
                      <a:pt x="128" y="166"/>
                    </a:lnTo>
                    <a:lnTo>
                      <a:pt x="36" y="92"/>
                    </a:lnTo>
                    <a:lnTo>
                      <a:pt x="58" y="66"/>
                    </a:lnTo>
                    <a:lnTo>
                      <a:pt x="23" y="39"/>
                    </a:lnTo>
                    <a:lnTo>
                      <a:pt x="44" y="0"/>
                    </a:lnTo>
                    <a:lnTo>
                      <a:pt x="26" y="1"/>
                    </a:lnTo>
                    <a:lnTo>
                      <a:pt x="0" y="42"/>
                    </a:lnTo>
                    <a:lnTo>
                      <a:pt x="36" y="68"/>
                    </a:lnTo>
                    <a:lnTo>
                      <a:pt x="8" y="97"/>
                    </a:lnTo>
                    <a:lnTo>
                      <a:pt x="125" y="184"/>
                    </a:lnTo>
                    <a:lnTo>
                      <a:pt x="290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357" name="Freeform 24">
                <a:extLst>
                  <a:ext uri="{FF2B5EF4-FFF2-40B4-BE49-F238E27FC236}">
                    <a16:creationId xmlns:a16="http://schemas.microsoft.com/office/drawing/2014/main" id="{4DC0C917-9C12-435F-A341-71963EAE9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6" y="3084"/>
                <a:ext cx="9" cy="118"/>
              </a:xfrm>
              <a:custGeom>
                <a:avLst/>
                <a:gdLst>
                  <a:gd name="T0" fmla="*/ 0 w 17"/>
                  <a:gd name="T1" fmla="*/ 7 h 237"/>
                  <a:gd name="T2" fmla="*/ 0 w 17"/>
                  <a:gd name="T3" fmla="*/ 1 h 237"/>
                  <a:gd name="T4" fmla="*/ 1 w 17"/>
                  <a:gd name="T5" fmla="*/ 0 h 237"/>
                  <a:gd name="T6" fmla="*/ 1 w 17"/>
                  <a:gd name="T7" fmla="*/ 7 h 237"/>
                  <a:gd name="T8" fmla="*/ 0 w 17"/>
                  <a:gd name="T9" fmla="*/ 7 h 2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237"/>
                  <a:gd name="T17" fmla="*/ 17 w 17"/>
                  <a:gd name="T18" fmla="*/ 237 h 2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237">
                    <a:moveTo>
                      <a:pt x="0" y="237"/>
                    </a:moveTo>
                    <a:lnTo>
                      <a:pt x="0" y="35"/>
                    </a:lnTo>
                    <a:lnTo>
                      <a:pt x="17" y="0"/>
                    </a:lnTo>
                    <a:lnTo>
                      <a:pt x="17" y="234"/>
                    </a:lnTo>
                    <a:lnTo>
                      <a:pt x="0" y="2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358" name="Freeform 25">
                <a:extLst>
                  <a:ext uri="{FF2B5EF4-FFF2-40B4-BE49-F238E27FC236}">
                    <a16:creationId xmlns:a16="http://schemas.microsoft.com/office/drawing/2014/main" id="{B92C1155-4779-4377-AAB5-6B10DC90A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1" y="2838"/>
                <a:ext cx="52" cy="65"/>
              </a:xfrm>
              <a:custGeom>
                <a:avLst/>
                <a:gdLst>
                  <a:gd name="T0" fmla="*/ 1 w 104"/>
                  <a:gd name="T1" fmla="*/ 4 h 129"/>
                  <a:gd name="T2" fmla="*/ 3 w 104"/>
                  <a:gd name="T3" fmla="*/ 1 h 129"/>
                  <a:gd name="T4" fmla="*/ 3 w 104"/>
                  <a:gd name="T5" fmla="*/ 0 h 129"/>
                  <a:gd name="T6" fmla="*/ 0 w 104"/>
                  <a:gd name="T7" fmla="*/ 5 h 129"/>
                  <a:gd name="T8" fmla="*/ 4 w 104"/>
                  <a:gd name="T9" fmla="*/ 5 h 129"/>
                  <a:gd name="T10" fmla="*/ 4 w 104"/>
                  <a:gd name="T11" fmla="*/ 4 h 129"/>
                  <a:gd name="T12" fmla="*/ 1 w 104"/>
                  <a:gd name="T13" fmla="*/ 4 h 1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"/>
                  <a:gd name="T22" fmla="*/ 0 h 129"/>
                  <a:gd name="T23" fmla="*/ 104 w 104"/>
                  <a:gd name="T24" fmla="*/ 129 h 12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" h="129">
                    <a:moveTo>
                      <a:pt x="28" y="112"/>
                    </a:moveTo>
                    <a:lnTo>
                      <a:pt x="74" y="30"/>
                    </a:lnTo>
                    <a:lnTo>
                      <a:pt x="74" y="0"/>
                    </a:lnTo>
                    <a:lnTo>
                      <a:pt x="0" y="129"/>
                    </a:lnTo>
                    <a:lnTo>
                      <a:pt x="104" y="129"/>
                    </a:lnTo>
                    <a:lnTo>
                      <a:pt x="104" y="112"/>
                    </a:lnTo>
                    <a:lnTo>
                      <a:pt x="28" y="1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359" name="Freeform 26">
                <a:extLst>
                  <a:ext uri="{FF2B5EF4-FFF2-40B4-BE49-F238E27FC236}">
                    <a16:creationId xmlns:a16="http://schemas.microsoft.com/office/drawing/2014/main" id="{33791881-8185-4855-AAB0-5844B6FEA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5" y="2834"/>
                <a:ext cx="16" cy="29"/>
              </a:xfrm>
              <a:custGeom>
                <a:avLst/>
                <a:gdLst>
                  <a:gd name="T0" fmla="*/ 1 w 32"/>
                  <a:gd name="T1" fmla="*/ 1 h 59"/>
                  <a:gd name="T2" fmla="*/ 1 w 32"/>
                  <a:gd name="T3" fmla="*/ 1 h 59"/>
                  <a:gd name="T4" fmla="*/ 1 w 32"/>
                  <a:gd name="T5" fmla="*/ 1 h 59"/>
                  <a:gd name="T6" fmla="*/ 1 w 32"/>
                  <a:gd name="T7" fmla="*/ 1 h 59"/>
                  <a:gd name="T8" fmla="*/ 1 w 32"/>
                  <a:gd name="T9" fmla="*/ 0 h 59"/>
                  <a:gd name="T10" fmla="*/ 1 w 32"/>
                  <a:gd name="T11" fmla="*/ 0 h 59"/>
                  <a:gd name="T12" fmla="*/ 1 w 32"/>
                  <a:gd name="T13" fmla="*/ 0 h 59"/>
                  <a:gd name="T14" fmla="*/ 1 w 32"/>
                  <a:gd name="T15" fmla="*/ 0 h 59"/>
                  <a:gd name="T16" fmla="*/ 1 w 32"/>
                  <a:gd name="T17" fmla="*/ 0 h 59"/>
                  <a:gd name="T18" fmla="*/ 1 w 32"/>
                  <a:gd name="T19" fmla="*/ 0 h 59"/>
                  <a:gd name="T20" fmla="*/ 1 w 32"/>
                  <a:gd name="T21" fmla="*/ 0 h 59"/>
                  <a:gd name="T22" fmla="*/ 1 w 32"/>
                  <a:gd name="T23" fmla="*/ 0 h 59"/>
                  <a:gd name="T24" fmla="*/ 0 w 32"/>
                  <a:gd name="T25" fmla="*/ 0 h 59"/>
                  <a:gd name="T26" fmla="*/ 0 w 32"/>
                  <a:gd name="T27" fmla="*/ 1 h 59"/>
                  <a:gd name="T28" fmla="*/ 1 w 32"/>
                  <a:gd name="T29" fmla="*/ 1 h 59"/>
                  <a:gd name="T30" fmla="*/ 1 w 32"/>
                  <a:gd name="T31" fmla="*/ 1 h 59"/>
                  <a:gd name="T32" fmla="*/ 1 w 32"/>
                  <a:gd name="T33" fmla="*/ 1 h 5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2"/>
                  <a:gd name="T52" fmla="*/ 0 h 59"/>
                  <a:gd name="T53" fmla="*/ 32 w 32"/>
                  <a:gd name="T54" fmla="*/ 59 h 5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2" h="59">
                    <a:moveTo>
                      <a:pt x="12" y="59"/>
                    </a:moveTo>
                    <a:lnTo>
                      <a:pt x="18" y="58"/>
                    </a:lnTo>
                    <a:lnTo>
                      <a:pt x="24" y="52"/>
                    </a:lnTo>
                    <a:lnTo>
                      <a:pt x="29" y="43"/>
                    </a:lnTo>
                    <a:lnTo>
                      <a:pt x="32" y="31"/>
                    </a:lnTo>
                    <a:lnTo>
                      <a:pt x="32" y="20"/>
                    </a:lnTo>
                    <a:lnTo>
                      <a:pt x="30" y="11"/>
                    </a:lnTo>
                    <a:lnTo>
                      <a:pt x="25" y="4"/>
                    </a:lnTo>
                    <a:lnTo>
                      <a:pt x="19" y="0"/>
                    </a:lnTo>
                    <a:lnTo>
                      <a:pt x="12" y="1"/>
                    </a:lnTo>
                    <a:lnTo>
                      <a:pt x="7" y="7"/>
                    </a:lnTo>
                    <a:lnTo>
                      <a:pt x="2" y="15"/>
                    </a:lnTo>
                    <a:lnTo>
                      <a:pt x="0" y="27"/>
                    </a:lnTo>
                    <a:lnTo>
                      <a:pt x="0" y="39"/>
                    </a:lnTo>
                    <a:lnTo>
                      <a:pt x="2" y="49"/>
                    </a:lnTo>
                    <a:lnTo>
                      <a:pt x="7" y="55"/>
                    </a:lnTo>
                    <a:lnTo>
                      <a:pt x="12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360" name="Freeform 27">
                <a:extLst>
                  <a:ext uri="{FF2B5EF4-FFF2-40B4-BE49-F238E27FC236}">
                    <a16:creationId xmlns:a16="http://schemas.microsoft.com/office/drawing/2014/main" id="{2CEF9545-D5E2-4C7B-A23A-594B17E7DD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7" y="2834"/>
                <a:ext cx="18" cy="32"/>
              </a:xfrm>
              <a:custGeom>
                <a:avLst/>
                <a:gdLst>
                  <a:gd name="T0" fmla="*/ 1 w 36"/>
                  <a:gd name="T1" fmla="*/ 2 h 65"/>
                  <a:gd name="T2" fmla="*/ 1 w 36"/>
                  <a:gd name="T3" fmla="*/ 1 h 65"/>
                  <a:gd name="T4" fmla="*/ 1 w 36"/>
                  <a:gd name="T5" fmla="*/ 1 h 65"/>
                  <a:gd name="T6" fmla="*/ 1 w 36"/>
                  <a:gd name="T7" fmla="*/ 1 h 65"/>
                  <a:gd name="T8" fmla="*/ 2 w 36"/>
                  <a:gd name="T9" fmla="*/ 1 h 65"/>
                  <a:gd name="T10" fmla="*/ 2 w 36"/>
                  <a:gd name="T11" fmla="*/ 0 h 65"/>
                  <a:gd name="T12" fmla="*/ 2 w 36"/>
                  <a:gd name="T13" fmla="*/ 0 h 65"/>
                  <a:gd name="T14" fmla="*/ 1 w 36"/>
                  <a:gd name="T15" fmla="*/ 0 h 65"/>
                  <a:gd name="T16" fmla="*/ 1 w 36"/>
                  <a:gd name="T17" fmla="*/ 0 h 65"/>
                  <a:gd name="T18" fmla="*/ 1 w 36"/>
                  <a:gd name="T19" fmla="*/ 0 h 65"/>
                  <a:gd name="T20" fmla="*/ 1 w 36"/>
                  <a:gd name="T21" fmla="*/ 0 h 65"/>
                  <a:gd name="T22" fmla="*/ 1 w 36"/>
                  <a:gd name="T23" fmla="*/ 0 h 65"/>
                  <a:gd name="T24" fmla="*/ 0 w 36"/>
                  <a:gd name="T25" fmla="*/ 0 h 65"/>
                  <a:gd name="T26" fmla="*/ 0 w 36"/>
                  <a:gd name="T27" fmla="*/ 1 h 65"/>
                  <a:gd name="T28" fmla="*/ 1 w 36"/>
                  <a:gd name="T29" fmla="*/ 1 h 65"/>
                  <a:gd name="T30" fmla="*/ 1 w 36"/>
                  <a:gd name="T31" fmla="*/ 1 h 65"/>
                  <a:gd name="T32" fmla="*/ 1 w 36"/>
                  <a:gd name="T33" fmla="*/ 2 h 6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6"/>
                  <a:gd name="T52" fmla="*/ 0 h 65"/>
                  <a:gd name="T53" fmla="*/ 36 w 36"/>
                  <a:gd name="T54" fmla="*/ 65 h 6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6" h="65">
                    <a:moveTo>
                      <a:pt x="13" y="65"/>
                    </a:moveTo>
                    <a:lnTo>
                      <a:pt x="21" y="63"/>
                    </a:lnTo>
                    <a:lnTo>
                      <a:pt x="26" y="57"/>
                    </a:lnTo>
                    <a:lnTo>
                      <a:pt x="32" y="48"/>
                    </a:lnTo>
                    <a:lnTo>
                      <a:pt x="36" y="35"/>
                    </a:lnTo>
                    <a:lnTo>
                      <a:pt x="36" y="22"/>
                    </a:lnTo>
                    <a:lnTo>
                      <a:pt x="33" y="12"/>
                    </a:lnTo>
                    <a:lnTo>
                      <a:pt x="29" y="4"/>
                    </a:lnTo>
                    <a:lnTo>
                      <a:pt x="22" y="0"/>
                    </a:lnTo>
                    <a:lnTo>
                      <a:pt x="15" y="1"/>
                    </a:lnTo>
                    <a:lnTo>
                      <a:pt x="8" y="8"/>
                    </a:lnTo>
                    <a:lnTo>
                      <a:pt x="3" y="18"/>
                    </a:lnTo>
                    <a:lnTo>
                      <a:pt x="0" y="30"/>
                    </a:lnTo>
                    <a:lnTo>
                      <a:pt x="0" y="43"/>
                    </a:lnTo>
                    <a:lnTo>
                      <a:pt x="2" y="53"/>
                    </a:lnTo>
                    <a:lnTo>
                      <a:pt x="7" y="61"/>
                    </a:lnTo>
                    <a:lnTo>
                      <a:pt x="13" y="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11273" name="Freeform 28">
              <a:extLst>
                <a:ext uri="{FF2B5EF4-FFF2-40B4-BE49-F238E27FC236}">
                  <a16:creationId xmlns:a16="http://schemas.microsoft.com/office/drawing/2014/main" id="{938769C1-D418-4C01-8705-753DA131E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2" y="3111"/>
              <a:ext cx="377" cy="473"/>
            </a:xfrm>
            <a:custGeom>
              <a:avLst/>
              <a:gdLst>
                <a:gd name="T0" fmla="*/ 2 w 426"/>
                <a:gd name="T1" fmla="*/ 16 h 518"/>
                <a:gd name="T2" fmla="*/ 7 w 426"/>
                <a:gd name="T3" fmla="*/ 10 h 518"/>
                <a:gd name="T4" fmla="*/ 15 w 426"/>
                <a:gd name="T5" fmla="*/ 5 h 518"/>
                <a:gd name="T6" fmla="*/ 26 w 426"/>
                <a:gd name="T7" fmla="*/ 2 h 518"/>
                <a:gd name="T8" fmla="*/ 39 w 426"/>
                <a:gd name="T9" fmla="*/ 0 h 518"/>
                <a:gd name="T10" fmla="*/ 54 w 426"/>
                <a:gd name="T11" fmla="*/ 0 h 518"/>
                <a:gd name="T12" fmla="*/ 69 w 426"/>
                <a:gd name="T13" fmla="*/ 2 h 518"/>
                <a:gd name="T14" fmla="*/ 87 w 426"/>
                <a:gd name="T15" fmla="*/ 5 h 518"/>
                <a:gd name="T16" fmla="*/ 104 w 426"/>
                <a:gd name="T17" fmla="*/ 5 h 518"/>
                <a:gd name="T18" fmla="*/ 119 w 426"/>
                <a:gd name="T19" fmla="*/ 11 h 518"/>
                <a:gd name="T20" fmla="*/ 135 w 426"/>
                <a:gd name="T21" fmla="*/ 14 h 518"/>
                <a:gd name="T22" fmla="*/ 150 w 426"/>
                <a:gd name="T23" fmla="*/ 18 h 518"/>
                <a:gd name="T24" fmla="*/ 163 w 426"/>
                <a:gd name="T25" fmla="*/ 21 h 518"/>
                <a:gd name="T26" fmla="*/ 174 w 426"/>
                <a:gd name="T27" fmla="*/ 24 h 518"/>
                <a:gd name="T28" fmla="*/ 183 w 426"/>
                <a:gd name="T29" fmla="*/ 27 h 518"/>
                <a:gd name="T30" fmla="*/ 189 w 426"/>
                <a:gd name="T31" fmla="*/ 28 h 518"/>
                <a:gd name="T32" fmla="*/ 190 w 426"/>
                <a:gd name="T33" fmla="*/ 29 h 518"/>
                <a:gd name="T34" fmla="*/ 190 w 426"/>
                <a:gd name="T35" fmla="*/ 28 h 518"/>
                <a:gd name="T36" fmla="*/ 191 w 426"/>
                <a:gd name="T37" fmla="*/ 27 h 518"/>
                <a:gd name="T38" fmla="*/ 192 w 426"/>
                <a:gd name="T39" fmla="*/ 25 h 518"/>
                <a:gd name="T40" fmla="*/ 195 w 426"/>
                <a:gd name="T41" fmla="*/ 22 h 518"/>
                <a:gd name="T42" fmla="*/ 197 w 426"/>
                <a:gd name="T43" fmla="*/ 19 h 518"/>
                <a:gd name="T44" fmla="*/ 201 w 426"/>
                <a:gd name="T45" fmla="*/ 17 h 518"/>
                <a:gd name="T46" fmla="*/ 206 w 426"/>
                <a:gd name="T47" fmla="*/ 15 h 518"/>
                <a:gd name="T48" fmla="*/ 212 w 426"/>
                <a:gd name="T49" fmla="*/ 15 h 518"/>
                <a:gd name="T50" fmla="*/ 219 w 426"/>
                <a:gd name="T51" fmla="*/ 15 h 518"/>
                <a:gd name="T52" fmla="*/ 222 w 426"/>
                <a:gd name="T53" fmla="*/ 16 h 518"/>
                <a:gd name="T54" fmla="*/ 227 w 426"/>
                <a:gd name="T55" fmla="*/ 18 h 518"/>
                <a:gd name="T56" fmla="*/ 228 w 426"/>
                <a:gd name="T57" fmla="*/ 20 h 518"/>
                <a:gd name="T58" fmla="*/ 228 w 426"/>
                <a:gd name="T59" fmla="*/ 22 h 518"/>
                <a:gd name="T60" fmla="*/ 231 w 426"/>
                <a:gd name="T61" fmla="*/ 24 h 518"/>
                <a:gd name="T62" fmla="*/ 232 w 426"/>
                <a:gd name="T63" fmla="*/ 25 h 518"/>
                <a:gd name="T64" fmla="*/ 232 w 426"/>
                <a:gd name="T65" fmla="*/ 26 h 518"/>
                <a:gd name="T66" fmla="*/ 232 w 426"/>
                <a:gd name="T67" fmla="*/ 329 h 518"/>
                <a:gd name="T68" fmla="*/ 190 w 426"/>
                <a:gd name="T69" fmla="*/ 329 h 518"/>
                <a:gd name="T70" fmla="*/ 190 w 426"/>
                <a:gd name="T71" fmla="*/ 308 h 518"/>
                <a:gd name="T72" fmla="*/ 190 w 426"/>
                <a:gd name="T73" fmla="*/ 261 h 518"/>
                <a:gd name="T74" fmla="*/ 190 w 426"/>
                <a:gd name="T75" fmla="*/ 215 h 518"/>
                <a:gd name="T76" fmla="*/ 190 w 426"/>
                <a:gd name="T77" fmla="*/ 194 h 518"/>
                <a:gd name="T78" fmla="*/ 184 w 426"/>
                <a:gd name="T79" fmla="*/ 191 h 518"/>
                <a:gd name="T80" fmla="*/ 175 w 426"/>
                <a:gd name="T81" fmla="*/ 188 h 518"/>
                <a:gd name="T82" fmla="*/ 166 w 426"/>
                <a:gd name="T83" fmla="*/ 185 h 518"/>
                <a:gd name="T84" fmla="*/ 154 w 426"/>
                <a:gd name="T85" fmla="*/ 180 h 518"/>
                <a:gd name="T86" fmla="*/ 142 w 426"/>
                <a:gd name="T87" fmla="*/ 177 h 518"/>
                <a:gd name="T88" fmla="*/ 130 w 426"/>
                <a:gd name="T89" fmla="*/ 172 h 518"/>
                <a:gd name="T90" fmla="*/ 117 w 426"/>
                <a:gd name="T91" fmla="*/ 168 h 518"/>
                <a:gd name="T92" fmla="*/ 104 w 426"/>
                <a:gd name="T93" fmla="*/ 163 h 518"/>
                <a:gd name="T94" fmla="*/ 88 w 426"/>
                <a:gd name="T95" fmla="*/ 159 h 518"/>
                <a:gd name="T96" fmla="*/ 74 w 426"/>
                <a:gd name="T97" fmla="*/ 155 h 518"/>
                <a:gd name="T98" fmla="*/ 60 w 426"/>
                <a:gd name="T99" fmla="*/ 151 h 518"/>
                <a:gd name="T100" fmla="*/ 46 w 426"/>
                <a:gd name="T101" fmla="*/ 148 h 518"/>
                <a:gd name="T102" fmla="*/ 34 w 426"/>
                <a:gd name="T103" fmla="*/ 143 h 518"/>
                <a:gd name="T104" fmla="*/ 21 w 426"/>
                <a:gd name="T105" fmla="*/ 140 h 518"/>
                <a:gd name="T106" fmla="*/ 10 w 426"/>
                <a:gd name="T107" fmla="*/ 137 h 518"/>
                <a:gd name="T108" fmla="*/ 0 w 426"/>
                <a:gd name="T109" fmla="*/ 135 h 518"/>
                <a:gd name="T110" fmla="*/ 2 w 426"/>
                <a:gd name="T111" fmla="*/ 16 h 51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26"/>
                <a:gd name="T169" fmla="*/ 0 h 518"/>
                <a:gd name="T170" fmla="*/ 426 w 426"/>
                <a:gd name="T171" fmla="*/ 518 h 51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26" h="518">
                  <a:moveTo>
                    <a:pt x="2" y="25"/>
                  </a:moveTo>
                  <a:lnTo>
                    <a:pt x="12" y="15"/>
                  </a:lnTo>
                  <a:lnTo>
                    <a:pt x="27" y="7"/>
                  </a:lnTo>
                  <a:lnTo>
                    <a:pt x="47" y="2"/>
                  </a:lnTo>
                  <a:lnTo>
                    <a:pt x="71" y="0"/>
                  </a:lnTo>
                  <a:lnTo>
                    <a:pt x="99" y="0"/>
                  </a:lnTo>
                  <a:lnTo>
                    <a:pt x="128" y="2"/>
                  </a:lnTo>
                  <a:lnTo>
                    <a:pt x="159" y="6"/>
                  </a:lnTo>
                  <a:lnTo>
                    <a:pt x="190" y="10"/>
                  </a:lnTo>
                  <a:lnTo>
                    <a:pt x="221" y="16"/>
                  </a:lnTo>
                  <a:lnTo>
                    <a:pt x="250" y="22"/>
                  </a:lnTo>
                  <a:lnTo>
                    <a:pt x="277" y="28"/>
                  </a:lnTo>
                  <a:lnTo>
                    <a:pt x="301" y="33"/>
                  </a:lnTo>
                  <a:lnTo>
                    <a:pt x="322" y="38"/>
                  </a:lnTo>
                  <a:lnTo>
                    <a:pt x="337" y="43"/>
                  </a:lnTo>
                  <a:lnTo>
                    <a:pt x="348" y="45"/>
                  </a:lnTo>
                  <a:lnTo>
                    <a:pt x="351" y="46"/>
                  </a:lnTo>
                  <a:lnTo>
                    <a:pt x="351" y="45"/>
                  </a:lnTo>
                  <a:lnTo>
                    <a:pt x="352" y="43"/>
                  </a:lnTo>
                  <a:lnTo>
                    <a:pt x="354" y="39"/>
                  </a:lnTo>
                  <a:lnTo>
                    <a:pt x="359" y="35"/>
                  </a:lnTo>
                  <a:lnTo>
                    <a:pt x="364" y="30"/>
                  </a:lnTo>
                  <a:lnTo>
                    <a:pt x="371" y="27"/>
                  </a:lnTo>
                  <a:lnTo>
                    <a:pt x="380" y="24"/>
                  </a:lnTo>
                  <a:lnTo>
                    <a:pt x="391" y="23"/>
                  </a:lnTo>
                  <a:lnTo>
                    <a:pt x="402" y="24"/>
                  </a:lnTo>
                  <a:lnTo>
                    <a:pt x="410" y="25"/>
                  </a:lnTo>
                  <a:lnTo>
                    <a:pt x="416" y="29"/>
                  </a:lnTo>
                  <a:lnTo>
                    <a:pt x="420" y="31"/>
                  </a:lnTo>
                  <a:lnTo>
                    <a:pt x="422" y="35"/>
                  </a:lnTo>
                  <a:lnTo>
                    <a:pt x="425" y="38"/>
                  </a:lnTo>
                  <a:lnTo>
                    <a:pt x="426" y="39"/>
                  </a:lnTo>
                  <a:lnTo>
                    <a:pt x="426" y="40"/>
                  </a:lnTo>
                  <a:lnTo>
                    <a:pt x="426" y="518"/>
                  </a:lnTo>
                  <a:lnTo>
                    <a:pt x="351" y="518"/>
                  </a:lnTo>
                  <a:lnTo>
                    <a:pt x="351" y="484"/>
                  </a:lnTo>
                  <a:lnTo>
                    <a:pt x="351" y="412"/>
                  </a:lnTo>
                  <a:lnTo>
                    <a:pt x="351" y="339"/>
                  </a:lnTo>
                  <a:lnTo>
                    <a:pt x="351" y="306"/>
                  </a:lnTo>
                  <a:lnTo>
                    <a:pt x="339" y="301"/>
                  </a:lnTo>
                  <a:lnTo>
                    <a:pt x="323" y="296"/>
                  </a:lnTo>
                  <a:lnTo>
                    <a:pt x="306" y="291"/>
                  </a:lnTo>
                  <a:lnTo>
                    <a:pt x="285" y="285"/>
                  </a:lnTo>
                  <a:lnTo>
                    <a:pt x="263" y="279"/>
                  </a:lnTo>
                  <a:lnTo>
                    <a:pt x="240" y="272"/>
                  </a:lnTo>
                  <a:lnTo>
                    <a:pt x="215" y="265"/>
                  </a:lnTo>
                  <a:lnTo>
                    <a:pt x="190" y="258"/>
                  </a:lnTo>
                  <a:lnTo>
                    <a:pt x="163" y="251"/>
                  </a:lnTo>
                  <a:lnTo>
                    <a:pt x="137" y="244"/>
                  </a:lnTo>
                  <a:lnTo>
                    <a:pt x="111" y="238"/>
                  </a:lnTo>
                  <a:lnTo>
                    <a:pt x="86" y="232"/>
                  </a:lnTo>
                  <a:lnTo>
                    <a:pt x="62" y="226"/>
                  </a:lnTo>
                  <a:lnTo>
                    <a:pt x="39" y="220"/>
                  </a:lnTo>
                  <a:lnTo>
                    <a:pt x="18" y="216"/>
                  </a:lnTo>
                  <a:lnTo>
                    <a:pt x="0" y="212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274" name="Freeform 29">
              <a:extLst>
                <a:ext uri="{FF2B5EF4-FFF2-40B4-BE49-F238E27FC236}">
                  <a16:creationId xmlns:a16="http://schemas.microsoft.com/office/drawing/2014/main" id="{24B77B74-99D6-405D-BBBE-780F48D7A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9" y="3014"/>
              <a:ext cx="212" cy="196"/>
            </a:xfrm>
            <a:custGeom>
              <a:avLst/>
              <a:gdLst>
                <a:gd name="T0" fmla="*/ 129 w 240"/>
                <a:gd name="T1" fmla="*/ 138 h 214"/>
                <a:gd name="T2" fmla="*/ 129 w 240"/>
                <a:gd name="T3" fmla="*/ 0 h 214"/>
                <a:gd name="T4" fmla="*/ 0 w 240"/>
                <a:gd name="T5" fmla="*/ 32 h 214"/>
                <a:gd name="T6" fmla="*/ 0 w 240"/>
                <a:gd name="T7" fmla="*/ 138 h 214"/>
                <a:gd name="T8" fmla="*/ 129 w 240"/>
                <a:gd name="T9" fmla="*/ 138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214"/>
                <a:gd name="T17" fmla="*/ 240 w 24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214">
                  <a:moveTo>
                    <a:pt x="240" y="214"/>
                  </a:moveTo>
                  <a:lnTo>
                    <a:pt x="240" y="0"/>
                  </a:lnTo>
                  <a:lnTo>
                    <a:pt x="0" y="50"/>
                  </a:lnTo>
                  <a:lnTo>
                    <a:pt x="0" y="214"/>
                  </a:lnTo>
                  <a:lnTo>
                    <a:pt x="240" y="2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275" name="Freeform 30">
              <a:extLst>
                <a:ext uri="{FF2B5EF4-FFF2-40B4-BE49-F238E27FC236}">
                  <a16:creationId xmlns:a16="http://schemas.microsoft.com/office/drawing/2014/main" id="{CA6084E3-738B-4E01-80F7-9F2A10836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5" y="3065"/>
              <a:ext cx="154" cy="237"/>
            </a:xfrm>
            <a:custGeom>
              <a:avLst/>
              <a:gdLst>
                <a:gd name="T0" fmla="*/ 93 w 175"/>
                <a:gd name="T1" fmla="*/ 0 h 257"/>
                <a:gd name="T2" fmla="*/ 0 w 175"/>
                <a:gd name="T3" fmla="*/ 1 h 257"/>
                <a:gd name="T4" fmla="*/ 0 w 175"/>
                <a:gd name="T5" fmla="*/ 167 h 257"/>
                <a:gd name="T6" fmla="*/ 33 w 175"/>
                <a:gd name="T7" fmla="*/ 172 h 257"/>
                <a:gd name="T8" fmla="*/ 93 w 175"/>
                <a:gd name="T9" fmla="*/ 167 h 257"/>
                <a:gd name="T10" fmla="*/ 93 w 175"/>
                <a:gd name="T11" fmla="*/ 0 h 2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5"/>
                <a:gd name="T19" fmla="*/ 0 h 257"/>
                <a:gd name="T20" fmla="*/ 175 w 175"/>
                <a:gd name="T21" fmla="*/ 257 h 2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5" h="257">
                  <a:moveTo>
                    <a:pt x="175" y="0"/>
                  </a:moveTo>
                  <a:lnTo>
                    <a:pt x="0" y="1"/>
                  </a:lnTo>
                  <a:lnTo>
                    <a:pt x="0" y="251"/>
                  </a:lnTo>
                  <a:lnTo>
                    <a:pt x="63" y="257"/>
                  </a:lnTo>
                  <a:lnTo>
                    <a:pt x="175" y="25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276" name="Freeform 31">
              <a:extLst>
                <a:ext uri="{FF2B5EF4-FFF2-40B4-BE49-F238E27FC236}">
                  <a16:creationId xmlns:a16="http://schemas.microsoft.com/office/drawing/2014/main" id="{8F669425-2FA5-4126-B5BD-7E169ABFB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9" y="3128"/>
              <a:ext cx="527" cy="432"/>
            </a:xfrm>
            <a:custGeom>
              <a:avLst/>
              <a:gdLst>
                <a:gd name="T0" fmla="*/ 72 w 596"/>
                <a:gd name="T1" fmla="*/ 1 h 472"/>
                <a:gd name="T2" fmla="*/ 69 w 596"/>
                <a:gd name="T3" fmla="*/ 1 h 472"/>
                <a:gd name="T4" fmla="*/ 65 w 596"/>
                <a:gd name="T5" fmla="*/ 2 h 472"/>
                <a:gd name="T6" fmla="*/ 61 w 596"/>
                <a:gd name="T7" fmla="*/ 3 h 472"/>
                <a:gd name="T8" fmla="*/ 55 w 596"/>
                <a:gd name="T9" fmla="*/ 5 h 472"/>
                <a:gd name="T10" fmla="*/ 48 w 596"/>
                <a:gd name="T11" fmla="*/ 7 h 472"/>
                <a:gd name="T12" fmla="*/ 41 w 596"/>
                <a:gd name="T13" fmla="*/ 13 h 472"/>
                <a:gd name="T14" fmla="*/ 34 w 596"/>
                <a:gd name="T15" fmla="*/ 18 h 472"/>
                <a:gd name="T16" fmla="*/ 26 w 596"/>
                <a:gd name="T17" fmla="*/ 26 h 472"/>
                <a:gd name="T18" fmla="*/ 16 w 596"/>
                <a:gd name="T19" fmla="*/ 45 h 472"/>
                <a:gd name="T20" fmla="*/ 9 w 596"/>
                <a:gd name="T21" fmla="*/ 76 h 472"/>
                <a:gd name="T22" fmla="*/ 4 w 596"/>
                <a:gd name="T23" fmla="*/ 114 h 472"/>
                <a:gd name="T24" fmla="*/ 2 w 596"/>
                <a:gd name="T25" fmla="*/ 158 h 472"/>
                <a:gd name="T26" fmla="*/ 0 w 596"/>
                <a:gd name="T27" fmla="*/ 201 h 472"/>
                <a:gd name="T28" fmla="*/ 0 w 596"/>
                <a:gd name="T29" fmla="*/ 236 h 472"/>
                <a:gd name="T30" fmla="*/ 1 w 596"/>
                <a:gd name="T31" fmla="*/ 261 h 472"/>
                <a:gd name="T32" fmla="*/ 1 w 596"/>
                <a:gd name="T33" fmla="*/ 270 h 472"/>
                <a:gd name="T34" fmla="*/ 284 w 596"/>
                <a:gd name="T35" fmla="*/ 303 h 472"/>
                <a:gd name="T36" fmla="*/ 278 w 596"/>
                <a:gd name="T37" fmla="*/ 219 h 472"/>
                <a:gd name="T38" fmla="*/ 279 w 596"/>
                <a:gd name="T39" fmla="*/ 216 h 472"/>
                <a:gd name="T40" fmla="*/ 281 w 596"/>
                <a:gd name="T41" fmla="*/ 214 h 472"/>
                <a:gd name="T42" fmla="*/ 284 w 596"/>
                <a:gd name="T43" fmla="*/ 212 h 472"/>
                <a:gd name="T44" fmla="*/ 287 w 596"/>
                <a:gd name="T45" fmla="*/ 211 h 472"/>
                <a:gd name="T46" fmla="*/ 289 w 596"/>
                <a:gd name="T47" fmla="*/ 208 h 472"/>
                <a:gd name="T48" fmla="*/ 293 w 596"/>
                <a:gd name="T49" fmla="*/ 204 h 472"/>
                <a:gd name="T50" fmla="*/ 295 w 596"/>
                <a:gd name="T51" fmla="*/ 202 h 472"/>
                <a:gd name="T52" fmla="*/ 299 w 596"/>
                <a:gd name="T53" fmla="*/ 200 h 472"/>
                <a:gd name="T54" fmla="*/ 305 w 596"/>
                <a:gd name="T55" fmla="*/ 193 h 472"/>
                <a:gd name="T56" fmla="*/ 311 w 596"/>
                <a:gd name="T57" fmla="*/ 186 h 472"/>
                <a:gd name="T58" fmla="*/ 315 w 596"/>
                <a:gd name="T59" fmla="*/ 178 h 472"/>
                <a:gd name="T60" fmla="*/ 320 w 596"/>
                <a:gd name="T61" fmla="*/ 170 h 472"/>
                <a:gd name="T62" fmla="*/ 321 w 596"/>
                <a:gd name="T63" fmla="*/ 162 h 472"/>
                <a:gd name="T64" fmla="*/ 322 w 596"/>
                <a:gd name="T65" fmla="*/ 153 h 472"/>
                <a:gd name="T66" fmla="*/ 321 w 596"/>
                <a:gd name="T67" fmla="*/ 141 h 472"/>
                <a:gd name="T68" fmla="*/ 320 w 596"/>
                <a:gd name="T69" fmla="*/ 128 h 472"/>
                <a:gd name="T70" fmla="*/ 318 w 596"/>
                <a:gd name="T71" fmla="*/ 124 h 472"/>
                <a:gd name="T72" fmla="*/ 314 w 596"/>
                <a:gd name="T73" fmla="*/ 113 h 472"/>
                <a:gd name="T74" fmla="*/ 308 w 596"/>
                <a:gd name="T75" fmla="*/ 96 h 472"/>
                <a:gd name="T76" fmla="*/ 297 w 596"/>
                <a:gd name="T77" fmla="*/ 78 h 472"/>
                <a:gd name="T78" fmla="*/ 287 w 596"/>
                <a:gd name="T79" fmla="*/ 57 h 472"/>
                <a:gd name="T80" fmla="*/ 272 w 596"/>
                <a:gd name="T81" fmla="*/ 38 h 472"/>
                <a:gd name="T82" fmla="*/ 256 w 596"/>
                <a:gd name="T83" fmla="*/ 21 h 472"/>
                <a:gd name="T84" fmla="*/ 239 w 596"/>
                <a:gd name="T85" fmla="*/ 7 h 472"/>
                <a:gd name="T86" fmla="*/ 235 w 596"/>
                <a:gd name="T87" fmla="*/ 5 h 472"/>
                <a:gd name="T88" fmla="*/ 231 w 596"/>
                <a:gd name="T89" fmla="*/ 5 h 472"/>
                <a:gd name="T90" fmla="*/ 226 w 596"/>
                <a:gd name="T91" fmla="*/ 5 h 472"/>
                <a:gd name="T92" fmla="*/ 220 w 596"/>
                <a:gd name="T93" fmla="*/ 3 h 472"/>
                <a:gd name="T94" fmla="*/ 213 w 596"/>
                <a:gd name="T95" fmla="*/ 2 h 472"/>
                <a:gd name="T96" fmla="*/ 208 w 596"/>
                <a:gd name="T97" fmla="*/ 1 h 472"/>
                <a:gd name="T98" fmla="*/ 202 w 596"/>
                <a:gd name="T99" fmla="*/ 0 h 472"/>
                <a:gd name="T100" fmla="*/ 196 w 596"/>
                <a:gd name="T101" fmla="*/ 0 h 472"/>
                <a:gd name="T102" fmla="*/ 141 w 596"/>
                <a:gd name="T103" fmla="*/ 79 h 472"/>
                <a:gd name="T104" fmla="*/ 100 w 596"/>
                <a:gd name="T105" fmla="*/ 1 h 472"/>
                <a:gd name="T106" fmla="*/ 72 w 596"/>
                <a:gd name="T107" fmla="*/ 1 h 4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96"/>
                <a:gd name="T163" fmla="*/ 0 h 472"/>
                <a:gd name="T164" fmla="*/ 596 w 596"/>
                <a:gd name="T165" fmla="*/ 472 h 47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96" h="472">
                  <a:moveTo>
                    <a:pt x="133" y="1"/>
                  </a:moveTo>
                  <a:lnTo>
                    <a:pt x="128" y="1"/>
                  </a:lnTo>
                  <a:lnTo>
                    <a:pt x="121" y="2"/>
                  </a:lnTo>
                  <a:lnTo>
                    <a:pt x="112" y="3"/>
                  </a:lnTo>
                  <a:lnTo>
                    <a:pt x="101" y="8"/>
                  </a:lnTo>
                  <a:lnTo>
                    <a:pt x="88" y="12"/>
                  </a:lnTo>
                  <a:lnTo>
                    <a:pt x="76" y="20"/>
                  </a:lnTo>
                  <a:lnTo>
                    <a:pt x="62" y="28"/>
                  </a:lnTo>
                  <a:lnTo>
                    <a:pt x="47" y="40"/>
                  </a:lnTo>
                  <a:lnTo>
                    <a:pt x="29" y="69"/>
                  </a:lnTo>
                  <a:lnTo>
                    <a:pt x="16" y="118"/>
                  </a:lnTo>
                  <a:lnTo>
                    <a:pt x="7" y="179"/>
                  </a:lnTo>
                  <a:lnTo>
                    <a:pt x="2" y="247"/>
                  </a:lnTo>
                  <a:lnTo>
                    <a:pt x="0" y="312"/>
                  </a:lnTo>
                  <a:lnTo>
                    <a:pt x="0" y="368"/>
                  </a:lnTo>
                  <a:lnTo>
                    <a:pt x="1" y="406"/>
                  </a:lnTo>
                  <a:lnTo>
                    <a:pt x="1" y="421"/>
                  </a:lnTo>
                  <a:lnTo>
                    <a:pt x="526" y="472"/>
                  </a:lnTo>
                  <a:lnTo>
                    <a:pt x="514" y="340"/>
                  </a:lnTo>
                  <a:lnTo>
                    <a:pt x="516" y="337"/>
                  </a:lnTo>
                  <a:lnTo>
                    <a:pt x="520" y="334"/>
                  </a:lnTo>
                  <a:lnTo>
                    <a:pt x="525" y="330"/>
                  </a:lnTo>
                  <a:lnTo>
                    <a:pt x="530" y="327"/>
                  </a:lnTo>
                  <a:lnTo>
                    <a:pt x="535" y="323"/>
                  </a:lnTo>
                  <a:lnTo>
                    <a:pt x="541" y="319"/>
                  </a:lnTo>
                  <a:lnTo>
                    <a:pt x="547" y="315"/>
                  </a:lnTo>
                  <a:lnTo>
                    <a:pt x="553" y="311"/>
                  </a:lnTo>
                  <a:lnTo>
                    <a:pt x="564" y="300"/>
                  </a:lnTo>
                  <a:lnTo>
                    <a:pt x="576" y="290"/>
                  </a:lnTo>
                  <a:lnTo>
                    <a:pt x="584" y="278"/>
                  </a:lnTo>
                  <a:lnTo>
                    <a:pt x="591" y="266"/>
                  </a:lnTo>
                  <a:lnTo>
                    <a:pt x="595" y="252"/>
                  </a:lnTo>
                  <a:lnTo>
                    <a:pt x="596" y="237"/>
                  </a:lnTo>
                  <a:lnTo>
                    <a:pt x="595" y="220"/>
                  </a:lnTo>
                  <a:lnTo>
                    <a:pt x="591" y="199"/>
                  </a:lnTo>
                  <a:lnTo>
                    <a:pt x="588" y="193"/>
                  </a:lnTo>
                  <a:lnTo>
                    <a:pt x="580" y="176"/>
                  </a:lnTo>
                  <a:lnTo>
                    <a:pt x="568" y="151"/>
                  </a:lnTo>
                  <a:lnTo>
                    <a:pt x="550" y="121"/>
                  </a:lnTo>
                  <a:lnTo>
                    <a:pt x="530" y="89"/>
                  </a:lnTo>
                  <a:lnTo>
                    <a:pt x="503" y="58"/>
                  </a:lnTo>
                  <a:lnTo>
                    <a:pt x="474" y="32"/>
                  </a:lnTo>
                  <a:lnTo>
                    <a:pt x="441" y="12"/>
                  </a:lnTo>
                  <a:lnTo>
                    <a:pt x="435" y="10"/>
                  </a:lnTo>
                  <a:lnTo>
                    <a:pt x="427" y="8"/>
                  </a:lnTo>
                  <a:lnTo>
                    <a:pt x="418" y="5"/>
                  </a:lnTo>
                  <a:lnTo>
                    <a:pt x="408" y="3"/>
                  </a:lnTo>
                  <a:lnTo>
                    <a:pt x="396" y="2"/>
                  </a:lnTo>
                  <a:lnTo>
                    <a:pt x="385" y="1"/>
                  </a:lnTo>
                  <a:lnTo>
                    <a:pt x="373" y="0"/>
                  </a:lnTo>
                  <a:lnTo>
                    <a:pt x="363" y="0"/>
                  </a:lnTo>
                  <a:lnTo>
                    <a:pt x="261" y="123"/>
                  </a:lnTo>
                  <a:lnTo>
                    <a:pt x="185" y="1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277" name="Freeform 32">
              <a:extLst>
                <a:ext uri="{FF2B5EF4-FFF2-40B4-BE49-F238E27FC236}">
                  <a16:creationId xmlns:a16="http://schemas.microsoft.com/office/drawing/2014/main" id="{A104AF1F-3014-43F6-AD7C-7727EC445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" y="3146"/>
              <a:ext cx="480" cy="678"/>
            </a:xfrm>
            <a:custGeom>
              <a:avLst/>
              <a:gdLst>
                <a:gd name="T0" fmla="*/ 2 w 542"/>
                <a:gd name="T1" fmla="*/ 3033 h 450"/>
                <a:gd name="T2" fmla="*/ 0 w 542"/>
                <a:gd name="T3" fmla="*/ 2179 h 450"/>
                <a:gd name="T4" fmla="*/ 1 w 542"/>
                <a:gd name="T5" fmla="*/ 1528 h 450"/>
                <a:gd name="T6" fmla="*/ 4 w 542"/>
                <a:gd name="T7" fmla="*/ 1058 h 450"/>
                <a:gd name="T8" fmla="*/ 7 w 542"/>
                <a:gd name="T9" fmla="*/ 722 h 450"/>
                <a:gd name="T10" fmla="*/ 10 w 542"/>
                <a:gd name="T11" fmla="*/ 520 h 450"/>
                <a:gd name="T12" fmla="*/ 13 w 542"/>
                <a:gd name="T13" fmla="*/ 404 h 450"/>
                <a:gd name="T14" fmla="*/ 16 w 542"/>
                <a:gd name="T15" fmla="*/ 350 h 450"/>
                <a:gd name="T16" fmla="*/ 17 w 542"/>
                <a:gd name="T17" fmla="*/ 337 h 450"/>
                <a:gd name="T18" fmla="*/ 20 w 542"/>
                <a:gd name="T19" fmla="*/ 288 h 450"/>
                <a:gd name="T20" fmla="*/ 24 w 542"/>
                <a:gd name="T21" fmla="*/ 243 h 450"/>
                <a:gd name="T22" fmla="*/ 28 w 542"/>
                <a:gd name="T23" fmla="*/ 196 h 450"/>
                <a:gd name="T24" fmla="*/ 33 w 542"/>
                <a:gd name="T25" fmla="*/ 154 h 450"/>
                <a:gd name="T26" fmla="*/ 37 w 542"/>
                <a:gd name="T27" fmla="*/ 121 h 450"/>
                <a:gd name="T28" fmla="*/ 42 w 542"/>
                <a:gd name="T29" fmla="*/ 80 h 450"/>
                <a:gd name="T30" fmla="*/ 46 w 542"/>
                <a:gd name="T31" fmla="*/ 59 h 450"/>
                <a:gd name="T32" fmla="*/ 51 w 542"/>
                <a:gd name="T33" fmla="*/ 32 h 450"/>
                <a:gd name="T34" fmla="*/ 83 w 542"/>
                <a:gd name="T35" fmla="*/ 0 h 450"/>
                <a:gd name="T36" fmla="*/ 128 w 542"/>
                <a:gd name="T37" fmla="*/ 1047 h 450"/>
                <a:gd name="T38" fmla="*/ 189 w 542"/>
                <a:gd name="T39" fmla="*/ 0 h 450"/>
                <a:gd name="T40" fmla="*/ 211 w 542"/>
                <a:gd name="T41" fmla="*/ 0 h 450"/>
                <a:gd name="T42" fmla="*/ 223 w 542"/>
                <a:gd name="T43" fmla="*/ 59 h 450"/>
                <a:gd name="T44" fmla="*/ 236 w 542"/>
                <a:gd name="T45" fmla="*/ 184 h 450"/>
                <a:gd name="T46" fmla="*/ 251 w 542"/>
                <a:gd name="T47" fmla="*/ 380 h 450"/>
                <a:gd name="T48" fmla="*/ 262 w 542"/>
                <a:gd name="T49" fmla="*/ 582 h 450"/>
                <a:gd name="T50" fmla="*/ 272 w 542"/>
                <a:gd name="T51" fmla="*/ 802 h 450"/>
                <a:gd name="T52" fmla="*/ 282 w 542"/>
                <a:gd name="T53" fmla="*/ 985 h 450"/>
                <a:gd name="T54" fmla="*/ 287 w 542"/>
                <a:gd name="T55" fmla="*/ 1107 h 450"/>
                <a:gd name="T56" fmla="*/ 289 w 542"/>
                <a:gd name="T57" fmla="*/ 1166 h 450"/>
                <a:gd name="T58" fmla="*/ 290 w 542"/>
                <a:gd name="T59" fmla="*/ 1222 h 450"/>
                <a:gd name="T60" fmla="*/ 294 w 542"/>
                <a:gd name="T61" fmla="*/ 1362 h 450"/>
                <a:gd name="T62" fmla="*/ 295 w 542"/>
                <a:gd name="T63" fmla="*/ 1553 h 450"/>
                <a:gd name="T64" fmla="*/ 292 w 542"/>
                <a:gd name="T65" fmla="*/ 1748 h 450"/>
                <a:gd name="T66" fmla="*/ 286 w 542"/>
                <a:gd name="T67" fmla="*/ 1870 h 450"/>
                <a:gd name="T68" fmla="*/ 279 w 542"/>
                <a:gd name="T69" fmla="*/ 1993 h 450"/>
                <a:gd name="T70" fmla="*/ 272 w 542"/>
                <a:gd name="T71" fmla="*/ 2105 h 450"/>
                <a:gd name="T72" fmla="*/ 265 w 542"/>
                <a:gd name="T73" fmla="*/ 2206 h 450"/>
                <a:gd name="T74" fmla="*/ 259 w 542"/>
                <a:gd name="T75" fmla="*/ 2281 h 450"/>
                <a:gd name="T76" fmla="*/ 254 w 542"/>
                <a:gd name="T77" fmla="*/ 2340 h 450"/>
                <a:gd name="T78" fmla="*/ 251 w 542"/>
                <a:gd name="T79" fmla="*/ 2388 h 450"/>
                <a:gd name="T80" fmla="*/ 251 w 542"/>
                <a:gd name="T81" fmla="*/ 2391 h 450"/>
                <a:gd name="T82" fmla="*/ 259 w 542"/>
                <a:gd name="T83" fmla="*/ 3495 h 450"/>
                <a:gd name="T84" fmla="*/ 2 w 542"/>
                <a:gd name="T85" fmla="*/ 3033 h 45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42"/>
                <a:gd name="T130" fmla="*/ 0 h 450"/>
                <a:gd name="T131" fmla="*/ 542 w 542"/>
                <a:gd name="T132" fmla="*/ 450 h 45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42" h="450">
                  <a:moveTo>
                    <a:pt x="2" y="391"/>
                  </a:moveTo>
                  <a:lnTo>
                    <a:pt x="0" y="281"/>
                  </a:lnTo>
                  <a:lnTo>
                    <a:pt x="1" y="197"/>
                  </a:lnTo>
                  <a:lnTo>
                    <a:pt x="6" y="136"/>
                  </a:lnTo>
                  <a:lnTo>
                    <a:pt x="12" y="93"/>
                  </a:lnTo>
                  <a:lnTo>
                    <a:pt x="18" y="67"/>
                  </a:lnTo>
                  <a:lnTo>
                    <a:pt x="25" y="52"/>
                  </a:lnTo>
                  <a:lnTo>
                    <a:pt x="29" y="45"/>
                  </a:lnTo>
                  <a:lnTo>
                    <a:pt x="31" y="44"/>
                  </a:lnTo>
                  <a:lnTo>
                    <a:pt x="37" y="37"/>
                  </a:lnTo>
                  <a:lnTo>
                    <a:pt x="44" y="31"/>
                  </a:lnTo>
                  <a:lnTo>
                    <a:pt x="52" y="25"/>
                  </a:lnTo>
                  <a:lnTo>
                    <a:pt x="60" y="20"/>
                  </a:lnTo>
                  <a:lnTo>
                    <a:pt x="68" y="15"/>
                  </a:lnTo>
                  <a:lnTo>
                    <a:pt x="77" y="10"/>
                  </a:lnTo>
                  <a:lnTo>
                    <a:pt x="86" y="7"/>
                  </a:lnTo>
                  <a:lnTo>
                    <a:pt x="96" y="4"/>
                  </a:lnTo>
                  <a:lnTo>
                    <a:pt x="152" y="0"/>
                  </a:lnTo>
                  <a:lnTo>
                    <a:pt x="235" y="135"/>
                  </a:lnTo>
                  <a:lnTo>
                    <a:pt x="347" y="0"/>
                  </a:lnTo>
                  <a:lnTo>
                    <a:pt x="387" y="0"/>
                  </a:lnTo>
                  <a:lnTo>
                    <a:pt x="410" y="7"/>
                  </a:lnTo>
                  <a:lnTo>
                    <a:pt x="434" y="24"/>
                  </a:lnTo>
                  <a:lnTo>
                    <a:pt x="458" y="49"/>
                  </a:lnTo>
                  <a:lnTo>
                    <a:pt x="481" y="75"/>
                  </a:lnTo>
                  <a:lnTo>
                    <a:pt x="500" y="103"/>
                  </a:lnTo>
                  <a:lnTo>
                    <a:pt x="516" y="127"/>
                  </a:lnTo>
                  <a:lnTo>
                    <a:pt x="526" y="143"/>
                  </a:lnTo>
                  <a:lnTo>
                    <a:pt x="530" y="150"/>
                  </a:lnTo>
                  <a:lnTo>
                    <a:pt x="533" y="157"/>
                  </a:lnTo>
                  <a:lnTo>
                    <a:pt x="540" y="175"/>
                  </a:lnTo>
                  <a:lnTo>
                    <a:pt x="542" y="200"/>
                  </a:lnTo>
                  <a:lnTo>
                    <a:pt x="536" y="225"/>
                  </a:lnTo>
                  <a:lnTo>
                    <a:pt x="525" y="241"/>
                  </a:lnTo>
                  <a:lnTo>
                    <a:pt x="513" y="257"/>
                  </a:lnTo>
                  <a:lnTo>
                    <a:pt x="500" y="271"/>
                  </a:lnTo>
                  <a:lnTo>
                    <a:pt x="487" y="284"/>
                  </a:lnTo>
                  <a:lnTo>
                    <a:pt x="476" y="294"/>
                  </a:lnTo>
                  <a:lnTo>
                    <a:pt x="466" y="301"/>
                  </a:lnTo>
                  <a:lnTo>
                    <a:pt x="461" y="307"/>
                  </a:lnTo>
                  <a:lnTo>
                    <a:pt x="458" y="308"/>
                  </a:lnTo>
                  <a:lnTo>
                    <a:pt x="476" y="450"/>
                  </a:lnTo>
                  <a:lnTo>
                    <a:pt x="2" y="39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278" name="Freeform 33">
              <a:extLst>
                <a:ext uri="{FF2B5EF4-FFF2-40B4-BE49-F238E27FC236}">
                  <a16:creationId xmlns:a16="http://schemas.microsoft.com/office/drawing/2014/main" id="{30534978-72FD-4C94-B549-1B345BCB0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" y="2661"/>
              <a:ext cx="400" cy="417"/>
            </a:xfrm>
            <a:custGeom>
              <a:avLst/>
              <a:gdLst>
                <a:gd name="T0" fmla="*/ 189 w 453"/>
                <a:gd name="T1" fmla="*/ 32 h 456"/>
                <a:gd name="T2" fmla="*/ 163 w 453"/>
                <a:gd name="T3" fmla="*/ 16 h 456"/>
                <a:gd name="T4" fmla="*/ 142 w 453"/>
                <a:gd name="T5" fmla="*/ 5 h 456"/>
                <a:gd name="T6" fmla="*/ 119 w 453"/>
                <a:gd name="T7" fmla="*/ 1 h 456"/>
                <a:gd name="T8" fmla="*/ 98 w 453"/>
                <a:gd name="T9" fmla="*/ 0 h 456"/>
                <a:gd name="T10" fmla="*/ 79 w 453"/>
                <a:gd name="T11" fmla="*/ 3 h 456"/>
                <a:gd name="T12" fmla="*/ 62 w 453"/>
                <a:gd name="T13" fmla="*/ 5 h 456"/>
                <a:gd name="T14" fmla="*/ 49 w 453"/>
                <a:gd name="T15" fmla="*/ 12 h 456"/>
                <a:gd name="T16" fmla="*/ 30 w 453"/>
                <a:gd name="T17" fmla="*/ 21 h 456"/>
                <a:gd name="T18" fmla="*/ 13 w 453"/>
                <a:gd name="T19" fmla="*/ 41 h 456"/>
                <a:gd name="T20" fmla="*/ 4 w 453"/>
                <a:gd name="T21" fmla="*/ 64 h 456"/>
                <a:gd name="T22" fmla="*/ 1 w 453"/>
                <a:gd name="T23" fmla="*/ 93 h 456"/>
                <a:gd name="T24" fmla="*/ 1 w 453"/>
                <a:gd name="T25" fmla="*/ 116 h 456"/>
                <a:gd name="T26" fmla="*/ 4 w 453"/>
                <a:gd name="T27" fmla="*/ 137 h 456"/>
                <a:gd name="T28" fmla="*/ 11 w 453"/>
                <a:gd name="T29" fmla="*/ 155 h 456"/>
                <a:gd name="T30" fmla="*/ 23 w 453"/>
                <a:gd name="T31" fmla="*/ 173 h 456"/>
                <a:gd name="T32" fmla="*/ 37 w 453"/>
                <a:gd name="T33" fmla="*/ 187 h 456"/>
                <a:gd name="T34" fmla="*/ 54 w 453"/>
                <a:gd name="T35" fmla="*/ 198 h 456"/>
                <a:gd name="T36" fmla="*/ 73 w 453"/>
                <a:gd name="T37" fmla="*/ 207 h 456"/>
                <a:gd name="T38" fmla="*/ 96 w 453"/>
                <a:gd name="T39" fmla="*/ 210 h 456"/>
                <a:gd name="T40" fmla="*/ 114 w 453"/>
                <a:gd name="T41" fmla="*/ 210 h 456"/>
                <a:gd name="T42" fmla="*/ 126 w 453"/>
                <a:gd name="T43" fmla="*/ 210 h 456"/>
                <a:gd name="T44" fmla="*/ 138 w 453"/>
                <a:gd name="T45" fmla="*/ 209 h 456"/>
                <a:gd name="T46" fmla="*/ 150 w 453"/>
                <a:gd name="T47" fmla="*/ 209 h 456"/>
                <a:gd name="T48" fmla="*/ 153 w 453"/>
                <a:gd name="T49" fmla="*/ 241 h 456"/>
                <a:gd name="T50" fmla="*/ 155 w 453"/>
                <a:gd name="T51" fmla="*/ 285 h 456"/>
                <a:gd name="T52" fmla="*/ 168 w 453"/>
                <a:gd name="T53" fmla="*/ 291 h 456"/>
                <a:gd name="T54" fmla="*/ 192 w 453"/>
                <a:gd name="T55" fmla="*/ 290 h 456"/>
                <a:gd name="T56" fmla="*/ 219 w 453"/>
                <a:gd name="T57" fmla="*/ 283 h 456"/>
                <a:gd name="T58" fmla="*/ 237 w 453"/>
                <a:gd name="T59" fmla="*/ 269 h 456"/>
                <a:gd name="T60" fmla="*/ 243 w 453"/>
                <a:gd name="T61" fmla="*/ 241 h 456"/>
                <a:gd name="T62" fmla="*/ 241 w 453"/>
                <a:gd name="T63" fmla="*/ 185 h 456"/>
                <a:gd name="T64" fmla="*/ 231 w 453"/>
                <a:gd name="T65" fmla="*/ 117 h 456"/>
                <a:gd name="T66" fmla="*/ 214 w 453"/>
                <a:gd name="T67" fmla="*/ 59 h 45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53"/>
                <a:gd name="T103" fmla="*/ 0 h 456"/>
                <a:gd name="T104" fmla="*/ 453 w 453"/>
                <a:gd name="T105" fmla="*/ 456 h 45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53" h="456">
                  <a:moveTo>
                    <a:pt x="373" y="65"/>
                  </a:moveTo>
                  <a:lnTo>
                    <a:pt x="351" y="50"/>
                  </a:lnTo>
                  <a:lnTo>
                    <a:pt x="328" y="37"/>
                  </a:lnTo>
                  <a:lnTo>
                    <a:pt x="306" y="25"/>
                  </a:lnTo>
                  <a:lnTo>
                    <a:pt x="284" y="16"/>
                  </a:lnTo>
                  <a:lnTo>
                    <a:pt x="264" y="9"/>
                  </a:lnTo>
                  <a:lnTo>
                    <a:pt x="243" y="5"/>
                  </a:lnTo>
                  <a:lnTo>
                    <a:pt x="222" y="1"/>
                  </a:lnTo>
                  <a:lnTo>
                    <a:pt x="203" y="0"/>
                  </a:lnTo>
                  <a:lnTo>
                    <a:pt x="183" y="0"/>
                  </a:lnTo>
                  <a:lnTo>
                    <a:pt x="164" y="1"/>
                  </a:lnTo>
                  <a:lnTo>
                    <a:pt x="146" y="3"/>
                  </a:lnTo>
                  <a:lnTo>
                    <a:pt x="130" y="6"/>
                  </a:lnTo>
                  <a:lnTo>
                    <a:pt x="115" y="9"/>
                  </a:lnTo>
                  <a:lnTo>
                    <a:pt x="101" y="13"/>
                  </a:lnTo>
                  <a:lnTo>
                    <a:pt x="89" y="17"/>
                  </a:lnTo>
                  <a:lnTo>
                    <a:pt x="77" y="22"/>
                  </a:lnTo>
                  <a:lnTo>
                    <a:pt x="56" y="33"/>
                  </a:lnTo>
                  <a:lnTo>
                    <a:pt x="39" y="48"/>
                  </a:lnTo>
                  <a:lnTo>
                    <a:pt x="25" y="65"/>
                  </a:lnTo>
                  <a:lnTo>
                    <a:pt x="15" y="82"/>
                  </a:lnTo>
                  <a:lnTo>
                    <a:pt x="8" y="101"/>
                  </a:lnTo>
                  <a:lnTo>
                    <a:pt x="3" y="122"/>
                  </a:lnTo>
                  <a:lnTo>
                    <a:pt x="1" y="144"/>
                  </a:lnTo>
                  <a:lnTo>
                    <a:pt x="0" y="166"/>
                  </a:lnTo>
                  <a:lnTo>
                    <a:pt x="1" y="182"/>
                  </a:lnTo>
                  <a:lnTo>
                    <a:pt x="3" y="198"/>
                  </a:lnTo>
                  <a:lnTo>
                    <a:pt x="8" y="214"/>
                  </a:lnTo>
                  <a:lnTo>
                    <a:pt x="14" y="229"/>
                  </a:lnTo>
                  <a:lnTo>
                    <a:pt x="22" y="243"/>
                  </a:lnTo>
                  <a:lnTo>
                    <a:pt x="31" y="257"/>
                  </a:lnTo>
                  <a:lnTo>
                    <a:pt x="43" y="270"/>
                  </a:lnTo>
                  <a:lnTo>
                    <a:pt x="55" y="281"/>
                  </a:lnTo>
                  <a:lnTo>
                    <a:pt x="69" y="292"/>
                  </a:lnTo>
                  <a:lnTo>
                    <a:pt x="84" y="302"/>
                  </a:lnTo>
                  <a:lnTo>
                    <a:pt x="100" y="310"/>
                  </a:lnTo>
                  <a:lnTo>
                    <a:pt x="119" y="317"/>
                  </a:lnTo>
                  <a:lnTo>
                    <a:pt x="137" y="323"/>
                  </a:lnTo>
                  <a:lnTo>
                    <a:pt x="157" y="326"/>
                  </a:lnTo>
                  <a:lnTo>
                    <a:pt x="179" y="329"/>
                  </a:lnTo>
                  <a:lnTo>
                    <a:pt x="200" y="330"/>
                  </a:lnTo>
                  <a:lnTo>
                    <a:pt x="212" y="330"/>
                  </a:lnTo>
                  <a:lnTo>
                    <a:pt x="225" y="330"/>
                  </a:lnTo>
                  <a:lnTo>
                    <a:pt x="236" y="329"/>
                  </a:lnTo>
                  <a:lnTo>
                    <a:pt x="246" y="329"/>
                  </a:lnTo>
                  <a:lnTo>
                    <a:pt x="258" y="327"/>
                  </a:lnTo>
                  <a:lnTo>
                    <a:pt x="268" y="326"/>
                  </a:lnTo>
                  <a:lnTo>
                    <a:pt x="279" y="325"/>
                  </a:lnTo>
                  <a:lnTo>
                    <a:pt x="289" y="324"/>
                  </a:lnTo>
                  <a:lnTo>
                    <a:pt x="284" y="376"/>
                  </a:lnTo>
                  <a:lnTo>
                    <a:pt x="284" y="417"/>
                  </a:lnTo>
                  <a:lnTo>
                    <a:pt x="288" y="446"/>
                  </a:lnTo>
                  <a:lnTo>
                    <a:pt x="296" y="456"/>
                  </a:lnTo>
                  <a:lnTo>
                    <a:pt x="313" y="456"/>
                  </a:lnTo>
                  <a:lnTo>
                    <a:pt x="335" y="455"/>
                  </a:lnTo>
                  <a:lnTo>
                    <a:pt x="359" y="453"/>
                  </a:lnTo>
                  <a:lnTo>
                    <a:pt x="384" y="450"/>
                  </a:lnTo>
                  <a:lnTo>
                    <a:pt x="408" y="443"/>
                  </a:lnTo>
                  <a:lnTo>
                    <a:pt x="427" y="432"/>
                  </a:lnTo>
                  <a:lnTo>
                    <a:pt x="442" y="420"/>
                  </a:lnTo>
                  <a:lnTo>
                    <a:pt x="450" y="401"/>
                  </a:lnTo>
                  <a:lnTo>
                    <a:pt x="453" y="378"/>
                  </a:lnTo>
                  <a:lnTo>
                    <a:pt x="452" y="339"/>
                  </a:lnTo>
                  <a:lnTo>
                    <a:pt x="448" y="290"/>
                  </a:lnTo>
                  <a:lnTo>
                    <a:pt x="441" y="237"/>
                  </a:lnTo>
                  <a:lnTo>
                    <a:pt x="431" y="183"/>
                  </a:lnTo>
                  <a:lnTo>
                    <a:pt x="416" y="133"/>
                  </a:lnTo>
                  <a:lnTo>
                    <a:pt x="397" y="92"/>
                  </a:lnTo>
                  <a:lnTo>
                    <a:pt x="373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279" name="Freeform 34">
              <a:extLst>
                <a:ext uri="{FF2B5EF4-FFF2-40B4-BE49-F238E27FC236}">
                  <a16:creationId xmlns:a16="http://schemas.microsoft.com/office/drawing/2014/main" id="{A0EAE582-1C26-489C-9FD9-2FC655B4D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" y="2719"/>
              <a:ext cx="432" cy="394"/>
            </a:xfrm>
            <a:custGeom>
              <a:avLst/>
              <a:gdLst>
                <a:gd name="T0" fmla="*/ 263 w 488"/>
                <a:gd name="T1" fmla="*/ 120 h 430"/>
                <a:gd name="T2" fmla="*/ 265 w 488"/>
                <a:gd name="T3" fmla="*/ 135 h 430"/>
                <a:gd name="T4" fmla="*/ 265 w 488"/>
                <a:gd name="T5" fmla="*/ 154 h 430"/>
                <a:gd name="T6" fmla="*/ 258 w 488"/>
                <a:gd name="T7" fmla="*/ 174 h 430"/>
                <a:gd name="T8" fmla="*/ 250 w 488"/>
                <a:gd name="T9" fmla="*/ 190 h 430"/>
                <a:gd name="T10" fmla="*/ 235 w 488"/>
                <a:gd name="T11" fmla="*/ 198 h 430"/>
                <a:gd name="T12" fmla="*/ 227 w 488"/>
                <a:gd name="T13" fmla="*/ 200 h 430"/>
                <a:gd name="T14" fmla="*/ 224 w 488"/>
                <a:gd name="T15" fmla="*/ 200 h 430"/>
                <a:gd name="T16" fmla="*/ 220 w 488"/>
                <a:gd name="T17" fmla="*/ 208 h 430"/>
                <a:gd name="T18" fmla="*/ 211 w 488"/>
                <a:gd name="T19" fmla="*/ 225 h 430"/>
                <a:gd name="T20" fmla="*/ 200 w 488"/>
                <a:gd name="T21" fmla="*/ 239 h 430"/>
                <a:gd name="T22" fmla="*/ 188 w 488"/>
                <a:gd name="T23" fmla="*/ 251 h 430"/>
                <a:gd name="T24" fmla="*/ 174 w 488"/>
                <a:gd name="T25" fmla="*/ 262 h 430"/>
                <a:gd name="T26" fmla="*/ 158 w 488"/>
                <a:gd name="T27" fmla="*/ 269 h 430"/>
                <a:gd name="T28" fmla="*/ 142 w 488"/>
                <a:gd name="T29" fmla="*/ 275 h 430"/>
                <a:gd name="T30" fmla="*/ 127 w 488"/>
                <a:gd name="T31" fmla="*/ 278 h 430"/>
                <a:gd name="T32" fmla="*/ 106 w 488"/>
                <a:gd name="T33" fmla="*/ 277 h 430"/>
                <a:gd name="T34" fmla="*/ 83 w 488"/>
                <a:gd name="T35" fmla="*/ 272 h 430"/>
                <a:gd name="T36" fmla="*/ 62 w 488"/>
                <a:gd name="T37" fmla="*/ 261 h 430"/>
                <a:gd name="T38" fmla="*/ 42 w 488"/>
                <a:gd name="T39" fmla="*/ 246 h 430"/>
                <a:gd name="T40" fmla="*/ 27 w 488"/>
                <a:gd name="T41" fmla="*/ 227 h 430"/>
                <a:gd name="T42" fmla="*/ 14 w 488"/>
                <a:gd name="T43" fmla="*/ 205 h 430"/>
                <a:gd name="T44" fmla="*/ 4 w 488"/>
                <a:gd name="T45" fmla="*/ 180 h 430"/>
                <a:gd name="T46" fmla="*/ 1 w 488"/>
                <a:gd name="T47" fmla="*/ 152 h 430"/>
                <a:gd name="T48" fmla="*/ 1 w 488"/>
                <a:gd name="T49" fmla="*/ 126 h 430"/>
                <a:gd name="T50" fmla="*/ 5 w 488"/>
                <a:gd name="T51" fmla="*/ 95 h 430"/>
                <a:gd name="T52" fmla="*/ 16 w 488"/>
                <a:gd name="T53" fmla="*/ 69 h 430"/>
                <a:gd name="T54" fmla="*/ 25 w 488"/>
                <a:gd name="T55" fmla="*/ 52 h 430"/>
                <a:gd name="T56" fmla="*/ 29 w 488"/>
                <a:gd name="T57" fmla="*/ 46 h 430"/>
                <a:gd name="T58" fmla="*/ 34 w 488"/>
                <a:gd name="T59" fmla="*/ 41 h 430"/>
                <a:gd name="T60" fmla="*/ 39 w 488"/>
                <a:gd name="T61" fmla="*/ 35 h 430"/>
                <a:gd name="T62" fmla="*/ 44 w 488"/>
                <a:gd name="T63" fmla="*/ 29 h 430"/>
                <a:gd name="T64" fmla="*/ 51 w 488"/>
                <a:gd name="T65" fmla="*/ 23 h 430"/>
                <a:gd name="T66" fmla="*/ 69 w 488"/>
                <a:gd name="T67" fmla="*/ 13 h 430"/>
                <a:gd name="T68" fmla="*/ 93 w 488"/>
                <a:gd name="T69" fmla="*/ 5 h 430"/>
                <a:gd name="T70" fmla="*/ 124 w 488"/>
                <a:gd name="T71" fmla="*/ 0 h 430"/>
                <a:gd name="T72" fmla="*/ 149 w 488"/>
                <a:gd name="T73" fmla="*/ 5 h 430"/>
                <a:gd name="T74" fmla="*/ 165 w 488"/>
                <a:gd name="T75" fmla="*/ 10 h 430"/>
                <a:gd name="T76" fmla="*/ 181 w 488"/>
                <a:gd name="T77" fmla="*/ 19 h 430"/>
                <a:gd name="T78" fmla="*/ 196 w 488"/>
                <a:gd name="T79" fmla="*/ 34 h 430"/>
                <a:gd name="T80" fmla="*/ 208 w 488"/>
                <a:gd name="T81" fmla="*/ 46 h 430"/>
                <a:gd name="T82" fmla="*/ 221 w 488"/>
                <a:gd name="T83" fmla="*/ 60 h 430"/>
                <a:gd name="T84" fmla="*/ 235 w 488"/>
                <a:gd name="T85" fmla="*/ 81 h 430"/>
                <a:gd name="T86" fmla="*/ 253 w 488"/>
                <a:gd name="T87" fmla="*/ 104 h 43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88"/>
                <a:gd name="T133" fmla="*/ 0 h 430"/>
                <a:gd name="T134" fmla="*/ 488 w 488"/>
                <a:gd name="T135" fmla="*/ 430 h 43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88" h="430">
                  <a:moveTo>
                    <a:pt x="479" y="176"/>
                  </a:moveTo>
                  <a:lnTo>
                    <a:pt x="482" y="186"/>
                  </a:lnTo>
                  <a:lnTo>
                    <a:pt x="486" y="196"/>
                  </a:lnTo>
                  <a:lnTo>
                    <a:pt x="487" y="208"/>
                  </a:lnTo>
                  <a:lnTo>
                    <a:pt x="488" y="219"/>
                  </a:lnTo>
                  <a:lnTo>
                    <a:pt x="487" y="238"/>
                  </a:lnTo>
                  <a:lnTo>
                    <a:pt x="482" y="255"/>
                  </a:lnTo>
                  <a:lnTo>
                    <a:pt x="476" y="270"/>
                  </a:lnTo>
                  <a:lnTo>
                    <a:pt x="467" y="284"/>
                  </a:lnTo>
                  <a:lnTo>
                    <a:pt x="457" y="295"/>
                  </a:lnTo>
                  <a:lnTo>
                    <a:pt x="444" y="304"/>
                  </a:lnTo>
                  <a:lnTo>
                    <a:pt x="431" y="308"/>
                  </a:lnTo>
                  <a:lnTo>
                    <a:pt x="417" y="310"/>
                  </a:lnTo>
                  <a:lnTo>
                    <a:pt x="416" y="310"/>
                  </a:lnTo>
                  <a:lnTo>
                    <a:pt x="413" y="310"/>
                  </a:lnTo>
                  <a:lnTo>
                    <a:pt x="412" y="310"/>
                  </a:lnTo>
                  <a:lnTo>
                    <a:pt x="411" y="310"/>
                  </a:lnTo>
                  <a:lnTo>
                    <a:pt x="404" y="323"/>
                  </a:lnTo>
                  <a:lnTo>
                    <a:pt x="396" y="336"/>
                  </a:lnTo>
                  <a:lnTo>
                    <a:pt x="387" y="349"/>
                  </a:lnTo>
                  <a:lnTo>
                    <a:pt x="378" y="359"/>
                  </a:lnTo>
                  <a:lnTo>
                    <a:pt x="367" y="370"/>
                  </a:lnTo>
                  <a:lnTo>
                    <a:pt x="356" y="380"/>
                  </a:lnTo>
                  <a:lnTo>
                    <a:pt x="344" y="389"/>
                  </a:lnTo>
                  <a:lnTo>
                    <a:pt x="333" y="397"/>
                  </a:lnTo>
                  <a:lnTo>
                    <a:pt x="319" y="405"/>
                  </a:lnTo>
                  <a:lnTo>
                    <a:pt x="306" y="411"/>
                  </a:lnTo>
                  <a:lnTo>
                    <a:pt x="292" y="417"/>
                  </a:lnTo>
                  <a:lnTo>
                    <a:pt x="277" y="421"/>
                  </a:lnTo>
                  <a:lnTo>
                    <a:pt x="262" y="426"/>
                  </a:lnTo>
                  <a:lnTo>
                    <a:pt x="248" y="428"/>
                  </a:lnTo>
                  <a:lnTo>
                    <a:pt x="233" y="430"/>
                  </a:lnTo>
                  <a:lnTo>
                    <a:pt x="216" y="430"/>
                  </a:lnTo>
                  <a:lnTo>
                    <a:pt x="195" y="429"/>
                  </a:lnTo>
                  <a:lnTo>
                    <a:pt x="173" y="426"/>
                  </a:lnTo>
                  <a:lnTo>
                    <a:pt x="152" y="421"/>
                  </a:lnTo>
                  <a:lnTo>
                    <a:pt x="132" y="413"/>
                  </a:lnTo>
                  <a:lnTo>
                    <a:pt x="113" y="404"/>
                  </a:lnTo>
                  <a:lnTo>
                    <a:pt x="95" y="393"/>
                  </a:lnTo>
                  <a:lnTo>
                    <a:pt x="78" y="381"/>
                  </a:lnTo>
                  <a:lnTo>
                    <a:pt x="63" y="367"/>
                  </a:lnTo>
                  <a:lnTo>
                    <a:pt x="49" y="352"/>
                  </a:lnTo>
                  <a:lnTo>
                    <a:pt x="37" y="335"/>
                  </a:lnTo>
                  <a:lnTo>
                    <a:pt x="26" y="317"/>
                  </a:lnTo>
                  <a:lnTo>
                    <a:pt x="17" y="298"/>
                  </a:lnTo>
                  <a:lnTo>
                    <a:pt x="9" y="278"/>
                  </a:lnTo>
                  <a:lnTo>
                    <a:pt x="4" y="257"/>
                  </a:lnTo>
                  <a:lnTo>
                    <a:pt x="1" y="236"/>
                  </a:lnTo>
                  <a:lnTo>
                    <a:pt x="0" y="214"/>
                  </a:lnTo>
                  <a:lnTo>
                    <a:pt x="1" y="195"/>
                  </a:lnTo>
                  <a:lnTo>
                    <a:pt x="4" y="171"/>
                  </a:lnTo>
                  <a:lnTo>
                    <a:pt x="10" y="146"/>
                  </a:lnTo>
                  <a:lnTo>
                    <a:pt x="19" y="124"/>
                  </a:lnTo>
                  <a:lnTo>
                    <a:pt x="29" y="106"/>
                  </a:lnTo>
                  <a:lnTo>
                    <a:pt x="38" y="91"/>
                  </a:lnTo>
                  <a:lnTo>
                    <a:pt x="46" y="81"/>
                  </a:lnTo>
                  <a:lnTo>
                    <a:pt x="49" y="76"/>
                  </a:lnTo>
                  <a:lnTo>
                    <a:pt x="53" y="72"/>
                  </a:lnTo>
                  <a:lnTo>
                    <a:pt x="57" y="67"/>
                  </a:lnTo>
                  <a:lnTo>
                    <a:pt x="62" y="63"/>
                  </a:lnTo>
                  <a:lnTo>
                    <a:pt x="67" y="58"/>
                  </a:lnTo>
                  <a:lnTo>
                    <a:pt x="71" y="55"/>
                  </a:lnTo>
                  <a:lnTo>
                    <a:pt x="76" y="50"/>
                  </a:lnTo>
                  <a:lnTo>
                    <a:pt x="80" y="45"/>
                  </a:lnTo>
                  <a:lnTo>
                    <a:pt x="85" y="42"/>
                  </a:lnTo>
                  <a:lnTo>
                    <a:pt x="94" y="35"/>
                  </a:lnTo>
                  <a:lnTo>
                    <a:pt x="108" y="27"/>
                  </a:lnTo>
                  <a:lnTo>
                    <a:pt x="127" y="19"/>
                  </a:lnTo>
                  <a:lnTo>
                    <a:pt x="147" y="11"/>
                  </a:lnTo>
                  <a:lnTo>
                    <a:pt x="171" y="5"/>
                  </a:lnTo>
                  <a:lnTo>
                    <a:pt x="199" y="2"/>
                  </a:lnTo>
                  <a:lnTo>
                    <a:pt x="228" y="0"/>
                  </a:lnTo>
                  <a:lnTo>
                    <a:pt x="259" y="2"/>
                  </a:lnTo>
                  <a:lnTo>
                    <a:pt x="274" y="5"/>
                  </a:lnTo>
                  <a:lnTo>
                    <a:pt x="289" y="10"/>
                  </a:lnTo>
                  <a:lnTo>
                    <a:pt x="303" y="15"/>
                  </a:lnTo>
                  <a:lnTo>
                    <a:pt x="318" y="22"/>
                  </a:lnTo>
                  <a:lnTo>
                    <a:pt x="333" y="30"/>
                  </a:lnTo>
                  <a:lnTo>
                    <a:pt x="347" y="41"/>
                  </a:lnTo>
                  <a:lnTo>
                    <a:pt x="360" y="52"/>
                  </a:lnTo>
                  <a:lnTo>
                    <a:pt x="374" y="65"/>
                  </a:lnTo>
                  <a:lnTo>
                    <a:pt x="382" y="71"/>
                  </a:lnTo>
                  <a:lnTo>
                    <a:pt x="393" y="81"/>
                  </a:lnTo>
                  <a:lnTo>
                    <a:pt x="405" y="94"/>
                  </a:lnTo>
                  <a:lnTo>
                    <a:pt x="420" y="109"/>
                  </a:lnTo>
                  <a:lnTo>
                    <a:pt x="434" y="125"/>
                  </a:lnTo>
                  <a:lnTo>
                    <a:pt x="450" y="142"/>
                  </a:lnTo>
                  <a:lnTo>
                    <a:pt x="465" y="159"/>
                  </a:lnTo>
                  <a:lnTo>
                    <a:pt x="479" y="1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280" name="Freeform 35">
              <a:extLst>
                <a:ext uri="{FF2B5EF4-FFF2-40B4-BE49-F238E27FC236}">
                  <a16:creationId xmlns:a16="http://schemas.microsoft.com/office/drawing/2014/main" id="{C82AFA11-3B22-4939-8448-7079670D1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" y="2747"/>
              <a:ext cx="379" cy="335"/>
            </a:xfrm>
            <a:custGeom>
              <a:avLst/>
              <a:gdLst>
                <a:gd name="T0" fmla="*/ 208 w 429"/>
                <a:gd name="T1" fmla="*/ 90 h 365"/>
                <a:gd name="T2" fmla="*/ 204 w 429"/>
                <a:gd name="T3" fmla="*/ 90 h 365"/>
                <a:gd name="T4" fmla="*/ 201 w 429"/>
                <a:gd name="T5" fmla="*/ 91 h 365"/>
                <a:gd name="T6" fmla="*/ 198 w 429"/>
                <a:gd name="T7" fmla="*/ 95 h 365"/>
                <a:gd name="T8" fmla="*/ 195 w 429"/>
                <a:gd name="T9" fmla="*/ 97 h 365"/>
                <a:gd name="T10" fmla="*/ 191 w 429"/>
                <a:gd name="T11" fmla="*/ 77 h 365"/>
                <a:gd name="T12" fmla="*/ 183 w 429"/>
                <a:gd name="T13" fmla="*/ 58 h 365"/>
                <a:gd name="T14" fmla="*/ 173 w 429"/>
                <a:gd name="T15" fmla="*/ 42 h 365"/>
                <a:gd name="T16" fmla="*/ 162 w 429"/>
                <a:gd name="T17" fmla="*/ 28 h 365"/>
                <a:gd name="T18" fmla="*/ 148 w 429"/>
                <a:gd name="T19" fmla="*/ 16 h 365"/>
                <a:gd name="T20" fmla="*/ 133 w 429"/>
                <a:gd name="T21" fmla="*/ 6 h 365"/>
                <a:gd name="T22" fmla="*/ 117 w 429"/>
                <a:gd name="T23" fmla="*/ 3 h 365"/>
                <a:gd name="T24" fmla="*/ 97 w 429"/>
                <a:gd name="T25" fmla="*/ 0 h 365"/>
                <a:gd name="T26" fmla="*/ 78 w 429"/>
                <a:gd name="T27" fmla="*/ 3 h 365"/>
                <a:gd name="T28" fmla="*/ 60 w 429"/>
                <a:gd name="T29" fmla="*/ 8 h 365"/>
                <a:gd name="T30" fmla="*/ 44 w 429"/>
                <a:gd name="T31" fmla="*/ 20 h 365"/>
                <a:gd name="T32" fmla="*/ 29 w 429"/>
                <a:gd name="T33" fmla="*/ 35 h 365"/>
                <a:gd name="T34" fmla="*/ 17 w 429"/>
                <a:gd name="T35" fmla="*/ 51 h 365"/>
                <a:gd name="T36" fmla="*/ 8 w 429"/>
                <a:gd name="T37" fmla="*/ 73 h 365"/>
                <a:gd name="T38" fmla="*/ 4 w 429"/>
                <a:gd name="T39" fmla="*/ 95 h 365"/>
                <a:gd name="T40" fmla="*/ 0 w 429"/>
                <a:gd name="T41" fmla="*/ 117 h 365"/>
                <a:gd name="T42" fmla="*/ 4 w 429"/>
                <a:gd name="T43" fmla="*/ 142 h 365"/>
                <a:gd name="T44" fmla="*/ 8 w 429"/>
                <a:gd name="T45" fmla="*/ 164 h 365"/>
                <a:gd name="T46" fmla="*/ 17 w 429"/>
                <a:gd name="T47" fmla="*/ 185 h 365"/>
                <a:gd name="T48" fmla="*/ 29 w 429"/>
                <a:gd name="T49" fmla="*/ 202 h 365"/>
                <a:gd name="T50" fmla="*/ 44 w 429"/>
                <a:gd name="T51" fmla="*/ 218 h 365"/>
                <a:gd name="T52" fmla="*/ 60 w 429"/>
                <a:gd name="T53" fmla="*/ 229 h 365"/>
                <a:gd name="T54" fmla="*/ 78 w 429"/>
                <a:gd name="T55" fmla="*/ 235 h 365"/>
                <a:gd name="T56" fmla="*/ 97 w 429"/>
                <a:gd name="T57" fmla="*/ 238 h 365"/>
                <a:gd name="T58" fmla="*/ 115 w 429"/>
                <a:gd name="T59" fmla="*/ 237 h 365"/>
                <a:gd name="T60" fmla="*/ 131 w 429"/>
                <a:gd name="T61" fmla="*/ 230 h 365"/>
                <a:gd name="T62" fmla="*/ 145 w 429"/>
                <a:gd name="T63" fmla="*/ 223 h 365"/>
                <a:gd name="T64" fmla="*/ 158 w 429"/>
                <a:gd name="T65" fmla="*/ 212 h 365"/>
                <a:gd name="T66" fmla="*/ 170 w 429"/>
                <a:gd name="T67" fmla="*/ 200 h 365"/>
                <a:gd name="T68" fmla="*/ 180 w 429"/>
                <a:gd name="T69" fmla="*/ 185 h 365"/>
                <a:gd name="T70" fmla="*/ 186 w 429"/>
                <a:gd name="T71" fmla="*/ 169 h 365"/>
                <a:gd name="T72" fmla="*/ 192 w 429"/>
                <a:gd name="T73" fmla="*/ 150 h 365"/>
                <a:gd name="T74" fmla="*/ 196 w 429"/>
                <a:gd name="T75" fmla="*/ 154 h 365"/>
                <a:gd name="T76" fmla="*/ 200 w 429"/>
                <a:gd name="T77" fmla="*/ 156 h 365"/>
                <a:gd name="T78" fmla="*/ 204 w 429"/>
                <a:gd name="T79" fmla="*/ 159 h 365"/>
                <a:gd name="T80" fmla="*/ 208 w 429"/>
                <a:gd name="T81" fmla="*/ 160 h 365"/>
                <a:gd name="T82" fmla="*/ 212 w 429"/>
                <a:gd name="T83" fmla="*/ 159 h 365"/>
                <a:gd name="T84" fmla="*/ 217 w 429"/>
                <a:gd name="T85" fmla="*/ 156 h 365"/>
                <a:gd name="T86" fmla="*/ 221 w 429"/>
                <a:gd name="T87" fmla="*/ 154 h 365"/>
                <a:gd name="T88" fmla="*/ 224 w 429"/>
                <a:gd name="T89" fmla="*/ 149 h 365"/>
                <a:gd name="T90" fmla="*/ 228 w 429"/>
                <a:gd name="T91" fmla="*/ 145 h 365"/>
                <a:gd name="T92" fmla="*/ 228 w 429"/>
                <a:gd name="T93" fmla="*/ 139 h 365"/>
                <a:gd name="T94" fmla="*/ 231 w 429"/>
                <a:gd name="T95" fmla="*/ 131 h 365"/>
                <a:gd name="T96" fmla="*/ 231 w 429"/>
                <a:gd name="T97" fmla="*/ 126 h 365"/>
                <a:gd name="T98" fmla="*/ 231 w 429"/>
                <a:gd name="T99" fmla="*/ 117 h 365"/>
                <a:gd name="T100" fmla="*/ 228 w 429"/>
                <a:gd name="T101" fmla="*/ 111 h 365"/>
                <a:gd name="T102" fmla="*/ 228 w 429"/>
                <a:gd name="T103" fmla="*/ 106 h 365"/>
                <a:gd name="T104" fmla="*/ 224 w 429"/>
                <a:gd name="T105" fmla="*/ 99 h 365"/>
                <a:gd name="T106" fmla="*/ 221 w 429"/>
                <a:gd name="T107" fmla="*/ 97 h 365"/>
                <a:gd name="T108" fmla="*/ 217 w 429"/>
                <a:gd name="T109" fmla="*/ 94 h 365"/>
                <a:gd name="T110" fmla="*/ 212 w 429"/>
                <a:gd name="T111" fmla="*/ 90 h 365"/>
                <a:gd name="T112" fmla="*/ 208 w 429"/>
                <a:gd name="T113" fmla="*/ 90 h 36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29"/>
                <a:gd name="T172" fmla="*/ 0 h 365"/>
                <a:gd name="T173" fmla="*/ 429 w 429"/>
                <a:gd name="T174" fmla="*/ 365 h 36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29" h="365">
                  <a:moveTo>
                    <a:pt x="387" y="139"/>
                  </a:moveTo>
                  <a:lnTo>
                    <a:pt x="380" y="140"/>
                  </a:lnTo>
                  <a:lnTo>
                    <a:pt x="373" y="141"/>
                  </a:lnTo>
                  <a:lnTo>
                    <a:pt x="368" y="145"/>
                  </a:lnTo>
                  <a:lnTo>
                    <a:pt x="362" y="149"/>
                  </a:lnTo>
                  <a:lnTo>
                    <a:pt x="354" y="118"/>
                  </a:lnTo>
                  <a:lnTo>
                    <a:pt x="340" y="89"/>
                  </a:lnTo>
                  <a:lnTo>
                    <a:pt x="322" y="64"/>
                  </a:lnTo>
                  <a:lnTo>
                    <a:pt x="300" y="42"/>
                  </a:lnTo>
                  <a:lnTo>
                    <a:pt x="274" y="25"/>
                  </a:lnTo>
                  <a:lnTo>
                    <a:pt x="246" y="11"/>
                  </a:lnTo>
                  <a:lnTo>
                    <a:pt x="216" y="3"/>
                  </a:lnTo>
                  <a:lnTo>
                    <a:pt x="182" y="0"/>
                  </a:lnTo>
                  <a:lnTo>
                    <a:pt x="145" y="3"/>
                  </a:lnTo>
                  <a:lnTo>
                    <a:pt x="112" y="13"/>
                  </a:lnTo>
                  <a:lnTo>
                    <a:pt x="81" y="31"/>
                  </a:lnTo>
                  <a:lnTo>
                    <a:pt x="53" y="53"/>
                  </a:lnTo>
                  <a:lnTo>
                    <a:pt x="31" y="80"/>
                  </a:lnTo>
                  <a:lnTo>
                    <a:pt x="14" y="111"/>
                  </a:lnTo>
                  <a:lnTo>
                    <a:pt x="4" y="145"/>
                  </a:lnTo>
                  <a:lnTo>
                    <a:pt x="0" y="182"/>
                  </a:lnTo>
                  <a:lnTo>
                    <a:pt x="4" y="219"/>
                  </a:lnTo>
                  <a:lnTo>
                    <a:pt x="14" y="253"/>
                  </a:lnTo>
                  <a:lnTo>
                    <a:pt x="31" y="284"/>
                  </a:lnTo>
                  <a:lnTo>
                    <a:pt x="53" y="311"/>
                  </a:lnTo>
                  <a:lnTo>
                    <a:pt x="81" y="334"/>
                  </a:lnTo>
                  <a:lnTo>
                    <a:pt x="112" y="351"/>
                  </a:lnTo>
                  <a:lnTo>
                    <a:pt x="145" y="361"/>
                  </a:lnTo>
                  <a:lnTo>
                    <a:pt x="182" y="365"/>
                  </a:lnTo>
                  <a:lnTo>
                    <a:pt x="213" y="363"/>
                  </a:lnTo>
                  <a:lnTo>
                    <a:pt x="242" y="355"/>
                  </a:lnTo>
                  <a:lnTo>
                    <a:pt x="270" y="343"/>
                  </a:lnTo>
                  <a:lnTo>
                    <a:pt x="294" y="327"/>
                  </a:lnTo>
                  <a:lnTo>
                    <a:pt x="316" y="306"/>
                  </a:lnTo>
                  <a:lnTo>
                    <a:pt x="334" y="284"/>
                  </a:lnTo>
                  <a:lnTo>
                    <a:pt x="348" y="258"/>
                  </a:lnTo>
                  <a:lnTo>
                    <a:pt x="358" y="230"/>
                  </a:lnTo>
                  <a:lnTo>
                    <a:pt x="364" y="236"/>
                  </a:lnTo>
                  <a:lnTo>
                    <a:pt x="371" y="240"/>
                  </a:lnTo>
                  <a:lnTo>
                    <a:pt x="379" y="244"/>
                  </a:lnTo>
                  <a:lnTo>
                    <a:pt x="387" y="245"/>
                  </a:lnTo>
                  <a:lnTo>
                    <a:pt x="395" y="244"/>
                  </a:lnTo>
                  <a:lnTo>
                    <a:pt x="403" y="240"/>
                  </a:lnTo>
                  <a:lnTo>
                    <a:pt x="410" y="236"/>
                  </a:lnTo>
                  <a:lnTo>
                    <a:pt x="417" y="229"/>
                  </a:lnTo>
                  <a:lnTo>
                    <a:pt x="422" y="222"/>
                  </a:lnTo>
                  <a:lnTo>
                    <a:pt x="425" y="213"/>
                  </a:lnTo>
                  <a:lnTo>
                    <a:pt x="428" y="202"/>
                  </a:lnTo>
                  <a:lnTo>
                    <a:pt x="429" y="192"/>
                  </a:lnTo>
                  <a:lnTo>
                    <a:pt x="428" y="182"/>
                  </a:lnTo>
                  <a:lnTo>
                    <a:pt x="425" y="171"/>
                  </a:lnTo>
                  <a:lnTo>
                    <a:pt x="422" y="162"/>
                  </a:lnTo>
                  <a:lnTo>
                    <a:pt x="417" y="154"/>
                  </a:lnTo>
                  <a:lnTo>
                    <a:pt x="410" y="148"/>
                  </a:lnTo>
                  <a:lnTo>
                    <a:pt x="403" y="144"/>
                  </a:lnTo>
                  <a:lnTo>
                    <a:pt x="395" y="140"/>
                  </a:lnTo>
                  <a:lnTo>
                    <a:pt x="387" y="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281" name="Freeform 36">
              <a:extLst>
                <a:ext uri="{FF2B5EF4-FFF2-40B4-BE49-F238E27FC236}">
                  <a16:creationId xmlns:a16="http://schemas.microsoft.com/office/drawing/2014/main" id="{87EA0671-6C23-4E49-B150-237F3C8FE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6" y="2979"/>
              <a:ext cx="155" cy="57"/>
            </a:xfrm>
            <a:custGeom>
              <a:avLst/>
              <a:gdLst>
                <a:gd name="T0" fmla="*/ 0 w 175"/>
                <a:gd name="T1" fmla="*/ 0 h 61"/>
                <a:gd name="T2" fmla="*/ 4 w 175"/>
                <a:gd name="T3" fmla="*/ 8 h 61"/>
                <a:gd name="T4" fmla="*/ 4 w 175"/>
                <a:gd name="T5" fmla="*/ 18 h 61"/>
                <a:gd name="T6" fmla="*/ 9 w 175"/>
                <a:gd name="T7" fmla="*/ 27 h 61"/>
                <a:gd name="T8" fmla="*/ 17 w 175"/>
                <a:gd name="T9" fmla="*/ 35 h 61"/>
                <a:gd name="T10" fmla="*/ 23 w 175"/>
                <a:gd name="T11" fmla="*/ 38 h 61"/>
                <a:gd name="T12" fmla="*/ 29 w 175"/>
                <a:gd name="T13" fmla="*/ 41 h 61"/>
                <a:gd name="T14" fmla="*/ 35 w 175"/>
                <a:gd name="T15" fmla="*/ 43 h 61"/>
                <a:gd name="T16" fmla="*/ 41 w 175"/>
                <a:gd name="T17" fmla="*/ 44 h 61"/>
                <a:gd name="T18" fmla="*/ 45 w 175"/>
                <a:gd name="T19" fmla="*/ 44 h 61"/>
                <a:gd name="T20" fmla="*/ 50 w 175"/>
                <a:gd name="T21" fmla="*/ 44 h 61"/>
                <a:gd name="T22" fmla="*/ 52 w 175"/>
                <a:gd name="T23" fmla="*/ 43 h 61"/>
                <a:gd name="T24" fmla="*/ 54 w 175"/>
                <a:gd name="T25" fmla="*/ 43 h 61"/>
                <a:gd name="T26" fmla="*/ 95 w 175"/>
                <a:gd name="T27" fmla="*/ 0 h 61"/>
                <a:gd name="T28" fmla="*/ 0 w 175"/>
                <a:gd name="T29" fmla="*/ 0 h 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5"/>
                <a:gd name="T46" fmla="*/ 0 h 61"/>
                <a:gd name="T47" fmla="*/ 175 w 175"/>
                <a:gd name="T48" fmla="*/ 61 h 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5" h="61">
                  <a:moveTo>
                    <a:pt x="0" y="0"/>
                  </a:moveTo>
                  <a:lnTo>
                    <a:pt x="4" y="13"/>
                  </a:lnTo>
                  <a:lnTo>
                    <a:pt x="8" y="24"/>
                  </a:lnTo>
                  <a:lnTo>
                    <a:pt x="16" y="37"/>
                  </a:lnTo>
                  <a:lnTo>
                    <a:pt x="31" y="49"/>
                  </a:lnTo>
                  <a:lnTo>
                    <a:pt x="42" y="54"/>
                  </a:lnTo>
                  <a:lnTo>
                    <a:pt x="53" y="58"/>
                  </a:lnTo>
                  <a:lnTo>
                    <a:pt x="65" y="60"/>
                  </a:lnTo>
                  <a:lnTo>
                    <a:pt x="76" y="61"/>
                  </a:lnTo>
                  <a:lnTo>
                    <a:pt x="85" y="61"/>
                  </a:lnTo>
                  <a:lnTo>
                    <a:pt x="92" y="61"/>
                  </a:lnTo>
                  <a:lnTo>
                    <a:pt x="97" y="60"/>
                  </a:lnTo>
                  <a:lnTo>
                    <a:pt x="99" y="60"/>
                  </a:lnTo>
                  <a:lnTo>
                    <a:pt x="1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282" name="Freeform 37">
              <a:extLst>
                <a:ext uri="{FF2B5EF4-FFF2-40B4-BE49-F238E27FC236}">
                  <a16:creationId xmlns:a16="http://schemas.microsoft.com/office/drawing/2014/main" id="{4492EC87-4402-4F03-AF2E-AB61D6F60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" y="2992"/>
              <a:ext cx="90" cy="17"/>
            </a:xfrm>
            <a:custGeom>
              <a:avLst/>
              <a:gdLst>
                <a:gd name="T0" fmla="*/ 0 w 103"/>
                <a:gd name="T1" fmla="*/ 0 h 18"/>
                <a:gd name="T2" fmla="*/ 3 w 103"/>
                <a:gd name="T3" fmla="*/ 13 h 18"/>
                <a:gd name="T4" fmla="*/ 39 w 103"/>
                <a:gd name="T5" fmla="*/ 13 h 18"/>
                <a:gd name="T6" fmla="*/ 52 w 103"/>
                <a:gd name="T7" fmla="*/ 0 h 18"/>
                <a:gd name="T8" fmla="*/ 0 w 10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18"/>
                <a:gd name="T17" fmla="*/ 103 w 103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18">
                  <a:moveTo>
                    <a:pt x="0" y="0"/>
                  </a:moveTo>
                  <a:lnTo>
                    <a:pt x="8" y="18"/>
                  </a:lnTo>
                  <a:lnTo>
                    <a:pt x="77" y="18"/>
                  </a:lnTo>
                  <a:lnTo>
                    <a:pt x="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283" name="Freeform 38">
              <a:extLst>
                <a:ext uri="{FF2B5EF4-FFF2-40B4-BE49-F238E27FC236}">
                  <a16:creationId xmlns:a16="http://schemas.microsoft.com/office/drawing/2014/main" id="{9DC2F245-1C7A-449D-AA3A-69D887DBE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" y="2683"/>
              <a:ext cx="309" cy="106"/>
            </a:xfrm>
            <a:custGeom>
              <a:avLst/>
              <a:gdLst>
                <a:gd name="T0" fmla="*/ 150 w 351"/>
                <a:gd name="T1" fmla="*/ 14 h 115"/>
                <a:gd name="T2" fmla="*/ 147 w 351"/>
                <a:gd name="T3" fmla="*/ 14 h 115"/>
                <a:gd name="T4" fmla="*/ 143 w 351"/>
                <a:gd name="T5" fmla="*/ 14 h 115"/>
                <a:gd name="T6" fmla="*/ 138 w 351"/>
                <a:gd name="T7" fmla="*/ 12 h 115"/>
                <a:gd name="T8" fmla="*/ 131 w 351"/>
                <a:gd name="T9" fmla="*/ 11 h 115"/>
                <a:gd name="T10" fmla="*/ 123 w 351"/>
                <a:gd name="T11" fmla="*/ 10 h 115"/>
                <a:gd name="T12" fmla="*/ 117 w 351"/>
                <a:gd name="T13" fmla="*/ 9 h 115"/>
                <a:gd name="T14" fmla="*/ 107 w 351"/>
                <a:gd name="T15" fmla="*/ 7 h 115"/>
                <a:gd name="T16" fmla="*/ 100 w 351"/>
                <a:gd name="T17" fmla="*/ 6 h 115"/>
                <a:gd name="T18" fmla="*/ 92 w 351"/>
                <a:gd name="T19" fmla="*/ 6 h 115"/>
                <a:gd name="T20" fmla="*/ 83 w 351"/>
                <a:gd name="T21" fmla="*/ 6 h 115"/>
                <a:gd name="T22" fmla="*/ 76 w 351"/>
                <a:gd name="T23" fmla="*/ 5 h 115"/>
                <a:gd name="T24" fmla="*/ 68 w 351"/>
                <a:gd name="T25" fmla="*/ 4 h 115"/>
                <a:gd name="T26" fmla="*/ 62 w 351"/>
                <a:gd name="T27" fmla="*/ 3 h 115"/>
                <a:gd name="T28" fmla="*/ 57 w 351"/>
                <a:gd name="T29" fmla="*/ 1 h 115"/>
                <a:gd name="T30" fmla="*/ 53 w 351"/>
                <a:gd name="T31" fmla="*/ 0 h 115"/>
                <a:gd name="T32" fmla="*/ 49 w 351"/>
                <a:gd name="T33" fmla="*/ 0 h 115"/>
                <a:gd name="T34" fmla="*/ 41 w 351"/>
                <a:gd name="T35" fmla="*/ 4 h 115"/>
                <a:gd name="T36" fmla="*/ 31 w 351"/>
                <a:gd name="T37" fmla="*/ 7 h 115"/>
                <a:gd name="T38" fmla="*/ 23 w 351"/>
                <a:gd name="T39" fmla="*/ 16 h 115"/>
                <a:gd name="T40" fmla="*/ 16 w 351"/>
                <a:gd name="T41" fmla="*/ 26 h 115"/>
                <a:gd name="T42" fmla="*/ 9 w 351"/>
                <a:gd name="T43" fmla="*/ 38 h 115"/>
                <a:gd name="T44" fmla="*/ 4 w 351"/>
                <a:gd name="T45" fmla="*/ 48 h 115"/>
                <a:gd name="T46" fmla="*/ 2 w 351"/>
                <a:gd name="T47" fmla="*/ 58 h 115"/>
                <a:gd name="T48" fmla="*/ 0 w 351"/>
                <a:gd name="T49" fmla="*/ 65 h 115"/>
                <a:gd name="T50" fmla="*/ 3 w 351"/>
                <a:gd name="T51" fmla="*/ 69 h 115"/>
                <a:gd name="T52" fmla="*/ 7 w 351"/>
                <a:gd name="T53" fmla="*/ 71 h 115"/>
                <a:gd name="T54" fmla="*/ 16 w 351"/>
                <a:gd name="T55" fmla="*/ 72 h 115"/>
                <a:gd name="T56" fmla="*/ 26 w 351"/>
                <a:gd name="T57" fmla="*/ 74 h 115"/>
                <a:gd name="T58" fmla="*/ 38 w 351"/>
                <a:gd name="T59" fmla="*/ 75 h 115"/>
                <a:gd name="T60" fmla="*/ 54 w 351"/>
                <a:gd name="T61" fmla="*/ 76 h 115"/>
                <a:gd name="T62" fmla="*/ 68 w 351"/>
                <a:gd name="T63" fmla="*/ 77 h 115"/>
                <a:gd name="T64" fmla="*/ 85 w 351"/>
                <a:gd name="T65" fmla="*/ 77 h 115"/>
                <a:gd name="T66" fmla="*/ 100 w 351"/>
                <a:gd name="T67" fmla="*/ 77 h 115"/>
                <a:gd name="T68" fmla="*/ 117 w 351"/>
                <a:gd name="T69" fmla="*/ 77 h 115"/>
                <a:gd name="T70" fmla="*/ 131 w 351"/>
                <a:gd name="T71" fmla="*/ 77 h 115"/>
                <a:gd name="T72" fmla="*/ 145 w 351"/>
                <a:gd name="T73" fmla="*/ 77 h 115"/>
                <a:gd name="T74" fmla="*/ 157 w 351"/>
                <a:gd name="T75" fmla="*/ 77 h 115"/>
                <a:gd name="T76" fmla="*/ 166 w 351"/>
                <a:gd name="T77" fmla="*/ 76 h 115"/>
                <a:gd name="T78" fmla="*/ 173 w 351"/>
                <a:gd name="T79" fmla="*/ 76 h 115"/>
                <a:gd name="T80" fmla="*/ 175 w 351"/>
                <a:gd name="T81" fmla="*/ 76 h 115"/>
                <a:gd name="T82" fmla="*/ 183 w 351"/>
                <a:gd name="T83" fmla="*/ 73 h 115"/>
                <a:gd name="T84" fmla="*/ 185 w 351"/>
                <a:gd name="T85" fmla="*/ 65 h 115"/>
                <a:gd name="T86" fmla="*/ 185 w 351"/>
                <a:gd name="T87" fmla="*/ 55 h 115"/>
                <a:gd name="T88" fmla="*/ 181 w 351"/>
                <a:gd name="T89" fmla="*/ 45 h 115"/>
                <a:gd name="T90" fmla="*/ 174 w 351"/>
                <a:gd name="T91" fmla="*/ 33 h 115"/>
                <a:gd name="T92" fmla="*/ 167 w 351"/>
                <a:gd name="T93" fmla="*/ 23 h 115"/>
                <a:gd name="T94" fmla="*/ 158 w 351"/>
                <a:gd name="T95" fmla="*/ 16 h 115"/>
                <a:gd name="T96" fmla="*/ 150 w 351"/>
                <a:gd name="T97" fmla="*/ 14 h 11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51"/>
                <a:gd name="T148" fmla="*/ 0 h 115"/>
                <a:gd name="T149" fmla="*/ 351 w 351"/>
                <a:gd name="T150" fmla="*/ 115 h 11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51" h="115">
                  <a:moveTo>
                    <a:pt x="283" y="20"/>
                  </a:moveTo>
                  <a:lnTo>
                    <a:pt x="278" y="20"/>
                  </a:lnTo>
                  <a:lnTo>
                    <a:pt x="270" y="19"/>
                  </a:lnTo>
                  <a:lnTo>
                    <a:pt x="260" y="17"/>
                  </a:lnTo>
                  <a:lnTo>
                    <a:pt x="248" y="16"/>
                  </a:lnTo>
                  <a:lnTo>
                    <a:pt x="234" y="15"/>
                  </a:lnTo>
                  <a:lnTo>
                    <a:pt x="221" y="14"/>
                  </a:lnTo>
                  <a:lnTo>
                    <a:pt x="205" y="12"/>
                  </a:lnTo>
                  <a:lnTo>
                    <a:pt x="190" y="9"/>
                  </a:lnTo>
                  <a:lnTo>
                    <a:pt x="173" y="8"/>
                  </a:lnTo>
                  <a:lnTo>
                    <a:pt x="158" y="6"/>
                  </a:lnTo>
                  <a:lnTo>
                    <a:pt x="143" y="5"/>
                  </a:lnTo>
                  <a:lnTo>
                    <a:pt x="130" y="4"/>
                  </a:lnTo>
                  <a:lnTo>
                    <a:pt x="117" y="3"/>
                  </a:lnTo>
                  <a:lnTo>
                    <a:pt x="108" y="1"/>
                  </a:lnTo>
                  <a:lnTo>
                    <a:pt x="100" y="0"/>
                  </a:lnTo>
                  <a:lnTo>
                    <a:pt x="94" y="0"/>
                  </a:lnTo>
                  <a:lnTo>
                    <a:pt x="77" y="4"/>
                  </a:lnTo>
                  <a:lnTo>
                    <a:pt x="59" y="12"/>
                  </a:lnTo>
                  <a:lnTo>
                    <a:pt x="43" y="24"/>
                  </a:lnTo>
                  <a:lnTo>
                    <a:pt x="29" y="39"/>
                  </a:lnTo>
                  <a:lnTo>
                    <a:pt x="17" y="56"/>
                  </a:lnTo>
                  <a:lnTo>
                    <a:pt x="8" y="72"/>
                  </a:lnTo>
                  <a:lnTo>
                    <a:pt x="2" y="87"/>
                  </a:lnTo>
                  <a:lnTo>
                    <a:pt x="0" y="98"/>
                  </a:lnTo>
                  <a:lnTo>
                    <a:pt x="3" y="103"/>
                  </a:lnTo>
                  <a:lnTo>
                    <a:pt x="13" y="106"/>
                  </a:lnTo>
                  <a:lnTo>
                    <a:pt x="29" y="109"/>
                  </a:lnTo>
                  <a:lnTo>
                    <a:pt x="49" y="111"/>
                  </a:lnTo>
                  <a:lnTo>
                    <a:pt x="73" y="113"/>
                  </a:lnTo>
                  <a:lnTo>
                    <a:pt x="101" y="114"/>
                  </a:lnTo>
                  <a:lnTo>
                    <a:pt x="130" y="115"/>
                  </a:lnTo>
                  <a:lnTo>
                    <a:pt x="161" y="115"/>
                  </a:lnTo>
                  <a:lnTo>
                    <a:pt x="191" y="115"/>
                  </a:lnTo>
                  <a:lnTo>
                    <a:pt x="221" y="115"/>
                  </a:lnTo>
                  <a:lnTo>
                    <a:pt x="248" y="115"/>
                  </a:lnTo>
                  <a:lnTo>
                    <a:pt x="274" y="115"/>
                  </a:lnTo>
                  <a:lnTo>
                    <a:pt x="297" y="115"/>
                  </a:lnTo>
                  <a:lnTo>
                    <a:pt x="314" y="114"/>
                  </a:lnTo>
                  <a:lnTo>
                    <a:pt x="327" y="114"/>
                  </a:lnTo>
                  <a:lnTo>
                    <a:pt x="332" y="114"/>
                  </a:lnTo>
                  <a:lnTo>
                    <a:pt x="345" y="110"/>
                  </a:lnTo>
                  <a:lnTo>
                    <a:pt x="351" y="99"/>
                  </a:lnTo>
                  <a:lnTo>
                    <a:pt x="350" y="84"/>
                  </a:lnTo>
                  <a:lnTo>
                    <a:pt x="343" y="67"/>
                  </a:lnTo>
                  <a:lnTo>
                    <a:pt x="331" y="50"/>
                  </a:lnTo>
                  <a:lnTo>
                    <a:pt x="316" y="35"/>
                  </a:lnTo>
                  <a:lnTo>
                    <a:pt x="300" y="24"/>
                  </a:lnTo>
                  <a:lnTo>
                    <a:pt x="283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284" name="Freeform 39">
              <a:extLst>
                <a:ext uri="{FF2B5EF4-FFF2-40B4-BE49-F238E27FC236}">
                  <a16:creationId xmlns:a16="http://schemas.microsoft.com/office/drawing/2014/main" id="{2BAB8953-50DB-42F5-B522-C76A232BC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5" y="2933"/>
              <a:ext cx="23" cy="26"/>
            </a:xfrm>
            <a:custGeom>
              <a:avLst/>
              <a:gdLst>
                <a:gd name="T0" fmla="*/ 6 w 27"/>
                <a:gd name="T1" fmla="*/ 26 h 26"/>
                <a:gd name="T2" fmla="*/ 9 w 27"/>
                <a:gd name="T3" fmla="*/ 25 h 26"/>
                <a:gd name="T4" fmla="*/ 10 w 27"/>
                <a:gd name="T5" fmla="*/ 23 h 26"/>
                <a:gd name="T6" fmla="*/ 12 w 27"/>
                <a:gd name="T7" fmla="*/ 18 h 26"/>
                <a:gd name="T8" fmla="*/ 12 w 27"/>
                <a:gd name="T9" fmla="*/ 13 h 26"/>
                <a:gd name="T10" fmla="*/ 12 w 27"/>
                <a:gd name="T11" fmla="*/ 9 h 26"/>
                <a:gd name="T12" fmla="*/ 10 w 27"/>
                <a:gd name="T13" fmla="*/ 4 h 26"/>
                <a:gd name="T14" fmla="*/ 9 w 27"/>
                <a:gd name="T15" fmla="*/ 1 h 26"/>
                <a:gd name="T16" fmla="*/ 6 w 27"/>
                <a:gd name="T17" fmla="*/ 0 h 26"/>
                <a:gd name="T18" fmla="*/ 4 w 27"/>
                <a:gd name="T19" fmla="*/ 1 h 26"/>
                <a:gd name="T20" fmla="*/ 3 w 27"/>
                <a:gd name="T21" fmla="*/ 4 h 26"/>
                <a:gd name="T22" fmla="*/ 2 w 27"/>
                <a:gd name="T23" fmla="*/ 9 h 26"/>
                <a:gd name="T24" fmla="*/ 0 w 27"/>
                <a:gd name="T25" fmla="*/ 13 h 26"/>
                <a:gd name="T26" fmla="*/ 2 w 27"/>
                <a:gd name="T27" fmla="*/ 18 h 26"/>
                <a:gd name="T28" fmla="*/ 3 w 27"/>
                <a:gd name="T29" fmla="*/ 23 h 26"/>
                <a:gd name="T30" fmla="*/ 4 w 27"/>
                <a:gd name="T31" fmla="*/ 25 h 26"/>
                <a:gd name="T32" fmla="*/ 6 w 27"/>
                <a:gd name="T33" fmla="*/ 26 h 2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"/>
                <a:gd name="T52" fmla="*/ 0 h 26"/>
                <a:gd name="T53" fmla="*/ 27 w 27"/>
                <a:gd name="T54" fmla="*/ 26 h 2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" h="26">
                  <a:moveTo>
                    <a:pt x="13" y="26"/>
                  </a:moveTo>
                  <a:lnTo>
                    <a:pt x="19" y="25"/>
                  </a:lnTo>
                  <a:lnTo>
                    <a:pt x="23" y="23"/>
                  </a:lnTo>
                  <a:lnTo>
                    <a:pt x="26" y="18"/>
                  </a:lnTo>
                  <a:lnTo>
                    <a:pt x="27" y="13"/>
                  </a:lnTo>
                  <a:lnTo>
                    <a:pt x="26" y="9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3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2" y="9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9" y="25"/>
                  </a:lnTo>
                  <a:lnTo>
                    <a:pt x="13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285" name="Freeform 40">
              <a:extLst>
                <a:ext uri="{FF2B5EF4-FFF2-40B4-BE49-F238E27FC236}">
                  <a16:creationId xmlns:a16="http://schemas.microsoft.com/office/drawing/2014/main" id="{9B5413F8-0EB9-4482-84C1-87BE61F56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" y="3272"/>
              <a:ext cx="16" cy="216"/>
            </a:xfrm>
            <a:custGeom>
              <a:avLst/>
              <a:gdLst>
                <a:gd name="T0" fmla="*/ 0 w 17"/>
                <a:gd name="T1" fmla="*/ 149 h 237"/>
                <a:gd name="T2" fmla="*/ 0 w 17"/>
                <a:gd name="T3" fmla="*/ 22 h 237"/>
                <a:gd name="T4" fmla="*/ 12 w 17"/>
                <a:gd name="T5" fmla="*/ 0 h 237"/>
                <a:gd name="T6" fmla="*/ 12 w 17"/>
                <a:gd name="T7" fmla="*/ 147 h 237"/>
                <a:gd name="T8" fmla="*/ 0 w 17"/>
                <a:gd name="T9" fmla="*/ 149 h 2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37"/>
                <a:gd name="T17" fmla="*/ 17 w 17"/>
                <a:gd name="T18" fmla="*/ 237 h 2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37">
                  <a:moveTo>
                    <a:pt x="0" y="237"/>
                  </a:moveTo>
                  <a:lnTo>
                    <a:pt x="0" y="35"/>
                  </a:lnTo>
                  <a:lnTo>
                    <a:pt x="17" y="0"/>
                  </a:lnTo>
                  <a:lnTo>
                    <a:pt x="17" y="234"/>
                  </a:lnTo>
                  <a:lnTo>
                    <a:pt x="0" y="2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286" name="Freeform 41">
              <a:extLst>
                <a:ext uri="{FF2B5EF4-FFF2-40B4-BE49-F238E27FC236}">
                  <a16:creationId xmlns:a16="http://schemas.microsoft.com/office/drawing/2014/main" id="{05BF0F42-295E-421B-A5CD-876A38677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6" y="2822"/>
              <a:ext cx="92" cy="119"/>
            </a:xfrm>
            <a:custGeom>
              <a:avLst/>
              <a:gdLst>
                <a:gd name="T0" fmla="*/ 15 w 104"/>
                <a:gd name="T1" fmla="*/ 75 h 129"/>
                <a:gd name="T2" fmla="*/ 40 w 104"/>
                <a:gd name="T3" fmla="*/ 20 h 129"/>
                <a:gd name="T4" fmla="*/ 40 w 104"/>
                <a:gd name="T5" fmla="*/ 0 h 129"/>
                <a:gd name="T6" fmla="*/ 0 w 104"/>
                <a:gd name="T7" fmla="*/ 86 h 129"/>
                <a:gd name="T8" fmla="*/ 57 w 104"/>
                <a:gd name="T9" fmla="*/ 86 h 129"/>
                <a:gd name="T10" fmla="*/ 57 w 104"/>
                <a:gd name="T11" fmla="*/ 75 h 129"/>
                <a:gd name="T12" fmla="*/ 15 w 104"/>
                <a:gd name="T13" fmla="*/ 75 h 1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129"/>
                <a:gd name="T23" fmla="*/ 104 w 104"/>
                <a:gd name="T24" fmla="*/ 129 h 1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129">
                  <a:moveTo>
                    <a:pt x="28" y="112"/>
                  </a:moveTo>
                  <a:lnTo>
                    <a:pt x="74" y="30"/>
                  </a:lnTo>
                  <a:lnTo>
                    <a:pt x="74" y="0"/>
                  </a:lnTo>
                  <a:lnTo>
                    <a:pt x="0" y="129"/>
                  </a:lnTo>
                  <a:lnTo>
                    <a:pt x="104" y="129"/>
                  </a:lnTo>
                  <a:lnTo>
                    <a:pt x="104" y="112"/>
                  </a:lnTo>
                  <a:lnTo>
                    <a:pt x="28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287" name="Freeform 42">
              <a:extLst>
                <a:ext uri="{FF2B5EF4-FFF2-40B4-BE49-F238E27FC236}">
                  <a16:creationId xmlns:a16="http://schemas.microsoft.com/office/drawing/2014/main" id="{B822EAB9-2592-4B46-BD0D-F495B5A33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" y="2814"/>
              <a:ext cx="28" cy="54"/>
            </a:xfrm>
            <a:custGeom>
              <a:avLst/>
              <a:gdLst>
                <a:gd name="T0" fmla="*/ 6 w 32"/>
                <a:gd name="T1" fmla="*/ 38 h 59"/>
                <a:gd name="T2" fmla="*/ 10 w 32"/>
                <a:gd name="T3" fmla="*/ 38 h 59"/>
                <a:gd name="T4" fmla="*/ 12 w 32"/>
                <a:gd name="T5" fmla="*/ 34 h 59"/>
                <a:gd name="T6" fmla="*/ 15 w 32"/>
                <a:gd name="T7" fmla="*/ 27 h 59"/>
                <a:gd name="T8" fmla="*/ 16 w 32"/>
                <a:gd name="T9" fmla="*/ 20 h 59"/>
                <a:gd name="T10" fmla="*/ 16 w 32"/>
                <a:gd name="T11" fmla="*/ 13 h 59"/>
                <a:gd name="T12" fmla="*/ 16 w 32"/>
                <a:gd name="T13" fmla="*/ 6 h 59"/>
                <a:gd name="T14" fmla="*/ 13 w 32"/>
                <a:gd name="T15" fmla="*/ 4 h 59"/>
                <a:gd name="T16" fmla="*/ 10 w 32"/>
                <a:gd name="T17" fmla="*/ 0 h 59"/>
                <a:gd name="T18" fmla="*/ 6 w 32"/>
                <a:gd name="T19" fmla="*/ 1 h 59"/>
                <a:gd name="T20" fmla="*/ 4 w 32"/>
                <a:gd name="T21" fmla="*/ 5 h 59"/>
                <a:gd name="T22" fmla="*/ 2 w 32"/>
                <a:gd name="T23" fmla="*/ 10 h 59"/>
                <a:gd name="T24" fmla="*/ 0 w 32"/>
                <a:gd name="T25" fmla="*/ 17 h 59"/>
                <a:gd name="T26" fmla="*/ 0 w 32"/>
                <a:gd name="T27" fmla="*/ 25 h 59"/>
                <a:gd name="T28" fmla="*/ 2 w 32"/>
                <a:gd name="T29" fmla="*/ 32 h 59"/>
                <a:gd name="T30" fmla="*/ 4 w 32"/>
                <a:gd name="T31" fmla="*/ 35 h 59"/>
                <a:gd name="T32" fmla="*/ 6 w 32"/>
                <a:gd name="T33" fmla="*/ 38 h 5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"/>
                <a:gd name="T52" fmla="*/ 0 h 59"/>
                <a:gd name="T53" fmla="*/ 32 w 32"/>
                <a:gd name="T54" fmla="*/ 59 h 5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" h="59">
                  <a:moveTo>
                    <a:pt x="12" y="59"/>
                  </a:moveTo>
                  <a:lnTo>
                    <a:pt x="18" y="58"/>
                  </a:lnTo>
                  <a:lnTo>
                    <a:pt x="24" y="52"/>
                  </a:lnTo>
                  <a:lnTo>
                    <a:pt x="29" y="43"/>
                  </a:lnTo>
                  <a:lnTo>
                    <a:pt x="32" y="31"/>
                  </a:lnTo>
                  <a:lnTo>
                    <a:pt x="32" y="20"/>
                  </a:lnTo>
                  <a:lnTo>
                    <a:pt x="30" y="11"/>
                  </a:lnTo>
                  <a:lnTo>
                    <a:pt x="25" y="4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7"/>
                  </a:lnTo>
                  <a:lnTo>
                    <a:pt x="0" y="39"/>
                  </a:lnTo>
                  <a:lnTo>
                    <a:pt x="2" y="49"/>
                  </a:lnTo>
                  <a:lnTo>
                    <a:pt x="7" y="55"/>
                  </a:lnTo>
                  <a:lnTo>
                    <a:pt x="12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288" name="Freeform 43">
              <a:extLst>
                <a:ext uri="{FF2B5EF4-FFF2-40B4-BE49-F238E27FC236}">
                  <a16:creationId xmlns:a16="http://schemas.microsoft.com/office/drawing/2014/main" id="{7E531A34-A90E-4EEB-8956-47A956F86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" y="2814"/>
              <a:ext cx="32" cy="59"/>
            </a:xfrm>
            <a:custGeom>
              <a:avLst/>
              <a:gdLst>
                <a:gd name="T0" fmla="*/ 8 w 36"/>
                <a:gd name="T1" fmla="*/ 40 h 65"/>
                <a:gd name="T2" fmla="*/ 12 w 36"/>
                <a:gd name="T3" fmla="*/ 39 h 65"/>
                <a:gd name="T4" fmla="*/ 14 w 36"/>
                <a:gd name="T5" fmla="*/ 35 h 65"/>
                <a:gd name="T6" fmla="*/ 18 w 36"/>
                <a:gd name="T7" fmla="*/ 30 h 65"/>
                <a:gd name="T8" fmla="*/ 20 w 36"/>
                <a:gd name="T9" fmla="*/ 22 h 65"/>
                <a:gd name="T10" fmla="*/ 20 w 36"/>
                <a:gd name="T11" fmla="*/ 14 h 65"/>
                <a:gd name="T12" fmla="*/ 18 w 36"/>
                <a:gd name="T13" fmla="*/ 7 h 65"/>
                <a:gd name="T14" fmla="*/ 16 w 36"/>
                <a:gd name="T15" fmla="*/ 4 h 65"/>
                <a:gd name="T16" fmla="*/ 12 w 36"/>
                <a:gd name="T17" fmla="*/ 0 h 65"/>
                <a:gd name="T18" fmla="*/ 9 w 36"/>
                <a:gd name="T19" fmla="*/ 1 h 65"/>
                <a:gd name="T20" fmla="*/ 4 w 36"/>
                <a:gd name="T21" fmla="*/ 5 h 65"/>
                <a:gd name="T22" fmla="*/ 3 w 36"/>
                <a:gd name="T23" fmla="*/ 12 h 65"/>
                <a:gd name="T24" fmla="*/ 0 w 36"/>
                <a:gd name="T25" fmla="*/ 19 h 65"/>
                <a:gd name="T26" fmla="*/ 0 w 36"/>
                <a:gd name="T27" fmla="*/ 26 h 65"/>
                <a:gd name="T28" fmla="*/ 2 w 36"/>
                <a:gd name="T29" fmla="*/ 33 h 65"/>
                <a:gd name="T30" fmla="*/ 4 w 36"/>
                <a:gd name="T31" fmla="*/ 37 h 65"/>
                <a:gd name="T32" fmla="*/ 8 w 36"/>
                <a:gd name="T33" fmla="*/ 40 h 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6"/>
                <a:gd name="T52" fmla="*/ 0 h 65"/>
                <a:gd name="T53" fmla="*/ 36 w 36"/>
                <a:gd name="T54" fmla="*/ 65 h 6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6" h="65">
                  <a:moveTo>
                    <a:pt x="13" y="65"/>
                  </a:moveTo>
                  <a:lnTo>
                    <a:pt x="21" y="63"/>
                  </a:lnTo>
                  <a:lnTo>
                    <a:pt x="26" y="57"/>
                  </a:lnTo>
                  <a:lnTo>
                    <a:pt x="32" y="48"/>
                  </a:lnTo>
                  <a:lnTo>
                    <a:pt x="36" y="35"/>
                  </a:lnTo>
                  <a:lnTo>
                    <a:pt x="36" y="22"/>
                  </a:lnTo>
                  <a:lnTo>
                    <a:pt x="33" y="12"/>
                  </a:lnTo>
                  <a:lnTo>
                    <a:pt x="29" y="4"/>
                  </a:lnTo>
                  <a:lnTo>
                    <a:pt x="22" y="0"/>
                  </a:lnTo>
                  <a:lnTo>
                    <a:pt x="15" y="1"/>
                  </a:lnTo>
                  <a:lnTo>
                    <a:pt x="8" y="8"/>
                  </a:lnTo>
                  <a:lnTo>
                    <a:pt x="3" y="18"/>
                  </a:lnTo>
                  <a:lnTo>
                    <a:pt x="0" y="30"/>
                  </a:lnTo>
                  <a:lnTo>
                    <a:pt x="0" y="43"/>
                  </a:lnTo>
                  <a:lnTo>
                    <a:pt x="2" y="53"/>
                  </a:lnTo>
                  <a:lnTo>
                    <a:pt x="7" y="61"/>
                  </a:lnTo>
                  <a:lnTo>
                    <a:pt x="13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grpSp>
          <p:nvGrpSpPr>
            <p:cNvPr id="11289" name="Group 44">
              <a:extLst>
                <a:ext uri="{FF2B5EF4-FFF2-40B4-BE49-F238E27FC236}">
                  <a16:creationId xmlns:a16="http://schemas.microsoft.com/office/drawing/2014/main" id="{05A65F1E-6589-4CD0-A625-7AD5C3C1DC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0" y="2825"/>
              <a:ext cx="241" cy="85"/>
              <a:chOff x="2699" y="2840"/>
              <a:chExt cx="136" cy="46"/>
            </a:xfrm>
          </p:grpSpPr>
          <p:sp>
            <p:nvSpPr>
              <p:cNvPr id="11338" name="Oval 45">
                <a:extLst>
                  <a:ext uri="{FF2B5EF4-FFF2-40B4-BE49-F238E27FC236}">
                    <a16:creationId xmlns:a16="http://schemas.microsoft.com/office/drawing/2014/main" id="{2477E9F4-1BE5-4746-BAC5-B0E00E97F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2840"/>
                <a:ext cx="45" cy="4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11339" name="Oval 46">
                <a:extLst>
                  <a:ext uri="{FF2B5EF4-FFF2-40B4-BE49-F238E27FC236}">
                    <a16:creationId xmlns:a16="http://schemas.microsoft.com/office/drawing/2014/main" id="{092FDA79-E2A2-4CFA-BD6F-EBE2AD08B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0" y="2840"/>
                <a:ext cx="45" cy="4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s-MX" altLang="es-PE" sz="2400"/>
              </a:p>
            </p:txBody>
          </p:sp>
          <p:sp>
            <p:nvSpPr>
              <p:cNvPr id="11340" name="Line 47">
                <a:extLst>
                  <a:ext uri="{FF2B5EF4-FFF2-40B4-BE49-F238E27FC236}">
                    <a16:creationId xmlns:a16="http://schemas.microsoft.com/office/drawing/2014/main" id="{29B7A43C-DCD8-43D6-987F-C1C48E5957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2840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s-MX"/>
              </a:p>
            </p:txBody>
          </p:sp>
        </p:grpSp>
        <p:sp>
          <p:nvSpPr>
            <p:cNvPr id="11290" name="AutoShape 48">
              <a:extLst>
                <a:ext uri="{FF2B5EF4-FFF2-40B4-BE49-F238E27FC236}">
                  <a16:creationId xmlns:a16="http://schemas.microsoft.com/office/drawing/2014/main" id="{15D9D134-AC4C-468A-B37F-34FC2AF01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" y="2743"/>
              <a:ext cx="161" cy="416"/>
            </a:xfrm>
            <a:prstGeom prst="moon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MX" altLang="es-PE" sz="2400"/>
            </a:p>
          </p:txBody>
        </p:sp>
        <p:sp>
          <p:nvSpPr>
            <p:cNvPr id="11291" name="Freeform 49">
              <a:extLst>
                <a:ext uri="{FF2B5EF4-FFF2-40B4-BE49-F238E27FC236}">
                  <a16:creationId xmlns:a16="http://schemas.microsoft.com/office/drawing/2014/main" id="{A77A267E-D5D8-49DF-B40F-60336C6BD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7" y="3115"/>
              <a:ext cx="377" cy="474"/>
            </a:xfrm>
            <a:custGeom>
              <a:avLst/>
              <a:gdLst>
                <a:gd name="T0" fmla="*/ 227 w 427"/>
                <a:gd name="T1" fmla="*/ 16 h 517"/>
                <a:gd name="T2" fmla="*/ 222 w 427"/>
                <a:gd name="T3" fmla="*/ 9 h 517"/>
                <a:gd name="T4" fmla="*/ 215 w 427"/>
                <a:gd name="T5" fmla="*/ 6 h 517"/>
                <a:gd name="T6" fmla="*/ 203 w 427"/>
                <a:gd name="T7" fmla="*/ 2 h 517"/>
                <a:gd name="T8" fmla="*/ 190 w 427"/>
                <a:gd name="T9" fmla="*/ 0 h 517"/>
                <a:gd name="T10" fmla="*/ 177 w 427"/>
                <a:gd name="T11" fmla="*/ 1 h 517"/>
                <a:gd name="T12" fmla="*/ 160 w 427"/>
                <a:gd name="T13" fmla="*/ 3 h 517"/>
                <a:gd name="T14" fmla="*/ 143 w 427"/>
                <a:gd name="T15" fmla="*/ 6 h 517"/>
                <a:gd name="T16" fmla="*/ 126 w 427"/>
                <a:gd name="T17" fmla="*/ 7 h 517"/>
                <a:gd name="T18" fmla="*/ 109 w 427"/>
                <a:gd name="T19" fmla="*/ 13 h 517"/>
                <a:gd name="T20" fmla="*/ 94 w 427"/>
                <a:gd name="T21" fmla="*/ 16 h 517"/>
                <a:gd name="T22" fmla="*/ 79 w 427"/>
                <a:gd name="T23" fmla="*/ 20 h 517"/>
                <a:gd name="T24" fmla="*/ 66 w 427"/>
                <a:gd name="T25" fmla="*/ 24 h 517"/>
                <a:gd name="T26" fmla="*/ 55 w 427"/>
                <a:gd name="T27" fmla="*/ 27 h 517"/>
                <a:gd name="T28" fmla="*/ 47 w 427"/>
                <a:gd name="T29" fmla="*/ 30 h 517"/>
                <a:gd name="T30" fmla="*/ 41 w 427"/>
                <a:gd name="T31" fmla="*/ 31 h 517"/>
                <a:gd name="T32" fmla="*/ 39 w 427"/>
                <a:gd name="T33" fmla="*/ 32 h 517"/>
                <a:gd name="T34" fmla="*/ 39 w 427"/>
                <a:gd name="T35" fmla="*/ 31 h 517"/>
                <a:gd name="T36" fmla="*/ 39 w 427"/>
                <a:gd name="T37" fmla="*/ 30 h 517"/>
                <a:gd name="T38" fmla="*/ 38 w 427"/>
                <a:gd name="T39" fmla="*/ 27 h 517"/>
                <a:gd name="T40" fmla="*/ 36 w 427"/>
                <a:gd name="T41" fmla="*/ 24 h 517"/>
                <a:gd name="T42" fmla="*/ 34 w 427"/>
                <a:gd name="T43" fmla="*/ 22 h 517"/>
                <a:gd name="T44" fmla="*/ 30 w 427"/>
                <a:gd name="T45" fmla="*/ 18 h 517"/>
                <a:gd name="T46" fmla="*/ 26 w 427"/>
                <a:gd name="T47" fmla="*/ 17 h 517"/>
                <a:gd name="T48" fmla="*/ 19 w 427"/>
                <a:gd name="T49" fmla="*/ 16 h 517"/>
                <a:gd name="T50" fmla="*/ 13 w 427"/>
                <a:gd name="T51" fmla="*/ 17 h 517"/>
                <a:gd name="T52" fmla="*/ 9 w 427"/>
                <a:gd name="T53" fmla="*/ 17 h 517"/>
                <a:gd name="T54" fmla="*/ 6 w 427"/>
                <a:gd name="T55" fmla="*/ 20 h 517"/>
                <a:gd name="T56" fmla="*/ 4 w 427"/>
                <a:gd name="T57" fmla="*/ 21 h 517"/>
                <a:gd name="T58" fmla="*/ 4 w 427"/>
                <a:gd name="T59" fmla="*/ 22 h 517"/>
                <a:gd name="T60" fmla="*/ 2 w 427"/>
                <a:gd name="T61" fmla="*/ 24 h 517"/>
                <a:gd name="T62" fmla="*/ 0 w 427"/>
                <a:gd name="T63" fmla="*/ 25 h 517"/>
                <a:gd name="T64" fmla="*/ 0 w 427"/>
                <a:gd name="T65" fmla="*/ 26 h 517"/>
                <a:gd name="T66" fmla="*/ 0 w 427"/>
                <a:gd name="T67" fmla="*/ 336 h 517"/>
                <a:gd name="T68" fmla="*/ 39 w 427"/>
                <a:gd name="T69" fmla="*/ 334 h 517"/>
                <a:gd name="T70" fmla="*/ 39 w 427"/>
                <a:gd name="T71" fmla="*/ 312 h 517"/>
                <a:gd name="T72" fmla="*/ 39 w 427"/>
                <a:gd name="T73" fmla="*/ 264 h 517"/>
                <a:gd name="T74" fmla="*/ 39 w 427"/>
                <a:gd name="T75" fmla="*/ 217 h 517"/>
                <a:gd name="T76" fmla="*/ 39 w 427"/>
                <a:gd name="T77" fmla="*/ 196 h 517"/>
                <a:gd name="T78" fmla="*/ 44 w 427"/>
                <a:gd name="T79" fmla="*/ 192 h 517"/>
                <a:gd name="T80" fmla="*/ 55 w 427"/>
                <a:gd name="T81" fmla="*/ 190 h 517"/>
                <a:gd name="T82" fmla="*/ 64 w 427"/>
                <a:gd name="T83" fmla="*/ 187 h 517"/>
                <a:gd name="T84" fmla="*/ 75 w 427"/>
                <a:gd name="T85" fmla="*/ 182 h 517"/>
                <a:gd name="T86" fmla="*/ 86 w 427"/>
                <a:gd name="T87" fmla="*/ 178 h 517"/>
                <a:gd name="T88" fmla="*/ 99 w 427"/>
                <a:gd name="T89" fmla="*/ 174 h 517"/>
                <a:gd name="T90" fmla="*/ 112 w 427"/>
                <a:gd name="T91" fmla="*/ 170 h 517"/>
                <a:gd name="T92" fmla="*/ 126 w 427"/>
                <a:gd name="T93" fmla="*/ 166 h 517"/>
                <a:gd name="T94" fmla="*/ 140 w 427"/>
                <a:gd name="T95" fmla="*/ 161 h 517"/>
                <a:gd name="T96" fmla="*/ 155 w 427"/>
                <a:gd name="T97" fmla="*/ 157 h 517"/>
                <a:gd name="T98" fmla="*/ 169 w 427"/>
                <a:gd name="T99" fmla="*/ 153 h 517"/>
                <a:gd name="T100" fmla="*/ 183 w 427"/>
                <a:gd name="T101" fmla="*/ 149 h 517"/>
                <a:gd name="T102" fmla="*/ 195 w 427"/>
                <a:gd name="T103" fmla="*/ 144 h 517"/>
                <a:gd name="T104" fmla="*/ 208 w 427"/>
                <a:gd name="T105" fmla="*/ 142 h 517"/>
                <a:gd name="T106" fmla="*/ 219 w 427"/>
                <a:gd name="T107" fmla="*/ 138 h 517"/>
                <a:gd name="T108" fmla="*/ 230 w 427"/>
                <a:gd name="T109" fmla="*/ 137 h 517"/>
                <a:gd name="T110" fmla="*/ 227 w 427"/>
                <a:gd name="T111" fmla="*/ 16 h 51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27"/>
                <a:gd name="T169" fmla="*/ 0 h 517"/>
                <a:gd name="T170" fmla="*/ 427 w 427"/>
                <a:gd name="T171" fmla="*/ 517 h 51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27" h="517">
                  <a:moveTo>
                    <a:pt x="424" y="24"/>
                  </a:moveTo>
                  <a:lnTo>
                    <a:pt x="414" y="14"/>
                  </a:lnTo>
                  <a:lnTo>
                    <a:pt x="399" y="7"/>
                  </a:lnTo>
                  <a:lnTo>
                    <a:pt x="378" y="2"/>
                  </a:lnTo>
                  <a:lnTo>
                    <a:pt x="354" y="0"/>
                  </a:lnTo>
                  <a:lnTo>
                    <a:pt x="328" y="1"/>
                  </a:lnTo>
                  <a:lnTo>
                    <a:pt x="298" y="3"/>
                  </a:lnTo>
                  <a:lnTo>
                    <a:pt x="266" y="7"/>
                  </a:lnTo>
                  <a:lnTo>
                    <a:pt x="235" y="12"/>
                  </a:lnTo>
                  <a:lnTo>
                    <a:pt x="204" y="18"/>
                  </a:lnTo>
                  <a:lnTo>
                    <a:pt x="174" y="24"/>
                  </a:lnTo>
                  <a:lnTo>
                    <a:pt x="147" y="30"/>
                  </a:lnTo>
                  <a:lnTo>
                    <a:pt x="123" y="37"/>
                  </a:lnTo>
                  <a:lnTo>
                    <a:pt x="102" y="41"/>
                  </a:lnTo>
                  <a:lnTo>
                    <a:pt x="87" y="46"/>
                  </a:lnTo>
                  <a:lnTo>
                    <a:pt x="76" y="48"/>
                  </a:lnTo>
                  <a:lnTo>
                    <a:pt x="73" y="49"/>
                  </a:lnTo>
                  <a:lnTo>
                    <a:pt x="73" y="48"/>
                  </a:lnTo>
                  <a:lnTo>
                    <a:pt x="72" y="46"/>
                  </a:lnTo>
                  <a:lnTo>
                    <a:pt x="71" y="41"/>
                  </a:lnTo>
                  <a:lnTo>
                    <a:pt x="68" y="37"/>
                  </a:lnTo>
                  <a:lnTo>
                    <a:pt x="64" y="33"/>
                  </a:lnTo>
                  <a:lnTo>
                    <a:pt x="57" y="28"/>
                  </a:lnTo>
                  <a:lnTo>
                    <a:pt x="48" y="26"/>
                  </a:lnTo>
                  <a:lnTo>
                    <a:pt x="35" y="25"/>
                  </a:lnTo>
                  <a:lnTo>
                    <a:pt x="25" y="26"/>
                  </a:lnTo>
                  <a:lnTo>
                    <a:pt x="17" y="27"/>
                  </a:lnTo>
                  <a:lnTo>
                    <a:pt x="11" y="30"/>
                  </a:lnTo>
                  <a:lnTo>
                    <a:pt x="6" y="32"/>
                  </a:lnTo>
                  <a:lnTo>
                    <a:pt x="4" y="34"/>
                  </a:lnTo>
                  <a:lnTo>
                    <a:pt x="2" y="37"/>
                  </a:lnTo>
                  <a:lnTo>
                    <a:pt x="0" y="38"/>
                  </a:lnTo>
                  <a:lnTo>
                    <a:pt x="0" y="39"/>
                  </a:lnTo>
                  <a:lnTo>
                    <a:pt x="0" y="517"/>
                  </a:lnTo>
                  <a:lnTo>
                    <a:pt x="73" y="515"/>
                  </a:lnTo>
                  <a:lnTo>
                    <a:pt x="73" y="482"/>
                  </a:lnTo>
                  <a:lnTo>
                    <a:pt x="73" y="408"/>
                  </a:lnTo>
                  <a:lnTo>
                    <a:pt x="73" y="335"/>
                  </a:lnTo>
                  <a:lnTo>
                    <a:pt x="73" y="302"/>
                  </a:lnTo>
                  <a:lnTo>
                    <a:pt x="84" y="297"/>
                  </a:lnTo>
                  <a:lnTo>
                    <a:pt x="101" y="292"/>
                  </a:lnTo>
                  <a:lnTo>
                    <a:pt x="118" y="288"/>
                  </a:lnTo>
                  <a:lnTo>
                    <a:pt x="139" y="282"/>
                  </a:lnTo>
                  <a:lnTo>
                    <a:pt x="161" y="275"/>
                  </a:lnTo>
                  <a:lnTo>
                    <a:pt x="185" y="268"/>
                  </a:lnTo>
                  <a:lnTo>
                    <a:pt x="210" y="262"/>
                  </a:lnTo>
                  <a:lnTo>
                    <a:pt x="235" y="256"/>
                  </a:lnTo>
                  <a:lnTo>
                    <a:pt x="262" y="249"/>
                  </a:lnTo>
                  <a:lnTo>
                    <a:pt x="288" y="242"/>
                  </a:lnTo>
                  <a:lnTo>
                    <a:pt x="315" y="236"/>
                  </a:lnTo>
                  <a:lnTo>
                    <a:pt x="340" y="229"/>
                  </a:lnTo>
                  <a:lnTo>
                    <a:pt x="364" y="223"/>
                  </a:lnTo>
                  <a:lnTo>
                    <a:pt x="387" y="219"/>
                  </a:lnTo>
                  <a:lnTo>
                    <a:pt x="408" y="214"/>
                  </a:lnTo>
                  <a:lnTo>
                    <a:pt x="427" y="211"/>
                  </a:lnTo>
                  <a:lnTo>
                    <a:pt x="42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292" name="Freeform 50">
              <a:extLst>
                <a:ext uri="{FF2B5EF4-FFF2-40B4-BE49-F238E27FC236}">
                  <a16:creationId xmlns:a16="http://schemas.microsoft.com/office/drawing/2014/main" id="{77FD0E8F-38EA-41DD-B382-ACC9A7940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" y="2748"/>
              <a:ext cx="71" cy="121"/>
            </a:xfrm>
            <a:custGeom>
              <a:avLst/>
              <a:gdLst>
                <a:gd name="T0" fmla="*/ 8 w 81"/>
                <a:gd name="T1" fmla="*/ 85 h 132"/>
                <a:gd name="T2" fmla="*/ 4 w 81"/>
                <a:gd name="T3" fmla="*/ 79 h 132"/>
                <a:gd name="T4" fmla="*/ 0 w 81"/>
                <a:gd name="T5" fmla="*/ 66 h 132"/>
                <a:gd name="T6" fmla="*/ 3 w 81"/>
                <a:gd name="T7" fmla="*/ 51 h 132"/>
                <a:gd name="T8" fmla="*/ 4 w 81"/>
                <a:gd name="T9" fmla="*/ 35 h 132"/>
                <a:gd name="T10" fmla="*/ 8 w 81"/>
                <a:gd name="T11" fmla="*/ 27 h 132"/>
                <a:gd name="T12" fmla="*/ 11 w 81"/>
                <a:gd name="T13" fmla="*/ 19 h 132"/>
                <a:gd name="T14" fmla="*/ 15 w 81"/>
                <a:gd name="T15" fmla="*/ 13 h 132"/>
                <a:gd name="T16" fmla="*/ 19 w 81"/>
                <a:gd name="T17" fmla="*/ 6 h 132"/>
                <a:gd name="T18" fmla="*/ 23 w 81"/>
                <a:gd name="T19" fmla="*/ 5 h 132"/>
                <a:gd name="T20" fmla="*/ 27 w 81"/>
                <a:gd name="T21" fmla="*/ 1 h 132"/>
                <a:gd name="T22" fmla="*/ 31 w 81"/>
                <a:gd name="T23" fmla="*/ 0 h 132"/>
                <a:gd name="T24" fmla="*/ 34 w 81"/>
                <a:gd name="T25" fmla="*/ 1 h 132"/>
                <a:gd name="T26" fmla="*/ 40 w 81"/>
                <a:gd name="T27" fmla="*/ 6 h 132"/>
                <a:gd name="T28" fmla="*/ 41 w 81"/>
                <a:gd name="T29" fmla="*/ 18 h 132"/>
                <a:gd name="T30" fmla="*/ 40 w 81"/>
                <a:gd name="T31" fmla="*/ 34 h 132"/>
                <a:gd name="T32" fmla="*/ 37 w 81"/>
                <a:gd name="T33" fmla="*/ 50 h 132"/>
                <a:gd name="T34" fmla="*/ 34 w 81"/>
                <a:gd name="T35" fmla="*/ 59 h 132"/>
                <a:gd name="T36" fmla="*/ 31 w 81"/>
                <a:gd name="T37" fmla="*/ 66 h 132"/>
                <a:gd name="T38" fmla="*/ 26 w 81"/>
                <a:gd name="T39" fmla="*/ 73 h 132"/>
                <a:gd name="T40" fmla="*/ 23 w 81"/>
                <a:gd name="T41" fmla="*/ 79 h 132"/>
                <a:gd name="T42" fmla="*/ 19 w 81"/>
                <a:gd name="T43" fmla="*/ 81 h 132"/>
                <a:gd name="T44" fmla="*/ 15 w 81"/>
                <a:gd name="T45" fmla="*/ 85 h 132"/>
                <a:gd name="T46" fmla="*/ 11 w 81"/>
                <a:gd name="T47" fmla="*/ 86 h 132"/>
                <a:gd name="T48" fmla="*/ 8 w 81"/>
                <a:gd name="T49" fmla="*/ 85 h 1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1"/>
                <a:gd name="T76" fmla="*/ 0 h 132"/>
                <a:gd name="T77" fmla="*/ 81 w 81"/>
                <a:gd name="T78" fmla="*/ 132 h 13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1" h="132">
                  <a:moveTo>
                    <a:pt x="15" y="131"/>
                  </a:moveTo>
                  <a:lnTo>
                    <a:pt x="5" y="121"/>
                  </a:lnTo>
                  <a:lnTo>
                    <a:pt x="0" y="103"/>
                  </a:lnTo>
                  <a:lnTo>
                    <a:pt x="3" y="80"/>
                  </a:lnTo>
                  <a:lnTo>
                    <a:pt x="9" y="54"/>
                  </a:lnTo>
                  <a:lnTo>
                    <a:pt x="15" y="41"/>
                  </a:lnTo>
                  <a:lnTo>
                    <a:pt x="22" y="30"/>
                  </a:lnTo>
                  <a:lnTo>
                    <a:pt x="29" y="19"/>
                  </a:lnTo>
                  <a:lnTo>
                    <a:pt x="36" y="11"/>
                  </a:lnTo>
                  <a:lnTo>
                    <a:pt x="44" y="5"/>
                  </a:lnTo>
                  <a:lnTo>
                    <a:pt x="52" y="1"/>
                  </a:lnTo>
                  <a:lnTo>
                    <a:pt x="59" y="0"/>
                  </a:lnTo>
                  <a:lnTo>
                    <a:pt x="66" y="1"/>
                  </a:lnTo>
                  <a:lnTo>
                    <a:pt x="76" y="11"/>
                  </a:lnTo>
                  <a:lnTo>
                    <a:pt x="81" y="28"/>
                  </a:lnTo>
                  <a:lnTo>
                    <a:pt x="79" y="52"/>
                  </a:lnTo>
                  <a:lnTo>
                    <a:pt x="72" y="78"/>
                  </a:lnTo>
                  <a:lnTo>
                    <a:pt x="66" y="91"/>
                  </a:lnTo>
                  <a:lnTo>
                    <a:pt x="59" y="102"/>
                  </a:lnTo>
                  <a:lnTo>
                    <a:pt x="51" y="113"/>
                  </a:lnTo>
                  <a:lnTo>
                    <a:pt x="44" y="121"/>
                  </a:lnTo>
                  <a:lnTo>
                    <a:pt x="36" y="126"/>
                  </a:lnTo>
                  <a:lnTo>
                    <a:pt x="29" y="131"/>
                  </a:lnTo>
                  <a:lnTo>
                    <a:pt x="22" y="132"/>
                  </a:lnTo>
                  <a:lnTo>
                    <a:pt x="15" y="13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293" name="Freeform 51">
              <a:extLst>
                <a:ext uri="{FF2B5EF4-FFF2-40B4-BE49-F238E27FC236}">
                  <a16:creationId xmlns:a16="http://schemas.microsoft.com/office/drawing/2014/main" id="{850D3BA5-AC36-4A4C-AD0D-603314986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" y="3020"/>
              <a:ext cx="213" cy="197"/>
            </a:xfrm>
            <a:custGeom>
              <a:avLst/>
              <a:gdLst>
                <a:gd name="T0" fmla="*/ 0 w 241"/>
                <a:gd name="T1" fmla="*/ 130 h 217"/>
                <a:gd name="T2" fmla="*/ 0 w 241"/>
                <a:gd name="T3" fmla="*/ 0 h 217"/>
                <a:gd name="T4" fmla="*/ 130 w 241"/>
                <a:gd name="T5" fmla="*/ 32 h 217"/>
                <a:gd name="T6" fmla="*/ 130 w 241"/>
                <a:gd name="T7" fmla="*/ 134 h 217"/>
                <a:gd name="T8" fmla="*/ 0 w 241"/>
                <a:gd name="T9" fmla="*/ 130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217"/>
                <a:gd name="T17" fmla="*/ 241 w 241"/>
                <a:gd name="T18" fmla="*/ 217 h 2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217">
                  <a:moveTo>
                    <a:pt x="0" y="210"/>
                  </a:moveTo>
                  <a:lnTo>
                    <a:pt x="0" y="0"/>
                  </a:lnTo>
                  <a:lnTo>
                    <a:pt x="241" y="52"/>
                  </a:lnTo>
                  <a:lnTo>
                    <a:pt x="241" y="217"/>
                  </a:lnTo>
                  <a:lnTo>
                    <a:pt x="0" y="2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294" name="Rectangle 52">
              <a:extLst>
                <a:ext uri="{FF2B5EF4-FFF2-40B4-BE49-F238E27FC236}">
                  <a16:creationId xmlns:a16="http://schemas.microsoft.com/office/drawing/2014/main" id="{D277074D-4C46-4C83-B117-BFF750129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3053"/>
              <a:ext cx="164" cy="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MX" altLang="es-PE" sz="2400"/>
            </a:p>
          </p:txBody>
        </p:sp>
        <p:sp>
          <p:nvSpPr>
            <p:cNvPr id="11295" name="Freeform 53">
              <a:extLst>
                <a:ext uri="{FF2B5EF4-FFF2-40B4-BE49-F238E27FC236}">
                  <a16:creationId xmlns:a16="http://schemas.microsoft.com/office/drawing/2014/main" id="{95A12989-CCB0-44C8-961C-B41F489A7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" y="2721"/>
              <a:ext cx="435" cy="401"/>
            </a:xfrm>
            <a:custGeom>
              <a:avLst/>
              <a:gdLst>
                <a:gd name="T0" fmla="*/ 44 w 490"/>
                <a:gd name="T1" fmla="*/ 74 h 438"/>
                <a:gd name="T2" fmla="*/ 44 w 490"/>
                <a:gd name="T3" fmla="*/ 74 h 438"/>
                <a:gd name="T4" fmla="*/ 48 w 490"/>
                <a:gd name="T5" fmla="*/ 65 h 438"/>
                <a:gd name="T6" fmla="*/ 59 w 490"/>
                <a:gd name="T7" fmla="*/ 49 h 438"/>
                <a:gd name="T8" fmla="*/ 72 w 490"/>
                <a:gd name="T9" fmla="*/ 35 h 438"/>
                <a:gd name="T10" fmla="*/ 84 w 490"/>
                <a:gd name="T11" fmla="*/ 23 h 438"/>
                <a:gd name="T12" fmla="*/ 100 w 490"/>
                <a:gd name="T13" fmla="*/ 13 h 438"/>
                <a:gd name="T14" fmla="*/ 116 w 490"/>
                <a:gd name="T15" fmla="*/ 5 h 438"/>
                <a:gd name="T16" fmla="*/ 134 w 490"/>
                <a:gd name="T17" fmla="*/ 2 h 438"/>
                <a:gd name="T18" fmla="*/ 151 w 490"/>
                <a:gd name="T19" fmla="*/ 0 h 438"/>
                <a:gd name="T20" fmla="*/ 172 w 490"/>
                <a:gd name="T21" fmla="*/ 4 h 438"/>
                <a:gd name="T22" fmla="*/ 195 w 490"/>
                <a:gd name="T23" fmla="*/ 11 h 438"/>
                <a:gd name="T24" fmla="*/ 215 w 490"/>
                <a:gd name="T25" fmla="*/ 24 h 438"/>
                <a:gd name="T26" fmla="*/ 234 w 490"/>
                <a:gd name="T27" fmla="*/ 41 h 438"/>
                <a:gd name="T28" fmla="*/ 249 w 490"/>
                <a:gd name="T29" fmla="*/ 60 h 438"/>
                <a:gd name="T30" fmla="*/ 260 w 490"/>
                <a:gd name="T31" fmla="*/ 84 h 438"/>
                <a:gd name="T32" fmla="*/ 268 w 490"/>
                <a:gd name="T33" fmla="*/ 111 h 438"/>
                <a:gd name="T34" fmla="*/ 271 w 490"/>
                <a:gd name="T35" fmla="*/ 138 h 438"/>
                <a:gd name="T36" fmla="*/ 268 w 490"/>
                <a:gd name="T37" fmla="*/ 167 h 438"/>
                <a:gd name="T38" fmla="*/ 262 w 490"/>
                <a:gd name="T39" fmla="*/ 194 h 438"/>
                <a:gd name="T40" fmla="*/ 251 w 490"/>
                <a:gd name="T41" fmla="*/ 218 h 438"/>
                <a:gd name="T42" fmla="*/ 235 w 490"/>
                <a:gd name="T43" fmla="*/ 239 h 438"/>
                <a:gd name="T44" fmla="*/ 218 w 490"/>
                <a:gd name="T45" fmla="*/ 256 h 438"/>
                <a:gd name="T46" fmla="*/ 199 w 490"/>
                <a:gd name="T47" fmla="*/ 270 h 438"/>
                <a:gd name="T48" fmla="*/ 177 w 490"/>
                <a:gd name="T49" fmla="*/ 278 h 438"/>
                <a:gd name="T50" fmla="*/ 153 w 490"/>
                <a:gd name="T51" fmla="*/ 282 h 438"/>
                <a:gd name="T52" fmla="*/ 131 w 490"/>
                <a:gd name="T53" fmla="*/ 278 h 438"/>
                <a:gd name="T54" fmla="*/ 115 w 490"/>
                <a:gd name="T55" fmla="*/ 275 h 438"/>
                <a:gd name="T56" fmla="*/ 99 w 490"/>
                <a:gd name="T57" fmla="*/ 268 h 438"/>
                <a:gd name="T58" fmla="*/ 84 w 490"/>
                <a:gd name="T59" fmla="*/ 259 h 438"/>
                <a:gd name="T60" fmla="*/ 72 w 490"/>
                <a:gd name="T61" fmla="*/ 247 h 438"/>
                <a:gd name="T62" fmla="*/ 59 w 490"/>
                <a:gd name="T63" fmla="*/ 233 h 438"/>
                <a:gd name="T64" fmla="*/ 50 w 490"/>
                <a:gd name="T65" fmla="*/ 218 h 438"/>
                <a:gd name="T66" fmla="*/ 41 w 490"/>
                <a:gd name="T67" fmla="*/ 202 h 438"/>
                <a:gd name="T68" fmla="*/ 37 w 490"/>
                <a:gd name="T69" fmla="*/ 193 h 438"/>
                <a:gd name="T70" fmla="*/ 36 w 490"/>
                <a:gd name="T71" fmla="*/ 193 h 438"/>
                <a:gd name="T72" fmla="*/ 28 w 490"/>
                <a:gd name="T73" fmla="*/ 190 h 438"/>
                <a:gd name="T74" fmla="*/ 14 w 490"/>
                <a:gd name="T75" fmla="*/ 179 h 438"/>
                <a:gd name="T76" fmla="*/ 4 w 490"/>
                <a:gd name="T77" fmla="*/ 163 h 438"/>
                <a:gd name="T78" fmla="*/ 0 w 490"/>
                <a:gd name="T79" fmla="*/ 141 h 438"/>
                <a:gd name="T80" fmla="*/ 3 w 490"/>
                <a:gd name="T81" fmla="*/ 118 h 438"/>
                <a:gd name="T82" fmla="*/ 9 w 490"/>
                <a:gd name="T83" fmla="*/ 96 h 438"/>
                <a:gd name="T84" fmla="*/ 21 w 490"/>
                <a:gd name="T85" fmla="*/ 82 h 438"/>
                <a:gd name="T86" fmla="*/ 35 w 490"/>
                <a:gd name="T87" fmla="*/ 74 h 43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90"/>
                <a:gd name="T133" fmla="*/ 0 h 438"/>
                <a:gd name="T134" fmla="*/ 490 w 490"/>
                <a:gd name="T135" fmla="*/ 438 h 43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90" h="438">
                  <a:moveTo>
                    <a:pt x="78" y="115"/>
                  </a:moveTo>
                  <a:lnTo>
                    <a:pt x="79" y="116"/>
                  </a:lnTo>
                  <a:lnTo>
                    <a:pt x="80" y="116"/>
                  </a:lnTo>
                  <a:lnTo>
                    <a:pt x="88" y="102"/>
                  </a:lnTo>
                  <a:lnTo>
                    <a:pt x="96" y="90"/>
                  </a:lnTo>
                  <a:lnTo>
                    <a:pt x="107" y="77"/>
                  </a:lnTo>
                  <a:lnTo>
                    <a:pt x="117" y="65"/>
                  </a:lnTo>
                  <a:lnTo>
                    <a:pt x="129" y="55"/>
                  </a:lnTo>
                  <a:lnTo>
                    <a:pt x="140" y="45"/>
                  </a:lnTo>
                  <a:lnTo>
                    <a:pt x="153" y="35"/>
                  </a:lnTo>
                  <a:lnTo>
                    <a:pt x="167" y="27"/>
                  </a:lnTo>
                  <a:lnTo>
                    <a:pt x="181" y="20"/>
                  </a:lnTo>
                  <a:lnTo>
                    <a:pt x="196" y="15"/>
                  </a:lnTo>
                  <a:lnTo>
                    <a:pt x="211" y="9"/>
                  </a:lnTo>
                  <a:lnTo>
                    <a:pt x="225" y="5"/>
                  </a:lnTo>
                  <a:lnTo>
                    <a:pt x="242" y="2"/>
                  </a:lnTo>
                  <a:lnTo>
                    <a:pt x="257" y="1"/>
                  </a:lnTo>
                  <a:lnTo>
                    <a:pt x="274" y="0"/>
                  </a:lnTo>
                  <a:lnTo>
                    <a:pt x="290" y="1"/>
                  </a:lnTo>
                  <a:lnTo>
                    <a:pt x="312" y="4"/>
                  </a:lnTo>
                  <a:lnTo>
                    <a:pt x="334" y="9"/>
                  </a:lnTo>
                  <a:lnTo>
                    <a:pt x="354" y="16"/>
                  </a:lnTo>
                  <a:lnTo>
                    <a:pt x="374" y="25"/>
                  </a:lnTo>
                  <a:lnTo>
                    <a:pt x="391" y="37"/>
                  </a:lnTo>
                  <a:lnTo>
                    <a:pt x="409" y="48"/>
                  </a:lnTo>
                  <a:lnTo>
                    <a:pt x="425" y="63"/>
                  </a:lnTo>
                  <a:lnTo>
                    <a:pt x="439" y="78"/>
                  </a:lnTo>
                  <a:lnTo>
                    <a:pt x="451" y="94"/>
                  </a:lnTo>
                  <a:lnTo>
                    <a:pt x="463" y="113"/>
                  </a:lnTo>
                  <a:lnTo>
                    <a:pt x="472" y="131"/>
                  </a:lnTo>
                  <a:lnTo>
                    <a:pt x="480" y="151"/>
                  </a:lnTo>
                  <a:lnTo>
                    <a:pt x="485" y="171"/>
                  </a:lnTo>
                  <a:lnTo>
                    <a:pt x="488" y="193"/>
                  </a:lnTo>
                  <a:lnTo>
                    <a:pt x="490" y="215"/>
                  </a:lnTo>
                  <a:lnTo>
                    <a:pt x="489" y="237"/>
                  </a:lnTo>
                  <a:lnTo>
                    <a:pt x="486" y="259"/>
                  </a:lnTo>
                  <a:lnTo>
                    <a:pt x="481" y="281"/>
                  </a:lnTo>
                  <a:lnTo>
                    <a:pt x="474" y="301"/>
                  </a:lnTo>
                  <a:lnTo>
                    <a:pt x="465" y="320"/>
                  </a:lnTo>
                  <a:lnTo>
                    <a:pt x="455" y="339"/>
                  </a:lnTo>
                  <a:lnTo>
                    <a:pt x="442" y="356"/>
                  </a:lnTo>
                  <a:lnTo>
                    <a:pt x="428" y="371"/>
                  </a:lnTo>
                  <a:lnTo>
                    <a:pt x="413" y="386"/>
                  </a:lnTo>
                  <a:lnTo>
                    <a:pt x="396" y="399"/>
                  </a:lnTo>
                  <a:lnTo>
                    <a:pt x="379" y="410"/>
                  </a:lnTo>
                  <a:lnTo>
                    <a:pt x="360" y="419"/>
                  </a:lnTo>
                  <a:lnTo>
                    <a:pt x="340" y="426"/>
                  </a:lnTo>
                  <a:lnTo>
                    <a:pt x="320" y="432"/>
                  </a:lnTo>
                  <a:lnTo>
                    <a:pt x="298" y="435"/>
                  </a:lnTo>
                  <a:lnTo>
                    <a:pt x="276" y="438"/>
                  </a:lnTo>
                  <a:lnTo>
                    <a:pt x="254" y="437"/>
                  </a:lnTo>
                  <a:lnTo>
                    <a:pt x="238" y="434"/>
                  </a:lnTo>
                  <a:lnTo>
                    <a:pt x="223" y="432"/>
                  </a:lnTo>
                  <a:lnTo>
                    <a:pt x="208" y="427"/>
                  </a:lnTo>
                  <a:lnTo>
                    <a:pt x="193" y="423"/>
                  </a:lnTo>
                  <a:lnTo>
                    <a:pt x="179" y="417"/>
                  </a:lnTo>
                  <a:lnTo>
                    <a:pt x="166" y="410"/>
                  </a:lnTo>
                  <a:lnTo>
                    <a:pt x="153" y="402"/>
                  </a:lnTo>
                  <a:lnTo>
                    <a:pt x="140" y="393"/>
                  </a:lnTo>
                  <a:lnTo>
                    <a:pt x="129" y="384"/>
                  </a:lnTo>
                  <a:lnTo>
                    <a:pt x="118" y="373"/>
                  </a:lnTo>
                  <a:lnTo>
                    <a:pt x="108" y="363"/>
                  </a:lnTo>
                  <a:lnTo>
                    <a:pt x="99" y="351"/>
                  </a:lnTo>
                  <a:lnTo>
                    <a:pt x="90" y="339"/>
                  </a:lnTo>
                  <a:lnTo>
                    <a:pt x="82" y="326"/>
                  </a:lnTo>
                  <a:lnTo>
                    <a:pt x="75" y="313"/>
                  </a:lnTo>
                  <a:lnTo>
                    <a:pt x="69" y="299"/>
                  </a:lnTo>
                  <a:lnTo>
                    <a:pt x="68" y="299"/>
                  </a:lnTo>
                  <a:lnTo>
                    <a:pt x="67" y="299"/>
                  </a:lnTo>
                  <a:lnTo>
                    <a:pt x="64" y="299"/>
                  </a:lnTo>
                  <a:lnTo>
                    <a:pt x="63" y="299"/>
                  </a:lnTo>
                  <a:lnTo>
                    <a:pt x="49" y="296"/>
                  </a:lnTo>
                  <a:lnTo>
                    <a:pt x="37" y="290"/>
                  </a:lnTo>
                  <a:lnTo>
                    <a:pt x="25" y="280"/>
                  </a:lnTo>
                  <a:lnTo>
                    <a:pt x="15" y="268"/>
                  </a:lnTo>
                  <a:lnTo>
                    <a:pt x="8" y="253"/>
                  </a:lnTo>
                  <a:lnTo>
                    <a:pt x="2" y="237"/>
                  </a:lnTo>
                  <a:lnTo>
                    <a:pt x="0" y="220"/>
                  </a:lnTo>
                  <a:lnTo>
                    <a:pt x="0" y="201"/>
                  </a:lnTo>
                  <a:lnTo>
                    <a:pt x="3" y="183"/>
                  </a:lnTo>
                  <a:lnTo>
                    <a:pt x="9" y="166"/>
                  </a:lnTo>
                  <a:lnTo>
                    <a:pt x="16" y="151"/>
                  </a:lnTo>
                  <a:lnTo>
                    <a:pt x="26" y="138"/>
                  </a:lnTo>
                  <a:lnTo>
                    <a:pt x="38" y="128"/>
                  </a:lnTo>
                  <a:lnTo>
                    <a:pt x="50" y="121"/>
                  </a:lnTo>
                  <a:lnTo>
                    <a:pt x="63" y="116"/>
                  </a:lnTo>
                  <a:lnTo>
                    <a:pt x="78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296" name="Freeform 54">
              <a:extLst>
                <a:ext uri="{FF2B5EF4-FFF2-40B4-BE49-F238E27FC236}">
                  <a16:creationId xmlns:a16="http://schemas.microsoft.com/office/drawing/2014/main" id="{EF8D4FD7-BD93-4209-B444-D056C7A6A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2754"/>
              <a:ext cx="378" cy="337"/>
            </a:xfrm>
            <a:custGeom>
              <a:avLst/>
              <a:gdLst>
                <a:gd name="T0" fmla="*/ 27 w 430"/>
                <a:gd name="T1" fmla="*/ 80 h 368"/>
                <a:gd name="T2" fmla="*/ 34 w 430"/>
                <a:gd name="T3" fmla="*/ 84 h 368"/>
                <a:gd name="T4" fmla="*/ 39 w 430"/>
                <a:gd name="T5" fmla="*/ 78 h 368"/>
                <a:gd name="T6" fmla="*/ 47 w 430"/>
                <a:gd name="T7" fmla="*/ 60 h 368"/>
                <a:gd name="T8" fmla="*/ 55 w 430"/>
                <a:gd name="T9" fmla="*/ 42 h 368"/>
                <a:gd name="T10" fmla="*/ 67 w 430"/>
                <a:gd name="T11" fmla="*/ 28 h 368"/>
                <a:gd name="T12" fmla="*/ 81 w 430"/>
                <a:gd name="T13" fmla="*/ 16 h 368"/>
                <a:gd name="T14" fmla="*/ 97 w 430"/>
                <a:gd name="T15" fmla="*/ 7 h 368"/>
                <a:gd name="T16" fmla="*/ 112 w 430"/>
                <a:gd name="T17" fmla="*/ 3 h 368"/>
                <a:gd name="T18" fmla="*/ 129 w 430"/>
                <a:gd name="T19" fmla="*/ 0 h 368"/>
                <a:gd name="T20" fmla="*/ 157 w 430"/>
                <a:gd name="T21" fmla="*/ 5 h 368"/>
                <a:gd name="T22" fmla="*/ 190 w 430"/>
                <a:gd name="T23" fmla="*/ 27 h 368"/>
                <a:gd name="T24" fmla="*/ 214 w 430"/>
                <a:gd name="T25" fmla="*/ 61 h 368"/>
                <a:gd name="T26" fmla="*/ 226 w 430"/>
                <a:gd name="T27" fmla="*/ 104 h 368"/>
                <a:gd name="T28" fmla="*/ 225 w 430"/>
                <a:gd name="T29" fmla="*/ 141 h 368"/>
                <a:gd name="T30" fmla="*/ 220 w 430"/>
                <a:gd name="T31" fmla="*/ 164 h 368"/>
                <a:gd name="T32" fmla="*/ 211 w 430"/>
                <a:gd name="T33" fmla="*/ 184 h 368"/>
                <a:gd name="T34" fmla="*/ 200 w 430"/>
                <a:gd name="T35" fmla="*/ 202 h 368"/>
                <a:gd name="T36" fmla="*/ 185 w 430"/>
                <a:gd name="T37" fmla="*/ 216 h 368"/>
                <a:gd name="T38" fmla="*/ 168 w 430"/>
                <a:gd name="T39" fmla="*/ 227 h 368"/>
                <a:gd name="T40" fmla="*/ 150 w 430"/>
                <a:gd name="T41" fmla="*/ 234 h 368"/>
                <a:gd name="T42" fmla="*/ 131 w 430"/>
                <a:gd name="T43" fmla="*/ 237 h 368"/>
                <a:gd name="T44" fmla="*/ 105 w 430"/>
                <a:gd name="T45" fmla="*/ 234 h 368"/>
                <a:gd name="T46" fmla="*/ 76 w 430"/>
                <a:gd name="T47" fmla="*/ 217 h 368"/>
                <a:gd name="T48" fmla="*/ 55 w 430"/>
                <a:gd name="T49" fmla="*/ 192 h 368"/>
                <a:gd name="T50" fmla="*/ 39 w 430"/>
                <a:gd name="T51" fmla="*/ 158 h 368"/>
                <a:gd name="T52" fmla="*/ 31 w 430"/>
                <a:gd name="T53" fmla="*/ 144 h 368"/>
                <a:gd name="T54" fmla="*/ 23 w 430"/>
                <a:gd name="T55" fmla="*/ 148 h 368"/>
                <a:gd name="T56" fmla="*/ 15 w 430"/>
                <a:gd name="T57" fmla="*/ 147 h 368"/>
                <a:gd name="T58" fmla="*/ 8 w 430"/>
                <a:gd name="T59" fmla="*/ 141 h 368"/>
                <a:gd name="T60" fmla="*/ 4 w 430"/>
                <a:gd name="T61" fmla="*/ 131 h 368"/>
                <a:gd name="T62" fmla="*/ 0 w 430"/>
                <a:gd name="T63" fmla="*/ 119 h 368"/>
                <a:gd name="T64" fmla="*/ 1 w 430"/>
                <a:gd name="T65" fmla="*/ 104 h 368"/>
                <a:gd name="T66" fmla="*/ 4 w 430"/>
                <a:gd name="T67" fmla="*/ 92 h 368"/>
                <a:gd name="T68" fmla="*/ 11 w 430"/>
                <a:gd name="T69" fmla="*/ 84 h 368"/>
                <a:gd name="T70" fmla="*/ 19 w 430"/>
                <a:gd name="T71" fmla="*/ 80 h 36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30"/>
                <a:gd name="T109" fmla="*/ 0 h 368"/>
                <a:gd name="T110" fmla="*/ 430 w 430"/>
                <a:gd name="T111" fmla="*/ 368 h 36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30" h="368">
                  <a:moveTo>
                    <a:pt x="45" y="123"/>
                  </a:moveTo>
                  <a:lnTo>
                    <a:pt x="52" y="124"/>
                  </a:lnTo>
                  <a:lnTo>
                    <a:pt x="59" y="127"/>
                  </a:lnTo>
                  <a:lnTo>
                    <a:pt x="65" y="131"/>
                  </a:lnTo>
                  <a:lnTo>
                    <a:pt x="69" y="136"/>
                  </a:lnTo>
                  <a:lnTo>
                    <a:pt x="74" y="121"/>
                  </a:lnTo>
                  <a:lnTo>
                    <a:pt x="81" y="106"/>
                  </a:lnTo>
                  <a:lnTo>
                    <a:pt x="88" y="92"/>
                  </a:lnTo>
                  <a:lnTo>
                    <a:pt x="97" y="79"/>
                  </a:lnTo>
                  <a:lnTo>
                    <a:pt x="106" y="66"/>
                  </a:lnTo>
                  <a:lnTo>
                    <a:pt x="117" y="55"/>
                  </a:lnTo>
                  <a:lnTo>
                    <a:pt x="128" y="44"/>
                  </a:lnTo>
                  <a:lnTo>
                    <a:pt x="141" y="34"/>
                  </a:lnTo>
                  <a:lnTo>
                    <a:pt x="155" y="26"/>
                  </a:lnTo>
                  <a:lnTo>
                    <a:pt x="168" y="18"/>
                  </a:lnTo>
                  <a:lnTo>
                    <a:pt x="183" y="12"/>
                  </a:lnTo>
                  <a:lnTo>
                    <a:pt x="198" y="7"/>
                  </a:lnTo>
                  <a:lnTo>
                    <a:pt x="213" y="3"/>
                  </a:lnTo>
                  <a:lnTo>
                    <a:pt x="229" y="0"/>
                  </a:lnTo>
                  <a:lnTo>
                    <a:pt x="246" y="0"/>
                  </a:lnTo>
                  <a:lnTo>
                    <a:pt x="263" y="0"/>
                  </a:lnTo>
                  <a:lnTo>
                    <a:pt x="300" y="7"/>
                  </a:lnTo>
                  <a:lnTo>
                    <a:pt x="333" y="21"/>
                  </a:lnTo>
                  <a:lnTo>
                    <a:pt x="363" y="41"/>
                  </a:lnTo>
                  <a:lnTo>
                    <a:pt x="388" y="65"/>
                  </a:lnTo>
                  <a:lnTo>
                    <a:pt x="408" y="95"/>
                  </a:lnTo>
                  <a:lnTo>
                    <a:pt x="422" y="127"/>
                  </a:lnTo>
                  <a:lnTo>
                    <a:pt x="430" y="163"/>
                  </a:lnTo>
                  <a:lnTo>
                    <a:pt x="430" y="200"/>
                  </a:lnTo>
                  <a:lnTo>
                    <a:pt x="428" y="218"/>
                  </a:lnTo>
                  <a:lnTo>
                    <a:pt x="423" y="237"/>
                  </a:lnTo>
                  <a:lnTo>
                    <a:pt x="417" y="254"/>
                  </a:lnTo>
                  <a:lnTo>
                    <a:pt x="410" y="270"/>
                  </a:lnTo>
                  <a:lnTo>
                    <a:pt x="401" y="285"/>
                  </a:lnTo>
                  <a:lnTo>
                    <a:pt x="391" y="300"/>
                  </a:lnTo>
                  <a:lnTo>
                    <a:pt x="379" y="313"/>
                  </a:lnTo>
                  <a:lnTo>
                    <a:pt x="365" y="324"/>
                  </a:lnTo>
                  <a:lnTo>
                    <a:pt x="352" y="336"/>
                  </a:lnTo>
                  <a:lnTo>
                    <a:pt x="337" y="345"/>
                  </a:lnTo>
                  <a:lnTo>
                    <a:pt x="320" y="353"/>
                  </a:lnTo>
                  <a:lnTo>
                    <a:pt x="304" y="359"/>
                  </a:lnTo>
                  <a:lnTo>
                    <a:pt x="287" y="364"/>
                  </a:lnTo>
                  <a:lnTo>
                    <a:pt x="269" y="367"/>
                  </a:lnTo>
                  <a:lnTo>
                    <a:pt x="250" y="368"/>
                  </a:lnTo>
                  <a:lnTo>
                    <a:pt x="232" y="367"/>
                  </a:lnTo>
                  <a:lnTo>
                    <a:pt x="201" y="362"/>
                  </a:lnTo>
                  <a:lnTo>
                    <a:pt x="173" y="352"/>
                  </a:lnTo>
                  <a:lnTo>
                    <a:pt x="147" y="337"/>
                  </a:lnTo>
                  <a:lnTo>
                    <a:pt x="123" y="320"/>
                  </a:lnTo>
                  <a:lnTo>
                    <a:pt x="103" y="298"/>
                  </a:lnTo>
                  <a:lnTo>
                    <a:pt x="87" y="274"/>
                  </a:lnTo>
                  <a:lnTo>
                    <a:pt x="74" y="246"/>
                  </a:lnTo>
                  <a:lnTo>
                    <a:pt x="66" y="217"/>
                  </a:lnTo>
                  <a:lnTo>
                    <a:pt x="59" y="223"/>
                  </a:lnTo>
                  <a:lnTo>
                    <a:pt x="52" y="226"/>
                  </a:lnTo>
                  <a:lnTo>
                    <a:pt x="44" y="230"/>
                  </a:lnTo>
                  <a:lnTo>
                    <a:pt x="36" y="230"/>
                  </a:lnTo>
                  <a:lnTo>
                    <a:pt x="28" y="228"/>
                  </a:lnTo>
                  <a:lnTo>
                    <a:pt x="21" y="224"/>
                  </a:lnTo>
                  <a:lnTo>
                    <a:pt x="14" y="218"/>
                  </a:lnTo>
                  <a:lnTo>
                    <a:pt x="8" y="211"/>
                  </a:lnTo>
                  <a:lnTo>
                    <a:pt x="4" y="203"/>
                  </a:lnTo>
                  <a:lnTo>
                    <a:pt x="1" y="194"/>
                  </a:lnTo>
                  <a:lnTo>
                    <a:pt x="0" y="184"/>
                  </a:lnTo>
                  <a:lnTo>
                    <a:pt x="0" y="173"/>
                  </a:lnTo>
                  <a:lnTo>
                    <a:pt x="1" y="163"/>
                  </a:lnTo>
                  <a:lnTo>
                    <a:pt x="5" y="153"/>
                  </a:lnTo>
                  <a:lnTo>
                    <a:pt x="9" y="143"/>
                  </a:lnTo>
                  <a:lnTo>
                    <a:pt x="15" y="136"/>
                  </a:lnTo>
                  <a:lnTo>
                    <a:pt x="21" y="131"/>
                  </a:lnTo>
                  <a:lnTo>
                    <a:pt x="29" y="126"/>
                  </a:lnTo>
                  <a:lnTo>
                    <a:pt x="37" y="124"/>
                  </a:lnTo>
                  <a:lnTo>
                    <a:pt x="45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297" name="Freeform 55">
              <a:extLst>
                <a:ext uri="{FF2B5EF4-FFF2-40B4-BE49-F238E27FC236}">
                  <a16:creationId xmlns:a16="http://schemas.microsoft.com/office/drawing/2014/main" id="{48257D4B-8C89-41E7-B50F-73F9CAF44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" y="2981"/>
              <a:ext cx="155" cy="64"/>
            </a:xfrm>
            <a:custGeom>
              <a:avLst/>
              <a:gdLst>
                <a:gd name="T0" fmla="*/ 95 w 175"/>
                <a:gd name="T1" fmla="*/ 10 h 70"/>
                <a:gd name="T2" fmla="*/ 94 w 175"/>
                <a:gd name="T3" fmla="*/ 14 h 70"/>
                <a:gd name="T4" fmla="*/ 93 w 175"/>
                <a:gd name="T5" fmla="*/ 17 h 70"/>
                <a:gd name="T6" fmla="*/ 92 w 175"/>
                <a:gd name="T7" fmla="*/ 21 h 70"/>
                <a:gd name="T8" fmla="*/ 89 w 175"/>
                <a:gd name="T9" fmla="*/ 25 h 70"/>
                <a:gd name="T10" fmla="*/ 88 w 175"/>
                <a:gd name="T11" fmla="*/ 28 h 70"/>
                <a:gd name="T12" fmla="*/ 83 w 175"/>
                <a:gd name="T13" fmla="*/ 33 h 70"/>
                <a:gd name="T14" fmla="*/ 80 w 175"/>
                <a:gd name="T15" fmla="*/ 36 h 70"/>
                <a:gd name="T16" fmla="*/ 76 w 175"/>
                <a:gd name="T17" fmla="*/ 40 h 70"/>
                <a:gd name="T18" fmla="*/ 70 w 175"/>
                <a:gd name="T19" fmla="*/ 42 h 70"/>
                <a:gd name="T20" fmla="*/ 64 w 175"/>
                <a:gd name="T21" fmla="*/ 45 h 70"/>
                <a:gd name="T22" fmla="*/ 58 w 175"/>
                <a:gd name="T23" fmla="*/ 45 h 70"/>
                <a:gd name="T24" fmla="*/ 51 w 175"/>
                <a:gd name="T25" fmla="*/ 45 h 70"/>
                <a:gd name="T26" fmla="*/ 45 w 175"/>
                <a:gd name="T27" fmla="*/ 44 h 70"/>
                <a:gd name="T28" fmla="*/ 42 w 175"/>
                <a:gd name="T29" fmla="*/ 43 h 70"/>
                <a:gd name="T30" fmla="*/ 40 w 175"/>
                <a:gd name="T31" fmla="*/ 42 h 70"/>
                <a:gd name="T32" fmla="*/ 38 w 175"/>
                <a:gd name="T33" fmla="*/ 42 h 70"/>
                <a:gd name="T34" fmla="*/ 0 w 175"/>
                <a:gd name="T35" fmla="*/ 0 h 70"/>
                <a:gd name="T36" fmla="*/ 95 w 175"/>
                <a:gd name="T37" fmla="*/ 10 h 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5"/>
                <a:gd name="T58" fmla="*/ 0 h 70"/>
                <a:gd name="T59" fmla="*/ 175 w 175"/>
                <a:gd name="T60" fmla="*/ 70 h 7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5" h="70">
                  <a:moveTo>
                    <a:pt x="175" y="15"/>
                  </a:moveTo>
                  <a:lnTo>
                    <a:pt x="173" y="21"/>
                  </a:lnTo>
                  <a:lnTo>
                    <a:pt x="170" y="27"/>
                  </a:lnTo>
                  <a:lnTo>
                    <a:pt x="168" y="33"/>
                  </a:lnTo>
                  <a:lnTo>
                    <a:pt x="165" y="38"/>
                  </a:lnTo>
                  <a:lnTo>
                    <a:pt x="160" y="44"/>
                  </a:lnTo>
                  <a:lnTo>
                    <a:pt x="154" y="51"/>
                  </a:lnTo>
                  <a:lnTo>
                    <a:pt x="147" y="56"/>
                  </a:lnTo>
                  <a:lnTo>
                    <a:pt x="139" y="62"/>
                  </a:lnTo>
                  <a:lnTo>
                    <a:pt x="128" y="66"/>
                  </a:lnTo>
                  <a:lnTo>
                    <a:pt x="116" y="70"/>
                  </a:lnTo>
                  <a:lnTo>
                    <a:pt x="105" y="70"/>
                  </a:lnTo>
                  <a:lnTo>
                    <a:pt x="94" y="70"/>
                  </a:lnTo>
                  <a:lnTo>
                    <a:pt x="84" y="68"/>
                  </a:lnTo>
                  <a:lnTo>
                    <a:pt x="77" y="67"/>
                  </a:lnTo>
                  <a:lnTo>
                    <a:pt x="73" y="66"/>
                  </a:lnTo>
                  <a:lnTo>
                    <a:pt x="70" y="66"/>
                  </a:lnTo>
                  <a:lnTo>
                    <a:pt x="0" y="0"/>
                  </a:lnTo>
                  <a:lnTo>
                    <a:pt x="175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298" name="Freeform 56">
              <a:extLst>
                <a:ext uri="{FF2B5EF4-FFF2-40B4-BE49-F238E27FC236}">
                  <a16:creationId xmlns:a16="http://schemas.microsoft.com/office/drawing/2014/main" id="{2DD27E2C-6BB9-4F06-9E47-942CC566F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2998"/>
              <a:ext cx="92" cy="23"/>
            </a:xfrm>
            <a:custGeom>
              <a:avLst/>
              <a:gdLst>
                <a:gd name="T0" fmla="*/ 57 w 104"/>
                <a:gd name="T1" fmla="*/ 6 h 25"/>
                <a:gd name="T2" fmla="*/ 51 w 104"/>
                <a:gd name="T3" fmla="*/ 16 h 25"/>
                <a:gd name="T4" fmla="*/ 13 w 104"/>
                <a:gd name="T5" fmla="*/ 13 h 25"/>
                <a:gd name="T6" fmla="*/ 0 w 104"/>
                <a:gd name="T7" fmla="*/ 0 h 25"/>
                <a:gd name="T8" fmla="*/ 57 w 104"/>
                <a:gd name="T9" fmla="*/ 6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25"/>
                <a:gd name="T17" fmla="*/ 104 w 104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25">
                  <a:moveTo>
                    <a:pt x="104" y="8"/>
                  </a:moveTo>
                  <a:lnTo>
                    <a:pt x="93" y="25"/>
                  </a:lnTo>
                  <a:lnTo>
                    <a:pt x="24" y="19"/>
                  </a:lnTo>
                  <a:lnTo>
                    <a:pt x="0" y="0"/>
                  </a:lnTo>
                  <a:lnTo>
                    <a:pt x="10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299" name="Freeform 57" descr="Horizontal oscura">
              <a:extLst>
                <a:ext uri="{FF2B5EF4-FFF2-40B4-BE49-F238E27FC236}">
                  <a16:creationId xmlns:a16="http://schemas.microsoft.com/office/drawing/2014/main" id="{4A5DC02E-4AA2-4460-B266-D3EA970A4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8" y="3128"/>
              <a:ext cx="745" cy="463"/>
            </a:xfrm>
            <a:custGeom>
              <a:avLst/>
              <a:gdLst>
                <a:gd name="T0" fmla="*/ 34 w 844"/>
                <a:gd name="T1" fmla="*/ 49 h 506"/>
                <a:gd name="T2" fmla="*/ 46 w 844"/>
                <a:gd name="T3" fmla="*/ 34 h 506"/>
                <a:gd name="T4" fmla="*/ 60 w 844"/>
                <a:gd name="T5" fmla="*/ 22 h 506"/>
                <a:gd name="T6" fmla="*/ 75 w 844"/>
                <a:gd name="T7" fmla="*/ 13 h 506"/>
                <a:gd name="T8" fmla="*/ 83 w 844"/>
                <a:gd name="T9" fmla="*/ 10 h 506"/>
                <a:gd name="T10" fmla="*/ 93 w 844"/>
                <a:gd name="T11" fmla="*/ 6 h 506"/>
                <a:gd name="T12" fmla="*/ 107 w 844"/>
                <a:gd name="T13" fmla="*/ 5 h 506"/>
                <a:gd name="T14" fmla="*/ 117 w 844"/>
                <a:gd name="T15" fmla="*/ 1 h 506"/>
                <a:gd name="T16" fmla="*/ 122 w 844"/>
                <a:gd name="T17" fmla="*/ 0 h 506"/>
                <a:gd name="T18" fmla="*/ 132 w 844"/>
                <a:gd name="T19" fmla="*/ 0 h 506"/>
                <a:gd name="T20" fmla="*/ 149 w 844"/>
                <a:gd name="T21" fmla="*/ 0 h 506"/>
                <a:gd name="T22" fmla="*/ 173 w 844"/>
                <a:gd name="T23" fmla="*/ 0 h 506"/>
                <a:gd name="T24" fmla="*/ 196 w 844"/>
                <a:gd name="T25" fmla="*/ 0 h 506"/>
                <a:gd name="T26" fmla="*/ 219 w 844"/>
                <a:gd name="T27" fmla="*/ 0 h 506"/>
                <a:gd name="T28" fmla="*/ 237 w 844"/>
                <a:gd name="T29" fmla="*/ 0 h 506"/>
                <a:gd name="T30" fmla="*/ 247 w 844"/>
                <a:gd name="T31" fmla="*/ 0 h 506"/>
                <a:gd name="T32" fmla="*/ 251 w 844"/>
                <a:gd name="T33" fmla="*/ 0 h 506"/>
                <a:gd name="T34" fmla="*/ 262 w 844"/>
                <a:gd name="T35" fmla="*/ 3 h 506"/>
                <a:gd name="T36" fmla="*/ 278 w 844"/>
                <a:gd name="T37" fmla="*/ 5 h 506"/>
                <a:gd name="T38" fmla="*/ 292 w 844"/>
                <a:gd name="T39" fmla="*/ 12 h 506"/>
                <a:gd name="T40" fmla="*/ 305 w 844"/>
                <a:gd name="T41" fmla="*/ 19 h 506"/>
                <a:gd name="T42" fmla="*/ 315 w 844"/>
                <a:gd name="T43" fmla="*/ 29 h 506"/>
                <a:gd name="T44" fmla="*/ 323 w 844"/>
                <a:gd name="T45" fmla="*/ 37 h 506"/>
                <a:gd name="T46" fmla="*/ 329 w 844"/>
                <a:gd name="T47" fmla="*/ 44 h 506"/>
                <a:gd name="T48" fmla="*/ 337 w 844"/>
                <a:gd name="T49" fmla="*/ 58 h 506"/>
                <a:gd name="T50" fmla="*/ 359 w 844"/>
                <a:gd name="T51" fmla="*/ 99 h 506"/>
                <a:gd name="T52" fmla="*/ 382 w 844"/>
                <a:gd name="T53" fmla="*/ 152 h 506"/>
                <a:gd name="T54" fmla="*/ 402 w 844"/>
                <a:gd name="T55" fmla="*/ 203 h 506"/>
                <a:gd name="T56" fmla="*/ 453 w 844"/>
                <a:gd name="T57" fmla="*/ 291 h 506"/>
                <a:gd name="T58" fmla="*/ 394 w 844"/>
                <a:gd name="T59" fmla="*/ 298 h 506"/>
                <a:gd name="T60" fmla="*/ 392 w 844"/>
                <a:gd name="T61" fmla="*/ 310 h 506"/>
                <a:gd name="T62" fmla="*/ 383 w 844"/>
                <a:gd name="T63" fmla="*/ 325 h 506"/>
                <a:gd name="T64" fmla="*/ 377 w 844"/>
                <a:gd name="T65" fmla="*/ 324 h 506"/>
                <a:gd name="T66" fmla="*/ 373 w 844"/>
                <a:gd name="T67" fmla="*/ 320 h 506"/>
                <a:gd name="T68" fmla="*/ 369 w 844"/>
                <a:gd name="T69" fmla="*/ 298 h 506"/>
                <a:gd name="T70" fmla="*/ 361 w 844"/>
                <a:gd name="T71" fmla="*/ 248 h 506"/>
                <a:gd name="T72" fmla="*/ 352 w 844"/>
                <a:gd name="T73" fmla="*/ 247 h 506"/>
                <a:gd name="T74" fmla="*/ 343 w 844"/>
                <a:gd name="T75" fmla="*/ 223 h 506"/>
                <a:gd name="T76" fmla="*/ 327 w 844"/>
                <a:gd name="T77" fmla="*/ 188 h 506"/>
                <a:gd name="T78" fmla="*/ 299 w 844"/>
                <a:gd name="T79" fmla="*/ 151 h 506"/>
                <a:gd name="T80" fmla="*/ 292 w 844"/>
                <a:gd name="T81" fmla="*/ 245 h 506"/>
                <a:gd name="T82" fmla="*/ 74 w 844"/>
                <a:gd name="T83" fmla="*/ 147 h 506"/>
                <a:gd name="T84" fmla="*/ 66 w 844"/>
                <a:gd name="T85" fmla="*/ 179 h 506"/>
                <a:gd name="T86" fmla="*/ 64 w 844"/>
                <a:gd name="T87" fmla="*/ 268 h 506"/>
                <a:gd name="T88" fmla="*/ 4 w 844"/>
                <a:gd name="T89" fmla="*/ 274 h 506"/>
                <a:gd name="T90" fmla="*/ 0 w 844"/>
                <a:gd name="T91" fmla="*/ 233 h 506"/>
                <a:gd name="T92" fmla="*/ 3 w 844"/>
                <a:gd name="T93" fmla="*/ 169 h 506"/>
                <a:gd name="T94" fmla="*/ 15 w 844"/>
                <a:gd name="T95" fmla="*/ 94 h 50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44"/>
                <a:gd name="T145" fmla="*/ 0 h 506"/>
                <a:gd name="T146" fmla="*/ 844 w 844"/>
                <a:gd name="T147" fmla="*/ 506 h 50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44" h="506">
                  <a:moveTo>
                    <a:pt x="55" y="91"/>
                  </a:moveTo>
                  <a:lnTo>
                    <a:pt x="64" y="77"/>
                  </a:lnTo>
                  <a:lnTo>
                    <a:pt x="74" y="64"/>
                  </a:lnTo>
                  <a:lnTo>
                    <a:pt x="86" y="53"/>
                  </a:lnTo>
                  <a:lnTo>
                    <a:pt x="98" y="42"/>
                  </a:lnTo>
                  <a:lnTo>
                    <a:pt x="112" y="34"/>
                  </a:lnTo>
                  <a:lnTo>
                    <a:pt x="126" y="26"/>
                  </a:lnTo>
                  <a:lnTo>
                    <a:pt x="140" y="20"/>
                  </a:lnTo>
                  <a:lnTo>
                    <a:pt x="152" y="16"/>
                  </a:lnTo>
                  <a:lnTo>
                    <a:pt x="155" y="15"/>
                  </a:lnTo>
                  <a:lnTo>
                    <a:pt x="163" y="13"/>
                  </a:lnTo>
                  <a:lnTo>
                    <a:pt x="173" y="11"/>
                  </a:lnTo>
                  <a:lnTo>
                    <a:pt x="186" y="8"/>
                  </a:lnTo>
                  <a:lnTo>
                    <a:pt x="199" y="5"/>
                  </a:lnTo>
                  <a:lnTo>
                    <a:pt x="210" y="3"/>
                  </a:lnTo>
                  <a:lnTo>
                    <a:pt x="219" y="1"/>
                  </a:lnTo>
                  <a:lnTo>
                    <a:pt x="225" y="0"/>
                  </a:lnTo>
                  <a:lnTo>
                    <a:pt x="227" y="0"/>
                  </a:lnTo>
                  <a:lnTo>
                    <a:pt x="235" y="0"/>
                  </a:lnTo>
                  <a:lnTo>
                    <a:pt x="247" y="0"/>
                  </a:lnTo>
                  <a:lnTo>
                    <a:pt x="262" y="0"/>
                  </a:lnTo>
                  <a:lnTo>
                    <a:pt x="280" y="0"/>
                  </a:lnTo>
                  <a:lnTo>
                    <a:pt x="300" y="0"/>
                  </a:lnTo>
                  <a:lnTo>
                    <a:pt x="322" y="0"/>
                  </a:lnTo>
                  <a:lnTo>
                    <a:pt x="344" y="0"/>
                  </a:lnTo>
                  <a:lnTo>
                    <a:pt x="366" y="0"/>
                  </a:lnTo>
                  <a:lnTo>
                    <a:pt x="387" y="0"/>
                  </a:lnTo>
                  <a:lnTo>
                    <a:pt x="408" y="0"/>
                  </a:lnTo>
                  <a:lnTo>
                    <a:pt x="425" y="0"/>
                  </a:lnTo>
                  <a:lnTo>
                    <a:pt x="442" y="0"/>
                  </a:lnTo>
                  <a:lnTo>
                    <a:pt x="453" y="0"/>
                  </a:lnTo>
                  <a:lnTo>
                    <a:pt x="461" y="0"/>
                  </a:lnTo>
                  <a:lnTo>
                    <a:pt x="463" y="0"/>
                  </a:lnTo>
                  <a:lnTo>
                    <a:pt x="469" y="0"/>
                  </a:lnTo>
                  <a:lnTo>
                    <a:pt x="478" y="1"/>
                  </a:lnTo>
                  <a:lnTo>
                    <a:pt x="490" y="3"/>
                  </a:lnTo>
                  <a:lnTo>
                    <a:pt x="504" y="5"/>
                  </a:lnTo>
                  <a:lnTo>
                    <a:pt x="519" y="9"/>
                  </a:lnTo>
                  <a:lnTo>
                    <a:pt x="533" y="13"/>
                  </a:lnTo>
                  <a:lnTo>
                    <a:pt x="546" y="18"/>
                  </a:lnTo>
                  <a:lnTo>
                    <a:pt x="559" y="24"/>
                  </a:lnTo>
                  <a:lnTo>
                    <a:pt x="569" y="30"/>
                  </a:lnTo>
                  <a:lnTo>
                    <a:pt x="579" y="37"/>
                  </a:lnTo>
                  <a:lnTo>
                    <a:pt x="588" y="45"/>
                  </a:lnTo>
                  <a:lnTo>
                    <a:pt x="597" y="52"/>
                  </a:lnTo>
                  <a:lnTo>
                    <a:pt x="604" y="58"/>
                  </a:lnTo>
                  <a:lnTo>
                    <a:pt x="610" y="64"/>
                  </a:lnTo>
                  <a:lnTo>
                    <a:pt x="613" y="68"/>
                  </a:lnTo>
                  <a:lnTo>
                    <a:pt x="614" y="69"/>
                  </a:lnTo>
                  <a:lnTo>
                    <a:pt x="629" y="90"/>
                  </a:lnTo>
                  <a:lnTo>
                    <a:pt x="648" y="120"/>
                  </a:lnTo>
                  <a:lnTo>
                    <a:pt x="670" y="154"/>
                  </a:lnTo>
                  <a:lnTo>
                    <a:pt x="692" y="193"/>
                  </a:lnTo>
                  <a:lnTo>
                    <a:pt x="713" y="236"/>
                  </a:lnTo>
                  <a:lnTo>
                    <a:pt x="734" y="277"/>
                  </a:lnTo>
                  <a:lnTo>
                    <a:pt x="750" y="318"/>
                  </a:lnTo>
                  <a:lnTo>
                    <a:pt x="763" y="354"/>
                  </a:lnTo>
                  <a:lnTo>
                    <a:pt x="844" y="454"/>
                  </a:lnTo>
                  <a:lnTo>
                    <a:pt x="777" y="501"/>
                  </a:lnTo>
                  <a:lnTo>
                    <a:pt x="734" y="464"/>
                  </a:lnTo>
                  <a:lnTo>
                    <a:pt x="734" y="470"/>
                  </a:lnTo>
                  <a:lnTo>
                    <a:pt x="732" y="484"/>
                  </a:lnTo>
                  <a:lnTo>
                    <a:pt x="725" y="499"/>
                  </a:lnTo>
                  <a:lnTo>
                    <a:pt x="715" y="506"/>
                  </a:lnTo>
                  <a:lnTo>
                    <a:pt x="709" y="506"/>
                  </a:lnTo>
                  <a:lnTo>
                    <a:pt x="703" y="505"/>
                  </a:lnTo>
                  <a:lnTo>
                    <a:pt x="697" y="502"/>
                  </a:lnTo>
                  <a:lnTo>
                    <a:pt x="695" y="499"/>
                  </a:lnTo>
                  <a:lnTo>
                    <a:pt x="693" y="490"/>
                  </a:lnTo>
                  <a:lnTo>
                    <a:pt x="688" y="465"/>
                  </a:lnTo>
                  <a:lnTo>
                    <a:pt x="682" y="430"/>
                  </a:lnTo>
                  <a:lnTo>
                    <a:pt x="674" y="387"/>
                  </a:lnTo>
                  <a:lnTo>
                    <a:pt x="659" y="390"/>
                  </a:lnTo>
                  <a:lnTo>
                    <a:pt x="657" y="385"/>
                  </a:lnTo>
                  <a:lnTo>
                    <a:pt x="652" y="371"/>
                  </a:lnTo>
                  <a:lnTo>
                    <a:pt x="642" y="349"/>
                  </a:lnTo>
                  <a:lnTo>
                    <a:pt x="628" y="322"/>
                  </a:lnTo>
                  <a:lnTo>
                    <a:pt x="610" y="294"/>
                  </a:lnTo>
                  <a:lnTo>
                    <a:pt x="587" y="262"/>
                  </a:lnTo>
                  <a:lnTo>
                    <a:pt x="558" y="235"/>
                  </a:lnTo>
                  <a:lnTo>
                    <a:pt x="525" y="209"/>
                  </a:lnTo>
                  <a:lnTo>
                    <a:pt x="546" y="382"/>
                  </a:lnTo>
                  <a:lnTo>
                    <a:pt x="142" y="417"/>
                  </a:lnTo>
                  <a:lnTo>
                    <a:pt x="138" y="229"/>
                  </a:lnTo>
                  <a:lnTo>
                    <a:pt x="133" y="242"/>
                  </a:lnTo>
                  <a:lnTo>
                    <a:pt x="124" y="280"/>
                  </a:lnTo>
                  <a:lnTo>
                    <a:pt x="118" y="340"/>
                  </a:lnTo>
                  <a:lnTo>
                    <a:pt x="121" y="418"/>
                  </a:lnTo>
                  <a:lnTo>
                    <a:pt x="9" y="435"/>
                  </a:lnTo>
                  <a:lnTo>
                    <a:pt x="7" y="426"/>
                  </a:lnTo>
                  <a:lnTo>
                    <a:pt x="4" y="402"/>
                  </a:lnTo>
                  <a:lnTo>
                    <a:pt x="0" y="364"/>
                  </a:lnTo>
                  <a:lnTo>
                    <a:pt x="0" y="317"/>
                  </a:lnTo>
                  <a:lnTo>
                    <a:pt x="3" y="264"/>
                  </a:lnTo>
                  <a:lnTo>
                    <a:pt x="12" y="205"/>
                  </a:lnTo>
                  <a:lnTo>
                    <a:pt x="28" y="147"/>
                  </a:lnTo>
                  <a:lnTo>
                    <a:pt x="55" y="91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1300" name="Freeform 58">
              <a:extLst>
                <a:ext uri="{FF2B5EF4-FFF2-40B4-BE49-F238E27FC236}">
                  <a16:creationId xmlns:a16="http://schemas.microsoft.com/office/drawing/2014/main" id="{2400DBDF-A809-4065-BE86-82E6467F2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" y="3466"/>
              <a:ext cx="110" cy="103"/>
            </a:xfrm>
            <a:custGeom>
              <a:avLst/>
              <a:gdLst>
                <a:gd name="T0" fmla="*/ 0 w 126"/>
                <a:gd name="T1" fmla="*/ 7 h 111"/>
                <a:gd name="T2" fmla="*/ 3 w 126"/>
                <a:gd name="T3" fmla="*/ 26 h 111"/>
                <a:gd name="T4" fmla="*/ 5 w 126"/>
                <a:gd name="T5" fmla="*/ 49 h 111"/>
                <a:gd name="T6" fmla="*/ 8 w 126"/>
                <a:gd name="T7" fmla="*/ 69 h 111"/>
                <a:gd name="T8" fmla="*/ 11 w 126"/>
                <a:gd name="T9" fmla="*/ 77 h 111"/>
                <a:gd name="T10" fmla="*/ 14 w 126"/>
                <a:gd name="T11" fmla="*/ 72 h 111"/>
                <a:gd name="T12" fmla="*/ 16 w 126"/>
                <a:gd name="T13" fmla="*/ 60 h 111"/>
                <a:gd name="T14" fmla="*/ 17 w 126"/>
                <a:gd name="T15" fmla="*/ 48 h 111"/>
                <a:gd name="T16" fmla="*/ 18 w 126"/>
                <a:gd name="T17" fmla="*/ 43 h 111"/>
                <a:gd name="T18" fmla="*/ 45 w 126"/>
                <a:gd name="T19" fmla="*/ 71 h 111"/>
                <a:gd name="T20" fmla="*/ 64 w 126"/>
                <a:gd name="T21" fmla="*/ 53 h 111"/>
                <a:gd name="T22" fmla="*/ 31 w 126"/>
                <a:gd name="T23" fmla="*/ 0 h 111"/>
                <a:gd name="T24" fmla="*/ 0 w 126"/>
                <a:gd name="T25" fmla="*/ 7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6"/>
                <a:gd name="T40" fmla="*/ 0 h 111"/>
                <a:gd name="T41" fmla="*/ 126 w 126"/>
                <a:gd name="T42" fmla="*/ 111 h 11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6" h="111">
                  <a:moveTo>
                    <a:pt x="0" y="12"/>
                  </a:moveTo>
                  <a:lnTo>
                    <a:pt x="3" y="38"/>
                  </a:lnTo>
                  <a:lnTo>
                    <a:pt x="10" y="71"/>
                  </a:lnTo>
                  <a:lnTo>
                    <a:pt x="16" y="100"/>
                  </a:lnTo>
                  <a:lnTo>
                    <a:pt x="22" y="111"/>
                  </a:lnTo>
                  <a:lnTo>
                    <a:pt x="28" y="105"/>
                  </a:lnTo>
                  <a:lnTo>
                    <a:pt x="31" y="87"/>
                  </a:lnTo>
                  <a:lnTo>
                    <a:pt x="34" y="70"/>
                  </a:lnTo>
                  <a:lnTo>
                    <a:pt x="35" y="62"/>
                  </a:lnTo>
                  <a:lnTo>
                    <a:pt x="88" y="103"/>
                  </a:lnTo>
                  <a:lnTo>
                    <a:pt x="126" y="76"/>
                  </a:lnTo>
                  <a:lnTo>
                    <a:pt x="61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01" name="Freeform 59">
              <a:extLst>
                <a:ext uri="{FF2B5EF4-FFF2-40B4-BE49-F238E27FC236}">
                  <a16:creationId xmlns:a16="http://schemas.microsoft.com/office/drawing/2014/main" id="{DABF347C-4892-4D62-B566-22155D2E3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" y="3150"/>
              <a:ext cx="117" cy="137"/>
            </a:xfrm>
            <a:custGeom>
              <a:avLst/>
              <a:gdLst>
                <a:gd name="T0" fmla="*/ 74 w 131"/>
                <a:gd name="T1" fmla="*/ 0 h 151"/>
                <a:gd name="T2" fmla="*/ 0 w 131"/>
                <a:gd name="T3" fmla="*/ 0 h 151"/>
                <a:gd name="T4" fmla="*/ 44 w 131"/>
                <a:gd name="T5" fmla="*/ 93 h 151"/>
                <a:gd name="T6" fmla="*/ 74 w 131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"/>
                <a:gd name="T13" fmla="*/ 0 h 151"/>
                <a:gd name="T14" fmla="*/ 131 w 131"/>
                <a:gd name="T15" fmla="*/ 151 h 1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" h="151">
                  <a:moveTo>
                    <a:pt x="131" y="0"/>
                  </a:moveTo>
                  <a:lnTo>
                    <a:pt x="0" y="0"/>
                  </a:lnTo>
                  <a:lnTo>
                    <a:pt x="77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02" name="Freeform 60">
              <a:extLst>
                <a:ext uri="{FF2B5EF4-FFF2-40B4-BE49-F238E27FC236}">
                  <a16:creationId xmlns:a16="http://schemas.microsoft.com/office/drawing/2014/main" id="{FB477385-1C32-4464-915D-79CB48D5D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3353"/>
              <a:ext cx="30" cy="31"/>
            </a:xfrm>
            <a:custGeom>
              <a:avLst/>
              <a:gdLst>
                <a:gd name="T0" fmla="*/ 8 w 35"/>
                <a:gd name="T1" fmla="*/ 17 h 36"/>
                <a:gd name="T2" fmla="*/ 11 w 35"/>
                <a:gd name="T3" fmla="*/ 16 h 36"/>
                <a:gd name="T4" fmla="*/ 14 w 35"/>
                <a:gd name="T5" fmla="*/ 14 h 36"/>
                <a:gd name="T6" fmla="*/ 15 w 35"/>
                <a:gd name="T7" fmla="*/ 12 h 36"/>
                <a:gd name="T8" fmla="*/ 16 w 35"/>
                <a:gd name="T9" fmla="*/ 8 h 36"/>
                <a:gd name="T10" fmla="*/ 15 w 35"/>
                <a:gd name="T11" fmla="*/ 5 h 36"/>
                <a:gd name="T12" fmla="*/ 14 w 35"/>
                <a:gd name="T13" fmla="*/ 3 h 36"/>
                <a:gd name="T14" fmla="*/ 11 w 35"/>
                <a:gd name="T15" fmla="*/ 1 h 36"/>
                <a:gd name="T16" fmla="*/ 8 w 35"/>
                <a:gd name="T17" fmla="*/ 0 h 36"/>
                <a:gd name="T18" fmla="*/ 5 w 35"/>
                <a:gd name="T19" fmla="*/ 1 h 36"/>
                <a:gd name="T20" fmla="*/ 3 w 35"/>
                <a:gd name="T21" fmla="*/ 3 h 36"/>
                <a:gd name="T22" fmla="*/ 2 w 35"/>
                <a:gd name="T23" fmla="*/ 5 h 36"/>
                <a:gd name="T24" fmla="*/ 0 w 35"/>
                <a:gd name="T25" fmla="*/ 8 h 36"/>
                <a:gd name="T26" fmla="*/ 2 w 35"/>
                <a:gd name="T27" fmla="*/ 12 h 36"/>
                <a:gd name="T28" fmla="*/ 3 w 35"/>
                <a:gd name="T29" fmla="*/ 14 h 36"/>
                <a:gd name="T30" fmla="*/ 5 w 35"/>
                <a:gd name="T31" fmla="*/ 16 h 36"/>
                <a:gd name="T32" fmla="*/ 8 w 35"/>
                <a:gd name="T33" fmla="*/ 17 h 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6"/>
                <a:gd name="T53" fmla="*/ 35 w 35"/>
                <a:gd name="T54" fmla="*/ 36 h 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6">
                  <a:moveTo>
                    <a:pt x="18" y="36"/>
                  </a:moveTo>
                  <a:lnTo>
                    <a:pt x="25" y="35"/>
                  </a:lnTo>
                  <a:lnTo>
                    <a:pt x="30" y="30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5"/>
                  </a:lnTo>
                  <a:lnTo>
                    <a:pt x="25" y="1"/>
                  </a:lnTo>
                  <a:lnTo>
                    <a:pt x="18" y="0"/>
                  </a:lnTo>
                  <a:lnTo>
                    <a:pt x="11" y="1"/>
                  </a:lnTo>
                  <a:lnTo>
                    <a:pt x="6" y="5"/>
                  </a:lnTo>
                  <a:lnTo>
                    <a:pt x="2" y="10"/>
                  </a:lnTo>
                  <a:lnTo>
                    <a:pt x="0" y="17"/>
                  </a:lnTo>
                  <a:lnTo>
                    <a:pt x="2" y="24"/>
                  </a:lnTo>
                  <a:lnTo>
                    <a:pt x="6" y="30"/>
                  </a:lnTo>
                  <a:lnTo>
                    <a:pt x="11" y="35"/>
                  </a:lnTo>
                  <a:lnTo>
                    <a:pt x="18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03" name="Freeform 61">
              <a:extLst>
                <a:ext uri="{FF2B5EF4-FFF2-40B4-BE49-F238E27FC236}">
                  <a16:creationId xmlns:a16="http://schemas.microsoft.com/office/drawing/2014/main" id="{CD3A4B8B-AE02-43F2-91D2-7DFC137CF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3415"/>
              <a:ext cx="30" cy="33"/>
            </a:xfrm>
            <a:custGeom>
              <a:avLst/>
              <a:gdLst>
                <a:gd name="T0" fmla="*/ 8 w 35"/>
                <a:gd name="T1" fmla="*/ 24 h 36"/>
                <a:gd name="T2" fmla="*/ 11 w 35"/>
                <a:gd name="T3" fmla="*/ 23 h 36"/>
                <a:gd name="T4" fmla="*/ 14 w 35"/>
                <a:gd name="T5" fmla="*/ 19 h 36"/>
                <a:gd name="T6" fmla="*/ 15 w 35"/>
                <a:gd name="T7" fmla="*/ 16 h 36"/>
                <a:gd name="T8" fmla="*/ 16 w 35"/>
                <a:gd name="T9" fmla="*/ 12 h 36"/>
                <a:gd name="T10" fmla="*/ 15 w 35"/>
                <a:gd name="T11" fmla="*/ 6 h 36"/>
                <a:gd name="T12" fmla="*/ 14 w 35"/>
                <a:gd name="T13" fmla="*/ 5 h 36"/>
                <a:gd name="T14" fmla="*/ 11 w 35"/>
                <a:gd name="T15" fmla="*/ 1 h 36"/>
                <a:gd name="T16" fmla="*/ 8 w 35"/>
                <a:gd name="T17" fmla="*/ 0 h 36"/>
                <a:gd name="T18" fmla="*/ 5 w 35"/>
                <a:gd name="T19" fmla="*/ 1 h 36"/>
                <a:gd name="T20" fmla="*/ 3 w 35"/>
                <a:gd name="T21" fmla="*/ 5 h 36"/>
                <a:gd name="T22" fmla="*/ 2 w 35"/>
                <a:gd name="T23" fmla="*/ 6 h 36"/>
                <a:gd name="T24" fmla="*/ 0 w 35"/>
                <a:gd name="T25" fmla="*/ 12 h 36"/>
                <a:gd name="T26" fmla="*/ 2 w 35"/>
                <a:gd name="T27" fmla="*/ 16 h 36"/>
                <a:gd name="T28" fmla="*/ 3 w 35"/>
                <a:gd name="T29" fmla="*/ 19 h 36"/>
                <a:gd name="T30" fmla="*/ 5 w 35"/>
                <a:gd name="T31" fmla="*/ 23 h 36"/>
                <a:gd name="T32" fmla="*/ 8 w 35"/>
                <a:gd name="T33" fmla="*/ 24 h 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6"/>
                <a:gd name="T53" fmla="*/ 35 w 35"/>
                <a:gd name="T54" fmla="*/ 36 h 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6">
                  <a:moveTo>
                    <a:pt x="18" y="36"/>
                  </a:moveTo>
                  <a:lnTo>
                    <a:pt x="25" y="35"/>
                  </a:lnTo>
                  <a:lnTo>
                    <a:pt x="30" y="30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1"/>
                  </a:lnTo>
                  <a:lnTo>
                    <a:pt x="30" y="5"/>
                  </a:lnTo>
                  <a:lnTo>
                    <a:pt x="25" y="1"/>
                  </a:lnTo>
                  <a:lnTo>
                    <a:pt x="18" y="0"/>
                  </a:lnTo>
                  <a:lnTo>
                    <a:pt x="11" y="1"/>
                  </a:lnTo>
                  <a:lnTo>
                    <a:pt x="6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2" y="24"/>
                  </a:lnTo>
                  <a:lnTo>
                    <a:pt x="6" y="30"/>
                  </a:lnTo>
                  <a:lnTo>
                    <a:pt x="11" y="35"/>
                  </a:lnTo>
                  <a:lnTo>
                    <a:pt x="18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04" name="Freeform 62">
              <a:extLst>
                <a:ext uri="{FF2B5EF4-FFF2-40B4-BE49-F238E27FC236}">
                  <a16:creationId xmlns:a16="http://schemas.microsoft.com/office/drawing/2014/main" id="{ABB036C8-D9CC-4D54-BFD1-01426C1373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4" y="2822"/>
              <a:ext cx="92" cy="124"/>
            </a:xfrm>
            <a:custGeom>
              <a:avLst/>
              <a:gdLst>
                <a:gd name="T0" fmla="*/ 44 w 103"/>
                <a:gd name="T1" fmla="*/ 74 h 136"/>
                <a:gd name="T2" fmla="*/ 22 w 103"/>
                <a:gd name="T3" fmla="*/ 20 h 136"/>
                <a:gd name="T4" fmla="*/ 23 w 103"/>
                <a:gd name="T5" fmla="*/ 0 h 136"/>
                <a:gd name="T6" fmla="*/ 58 w 103"/>
                <a:gd name="T7" fmla="*/ 86 h 136"/>
                <a:gd name="T8" fmla="*/ 0 w 103"/>
                <a:gd name="T9" fmla="*/ 80 h 136"/>
                <a:gd name="T10" fmla="*/ 2 w 103"/>
                <a:gd name="T11" fmla="*/ 69 h 136"/>
                <a:gd name="T12" fmla="*/ 44 w 103"/>
                <a:gd name="T13" fmla="*/ 74 h 1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36"/>
                <a:gd name="T23" fmla="*/ 103 w 103"/>
                <a:gd name="T24" fmla="*/ 136 h 1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36">
                  <a:moveTo>
                    <a:pt x="77" y="117"/>
                  </a:moveTo>
                  <a:lnTo>
                    <a:pt x="39" y="31"/>
                  </a:lnTo>
                  <a:lnTo>
                    <a:pt x="41" y="0"/>
                  </a:lnTo>
                  <a:lnTo>
                    <a:pt x="103" y="136"/>
                  </a:lnTo>
                  <a:lnTo>
                    <a:pt x="0" y="127"/>
                  </a:lnTo>
                  <a:lnTo>
                    <a:pt x="2" y="110"/>
                  </a:lnTo>
                  <a:lnTo>
                    <a:pt x="77" y="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05" name="Freeform 63">
              <a:extLst>
                <a:ext uri="{FF2B5EF4-FFF2-40B4-BE49-F238E27FC236}">
                  <a16:creationId xmlns:a16="http://schemas.microsoft.com/office/drawing/2014/main" id="{374B5347-CF4C-4A2C-AC73-1DAFFB043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" y="2825"/>
              <a:ext cx="34" cy="52"/>
            </a:xfrm>
            <a:custGeom>
              <a:avLst/>
              <a:gdLst>
                <a:gd name="T0" fmla="*/ 6 w 37"/>
                <a:gd name="T1" fmla="*/ 41 h 55"/>
                <a:gd name="T2" fmla="*/ 2 w 37"/>
                <a:gd name="T3" fmla="*/ 39 h 55"/>
                <a:gd name="T4" fmla="*/ 0 w 37"/>
                <a:gd name="T5" fmla="*/ 32 h 55"/>
                <a:gd name="T6" fmla="*/ 0 w 37"/>
                <a:gd name="T7" fmla="*/ 25 h 55"/>
                <a:gd name="T8" fmla="*/ 2 w 37"/>
                <a:gd name="T9" fmla="*/ 17 h 55"/>
                <a:gd name="T10" fmla="*/ 6 w 37"/>
                <a:gd name="T11" fmla="*/ 9 h 55"/>
                <a:gd name="T12" fmla="*/ 9 w 37"/>
                <a:gd name="T13" fmla="*/ 3 h 55"/>
                <a:gd name="T14" fmla="*/ 15 w 37"/>
                <a:gd name="T15" fmla="*/ 0 h 55"/>
                <a:gd name="T16" fmla="*/ 19 w 37"/>
                <a:gd name="T17" fmla="*/ 0 h 55"/>
                <a:gd name="T18" fmla="*/ 22 w 37"/>
                <a:gd name="T19" fmla="*/ 4 h 55"/>
                <a:gd name="T20" fmla="*/ 24 w 37"/>
                <a:gd name="T21" fmla="*/ 9 h 55"/>
                <a:gd name="T22" fmla="*/ 23 w 37"/>
                <a:gd name="T23" fmla="*/ 17 h 55"/>
                <a:gd name="T24" fmla="*/ 22 w 37"/>
                <a:gd name="T25" fmla="*/ 25 h 55"/>
                <a:gd name="T26" fmla="*/ 17 w 37"/>
                <a:gd name="T27" fmla="*/ 34 h 55"/>
                <a:gd name="T28" fmla="*/ 15 w 37"/>
                <a:gd name="T29" fmla="*/ 39 h 55"/>
                <a:gd name="T30" fmla="*/ 9 w 37"/>
                <a:gd name="T31" fmla="*/ 41 h 55"/>
                <a:gd name="T32" fmla="*/ 6 w 37"/>
                <a:gd name="T33" fmla="*/ 41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"/>
                <a:gd name="T52" fmla="*/ 0 h 55"/>
                <a:gd name="T53" fmla="*/ 37 w 37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" h="55">
                  <a:moveTo>
                    <a:pt x="7" y="55"/>
                  </a:moveTo>
                  <a:lnTo>
                    <a:pt x="2" y="51"/>
                  </a:lnTo>
                  <a:lnTo>
                    <a:pt x="0" y="42"/>
                  </a:lnTo>
                  <a:lnTo>
                    <a:pt x="0" y="33"/>
                  </a:lnTo>
                  <a:lnTo>
                    <a:pt x="2" y="22"/>
                  </a:lnTo>
                  <a:lnTo>
                    <a:pt x="8" y="11"/>
                  </a:lnTo>
                  <a:lnTo>
                    <a:pt x="14" y="3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33" y="4"/>
                  </a:lnTo>
                  <a:lnTo>
                    <a:pt x="37" y="13"/>
                  </a:lnTo>
                  <a:lnTo>
                    <a:pt x="35" y="22"/>
                  </a:lnTo>
                  <a:lnTo>
                    <a:pt x="33" y="33"/>
                  </a:lnTo>
                  <a:lnTo>
                    <a:pt x="27" y="44"/>
                  </a:lnTo>
                  <a:lnTo>
                    <a:pt x="22" y="51"/>
                  </a:lnTo>
                  <a:lnTo>
                    <a:pt x="14" y="55"/>
                  </a:lnTo>
                  <a:lnTo>
                    <a:pt x="7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06" name="Freeform 64">
              <a:extLst>
                <a:ext uri="{FF2B5EF4-FFF2-40B4-BE49-F238E27FC236}">
                  <a16:creationId xmlns:a16="http://schemas.microsoft.com/office/drawing/2014/main" id="{7A058E66-16F6-4ADB-97D2-CB2EA0A93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2807"/>
              <a:ext cx="34" cy="55"/>
            </a:xfrm>
            <a:custGeom>
              <a:avLst/>
              <a:gdLst>
                <a:gd name="T0" fmla="*/ 4 w 38"/>
                <a:gd name="T1" fmla="*/ 39 h 60"/>
                <a:gd name="T2" fmla="*/ 2 w 38"/>
                <a:gd name="T3" fmla="*/ 36 h 60"/>
                <a:gd name="T4" fmla="*/ 0 w 38"/>
                <a:gd name="T5" fmla="*/ 30 h 60"/>
                <a:gd name="T6" fmla="*/ 0 w 38"/>
                <a:gd name="T7" fmla="*/ 24 h 60"/>
                <a:gd name="T8" fmla="*/ 2 w 38"/>
                <a:gd name="T9" fmla="*/ 16 h 60"/>
                <a:gd name="T10" fmla="*/ 4 w 38"/>
                <a:gd name="T11" fmla="*/ 8 h 60"/>
                <a:gd name="T12" fmla="*/ 10 w 38"/>
                <a:gd name="T13" fmla="*/ 5 h 60"/>
                <a:gd name="T14" fmla="*/ 13 w 38"/>
                <a:gd name="T15" fmla="*/ 0 h 60"/>
                <a:gd name="T16" fmla="*/ 17 w 38"/>
                <a:gd name="T17" fmla="*/ 0 h 60"/>
                <a:gd name="T18" fmla="*/ 21 w 38"/>
                <a:gd name="T19" fmla="*/ 5 h 60"/>
                <a:gd name="T20" fmla="*/ 21 w 38"/>
                <a:gd name="T21" fmla="*/ 8 h 60"/>
                <a:gd name="T22" fmla="*/ 21 w 38"/>
                <a:gd name="T23" fmla="*/ 16 h 60"/>
                <a:gd name="T24" fmla="*/ 21 w 38"/>
                <a:gd name="T25" fmla="*/ 24 h 60"/>
                <a:gd name="T26" fmla="*/ 17 w 38"/>
                <a:gd name="T27" fmla="*/ 30 h 60"/>
                <a:gd name="T28" fmla="*/ 13 w 38"/>
                <a:gd name="T29" fmla="*/ 36 h 60"/>
                <a:gd name="T30" fmla="*/ 9 w 38"/>
                <a:gd name="T31" fmla="*/ 39 h 60"/>
                <a:gd name="T32" fmla="*/ 4 w 38"/>
                <a:gd name="T33" fmla="*/ 3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8"/>
                <a:gd name="T52" fmla="*/ 0 h 60"/>
                <a:gd name="T53" fmla="*/ 38 w 38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8" h="60">
                  <a:moveTo>
                    <a:pt x="8" y="60"/>
                  </a:moveTo>
                  <a:lnTo>
                    <a:pt x="2" y="55"/>
                  </a:lnTo>
                  <a:lnTo>
                    <a:pt x="0" y="47"/>
                  </a:lnTo>
                  <a:lnTo>
                    <a:pt x="0" y="36"/>
                  </a:lnTo>
                  <a:lnTo>
                    <a:pt x="2" y="24"/>
                  </a:lnTo>
                  <a:lnTo>
                    <a:pt x="8" y="13"/>
                  </a:lnTo>
                  <a:lnTo>
                    <a:pt x="16" y="5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6" y="5"/>
                  </a:lnTo>
                  <a:lnTo>
                    <a:pt x="38" y="13"/>
                  </a:lnTo>
                  <a:lnTo>
                    <a:pt x="38" y="24"/>
                  </a:lnTo>
                  <a:lnTo>
                    <a:pt x="36" y="36"/>
                  </a:lnTo>
                  <a:lnTo>
                    <a:pt x="30" y="47"/>
                  </a:lnTo>
                  <a:lnTo>
                    <a:pt x="23" y="55"/>
                  </a:lnTo>
                  <a:lnTo>
                    <a:pt x="15" y="60"/>
                  </a:lnTo>
                  <a:lnTo>
                    <a:pt x="8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07" name="Freeform 65">
              <a:extLst>
                <a:ext uri="{FF2B5EF4-FFF2-40B4-BE49-F238E27FC236}">
                  <a16:creationId xmlns:a16="http://schemas.microsoft.com/office/drawing/2014/main" id="{8F29E3B4-687B-4D37-B2D6-B59CE7152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" y="3115"/>
              <a:ext cx="377" cy="474"/>
            </a:xfrm>
            <a:custGeom>
              <a:avLst/>
              <a:gdLst>
                <a:gd name="T0" fmla="*/ 227 w 427"/>
                <a:gd name="T1" fmla="*/ 16 h 517"/>
                <a:gd name="T2" fmla="*/ 222 w 427"/>
                <a:gd name="T3" fmla="*/ 9 h 517"/>
                <a:gd name="T4" fmla="*/ 215 w 427"/>
                <a:gd name="T5" fmla="*/ 6 h 517"/>
                <a:gd name="T6" fmla="*/ 203 w 427"/>
                <a:gd name="T7" fmla="*/ 2 h 517"/>
                <a:gd name="T8" fmla="*/ 190 w 427"/>
                <a:gd name="T9" fmla="*/ 0 h 517"/>
                <a:gd name="T10" fmla="*/ 177 w 427"/>
                <a:gd name="T11" fmla="*/ 1 h 517"/>
                <a:gd name="T12" fmla="*/ 160 w 427"/>
                <a:gd name="T13" fmla="*/ 3 h 517"/>
                <a:gd name="T14" fmla="*/ 143 w 427"/>
                <a:gd name="T15" fmla="*/ 6 h 517"/>
                <a:gd name="T16" fmla="*/ 126 w 427"/>
                <a:gd name="T17" fmla="*/ 7 h 517"/>
                <a:gd name="T18" fmla="*/ 109 w 427"/>
                <a:gd name="T19" fmla="*/ 13 h 517"/>
                <a:gd name="T20" fmla="*/ 94 w 427"/>
                <a:gd name="T21" fmla="*/ 16 h 517"/>
                <a:gd name="T22" fmla="*/ 79 w 427"/>
                <a:gd name="T23" fmla="*/ 20 h 517"/>
                <a:gd name="T24" fmla="*/ 66 w 427"/>
                <a:gd name="T25" fmla="*/ 24 h 517"/>
                <a:gd name="T26" fmla="*/ 55 w 427"/>
                <a:gd name="T27" fmla="*/ 27 h 517"/>
                <a:gd name="T28" fmla="*/ 47 w 427"/>
                <a:gd name="T29" fmla="*/ 30 h 517"/>
                <a:gd name="T30" fmla="*/ 41 w 427"/>
                <a:gd name="T31" fmla="*/ 31 h 517"/>
                <a:gd name="T32" fmla="*/ 39 w 427"/>
                <a:gd name="T33" fmla="*/ 32 h 517"/>
                <a:gd name="T34" fmla="*/ 39 w 427"/>
                <a:gd name="T35" fmla="*/ 31 h 517"/>
                <a:gd name="T36" fmla="*/ 39 w 427"/>
                <a:gd name="T37" fmla="*/ 30 h 517"/>
                <a:gd name="T38" fmla="*/ 38 w 427"/>
                <a:gd name="T39" fmla="*/ 27 h 517"/>
                <a:gd name="T40" fmla="*/ 36 w 427"/>
                <a:gd name="T41" fmla="*/ 24 h 517"/>
                <a:gd name="T42" fmla="*/ 34 w 427"/>
                <a:gd name="T43" fmla="*/ 22 h 517"/>
                <a:gd name="T44" fmla="*/ 30 w 427"/>
                <a:gd name="T45" fmla="*/ 18 h 517"/>
                <a:gd name="T46" fmla="*/ 26 w 427"/>
                <a:gd name="T47" fmla="*/ 17 h 517"/>
                <a:gd name="T48" fmla="*/ 19 w 427"/>
                <a:gd name="T49" fmla="*/ 16 h 517"/>
                <a:gd name="T50" fmla="*/ 13 w 427"/>
                <a:gd name="T51" fmla="*/ 17 h 517"/>
                <a:gd name="T52" fmla="*/ 9 w 427"/>
                <a:gd name="T53" fmla="*/ 17 h 517"/>
                <a:gd name="T54" fmla="*/ 6 w 427"/>
                <a:gd name="T55" fmla="*/ 20 h 517"/>
                <a:gd name="T56" fmla="*/ 4 w 427"/>
                <a:gd name="T57" fmla="*/ 21 h 517"/>
                <a:gd name="T58" fmla="*/ 4 w 427"/>
                <a:gd name="T59" fmla="*/ 22 h 517"/>
                <a:gd name="T60" fmla="*/ 2 w 427"/>
                <a:gd name="T61" fmla="*/ 24 h 517"/>
                <a:gd name="T62" fmla="*/ 0 w 427"/>
                <a:gd name="T63" fmla="*/ 25 h 517"/>
                <a:gd name="T64" fmla="*/ 0 w 427"/>
                <a:gd name="T65" fmla="*/ 26 h 517"/>
                <a:gd name="T66" fmla="*/ 0 w 427"/>
                <a:gd name="T67" fmla="*/ 336 h 517"/>
                <a:gd name="T68" fmla="*/ 39 w 427"/>
                <a:gd name="T69" fmla="*/ 334 h 517"/>
                <a:gd name="T70" fmla="*/ 39 w 427"/>
                <a:gd name="T71" fmla="*/ 312 h 517"/>
                <a:gd name="T72" fmla="*/ 39 w 427"/>
                <a:gd name="T73" fmla="*/ 264 h 517"/>
                <a:gd name="T74" fmla="*/ 39 w 427"/>
                <a:gd name="T75" fmla="*/ 217 h 517"/>
                <a:gd name="T76" fmla="*/ 39 w 427"/>
                <a:gd name="T77" fmla="*/ 196 h 517"/>
                <a:gd name="T78" fmla="*/ 44 w 427"/>
                <a:gd name="T79" fmla="*/ 192 h 517"/>
                <a:gd name="T80" fmla="*/ 55 w 427"/>
                <a:gd name="T81" fmla="*/ 190 h 517"/>
                <a:gd name="T82" fmla="*/ 64 w 427"/>
                <a:gd name="T83" fmla="*/ 187 h 517"/>
                <a:gd name="T84" fmla="*/ 75 w 427"/>
                <a:gd name="T85" fmla="*/ 182 h 517"/>
                <a:gd name="T86" fmla="*/ 86 w 427"/>
                <a:gd name="T87" fmla="*/ 178 h 517"/>
                <a:gd name="T88" fmla="*/ 99 w 427"/>
                <a:gd name="T89" fmla="*/ 174 h 517"/>
                <a:gd name="T90" fmla="*/ 112 w 427"/>
                <a:gd name="T91" fmla="*/ 170 h 517"/>
                <a:gd name="T92" fmla="*/ 126 w 427"/>
                <a:gd name="T93" fmla="*/ 166 h 517"/>
                <a:gd name="T94" fmla="*/ 140 w 427"/>
                <a:gd name="T95" fmla="*/ 161 h 517"/>
                <a:gd name="T96" fmla="*/ 155 w 427"/>
                <a:gd name="T97" fmla="*/ 157 h 517"/>
                <a:gd name="T98" fmla="*/ 169 w 427"/>
                <a:gd name="T99" fmla="*/ 153 h 517"/>
                <a:gd name="T100" fmla="*/ 183 w 427"/>
                <a:gd name="T101" fmla="*/ 149 h 517"/>
                <a:gd name="T102" fmla="*/ 195 w 427"/>
                <a:gd name="T103" fmla="*/ 144 h 517"/>
                <a:gd name="T104" fmla="*/ 208 w 427"/>
                <a:gd name="T105" fmla="*/ 142 h 517"/>
                <a:gd name="T106" fmla="*/ 219 w 427"/>
                <a:gd name="T107" fmla="*/ 138 h 517"/>
                <a:gd name="T108" fmla="*/ 230 w 427"/>
                <a:gd name="T109" fmla="*/ 137 h 517"/>
                <a:gd name="T110" fmla="*/ 227 w 427"/>
                <a:gd name="T111" fmla="*/ 16 h 51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27"/>
                <a:gd name="T169" fmla="*/ 0 h 517"/>
                <a:gd name="T170" fmla="*/ 427 w 427"/>
                <a:gd name="T171" fmla="*/ 517 h 51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27" h="517">
                  <a:moveTo>
                    <a:pt x="424" y="24"/>
                  </a:moveTo>
                  <a:lnTo>
                    <a:pt x="414" y="14"/>
                  </a:lnTo>
                  <a:lnTo>
                    <a:pt x="399" y="7"/>
                  </a:lnTo>
                  <a:lnTo>
                    <a:pt x="378" y="2"/>
                  </a:lnTo>
                  <a:lnTo>
                    <a:pt x="354" y="0"/>
                  </a:lnTo>
                  <a:lnTo>
                    <a:pt x="328" y="1"/>
                  </a:lnTo>
                  <a:lnTo>
                    <a:pt x="298" y="3"/>
                  </a:lnTo>
                  <a:lnTo>
                    <a:pt x="266" y="7"/>
                  </a:lnTo>
                  <a:lnTo>
                    <a:pt x="235" y="12"/>
                  </a:lnTo>
                  <a:lnTo>
                    <a:pt x="204" y="18"/>
                  </a:lnTo>
                  <a:lnTo>
                    <a:pt x="174" y="24"/>
                  </a:lnTo>
                  <a:lnTo>
                    <a:pt x="147" y="30"/>
                  </a:lnTo>
                  <a:lnTo>
                    <a:pt x="123" y="37"/>
                  </a:lnTo>
                  <a:lnTo>
                    <a:pt x="102" y="41"/>
                  </a:lnTo>
                  <a:lnTo>
                    <a:pt x="87" y="46"/>
                  </a:lnTo>
                  <a:lnTo>
                    <a:pt x="76" y="48"/>
                  </a:lnTo>
                  <a:lnTo>
                    <a:pt x="73" y="49"/>
                  </a:lnTo>
                  <a:lnTo>
                    <a:pt x="73" y="48"/>
                  </a:lnTo>
                  <a:lnTo>
                    <a:pt x="72" y="46"/>
                  </a:lnTo>
                  <a:lnTo>
                    <a:pt x="71" y="41"/>
                  </a:lnTo>
                  <a:lnTo>
                    <a:pt x="68" y="37"/>
                  </a:lnTo>
                  <a:lnTo>
                    <a:pt x="64" y="33"/>
                  </a:lnTo>
                  <a:lnTo>
                    <a:pt x="57" y="28"/>
                  </a:lnTo>
                  <a:lnTo>
                    <a:pt x="48" y="26"/>
                  </a:lnTo>
                  <a:lnTo>
                    <a:pt x="35" y="25"/>
                  </a:lnTo>
                  <a:lnTo>
                    <a:pt x="25" y="26"/>
                  </a:lnTo>
                  <a:lnTo>
                    <a:pt x="17" y="27"/>
                  </a:lnTo>
                  <a:lnTo>
                    <a:pt x="11" y="30"/>
                  </a:lnTo>
                  <a:lnTo>
                    <a:pt x="6" y="32"/>
                  </a:lnTo>
                  <a:lnTo>
                    <a:pt x="4" y="34"/>
                  </a:lnTo>
                  <a:lnTo>
                    <a:pt x="2" y="37"/>
                  </a:lnTo>
                  <a:lnTo>
                    <a:pt x="0" y="38"/>
                  </a:lnTo>
                  <a:lnTo>
                    <a:pt x="0" y="39"/>
                  </a:lnTo>
                  <a:lnTo>
                    <a:pt x="0" y="517"/>
                  </a:lnTo>
                  <a:lnTo>
                    <a:pt x="73" y="515"/>
                  </a:lnTo>
                  <a:lnTo>
                    <a:pt x="73" y="482"/>
                  </a:lnTo>
                  <a:lnTo>
                    <a:pt x="73" y="408"/>
                  </a:lnTo>
                  <a:lnTo>
                    <a:pt x="73" y="335"/>
                  </a:lnTo>
                  <a:lnTo>
                    <a:pt x="73" y="302"/>
                  </a:lnTo>
                  <a:lnTo>
                    <a:pt x="84" y="297"/>
                  </a:lnTo>
                  <a:lnTo>
                    <a:pt x="101" y="292"/>
                  </a:lnTo>
                  <a:lnTo>
                    <a:pt x="118" y="288"/>
                  </a:lnTo>
                  <a:lnTo>
                    <a:pt x="139" y="282"/>
                  </a:lnTo>
                  <a:lnTo>
                    <a:pt x="161" y="275"/>
                  </a:lnTo>
                  <a:lnTo>
                    <a:pt x="185" y="268"/>
                  </a:lnTo>
                  <a:lnTo>
                    <a:pt x="210" y="262"/>
                  </a:lnTo>
                  <a:lnTo>
                    <a:pt x="235" y="256"/>
                  </a:lnTo>
                  <a:lnTo>
                    <a:pt x="262" y="249"/>
                  </a:lnTo>
                  <a:lnTo>
                    <a:pt x="288" y="242"/>
                  </a:lnTo>
                  <a:lnTo>
                    <a:pt x="315" y="236"/>
                  </a:lnTo>
                  <a:lnTo>
                    <a:pt x="340" y="229"/>
                  </a:lnTo>
                  <a:lnTo>
                    <a:pt x="364" y="223"/>
                  </a:lnTo>
                  <a:lnTo>
                    <a:pt x="387" y="219"/>
                  </a:lnTo>
                  <a:lnTo>
                    <a:pt x="408" y="214"/>
                  </a:lnTo>
                  <a:lnTo>
                    <a:pt x="427" y="211"/>
                  </a:lnTo>
                  <a:lnTo>
                    <a:pt x="42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08" name="Freeform 66">
              <a:extLst>
                <a:ext uri="{FF2B5EF4-FFF2-40B4-BE49-F238E27FC236}">
                  <a16:creationId xmlns:a16="http://schemas.microsoft.com/office/drawing/2014/main" id="{72C259A2-6D4A-4DD0-A055-B1C36B436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" y="3459"/>
              <a:ext cx="2812" cy="425"/>
            </a:xfrm>
            <a:custGeom>
              <a:avLst/>
              <a:gdLst>
                <a:gd name="T0" fmla="*/ 499 w 2284"/>
                <a:gd name="T1" fmla="*/ 45 h 463"/>
                <a:gd name="T2" fmla="*/ 687 w 2284"/>
                <a:gd name="T3" fmla="*/ 37 h 463"/>
                <a:gd name="T4" fmla="*/ 896 w 2284"/>
                <a:gd name="T5" fmla="*/ 30 h 463"/>
                <a:gd name="T6" fmla="*/ 1130 w 2284"/>
                <a:gd name="T7" fmla="*/ 23 h 463"/>
                <a:gd name="T8" fmla="*/ 1381 w 2284"/>
                <a:gd name="T9" fmla="*/ 17 h 463"/>
                <a:gd name="T10" fmla="*/ 1652 w 2284"/>
                <a:gd name="T11" fmla="*/ 13 h 463"/>
                <a:gd name="T12" fmla="*/ 1937 w 2284"/>
                <a:gd name="T13" fmla="*/ 7 h 463"/>
                <a:gd name="T14" fmla="*/ 2237 w 2284"/>
                <a:gd name="T15" fmla="*/ 6 h 463"/>
                <a:gd name="T16" fmla="*/ 2555 w 2284"/>
                <a:gd name="T17" fmla="*/ 3 h 463"/>
                <a:gd name="T18" fmla="*/ 2880 w 2284"/>
                <a:gd name="T19" fmla="*/ 1 h 463"/>
                <a:gd name="T20" fmla="*/ 3218 w 2284"/>
                <a:gd name="T21" fmla="*/ 0 h 463"/>
                <a:gd name="T22" fmla="*/ 3644 w 2284"/>
                <a:gd name="T23" fmla="*/ 1 h 463"/>
                <a:gd name="T24" fmla="*/ 4058 w 2284"/>
                <a:gd name="T25" fmla="*/ 4 h 463"/>
                <a:gd name="T26" fmla="*/ 4446 w 2284"/>
                <a:gd name="T27" fmla="*/ 6 h 463"/>
                <a:gd name="T28" fmla="*/ 4813 w 2284"/>
                <a:gd name="T29" fmla="*/ 13 h 463"/>
                <a:gd name="T30" fmla="*/ 5155 w 2284"/>
                <a:gd name="T31" fmla="*/ 20 h 463"/>
                <a:gd name="T32" fmla="*/ 5417 w 2284"/>
                <a:gd name="T33" fmla="*/ 26 h 463"/>
                <a:gd name="T34" fmla="*/ 5633 w 2284"/>
                <a:gd name="T35" fmla="*/ 33 h 463"/>
                <a:gd name="T36" fmla="*/ 5828 w 2284"/>
                <a:gd name="T37" fmla="*/ 39 h 463"/>
                <a:gd name="T38" fmla="*/ 6004 w 2284"/>
                <a:gd name="T39" fmla="*/ 48 h 463"/>
                <a:gd name="T40" fmla="*/ 6145 w 2284"/>
                <a:gd name="T41" fmla="*/ 57 h 463"/>
                <a:gd name="T42" fmla="*/ 6274 w 2284"/>
                <a:gd name="T43" fmla="*/ 67 h 463"/>
                <a:gd name="T44" fmla="*/ 6373 w 2284"/>
                <a:gd name="T45" fmla="*/ 79 h 463"/>
                <a:gd name="T46" fmla="*/ 6440 w 2284"/>
                <a:gd name="T47" fmla="*/ 95 h 463"/>
                <a:gd name="T48" fmla="*/ 6439 w 2284"/>
                <a:gd name="T49" fmla="*/ 200 h 463"/>
                <a:gd name="T50" fmla="*/ 6286 w 2284"/>
                <a:gd name="T51" fmla="*/ 222 h 463"/>
                <a:gd name="T52" fmla="*/ 6086 w 2284"/>
                <a:gd name="T53" fmla="*/ 242 h 463"/>
                <a:gd name="T54" fmla="*/ 5960 w 2284"/>
                <a:gd name="T55" fmla="*/ 252 h 463"/>
                <a:gd name="T56" fmla="*/ 5853 w 2284"/>
                <a:gd name="T57" fmla="*/ 258 h 463"/>
                <a:gd name="T58" fmla="*/ 5738 w 2284"/>
                <a:gd name="T59" fmla="*/ 263 h 463"/>
                <a:gd name="T60" fmla="*/ 5625 w 2284"/>
                <a:gd name="T61" fmla="*/ 268 h 463"/>
                <a:gd name="T62" fmla="*/ 5495 w 2284"/>
                <a:gd name="T63" fmla="*/ 272 h 463"/>
                <a:gd name="T64" fmla="*/ 5330 w 2284"/>
                <a:gd name="T65" fmla="*/ 277 h 463"/>
                <a:gd name="T66" fmla="*/ 5117 w 2284"/>
                <a:gd name="T67" fmla="*/ 282 h 463"/>
                <a:gd name="T68" fmla="*/ 4893 w 2284"/>
                <a:gd name="T69" fmla="*/ 287 h 463"/>
                <a:gd name="T70" fmla="*/ 4658 w 2284"/>
                <a:gd name="T71" fmla="*/ 291 h 463"/>
                <a:gd name="T72" fmla="*/ 4406 w 2284"/>
                <a:gd name="T73" fmla="*/ 294 h 463"/>
                <a:gd name="T74" fmla="*/ 4147 w 2284"/>
                <a:gd name="T75" fmla="*/ 297 h 463"/>
                <a:gd name="T76" fmla="*/ 3978 w 2284"/>
                <a:gd name="T77" fmla="*/ 298 h 463"/>
                <a:gd name="T78" fmla="*/ 3808 w 2284"/>
                <a:gd name="T79" fmla="*/ 300 h 463"/>
                <a:gd name="T80" fmla="*/ 3632 w 2284"/>
                <a:gd name="T81" fmla="*/ 301 h 463"/>
                <a:gd name="T82" fmla="*/ 3456 w 2284"/>
                <a:gd name="T83" fmla="*/ 302 h 463"/>
                <a:gd name="T84" fmla="*/ 3279 w 2284"/>
                <a:gd name="T85" fmla="*/ 302 h 463"/>
                <a:gd name="T86" fmla="*/ 3099 w 2284"/>
                <a:gd name="T87" fmla="*/ 302 h 463"/>
                <a:gd name="T88" fmla="*/ 2923 w 2284"/>
                <a:gd name="T89" fmla="*/ 301 h 463"/>
                <a:gd name="T90" fmla="*/ 2752 w 2284"/>
                <a:gd name="T91" fmla="*/ 300 h 463"/>
                <a:gd name="T92" fmla="*/ 2577 w 2284"/>
                <a:gd name="T93" fmla="*/ 299 h 463"/>
                <a:gd name="T94" fmla="*/ 2412 w 2284"/>
                <a:gd name="T95" fmla="*/ 297 h 463"/>
                <a:gd name="T96" fmla="*/ 2163 w 2284"/>
                <a:gd name="T97" fmla="*/ 296 h 463"/>
                <a:gd name="T98" fmla="*/ 1762 w 2284"/>
                <a:gd name="T99" fmla="*/ 291 h 463"/>
                <a:gd name="T100" fmla="*/ 1410 w 2284"/>
                <a:gd name="T101" fmla="*/ 284 h 463"/>
                <a:gd name="T102" fmla="*/ 1091 w 2284"/>
                <a:gd name="T103" fmla="*/ 277 h 463"/>
                <a:gd name="T104" fmla="*/ 813 w 2284"/>
                <a:gd name="T105" fmla="*/ 268 h 463"/>
                <a:gd name="T106" fmla="*/ 559 w 2284"/>
                <a:gd name="T107" fmla="*/ 257 h 463"/>
                <a:gd name="T108" fmla="*/ 388 w 2284"/>
                <a:gd name="T109" fmla="*/ 247 h 463"/>
                <a:gd name="T110" fmla="*/ 249 w 2284"/>
                <a:gd name="T111" fmla="*/ 234 h 463"/>
                <a:gd name="T112" fmla="*/ 143 w 2284"/>
                <a:gd name="T113" fmla="*/ 221 h 463"/>
                <a:gd name="T114" fmla="*/ 62 w 2284"/>
                <a:gd name="T115" fmla="*/ 210 h 463"/>
                <a:gd name="T116" fmla="*/ 9 w 2284"/>
                <a:gd name="T117" fmla="*/ 199 h 463"/>
                <a:gd name="T118" fmla="*/ 22 w 2284"/>
                <a:gd name="T119" fmla="*/ 91 h 463"/>
                <a:gd name="T120" fmla="*/ 111 w 2284"/>
                <a:gd name="T121" fmla="*/ 71 h 463"/>
                <a:gd name="T122" fmla="*/ 295 w 2284"/>
                <a:gd name="T123" fmla="*/ 57 h 46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284"/>
                <a:gd name="T187" fmla="*/ 0 h 463"/>
                <a:gd name="T188" fmla="*/ 2284 w 2284"/>
                <a:gd name="T189" fmla="*/ 463 h 46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284" h="463">
                  <a:moveTo>
                    <a:pt x="137" y="78"/>
                  </a:moveTo>
                  <a:lnTo>
                    <a:pt x="157" y="73"/>
                  </a:lnTo>
                  <a:lnTo>
                    <a:pt x="176" y="69"/>
                  </a:lnTo>
                  <a:lnTo>
                    <a:pt x="198" y="65"/>
                  </a:lnTo>
                  <a:lnTo>
                    <a:pt x="220" y="61"/>
                  </a:lnTo>
                  <a:lnTo>
                    <a:pt x="243" y="57"/>
                  </a:lnTo>
                  <a:lnTo>
                    <a:pt x="267" y="53"/>
                  </a:lnTo>
                  <a:lnTo>
                    <a:pt x="291" y="49"/>
                  </a:lnTo>
                  <a:lnTo>
                    <a:pt x="317" y="46"/>
                  </a:lnTo>
                  <a:lnTo>
                    <a:pt x="343" y="42"/>
                  </a:lnTo>
                  <a:lnTo>
                    <a:pt x="371" y="39"/>
                  </a:lnTo>
                  <a:lnTo>
                    <a:pt x="400" y="35"/>
                  </a:lnTo>
                  <a:lnTo>
                    <a:pt x="428" y="32"/>
                  </a:lnTo>
                  <a:lnTo>
                    <a:pt x="458" y="30"/>
                  </a:lnTo>
                  <a:lnTo>
                    <a:pt x="488" y="26"/>
                  </a:lnTo>
                  <a:lnTo>
                    <a:pt x="519" y="24"/>
                  </a:lnTo>
                  <a:lnTo>
                    <a:pt x="552" y="22"/>
                  </a:lnTo>
                  <a:lnTo>
                    <a:pt x="584" y="18"/>
                  </a:lnTo>
                  <a:lnTo>
                    <a:pt x="617" y="16"/>
                  </a:lnTo>
                  <a:lnTo>
                    <a:pt x="651" y="13"/>
                  </a:lnTo>
                  <a:lnTo>
                    <a:pt x="685" y="12"/>
                  </a:lnTo>
                  <a:lnTo>
                    <a:pt x="720" y="10"/>
                  </a:lnTo>
                  <a:lnTo>
                    <a:pt x="756" y="9"/>
                  </a:lnTo>
                  <a:lnTo>
                    <a:pt x="791" y="7"/>
                  </a:lnTo>
                  <a:lnTo>
                    <a:pt x="828" y="5"/>
                  </a:lnTo>
                  <a:lnTo>
                    <a:pt x="865" y="4"/>
                  </a:lnTo>
                  <a:lnTo>
                    <a:pt x="903" y="3"/>
                  </a:lnTo>
                  <a:lnTo>
                    <a:pt x="941" y="2"/>
                  </a:lnTo>
                  <a:lnTo>
                    <a:pt x="979" y="1"/>
                  </a:lnTo>
                  <a:lnTo>
                    <a:pt x="1018" y="1"/>
                  </a:lnTo>
                  <a:lnTo>
                    <a:pt x="1057" y="0"/>
                  </a:lnTo>
                  <a:lnTo>
                    <a:pt x="1097" y="0"/>
                  </a:lnTo>
                  <a:lnTo>
                    <a:pt x="1137" y="0"/>
                  </a:lnTo>
                  <a:lnTo>
                    <a:pt x="1187" y="0"/>
                  </a:lnTo>
                  <a:lnTo>
                    <a:pt x="1238" y="1"/>
                  </a:lnTo>
                  <a:lnTo>
                    <a:pt x="1288" y="1"/>
                  </a:lnTo>
                  <a:lnTo>
                    <a:pt x="1337" y="2"/>
                  </a:lnTo>
                  <a:lnTo>
                    <a:pt x="1386" y="3"/>
                  </a:lnTo>
                  <a:lnTo>
                    <a:pt x="1434" y="4"/>
                  </a:lnTo>
                  <a:lnTo>
                    <a:pt x="1480" y="7"/>
                  </a:lnTo>
                  <a:lnTo>
                    <a:pt x="1526" y="9"/>
                  </a:lnTo>
                  <a:lnTo>
                    <a:pt x="1572" y="11"/>
                  </a:lnTo>
                  <a:lnTo>
                    <a:pt x="1616" y="13"/>
                  </a:lnTo>
                  <a:lnTo>
                    <a:pt x="1660" y="17"/>
                  </a:lnTo>
                  <a:lnTo>
                    <a:pt x="1702" y="19"/>
                  </a:lnTo>
                  <a:lnTo>
                    <a:pt x="1743" y="23"/>
                  </a:lnTo>
                  <a:lnTo>
                    <a:pt x="1783" y="26"/>
                  </a:lnTo>
                  <a:lnTo>
                    <a:pt x="1822" y="31"/>
                  </a:lnTo>
                  <a:lnTo>
                    <a:pt x="1860" y="34"/>
                  </a:lnTo>
                  <a:lnTo>
                    <a:pt x="1888" y="38"/>
                  </a:lnTo>
                  <a:lnTo>
                    <a:pt x="1915" y="40"/>
                  </a:lnTo>
                  <a:lnTo>
                    <a:pt x="1941" y="43"/>
                  </a:lnTo>
                  <a:lnTo>
                    <a:pt x="1966" y="47"/>
                  </a:lnTo>
                  <a:lnTo>
                    <a:pt x="1991" y="50"/>
                  </a:lnTo>
                  <a:lnTo>
                    <a:pt x="2016" y="54"/>
                  </a:lnTo>
                  <a:lnTo>
                    <a:pt x="2039" y="57"/>
                  </a:lnTo>
                  <a:lnTo>
                    <a:pt x="2061" y="61"/>
                  </a:lnTo>
                  <a:lnTo>
                    <a:pt x="2081" y="65"/>
                  </a:lnTo>
                  <a:lnTo>
                    <a:pt x="2102" y="69"/>
                  </a:lnTo>
                  <a:lnTo>
                    <a:pt x="2122" y="73"/>
                  </a:lnTo>
                  <a:lnTo>
                    <a:pt x="2140" y="77"/>
                  </a:lnTo>
                  <a:lnTo>
                    <a:pt x="2157" y="81"/>
                  </a:lnTo>
                  <a:lnTo>
                    <a:pt x="2173" y="86"/>
                  </a:lnTo>
                  <a:lnTo>
                    <a:pt x="2190" y="92"/>
                  </a:lnTo>
                  <a:lnTo>
                    <a:pt x="2203" y="96"/>
                  </a:lnTo>
                  <a:lnTo>
                    <a:pt x="2218" y="102"/>
                  </a:lnTo>
                  <a:lnTo>
                    <a:pt x="2231" y="108"/>
                  </a:lnTo>
                  <a:lnTo>
                    <a:pt x="2243" y="114"/>
                  </a:lnTo>
                  <a:lnTo>
                    <a:pt x="2253" y="121"/>
                  </a:lnTo>
                  <a:lnTo>
                    <a:pt x="2261" y="128"/>
                  </a:lnTo>
                  <a:lnTo>
                    <a:pt x="2269" y="136"/>
                  </a:lnTo>
                  <a:lnTo>
                    <a:pt x="2277" y="145"/>
                  </a:lnTo>
                  <a:lnTo>
                    <a:pt x="2284" y="155"/>
                  </a:lnTo>
                  <a:lnTo>
                    <a:pt x="2284" y="297"/>
                  </a:lnTo>
                  <a:lnTo>
                    <a:pt x="2276" y="306"/>
                  </a:lnTo>
                  <a:lnTo>
                    <a:pt x="2262" y="317"/>
                  </a:lnTo>
                  <a:lnTo>
                    <a:pt x="2243" y="329"/>
                  </a:lnTo>
                  <a:lnTo>
                    <a:pt x="2222" y="342"/>
                  </a:lnTo>
                  <a:lnTo>
                    <a:pt x="2198" y="353"/>
                  </a:lnTo>
                  <a:lnTo>
                    <a:pt x="2175" y="365"/>
                  </a:lnTo>
                  <a:lnTo>
                    <a:pt x="2152" y="373"/>
                  </a:lnTo>
                  <a:lnTo>
                    <a:pt x="2132" y="380"/>
                  </a:lnTo>
                  <a:lnTo>
                    <a:pt x="2119" y="383"/>
                  </a:lnTo>
                  <a:lnTo>
                    <a:pt x="2107" y="386"/>
                  </a:lnTo>
                  <a:lnTo>
                    <a:pt x="2094" y="389"/>
                  </a:lnTo>
                  <a:lnTo>
                    <a:pt x="2081" y="393"/>
                  </a:lnTo>
                  <a:lnTo>
                    <a:pt x="2069" y="395"/>
                  </a:lnTo>
                  <a:lnTo>
                    <a:pt x="2056" y="398"/>
                  </a:lnTo>
                  <a:lnTo>
                    <a:pt x="2042" y="401"/>
                  </a:lnTo>
                  <a:lnTo>
                    <a:pt x="2029" y="403"/>
                  </a:lnTo>
                  <a:lnTo>
                    <a:pt x="2016" y="407"/>
                  </a:lnTo>
                  <a:lnTo>
                    <a:pt x="2002" y="409"/>
                  </a:lnTo>
                  <a:lnTo>
                    <a:pt x="1988" y="411"/>
                  </a:lnTo>
                  <a:lnTo>
                    <a:pt x="1973" y="413"/>
                  </a:lnTo>
                  <a:lnTo>
                    <a:pt x="1958" y="416"/>
                  </a:lnTo>
                  <a:lnTo>
                    <a:pt x="1942" y="418"/>
                  </a:lnTo>
                  <a:lnTo>
                    <a:pt x="1926" y="420"/>
                  </a:lnTo>
                  <a:lnTo>
                    <a:pt x="1909" y="423"/>
                  </a:lnTo>
                  <a:lnTo>
                    <a:pt x="1884" y="425"/>
                  </a:lnTo>
                  <a:lnTo>
                    <a:pt x="1860" y="428"/>
                  </a:lnTo>
                  <a:lnTo>
                    <a:pt x="1835" y="431"/>
                  </a:lnTo>
                  <a:lnTo>
                    <a:pt x="1809" y="433"/>
                  </a:lnTo>
                  <a:lnTo>
                    <a:pt x="1784" y="435"/>
                  </a:lnTo>
                  <a:lnTo>
                    <a:pt x="1758" y="438"/>
                  </a:lnTo>
                  <a:lnTo>
                    <a:pt x="1730" y="440"/>
                  </a:lnTo>
                  <a:lnTo>
                    <a:pt x="1702" y="442"/>
                  </a:lnTo>
                  <a:lnTo>
                    <a:pt x="1675" y="445"/>
                  </a:lnTo>
                  <a:lnTo>
                    <a:pt x="1646" y="447"/>
                  </a:lnTo>
                  <a:lnTo>
                    <a:pt x="1617" y="448"/>
                  </a:lnTo>
                  <a:lnTo>
                    <a:pt x="1587" y="450"/>
                  </a:lnTo>
                  <a:lnTo>
                    <a:pt x="1558" y="451"/>
                  </a:lnTo>
                  <a:lnTo>
                    <a:pt x="1527" y="454"/>
                  </a:lnTo>
                  <a:lnTo>
                    <a:pt x="1497" y="455"/>
                  </a:lnTo>
                  <a:lnTo>
                    <a:pt x="1466" y="456"/>
                  </a:lnTo>
                  <a:lnTo>
                    <a:pt x="1447" y="457"/>
                  </a:lnTo>
                  <a:lnTo>
                    <a:pt x="1427" y="457"/>
                  </a:lnTo>
                  <a:lnTo>
                    <a:pt x="1406" y="458"/>
                  </a:lnTo>
                  <a:lnTo>
                    <a:pt x="1387" y="460"/>
                  </a:lnTo>
                  <a:lnTo>
                    <a:pt x="1366" y="460"/>
                  </a:lnTo>
                  <a:lnTo>
                    <a:pt x="1346" y="461"/>
                  </a:lnTo>
                  <a:lnTo>
                    <a:pt x="1326" y="461"/>
                  </a:lnTo>
                  <a:lnTo>
                    <a:pt x="1305" y="461"/>
                  </a:lnTo>
                  <a:lnTo>
                    <a:pt x="1284" y="462"/>
                  </a:lnTo>
                  <a:lnTo>
                    <a:pt x="1264" y="462"/>
                  </a:lnTo>
                  <a:lnTo>
                    <a:pt x="1243" y="462"/>
                  </a:lnTo>
                  <a:lnTo>
                    <a:pt x="1222" y="463"/>
                  </a:lnTo>
                  <a:lnTo>
                    <a:pt x="1200" y="463"/>
                  </a:lnTo>
                  <a:lnTo>
                    <a:pt x="1179" y="463"/>
                  </a:lnTo>
                  <a:lnTo>
                    <a:pt x="1159" y="463"/>
                  </a:lnTo>
                  <a:lnTo>
                    <a:pt x="1137" y="463"/>
                  </a:lnTo>
                  <a:lnTo>
                    <a:pt x="1116" y="463"/>
                  </a:lnTo>
                  <a:lnTo>
                    <a:pt x="1095" y="463"/>
                  </a:lnTo>
                  <a:lnTo>
                    <a:pt x="1075" y="463"/>
                  </a:lnTo>
                  <a:lnTo>
                    <a:pt x="1054" y="463"/>
                  </a:lnTo>
                  <a:lnTo>
                    <a:pt x="1033" y="462"/>
                  </a:lnTo>
                  <a:lnTo>
                    <a:pt x="1012" y="462"/>
                  </a:lnTo>
                  <a:lnTo>
                    <a:pt x="992" y="462"/>
                  </a:lnTo>
                  <a:lnTo>
                    <a:pt x="972" y="461"/>
                  </a:lnTo>
                  <a:lnTo>
                    <a:pt x="951" y="461"/>
                  </a:lnTo>
                  <a:lnTo>
                    <a:pt x="931" y="461"/>
                  </a:lnTo>
                  <a:lnTo>
                    <a:pt x="911" y="460"/>
                  </a:lnTo>
                  <a:lnTo>
                    <a:pt x="891" y="460"/>
                  </a:lnTo>
                  <a:lnTo>
                    <a:pt x="872" y="458"/>
                  </a:lnTo>
                  <a:lnTo>
                    <a:pt x="852" y="457"/>
                  </a:lnTo>
                  <a:lnTo>
                    <a:pt x="833" y="457"/>
                  </a:lnTo>
                  <a:lnTo>
                    <a:pt x="813" y="456"/>
                  </a:lnTo>
                  <a:lnTo>
                    <a:pt x="764" y="454"/>
                  </a:lnTo>
                  <a:lnTo>
                    <a:pt x="715" y="451"/>
                  </a:lnTo>
                  <a:lnTo>
                    <a:pt x="668" y="449"/>
                  </a:lnTo>
                  <a:lnTo>
                    <a:pt x="623" y="447"/>
                  </a:lnTo>
                  <a:lnTo>
                    <a:pt x="581" y="443"/>
                  </a:lnTo>
                  <a:lnTo>
                    <a:pt x="538" y="440"/>
                  </a:lnTo>
                  <a:lnTo>
                    <a:pt x="498" y="436"/>
                  </a:lnTo>
                  <a:lnTo>
                    <a:pt x="460" y="433"/>
                  </a:lnTo>
                  <a:lnTo>
                    <a:pt x="423" y="430"/>
                  </a:lnTo>
                  <a:lnTo>
                    <a:pt x="386" y="425"/>
                  </a:lnTo>
                  <a:lnTo>
                    <a:pt x="351" y="420"/>
                  </a:lnTo>
                  <a:lnTo>
                    <a:pt x="319" y="416"/>
                  </a:lnTo>
                  <a:lnTo>
                    <a:pt x="287" y="411"/>
                  </a:lnTo>
                  <a:lnTo>
                    <a:pt x="256" y="405"/>
                  </a:lnTo>
                  <a:lnTo>
                    <a:pt x="227" y="400"/>
                  </a:lnTo>
                  <a:lnTo>
                    <a:pt x="198" y="394"/>
                  </a:lnTo>
                  <a:lnTo>
                    <a:pt x="176" y="389"/>
                  </a:lnTo>
                  <a:lnTo>
                    <a:pt x="157" y="383"/>
                  </a:lnTo>
                  <a:lnTo>
                    <a:pt x="137" y="378"/>
                  </a:lnTo>
                  <a:lnTo>
                    <a:pt x="120" y="372"/>
                  </a:lnTo>
                  <a:lnTo>
                    <a:pt x="103" y="366"/>
                  </a:lnTo>
                  <a:lnTo>
                    <a:pt x="88" y="360"/>
                  </a:lnTo>
                  <a:lnTo>
                    <a:pt x="74" y="353"/>
                  </a:lnTo>
                  <a:lnTo>
                    <a:pt x="61" y="348"/>
                  </a:lnTo>
                  <a:lnTo>
                    <a:pt x="50" y="341"/>
                  </a:lnTo>
                  <a:lnTo>
                    <a:pt x="39" y="335"/>
                  </a:lnTo>
                  <a:lnTo>
                    <a:pt x="30" y="329"/>
                  </a:lnTo>
                  <a:lnTo>
                    <a:pt x="22" y="322"/>
                  </a:lnTo>
                  <a:lnTo>
                    <a:pt x="15" y="317"/>
                  </a:lnTo>
                  <a:lnTo>
                    <a:pt x="8" y="311"/>
                  </a:lnTo>
                  <a:lnTo>
                    <a:pt x="3" y="305"/>
                  </a:lnTo>
                  <a:lnTo>
                    <a:pt x="0" y="300"/>
                  </a:lnTo>
                  <a:lnTo>
                    <a:pt x="0" y="155"/>
                  </a:lnTo>
                  <a:lnTo>
                    <a:pt x="8" y="140"/>
                  </a:lnTo>
                  <a:lnTo>
                    <a:pt x="16" y="128"/>
                  </a:lnTo>
                  <a:lnTo>
                    <a:pt x="26" y="117"/>
                  </a:lnTo>
                  <a:lnTo>
                    <a:pt x="39" y="108"/>
                  </a:lnTo>
                  <a:lnTo>
                    <a:pt x="55" y="100"/>
                  </a:lnTo>
                  <a:lnTo>
                    <a:pt x="77" y="93"/>
                  </a:lnTo>
                  <a:lnTo>
                    <a:pt x="104" y="86"/>
                  </a:lnTo>
                  <a:lnTo>
                    <a:pt x="137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09" name="Freeform 67">
              <a:extLst>
                <a:ext uri="{FF2B5EF4-FFF2-40B4-BE49-F238E27FC236}">
                  <a16:creationId xmlns:a16="http://schemas.microsoft.com/office/drawing/2014/main" id="{DD652124-C400-4C8E-ABEE-3787B540F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" y="3485"/>
              <a:ext cx="2776" cy="245"/>
            </a:xfrm>
            <a:custGeom>
              <a:avLst/>
              <a:gdLst>
                <a:gd name="T0" fmla="*/ 6657 w 2201"/>
                <a:gd name="T1" fmla="*/ 123 h 269"/>
                <a:gd name="T2" fmla="*/ 6328 w 2201"/>
                <a:gd name="T3" fmla="*/ 135 h 269"/>
                <a:gd name="T4" fmla="*/ 5916 w 2201"/>
                <a:gd name="T5" fmla="*/ 145 h 269"/>
                <a:gd name="T6" fmla="*/ 5432 w 2201"/>
                <a:gd name="T7" fmla="*/ 155 h 269"/>
                <a:gd name="T8" fmla="*/ 4876 w 2201"/>
                <a:gd name="T9" fmla="*/ 162 h 269"/>
                <a:gd name="T10" fmla="*/ 4424 w 2201"/>
                <a:gd name="T11" fmla="*/ 165 h 269"/>
                <a:gd name="T12" fmla="*/ 4244 w 2201"/>
                <a:gd name="T13" fmla="*/ 166 h 269"/>
                <a:gd name="T14" fmla="*/ 4068 w 2201"/>
                <a:gd name="T15" fmla="*/ 168 h 269"/>
                <a:gd name="T16" fmla="*/ 3885 w 2201"/>
                <a:gd name="T17" fmla="*/ 168 h 269"/>
                <a:gd name="T18" fmla="*/ 3700 w 2201"/>
                <a:gd name="T19" fmla="*/ 168 h 269"/>
                <a:gd name="T20" fmla="*/ 3515 w 2201"/>
                <a:gd name="T21" fmla="*/ 168 h 269"/>
                <a:gd name="T22" fmla="*/ 3246 w 2201"/>
                <a:gd name="T23" fmla="*/ 168 h 269"/>
                <a:gd name="T24" fmla="*/ 2983 w 2201"/>
                <a:gd name="T25" fmla="*/ 168 h 269"/>
                <a:gd name="T26" fmla="*/ 2728 w 2201"/>
                <a:gd name="T27" fmla="*/ 165 h 269"/>
                <a:gd name="T28" fmla="*/ 2480 w 2201"/>
                <a:gd name="T29" fmla="*/ 165 h 269"/>
                <a:gd name="T30" fmla="*/ 2236 w 2201"/>
                <a:gd name="T31" fmla="*/ 163 h 269"/>
                <a:gd name="T32" fmla="*/ 1954 w 2201"/>
                <a:gd name="T33" fmla="*/ 159 h 269"/>
                <a:gd name="T34" fmla="*/ 1650 w 2201"/>
                <a:gd name="T35" fmla="*/ 156 h 269"/>
                <a:gd name="T36" fmla="*/ 1366 w 2201"/>
                <a:gd name="T37" fmla="*/ 150 h 269"/>
                <a:gd name="T38" fmla="*/ 1107 w 2201"/>
                <a:gd name="T39" fmla="*/ 146 h 269"/>
                <a:gd name="T40" fmla="*/ 869 w 2201"/>
                <a:gd name="T41" fmla="*/ 140 h 269"/>
                <a:gd name="T42" fmla="*/ 684 w 2201"/>
                <a:gd name="T43" fmla="*/ 135 h 269"/>
                <a:gd name="T44" fmla="*/ 561 w 2201"/>
                <a:gd name="T45" fmla="*/ 130 h 269"/>
                <a:gd name="T46" fmla="*/ 453 w 2201"/>
                <a:gd name="T47" fmla="*/ 126 h 269"/>
                <a:gd name="T48" fmla="*/ 240 w 2201"/>
                <a:gd name="T49" fmla="*/ 115 h 269"/>
                <a:gd name="T50" fmla="*/ 63 w 2201"/>
                <a:gd name="T51" fmla="*/ 100 h 269"/>
                <a:gd name="T52" fmla="*/ 0 w 2201"/>
                <a:gd name="T53" fmla="*/ 85 h 269"/>
                <a:gd name="T54" fmla="*/ 47 w 2201"/>
                <a:gd name="T55" fmla="*/ 71 h 269"/>
                <a:gd name="T56" fmla="*/ 175 w 2201"/>
                <a:gd name="T57" fmla="*/ 58 h 269"/>
                <a:gd name="T58" fmla="*/ 382 w 2201"/>
                <a:gd name="T59" fmla="*/ 46 h 269"/>
                <a:gd name="T60" fmla="*/ 662 w 2201"/>
                <a:gd name="T61" fmla="*/ 36 h 269"/>
                <a:gd name="T62" fmla="*/ 1009 w 2201"/>
                <a:gd name="T63" fmla="*/ 25 h 269"/>
                <a:gd name="T64" fmla="*/ 1377 w 2201"/>
                <a:gd name="T65" fmla="*/ 18 h 269"/>
                <a:gd name="T66" fmla="*/ 1780 w 2201"/>
                <a:gd name="T67" fmla="*/ 11 h 269"/>
                <a:gd name="T68" fmla="*/ 2219 w 2201"/>
                <a:gd name="T69" fmla="*/ 5 h 269"/>
                <a:gd name="T70" fmla="*/ 2680 w 2201"/>
                <a:gd name="T71" fmla="*/ 4 h 269"/>
                <a:gd name="T72" fmla="*/ 3173 w 2201"/>
                <a:gd name="T73" fmla="*/ 1 h 269"/>
                <a:gd name="T74" fmla="*/ 3654 w 2201"/>
                <a:gd name="T75" fmla="*/ 0 h 269"/>
                <a:gd name="T76" fmla="*/ 4064 w 2201"/>
                <a:gd name="T77" fmla="*/ 1 h 269"/>
                <a:gd name="T78" fmla="*/ 4457 w 2201"/>
                <a:gd name="T79" fmla="*/ 5 h 269"/>
                <a:gd name="T80" fmla="*/ 4836 w 2201"/>
                <a:gd name="T81" fmla="*/ 5 h 269"/>
                <a:gd name="T82" fmla="*/ 5190 w 2201"/>
                <a:gd name="T83" fmla="*/ 11 h 269"/>
                <a:gd name="T84" fmla="*/ 5523 w 2201"/>
                <a:gd name="T85" fmla="*/ 15 h 269"/>
                <a:gd name="T86" fmla="*/ 5829 w 2201"/>
                <a:gd name="T87" fmla="*/ 22 h 269"/>
                <a:gd name="T88" fmla="*/ 6108 w 2201"/>
                <a:gd name="T89" fmla="*/ 27 h 269"/>
                <a:gd name="T90" fmla="*/ 6353 w 2201"/>
                <a:gd name="T91" fmla="*/ 35 h 269"/>
                <a:gd name="T92" fmla="*/ 6569 w 2201"/>
                <a:gd name="T93" fmla="*/ 42 h 269"/>
                <a:gd name="T94" fmla="*/ 6741 w 2201"/>
                <a:gd name="T95" fmla="*/ 51 h 269"/>
                <a:gd name="T96" fmla="*/ 6894 w 2201"/>
                <a:gd name="T97" fmla="*/ 61 h 269"/>
                <a:gd name="T98" fmla="*/ 6991 w 2201"/>
                <a:gd name="T99" fmla="*/ 73 h 269"/>
                <a:gd name="T100" fmla="*/ 7025 w 2201"/>
                <a:gd name="T101" fmla="*/ 85 h 269"/>
                <a:gd name="T102" fmla="*/ 6996 w 2201"/>
                <a:gd name="T103" fmla="*/ 96 h 269"/>
                <a:gd name="T104" fmla="*/ 6910 w 2201"/>
                <a:gd name="T105" fmla="*/ 107 h 26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201"/>
                <a:gd name="T160" fmla="*/ 0 h 269"/>
                <a:gd name="T161" fmla="*/ 2201 w 2201"/>
                <a:gd name="T162" fmla="*/ 269 h 26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201" h="269">
                  <a:moveTo>
                    <a:pt x="2138" y="180"/>
                  </a:moveTo>
                  <a:lnTo>
                    <a:pt x="2114" y="187"/>
                  </a:lnTo>
                  <a:lnTo>
                    <a:pt x="2086" y="195"/>
                  </a:lnTo>
                  <a:lnTo>
                    <a:pt x="2055" y="202"/>
                  </a:lnTo>
                  <a:lnTo>
                    <a:pt x="2021" y="209"/>
                  </a:lnTo>
                  <a:lnTo>
                    <a:pt x="1983" y="215"/>
                  </a:lnTo>
                  <a:lnTo>
                    <a:pt x="1943" y="221"/>
                  </a:lnTo>
                  <a:lnTo>
                    <a:pt x="1900" y="227"/>
                  </a:lnTo>
                  <a:lnTo>
                    <a:pt x="1854" y="232"/>
                  </a:lnTo>
                  <a:lnTo>
                    <a:pt x="1806" y="238"/>
                  </a:lnTo>
                  <a:lnTo>
                    <a:pt x="1755" y="242"/>
                  </a:lnTo>
                  <a:lnTo>
                    <a:pt x="1702" y="247"/>
                  </a:lnTo>
                  <a:lnTo>
                    <a:pt x="1646" y="251"/>
                  </a:lnTo>
                  <a:lnTo>
                    <a:pt x="1588" y="255"/>
                  </a:lnTo>
                  <a:lnTo>
                    <a:pt x="1528" y="258"/>
                  </a:lnTo>
                  <a:lnTo>
                    <a:pt x="1467" y="262"/>
                  </a:lnTo>
                  <a:lnTo>
                    <a:pt x="1404" y="264"/>
                  </a:lnTo>
                  <a:lnTo>
                    <a:pt x="1386" y="265"/>
                  </a:lnTo>
                  <a:lnTo>
                    <a:pt x="1367" y="265"/>
                  </a:lnTo>
                  <a:lnTo>
                    <a:pt x="1349" y="265"/>
                  </a:lnTo>
                  <a:lnTo>
                    <a:pt x="1330" y="266"/>
                  </a:lnTo>
                  <a:lnTo>
                    <a:pt x="1312" y="266"/>
                  </a:lnTo>
                  <a:lnTo>
                    <a:pt x="1293" y="268"/>
                  </a:lnTo>
                  <a:lnTo>
                    <a:pt x="1274" y="268"/>
                  </a:lnTo>
                  <a:lnTo>
                    <a:pt x="1255" y="268"/>
                  </a:lnTo>
                  <a:lnTo>
                    <a:pt x="1236" y="268"/>
                  </a:lnTo>
                  <a:lnTo>
                    <a:pt x="1217" y="269"/>
                  </a:lnTo>
                  <a:lnTo>
                    <a:pt x="1198" y="269"/>
                  </a:lnTo>
                  <a:lnTo>
                    <a:pt x="1178" y="269"/>
                  </a:lnTo>
                  <a:lnTo>
                    <a:pt x="1159" y="269"/>
                  </a:lnTo>
                  <a:lnTo>
                    <a:pt x="1140" y="269"/>
                  </a:lnTo>
                  <a:lnTo>
                    <a:pt x="1121" y="269"/>
                  </a:lnTo>
                  <a:lnTo>
                    <a:pt x="1101" y="269"/>
                  </a:lnTo>
                  <a:lnTo>
                    <a:pt x="1073" y="269"/>
                  </a:lnTo>
                  <a:lnTo>
                    <a:pt x="1045" y="269"/>
                  </a:lnTo>
                  <a:lnTo>
                    <a:pt x="1017" y="269"/>
                  </a:lnTo>
                  <a:lnTo>
                    <a:pt x="989" y="268"/>
                  </a:lnTo>
                  <a:lnTo>
                    <a:pt x="962" y="268"/>
                  </a:lnTo>
                  <a:lnTo>
                    <a:pt x="935" y="268"/>
                  </a:lnTo>
                  <a:lnTo>
                    <a:pt x="908" y="266"/>
                  </a:lnTo>
                  <a:lnTo>
                    <a:pt x="881" y="266"/>
                  </a:lnTo>
                  <a:lnTo>
                    <a:pt x="855" y="265"/>
                  </a:lnTo>
                  <a:lnTo>
                    <a:pt x="829" y="264"/>
                  </a:lnTo>
                  <a:lnTo>
                    <a:pt x="803" y="264"/>
                  </a:lnTo>
                  <a:lnTo>
                    <a:pt x="777" y="263"/>
                  </a:lnTo>
                  <a:lnTo>
                    <a:pt x="752" y="262"/>
                  </a:lnTo>
                  <a:lnTo>
                    <a:pt x="727" y="261"/>
                  </a:lnTo>
                  <a:lnTo>
                    <a:pt x="701" y="259"/>
                  </a:lnTo>
                  <a:lnTo>
                    <a:pt x="677" y="258"/>
                  </a:lnTo>
                  <a:lnTo>
                    <a:pt x="644" y="256"/>
                  </a:lnTo>
                  <a:lnTo>
                    <a:pt x="612" y="255"/>
                  </a:lnTo>
                  <a:lnTo>
                    <a:pt x="579" y="253"/>
                  </a:lnTo>
                  <a:lnTo>
                    <a:pt x="548" y="250"/>
                  </a:lnTo>
                  <a:lnTo>
                    <a:pt x="517" y="248"/>
                  </a:lnTo>
                  <a:lnTo>
                    <a:pt x="487" y="246"/>
                  </a:lnTo>
                  <a:lnTo>
                    <a:pt x="457" y="243"/>
                  </a:lnTo>
                  <a:lnTo>
                    <a:pt x="428" y="241"/>
                  </a:lnTo>
                  <a:lnTo>
                    <a:pt x="401" y="239"/>
                  </a:lnTo>
                  <a:lnTo>
                    <a:pt x="373" y="235"/>
                  </a:lnTo>
                  <a:lnTo>
                    <a:pt x="347" y="233"/>
                  </a:lnTo>
                  <a:lnTo>
                    <a:pt x="321" y="230"/>
                  </a:lnTo>
                  <a:lnTo>
                    <a:pt x="296" y="227"/>
                  </a:lnTo>
                  <a:lnTo>
                    <a:pt x="272" y="224"/>
                  </a:lnTo>
                  <a:lnTo>
                    <a:pt x="249" y="220"/>
                  </a:lnTo>
                  <a:lnTo>
                    <a:pt x="227" y="217"/>
                  </a:lnTo>
                  <a:lnTo>
                    <a:pt x="214" y="215"/>
                  </a:lnTo>
                  <a:lnTo>
                    <a:pt x="200" y="212"/>
                  </a:lnTo>
                  <a:lnTo>
                    <a:pt x="189" y="210"/>
                  </a:lnTo>
                  <a:lnTo>
                    <a:pt x="176" y="208"/>
                  </a:lnTo>
                  <a:lnTo>
                    <a:pt x="165" y="205"/>
                  </a:lnTo>
                  <a:lnTo>
                    <a:pt x="153" y="203"/>
                  </a:lnTo>
                  <a:lnTo>
                    <a:pt x="142" y="201"/>
                  </a:lnTo>
                  <a:lnTo>
                    <a:pt x="131" y="198"/>
                  </a:lnTo>
                  <a:lnTo>
                    <a:pt x="101" y="191"/>
                  </a:lnTo>
                  <a:lnTo>
                    <a:pt x="75" y="183"/>
                  </a:lnTo>
                  <a:lnTo>
                    <a:pt x="53" y="176"/>
                  </a:lnTo>
                  <a:lnTo>
                    <a:pt x="35" y="168"/>
                  </a:lnTo>
                  <a:lnTo>
                    <a:pt x="20" y="160"/>
                  </a:lnTo>
                  <a:lnTo>
                    <a:pt x="9" y="152"/>
                  </a:lnTo>
                  <a:lnTo>
                    <a:pt x="2" y="143"/>
                  </a:lnTo>
                  <a:lnTo>
                    <a:pt x="0" y="135"/>
                  </a:lnTo>
                  <a:lnTo>
                    <a:pt x="1" y="128"/>
                  </a:lnTo>
                  <a:lnTo>
                    <a:pt x="6" y="120"/>
                  </a:lnTo>
                  <a:lnTo>
                    <a:pt x="14" y="113"/>
                  </a:lnTo>
                  <a:lnTo>
                    <a:pt x="25" y="106"/>
                  </a:lnTo>
                  <a:lnTo>
                    <a:pt x="38" y="99"/>
                  </a:lnTo>
                  <a:lnTo>
                    <a:pt x="55" y="92"/>
                  </a:lnTo>
                  <a:lnTo>
                    <a:pt x="74" y="87"/>
                  </a:lnTo>
                  <a:lnTo>
                    <a:pt x="96" y="80"/>
                  </a:lnTo>
                  <a:lnTo>
                    <a:pt x="120" y="74"/>
                  </a:lnTo>
                  <a:lnTo>
                    <a:pt x="147" y="67"/>
                  </a:lnTo>
                  <a:lnTo>
                    <a:pt x="176" y="61"/>
                  </a:lnTo>
                  <a:lnTo>
                    <a:pt x="208" y="57"/>
                  </a:lnTo>
                  <a:lnTo>
                    <a:pt x="242" y="51"/>
                  </a:lnTo>
                  <a:lnTo>
                    <a:pt x="278" y="45"/>
                  </a:lnTo>
                  <a:lnTo>
                    <a:pt x="316" y="40"/>
                  </a:lnTo>
                  <a:lnTo>
                    <a:pt x="356" y="36"/>
                  </a:lnTo>
                  <a:lnTo>
                    <a:pt x="394" y="32"/>
                  </a:lnTo>
                  <a:lnTo>
                    <a:pt x="432" y="28"/>
                  </a:lnTo>
                  <a:lnTo>
                    <a:pt x="472" y="24"/>
                  </a:lnTo>
                  <a:lnTo>
                    <a:pt x="515" y="21"/>
                  </a:lnTo>
                  <a:lnTo>
                    <a:pt x="557" y="17"/>
                  </a:lnTo>
                  <a:lnTo>
                    <a:pt x="602" y="15"/>
                  </a:lnTo>
                  <a:lnTo>
                    <a:pt x="647" y="13"/>
                  </a:lnTo>
                  <a:lnTo>
                    <a:pt x="695" y="9"/>
                  </a:lnTo>
                  <a:lnTo>
                    <a:pt x="742" y="7"/>
                  </a:lnTo>
                  <a:lnTo>
                    <a:pt x="790" y="6"/>
                  </a:lnTo>
                  <a:lnTo>
                    <a:pt x="840" y="4"/>
                  </a:lnTo>
                  <a:lnTo>
                    <a:pt x="890" y="2"/>
                  </a:lnTo>
                  <a:lnTo>
                    <a:pt x="942" y="1"/>
                  </a:lnTo>
                  <a:lnTo>
                    <a:pt x="994" y="1"/>
                  </a:lnTo>
                  <a:lnTo>
                    <a:pt x="1047" y="0"/>
                  </a:lnTo>
                  <a:lnTo>
                    <a:pt x="1101" y="0"/>
                  </a:lnTo>
                  <a:lnTo>
                    <a:pt x="1145" y="0"/>
                  </a:lnTo>
                  <a:lnTo>
                    <a:pt x="1188" y="0"/>
                  </a:lnTo>
                  <a:lnTo>
                    <a:pt x="1231" y="1"/>
                  </a:lnTo>
                  <a:lnTo>
                    <a:pt x="1273" y="1"/>
                  </a:lnTo>
                  <a:lnTo>
                    <a:pt x="1314" y="2"/>
                  </a:lnTo>
                  <a:lnTo>
                    <a:pt x="1356" y="4"/>
                  </a:lnTo>
                  <a:lnTo>
                    <a:pt x="1397" y="5"/>
                  </a:lnTo>
                  <a:lnTo>
                    <a:pt x="1436" y="7"/>
                  </a:lnTo>
                  <a:lnTo>
                    <a:pt x="1475" y="8"/>
                  </a:lnTo>
                  <a:lnTo>
                    <a:pt x="1515" y="10"/>
                  </a:lnTo>
                  <a:lnTo>
                    <a:pt x="1553" y="12"/>
                  </a:lnTo>
                  <a:lnTo>
                    <a:pt x="1589" y="14"/>
                  </a:lnTo>
                  <a:lnTo>
                    <a:pt x="1626" y="16"/>
                  </a:lnTo>
                  <a:lnTo>
                    <a:pt x="1662" y="19"/>
                  </a:lnTo>
                  <a:lnTo>
                    <a:pt x="1697" y="22"/>
                  </a:lnTo>
                  <a:lnTo>
                    <a:pt x="1731" y="24"/>
                  </a:lnTo>
                  <a:lnTo>
                    <a:pt x="1763" y="28"/>
                  </a:lnTo>
                  <a:lnTo>
                    <a:pt x="1796" y="30"/>
                  </a:lnTo>
                  <a:lnTo>
                    <a:pt x="1827" y="34"/>
                  </a:lnTo>
                  <a:lnTo>
                    <a:pt x="1857" y="37"/>
                  </a:lnTo>
                  <a:lnTo>
                    <a:pt x="1885" y="40"/>
                  </a:lnTo>
                  <a:lnTo>
                    <a:pt x="1914" y="44"/>
                  </a:lnTo>
                  <a:lnTo>
                    <a:pt x="1941" y="47"/>
                  </a:lnTo>
                  <a:lnTo>
                    <a:pt x="1967" y="52"/>
                  </a:lnTo>
                  <a:lnTo>
                    <a:pt x="1991" y="55"/>
                  </a:lnTo>
                  <a:lnTo>
                    <a:pt x="2014" y="60"/>
                  </a:lnTo>
                  <a:lnTo>
                    <a:pt x="2038" y="64"/>
                  </a:lnTo>
                  <a:lnTo>
                    <a:pt x="2058" y="68"/>
                  </a:lnTo>
                  <a:lnTo>
                    <a:pt x="2078" y="73"/>
                  </a:lnTo>
                  <a:lnTo>
                    <a:pt x="2096" y="77"/>
                  </a:lnTo>
                  <a:lnTo>
                    <a:pt x="2112" y="82"/>
                  </a:lnTo>
                  <a:lnTo>
                    <a:pt x="2129" y="87"/>
                  </a:lnTo>
                  <a:lnTo>
                    <a:pt x="2145" y="92"/>
                  </a:lnTo>
                  <a:lnTo>
                    <a:pt x="2160" y="98"/>
                  </a:lnTo>
                  <a:lnTo>
                    <a:pt x="2172" y="104"/>
                  </a:lnTo>
                  <a:lnTo>
                    <a:pt x="2183" y="110"/>
                  </a:lnTo>
                  <a:lnTo>
                    <a:pt x="2191" y="117"/>
                  </a:lnTo>
                  <a:lnTo>
                    <a:pt x="2196" y="122"/>
                  </a:lnTo>
                  <a:lnTo>
                    <a:pt x="2200" y="128"/>
                  </a:lnTo>
                  <a:lnTo>
                    <a:pt x="2201" y="135"/>
                  </a:lnTo>
                  <a:lnTo>
                    <a:pt x="2200" y="141"/>
                  </a:lnTo>
                  <a:lnTo>
                    <a:pt x="2196" y="147"/>
                  </a:lnTo>
                  <a:lnTo>
                    <a:pt x="2192" y="152"/>
                  </a:lnTo>
                  <a:lnTo>
                    <a:pt x="2185" y="158"/>
                  </a:lnTo>
                  <a:lnTo>
                    <a:pt x="2176" y="164"/>
                  </a:lnTo>
                  <a:lnTo>
                    <a:pt x="2165" y="170"/>
                  </a:lnTo>
                  <a:lnTo>
                    <a:pt x="2153" y="174"/>
                  </a:lnTo>
                  <a:lnTo>
                    <a:pt x="2138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10" name="Freeform 68">
              <a:extLst>
                <a:ext uri="{FF2B5EF4-FFF2-40B4-BE49-F238E27FC236}">
                  <a16:creationId xmlns:a16="http://schemas.microsoft.com/office/drawing/2014/main" id="{EAE94246-B407-4A97-AE5A-AC7E91B47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" y="3642"/>
              <a:ext cx="2787" cy="207"/>
            </a:xfrm>
            <a:custGeom>
              <a:avLst/>
              <a:gdLst>
                <a:gd name="T0" fmla="*/ 6705 w 2231"/>
                <a:gd name="T1" fmla="*/ 64 h 226"/>
                <a:gd name="T2" fmla="*/ 6498 w 2231"/>
                <a:gd name="T3" fmla="*/ 86 h 226"/>
                <a:gd name="T4" fmla="*/ 6266 w 2231"/>
                <a:gd name="T5" fmla="*/ 101 h 226"/>
                <a:gd name="T6" fmla="*/ 5992 w 2231"/>
                <a:gd name="T7" fmla="*/ 112 h 226"/>
                <a:gd name="T8" fmla="*/ 5678 w 2231"/>
                <a:gd name="T9" fmla="*/ 122 h 226"/>
                <a:gd name="T10" fmla="*/ 5322 w 2231"/>
                <a:gd name="T11" fmla="*/ 130 h 226"/>
                <a:gd name="T12" fmla="*/ 4926 w 2231"/>
                <a:gd name="T13" fmla="*/ 135 h 226"/>
                <a:gd name="T14" fmla="*/ 4491 w 2231"/>
                <a:gd name="T15" fmla="*/ 141 h 226"/>
                <a:gd name="T16" fmla="*/ 4225 w 2231"/>
                <a:gd name="T17" fmla="*/ 142 h 226"/>
                <a:gd name="T18" fmla="*/ 4054 w 2231"/>
                <a:gd name="T19" fmla="*/ 144 h 226"/>
                <a:gd name="T20" fmla="*/ 3883 w 2231"/>
                <a:gd name="T21" fmla="*/ 145 h 226"/>
                <a:gd name="T22" fmla="*/ 3709 w 2231"/>
                <a:gd name="T23" fmla="*/ 145 h 226"/>
                <a:gd name="T24" fmla="*/ 3528 w 2231"/>
                <a:gd name="T25" fmla="*/ 146 h 226"/>
                <a:gd name="T26" fmla="*/ 3323 w 2231"/>
                <a:gd name="T27" fmla="*/ 146 h 226"/>
                <a:gd name="T28" fmla="*/ 3067 w 2231"/>
                <a:gd name="T29" fmla="*/ 145 h 226"/>
                <a:gd name="T30" fmla="*/ 2817 w 2231"/>
                <a:gd name="T31" fmla="*/ 145 h 226"/>
                <a:gd name="T32" fmla="*/ 2573 w 2231"/>
                <a:gd name="T33" fmla="*/ 142 h 226"/>
                <a:gd name="T34" fmla="*/ 2340 w 2231"/>
                <a:gd name="T35" fmla="*/ 141 h 226"/>
                <a:gd name="T36" fmla="*/ 2110 w 2231"/>
                <a:gd name="T37" fmla="*/ 137 h 226"/>
                <a:gd name="T38" fmla="*/ 1808 w 2231"/>
                <a:gd name="T39" fmla="*/ 135 h 226"/>
                <a:gd name="T40" fmla="*/ 1524 w 2231"/>
                <a:gd name="T41" fmla="*/ 128 h 226"/>
                <a:gd name="T42" fmla="*/ 1259 w 2231"/>
                <a:gd name="T43" fmla="*/ 124 h 226"/>
                <a:gd name="T44" fmla="*/ 1016 w 2231"/>
                <a:gd name="T45" fmla="*/ 116 h 226"/>
                <a:gd name="T46" fmla="*/ 796 w 2231"/>
                <a:gd name="T47" fmla="*/ 109 h 226"/>
                <a:gd name="T48" fmla="*/ 645 w 2231"/>
                <a:gd name="T49" fmla="*/ 104 h 226"/>
                <a:gd name="T50" fmla="*/ 533 w 2231"/>
                <a:gd name="T51" fmla="*/ 99 h 226"/>
                <a:gd name="T52" fmla="*/ 431 w 2231"/>
                <a:gd name="T53" fmla="*/ 95 h 226"/>
                <a:gd name="T54" fmla="*/ 175 w 2231"/>
                <a:gd name="T55" fmla="*/ 75 h 226"/>
                <a:gd name="T56" fmla="*/ 37 w 2231"/>
                <a:gd name="T57" fmla="*/ 55 h 226"/>
                <a:gd name="T58" fmla="*/ 0 w 2231"/>
                <a:gd name="T59" fmla="*/ 37 h 226"/>
                <a:gd name="T60" fmla="*/ 1 w 2231"/>
                <a:gd name="T61" fmla="*/ 1 h 226"/>
                <a:gd name="T62" fmla="*/ 95 w 2231"/>
                <a:gd name="T63" fmla="*/ 15 h 226"/>
                <a:gd name="T64" fmla="*/ 261 w 2231"/>
                <a:gd name="T65" fmla="*/ 29 h 226"/>
                <a:gd name="T66" fmla="*/ 438 w 2231"/>
                <a:gd name="T67" fmla="*/ 39 h 226"/>
                <a:gd name="T68" fmla="*/ 546 w 2231"/>
                <a:gd name="T69" fmla="*/ 45 h 226"/>
                <a:gd name="T70" fmla="*/ 660 w 2231"/>
                <a:gd name="T71" fmla="*/ 50 h 226"/>
                <a:gd name="T72" fmla="*/ 839 w 2231"/>
                <a:gd name="T73" fmla="*/ 57 h 226"/>
                <a:gd name="T74" fmla="*/ 1072 w 2231"/>
                <a:gd name="T75" fmla="*/ 63 h 226"/>
                <a:gd name="T76" fmla="*/ 1322 w 2231"/>
                <a:gd name="T77" fmla="*/ 69 h 226"/>
                <a:gd name="T78" fmla="*/ 1595 w 2231"/>
                <a:gd name="T79" fmla="*/ 74 h 226"/>
                <a:gd name="T80" fmla="*/ 1889 w 2231"/>
                <a:gd name="T81" fmla="*/ 79 h 226"/>
                <a:gd name="T82" fmla="*/ 2169 w 2231"/>
                <a:gd name="T83" fmla="*/ 82 h 226"/>
                <a:gd name="T84" fmla="*/ 2403 w 2231"/>
                <a:gd name="T85" fmla="*/ 86 h 226"/>
                <a:gd name="T86" fmla="*/ 2647 w 2231"/>
                <a:gd name="T87" fmla="*/ 87 h 226"/>
                <a:gd name="T88" fmla="*/ 2894 w 2231"/>
                <a:gd name="T89" fmla="*/ 87 h 226"/>
                <a:gd name="T90" fmla="*/ 3151 w 2231"/>
                <a:gd name="T91" fmla="*/ 90 h 226"/>
                <a:gd name="T92" fmla="*/ 3410 w 2231"/>
                <a:gd name="T93" fmla="*/ 90 h 226"/>
                <a:gd name="T94" fmla="*/ 3593 w 2231"/>
                <a:gd name="T95" fmla="*/ 90 h 226"/>
                <a:gd name="T96" fmla="*/ 3771 w 2231"/>
                <a:gd name="T97" fmla="*/ 88 h 226"/>
                <a:gd name="T98" fmla="*/ 3945 w 2231"/>
                <a:gd name="T99" fmla="*/ 87 h 226"/>
                <a:gd name="T100" fmla="*/ 4122 w 2231"/>
                <a:gd name="T101" fmla="*/ 87 h 226"/>
                <a:gd name="T102" fmla="*/ 4294 w 2231"/>
                <a:gd name="T103" fmla="*/ 87 h 226"/>
                <a:gd name="T104" fmla="*/ 4733 w 2231"/>
                <a:gd name="T105" fmla="*/ 82 h 226"/>
                <a:gd name="T106" fmla="*/ 5264 w 2231"/>
                <a:gd name="T107" fmla="*/ 73 h 226"/>
                <a:gd name="T108" fmla="*/ 5725 w 2231"/>
                <a:gd name="T109" fmla="*/ 63 h 226"/>
                <a:gd name="T110" fmla="*/ 6114 w 2231"/>
                <a:gd name="T111" fmla="*/ 50 h 226"/>
                <a:gd name="T112" fmla="*/ 6417 w 2231"/>
                <a:gd name="T113" fmla="*/ 35 h 226"/>
                <a:gd name="T114" fmla="*/ 6600 w 2231"/>
                <a:gd name="T115" fmla="*/ 20 h 226"/>
                <a:gd name="T116" fmla="*/ 6693 w 2231"/>
                <a:gd name="T117" fmla="*/ 12 h 226"/>
                <a:gd name="T118" fmla="*/ 6774 w 2231"/>
                <a:gd name="T119" fmla="*/ 3 h 22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231"/>
                <a:gd name="T181" fmla="*/ 0 h 226"/>
                <a:gd name="T182" fmla="*/ 2231 w 2231"/>
                <a:gd name="T183" fmla="*/ 226 h 22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231" h="226">
                  <a:moveTo>
                    <a:pt x="2231" y="74"/>
                  </a:moveTo>
                  <a:lnTo>
                    <a:pt x="2220" y="86"/>
                  </a:lnTo>
                  <a:lnTo>
                    <a:pt x="2204" y="99"/>
                  </a:lnTo>
                  <a:lnTo>
                    <a:pt x="2184" y="112"/>
                  </a:lnTo>
                  <a:lnTo>
                    <a:pt x="2161" y="122"/>
                  </a:lnTo>
                  <a:lnTo>
                    <a:pt x="2136" y="133"/>
                  </a:lnTo>
                  <a:lnTo>
                    <a:pt x="2110" y="142"/>
                  </a:lnTo>
                  <a:lnTo>
                    <a:pt x="2084" y="149"/>
                  </a:lnTo>
                  <a:lnTo>
                    <a:pt x="2060" y="156"/>
                  </a:lnTo>
                  <a:lnTo>
                    <a:pt x="2031" y="161"/>
                  </a:lnTo>
                  <a:lnTo>
                    <a:pt x="2002" y="168"/>
                  </a:lnTo>
                  <a:lnTo>
                    <a:pt x="1970" y="173"/>
                  </a:lnTo>
                  <a:lnTo>
                    <a:pt x="1936" y="179"/>
                  </a:lnTo>
                  <a:lnTo>
                    <a:pt x="1902" y="183"/>
                  </a:lnTo>
                  <a:lnTo>
                    <a:pt x="1866" y="188"/>
                  </a:lnTo>
                  <a:lnTo>
                    <a:pt x="1828" y="193"/>
                  </a:lnTo>
                  <a:lnTo>
                    <a:pt x="1789" y="196"/>
                  </a:lnTo>
                  <a:lnTo>
                    <a:pt x="1749" y="201"/>
                  </a:lnTo>
                  <a:lnTo>
                    <a:pt x="1706" y="204"/>
                  </a:lnTo>
                  <a:lnTo>
                    <a:pt x="1664" y="208"/>
                  </a:lnTo>
                  <a:lnTo>
                    <a:pt x="1619" y="210"/>
                  </a:lnTo>
                  <a:lnTo>
                    <a:pt x="1573" y="213"/>
                  </a:lnTo>
                  <a:lnTo>
                    <a:pt x="1525" y="216"/>
                  </a:lnTo>
                  <a:lnTo>
                    <a:pt x="1476" y="218"/>
                  </a:lnTo>
                  <a:lnTo>
                    <a:pt x="1426" y="220"/>
                  </a:lnTo>
                  <a:lnTo>
                    <a:pt x="1408" y="221"/>
                  </a:lnTo>
                  <a:lnTo>
                    <a:pt x="1389" y="221"/>
                  </a:lnTo>
                  <a:lnTo>
                    <a:pt x="1371" y="223"/>
                  </a:lnTo>
                  <a:lnTo>
                    <a:pt x="1353" y="223"/>
                  </a:lnTo>
                  <a:lnTo>
                    <a:pt x="1333" y="223"/>
                  </a:lnTo>
                  <a:lnTo>
                    <a:pt x="1315" y="224"/>
                  </a:lnTo>
                  <a:lnTo>
                    <a:pt x="1295" y="224"/>
                  </a:lnTo>
                  <a:lnTo>
                    <a:pt x="1277" y="225"/>
                  </a:lnTo>
                  <a:lnTo>
                    <a:pt x="1257" y="225"/>
                  </a:lnTo>
                  <a:lnTo>
                    <a:pt x="1237" y="225"/>
                  </a:lnTo>
                  <a:lnTo>
                    <a:pt x="1219" y="225"/>
                  </a:lnTo>
                  <a:lnTo>
                    <a:pt x="1199" y="226"/>
                  </a:lnTo>
                  <a:lnTo>
                    <a:pt x="1180" y="226"/>
                  </a:lnTo>
                  <a:lnTo>
                    <a:pt x="1160" y="226"/>
                  </a:lnTo>
                  <a:lnTo>
                    <a:pt x="1141" y="226"/>
                  </a:lnTo>
                  <a:lnTo>
                    <a:pt x="1121" y="226"/>
                  </a:lnTo>
                  <a:lnTo>
                    <a:pt x="1092" y="226"/>
                  </a:lnTo>
                  <a:lnTo>
                    <a:pt x="1065" y="226"/>
                  </a:lnTo>
                  <a:lnTo>
                    <a:pt x="1037" y="226"/>
                  </a:lnTo>
                  <a:lnTo>
                    <a:pt x="1008" y="225"/>
                  </a:lnTo>
                  <a:lnTo>
                    <a:pt x="981" y="225"/>
                  </a:lnTo>
                  <a:lnTo>
                    <a:pt x="954" y="224"/>
                  </a:lnTo>
                  <a:lnTo>
                    <a:pt x="926" y="224"/>
                  </a:lnTo>
                  <a:lnTo>
                    <a:pt x="900" y="223"/>
                  </a:lnTo>
                  <a:lnTo>
                    <a:pt x="872" y="221"/>
                  </a:lnTo>
                  <a:lnTo>
                    <a:pt x="846" y="221"/>
                  </a:lnTo>
                  <a:lnTo>
                    <a:pt x="820" y="220"/>
                  </a:lnTo>
                  <a:lnTo>
                    <a:pt x="794" y="219"/>
                  </a:lnTo>
                  <a:lnTo>
                    <a:pt x="769" y="218"/>
                  </a:lnTo>
                  <a:lnTo>
                    <a:pt x="743" y="216"/>
                  </a:lnTo>
                  <a:lnTo>
                    <a:pt x="718" y="214"/>
                  </a:lnTo>
                  <a:lnTo>
                    <a:pt x="693" y="213"/>
                  </a:lnTo>
                  <a:lnTo>
                    <a:pt x="659" y="211"/>
                  </a:lnTo>
                  <a:lnTo>
                    <a:pt x="626" y="210"/>
                  </a:lnTo>
                  <a:lnTo>
                    <a:pt x="594" y="208"/>
                  </a:lnTo>
                  <a:lnTo>
                    <a:pt x="562" y="205"/>
                  </a:lnTo>
                  <a:lnTo>
                    <a:pt x="531" y="203"/>
                  </a:lnTo>
                  <a:lnTo>
                    <a:pt x="501" y="199"/>
                  </a:lnTo>
                  <a:lnTo>
                    <a:pt x="471" y="197"/>
                  </a:lnTo>
                  <a:lnTo>
                    <a:pt x="443" y="194"/>
                  </a:lnTo>
                  <a:lnTo>
                    <a:pt x="414" y="191"/>
                  </a:lnTo>
                  <a:lnTo>
                    <a:pt x="386" y="188"/>
                  </a:lnTo>
                  <a:lnTo>
                    <a:pt x="360" y="184"/>
                  </a:lnTo>
                  <a:lnTo>
                    <a:pt x="334" y="181"/>
                  </a:lnTo>
                  <a:lnTo>
                    <a:pt x="309" y="178"/>
                  </a:lnTo>
                  <a:lnTo>
                    <a:pt x="285" y="174"/>
                  </a:lnTo>
                  <a:lnTo>
                    <a:pt x="262" y="169"/>
                  </a:lnTo>
                  <a:lnTo>
                    <a:pt x="239" y="166"/>
                  </a:lnTo>
                  <a:lnTo>
                    <a:pt x="226" y="164"/>
                  </a:lnTo>
                  <a:lnTo>
                    <a:pt x="212" y="161"/>
                  </a:lnTo>
                  <a:lnTo>
                    <a:pt x="200" y="159"/>
                  </a:lnTo>
                  <a:lnTo>
                    <a:pt x="188" y="157"/>
                  </a:lnTo>
                  <a:lnTo>
                    <a:pt x="175" y="154"/>
                  </a:lnTo>
                  <a:lnTo>
                    <a:pt x="164" y="151"/>
                  </a:lnTo>
                  <a:lnTo>
                    <a:pt x="154" y="149"/>
                  </a:lnTo>
                  <a:lnTo>
                    <a:pt x="142" y="146"/>
                  </a:lnTo>
                  <a:lnTo>
                    <a:pt x="110" y="137"/>
                  </a:lnTo>
                  <a:lnTo>
                    <a:pt x="82" y="127"/>
                  </a:lnTo>
                  <a:lnTo>
                    <a:pt x="58" y="116"/>
                  </a:lnTo>
                  <a:lnTo>
                    <a:pt x="38" y="106"/>
                  </a:lnTo>
                  <a:lnTo>
                    <a:pt x="23" y="97"/>
                  </a:lnTo>
                  <a:lnTo>
                    <a:pt x="12" y="86"/>
                  </a:lnTo>
                  <a:lnTo>
                    <a:pt x="4" y="76"/>
                  </a:lnTo>
                  <a:lnTo>
                    <a:pt x="0" y="67"/>
                  </a:lnTo>
                  <a:lnTo>
                    <a:pt x="0" y="57"/>
                  </a:lnTo>
                  <a:lnTo>
                    <a:pt x="0" y="35"/>
                  </a:lnTo>
                  <a:lnTo>
                    <a:pt x="0" y="12"/>
                  </a:lnTo>
                  <a:lnTo>
                    <a:pt x="1" y="1"/>
                  </a:lnTo>
                  <a:lnTo>
                    <a:pt x="8" y="8"/>
                  </a:lnTo>
                  <a:lnTo>
                    <a:pt x="19" y="16"/>
                  </a:lnTo>
                  <a:lnTo>
                    <a:pt x="31" y="23"/>
                  </a:lnTo>
                  <a:lnTo>
                    <a:pt x="48" y="31"/>
                  </a:lnTo>
                  <a:lnTo>
                    <a:pt x="65" y="38"/>
                  </a:lnTo>
                  <a:lnTo>
                    <a:pt x="86" y="45"/>
                  </a:lnTo>
                  <a:lnTo>
                    <a:pt x="109" y="52"/>
                  </a:lnTo>
                  <a:lnTo>
                    <a:pt x="133" y="59"/>
                  </a:lnTo>
                  <a:lnTo>
                    <a:pt x="144" y="61"/>
                  </a:lnTo>
                  <a:lnTo>
                    <a:pt x="155" y="63"/>
                  </a:lnTo>
                  <a:lnTo>
                    <a:pt x="166" y="67"/>
                  </a:lnTo>
                  <a:lnTo>
                    <a:pt x="179" y="69"/>
                  </a:lnTo>
                  <a:lnTo>
                    <a:pt x="190" y="71"/>
                  </a:lnTo>
                  <a:lnTo>
                    <a:pt x="203" y="74"/>
                  </a:lnTo>
                  <a:lnTo>
                    <a:pt x="217" y="77"/>
                  </a:lnTo>
                  <a:lnTo>
                    <a:pt x="230" y="80"/>
                  </a:lnTo>
                  <a:lnTo>
                    <a:pt x="253" y="83"/>
                  </a:lnTo>
                  <a:lnTo>
                    <a:pt x="276" y="88"/>
                  </a:lnTo>
                  <a:lnTo>
                    <a:pt x="300" y="91"/>
                  </a:lnTo>
                  <a:lnTo>
                    <a:pt x="325" y="95"/>
                  </a:lnTo>
                  <a:lnTo>
                    <a:pt x="352" y="98"/>
                  </a:lnTo>
                  <a:lnTo>
                    <a:pt x="379" y="101"/>
                  </a:lnTo>
                  <a:lnTo>
                    <a:pt x="407" y="104"/>
                  </a:lnTo>
                  <a:lnTo>
                    <a:pt x="435" y="107"/>
                  </a:lnTo>
                  <a:lnTo>
                    <a:pt x="465" y="110"/>
                  </a:lnTo>
                  <a:lnTo>
                    <a:pt x="494" y="113"/>
                  </a:lnTo>
                  <a:lnTo>
                    <a:pt x="524" y="115"/>
                  </a:lnTo>
                  <a:lnTo>
                    <a:pt x="557" y="118"/>
                  </a:lnTo>
                  <a:lnTo>
                    <a:pt x="588" y="120"/>
                  </a:lnTo>
                  <a:lnTo>
                    <a:pt x="621" y="122"/>
                  </a:lnTo>
                  <a:lnTo>
                    <a:pt x="655" y="125"/>
                  </a:lnTo>
                  <a:lnTo>
                    <a:pt x="688" y="127"/>
                  </a:lnTo>
                  <a:lnTo>
                    <a:pt x="713" y="128"/>
                  </a:lnTo>
                  <a:lnTo>
                    <a:pt x="739" y="129"/>
                  </a:lnTo>
                  <a:lnTo>
                    <a:pt x="764" y="131"/>
                  </a:lnTo>
                  <a:lnTo>
                    <a:pt x="790" y="133"/>
                  </a:lnTo>
                  <a:lnTo>
                    <a:pt x="817" y="134"/>
                  </a:lnTo>
                  <a:lnTo>
                    <a:pt x="843" y="135"/>
                  </a:lnTo>
                  <a:lnTo>
                    <a:pt x="870" y="135"/>
                  </a:lnTo>
                  <a:lnTo>
                    <a:pt x="898" y="136"/>
                  </a:lnTo>
                  <a:lnTo>
                    <a:pt x="924" y="137"/>
                  </a:lnTo>
                  <a:lnTo>
                    <a:pt x="952" y="137"/>
                  </a:lnTo>
                  <a:lnTo>
                    <a:pt x="979" y="138"/>
                  </a:lnTo>
                  <a:lnTo>
                    <a:pt x="1007" y="138"/>
                  </a:lnTo>
                  <a:lnTo>
                    <a:pt x="1036" y="140"/>
                  </a:lnTo>
                  <a:lnTo>
                    <a:pt x="1063" y="140"/>
                  </a:lnTo>
                  <a:lnTo>
                    <a:pt x="1092" y="140"/>
                  </a:lnTo>
                  <a:lnTo>
                    <a:pt x="1121" y="140"/>
                  </a:lnTo>
                  <a:lnTo>
                    <a:pt x="1141" y="140"/>
                  </a:lnTo>
                  <a:lnTo>
                    <a:pt x="1160" y="140"/>
                  </a:lnTo>
                  <a:lnTo>
                    <a:pt x="1181" y="140"/>
                  </a:lnTo>
                  <a:lnTo>
                    <a:pt x="1201" y="140"/>
                  </a:lnTo>
                  <a:lnTo>
                    <a:pt x="1220" y="138"/>
                  </a:lnTo>
                  <a:lnTo>
                    <a:pt x="1240" y="138"/>
                  </a:lnTo>
                  <a:lnTo>
                    <a:pt x="1258" y="138"/>
                  </a:lnTo>
                  <a:lnTo>
                    <a:pt x="1278" y="138"/>
                  </a:lnTo>
                  <a:lnTo>
                    <a:pt x="1297" y="137"/>
                  </a:lnTo>
                  <a:lnTo>
                    <a:pt x="1317" y="137"/>
                  </a:lnTo>
                  <a:lnTo>
                    <a:pt x="1335" y="136"/>
                  </a:lnTo>
                  <a:lnTo>
                    <a:pt x="1355" y="136"/>
                  </a:lnTo>
                  <a:lnTo>
                    <a:pt x="1373" y="136"/>
                  </a:lnTo>
                  <a:lnTo>
                    <a:pt x="1393" y="135"/>
                  </a:lnTo>
                  <a:lnTo>
                    <a:pt x="1411" y="135"/>
                  </a:lnTo>
                  <a:lnTo>
                    <a:pt x="1430" y="134"/>
                  </a:lnTo>
                  <a:lnTo>
                    <a:pt x="1494" y="131"/>
                  </a:lnTo>
                  <a:lnTo>
                    <a:pt x="1556" y="128"/>
                  </a:lnTo>
                  <a:lnTo>
                    <a:pt x="1616" y="123"/>
                  </a:lnTo>
                  <a:lnTo>
                    <a:pt x="1674" y="120"/>
                  </a:lnTo>
                  <a:lnTo>
                    <a:pt x="1730" y="114"/>
                  </a:lnTo>
                  <a:lnTo>
                    <a:pt x="1783" y="110"/>
                  </a:lnTo>
                  <a:lnTo>
                    <a:pt x="1834" y="104"/>
                  </a:lnTo>
                  <a:lnTo>
                    <a:pt x="1882" y="98"/>
                  </a:lnTo>
                  <a:lnTo>
                    <a:pt x="1927" y="91"/>
                  </a:lnTo>
                  <a:lnTo>
                    <a:pt x="1970" y="84"/>
                  </a:lnTo>
                  <a:lnTo>
                    <a:pt x="2009" y="77"/>
                  </a:lnTo>
                  <a:lnTo>
                    <a:pt x="2046" y="69"/>
                  </a:lnTo>
                  <a:lnTo>
                    <a:pt x="2079" y="61"/>
                  </a:lnTo>
                  <a:lnTo>
                    <a:pt x="2109" y="53"/>
                  </a:lnTo>
                  <a:lnTo>
                    <a:pt x="2137" y="44"/>
                  </a:lnTo>
                  <a:lnTo>
                    <a:pt x="2160" y="35"/>
                  </a:lnTo>
                  <a:lnTo>
                    <a:pt x="2169" y="31"/>
                  </a:lnTo>
                  <a:lnTo>
                    <a:pt x="2178" y="27"/>
                  </a:lnTo>
                  <a:lnTo>
                    <a:pt x="2190" y="22"/>
                  </a:lnTo>
                  <a:lnTo>
                    <a:pt x="2200" y="17"/>
                  </a:lnTo>
                  <a:lnTo>
                    <a:pt x="2209" y="13"/>
                  </a:lnTo>
                  <a:lnTo>
                    <a:pt x="2219" y="8"/>
                  </a:lnTo>
                  <a:lnTo>
                    <a:pt x="2227" y="3"/>
                  </a:lnTo>
                  <a:lnTo>
                    <a:pt x="2231" y="0"/>
                  </a:lnTo>
                  <a:lnTo>
                    <a:pt x="2231" y="74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11" name="Freeform 69">
              <a:extLst>
                <a:ext uri="{FF2B5EF4-FFF2-40B4-BE49-F238E27FC236}">
                  <a16:creationId xmlns:a16="http://schemas.microsoft.com/office/drawing/2014/main" id="{C1BC806E-CCDA-4ED8-A1AC-DDC8F40CE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2" y="3512"/>
              <a:ext cx="418" cy="138"/>
            </a:xfrm>
            <a:custGeom>
              <a:avLst/>
              <a:gdLst>
                <a:gd name="T0" fmla="*/ 131 w 473"/>
                <a:gd name="T1" fmla="*/ 0 h 151"/>
                <a:gd name="T2" fmla="*/ 255 w 473"/>
                <a:gd name="T3" fmla="*/ 70 h 151"/>
                <a:gd name="T4" fmla="*/ 63 w 473"/>
                <a:gd name="T5" fmla="*/ 96 h 151"/>
                <a:gd name="T6" fmla="*/ 0 w 473"/>
                <a:gd name="T7" fmla="*/ 11 h 151"/>
                <a:gd name="T8" fmla="*/ 131 w 473"/>
                <a:gd name="T9" fmla="*/ 0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3"/>
                <a:gd name="T16" fmla="*/ 0 h 151"/>
                <a:gd name="T17" fmla="*/ 473 w 473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3" h="151">
                  <a:moveTo>
                    <a:pt x="243" y="0"/>
                  </a:moveTo>
                  <a:lnTo>
                    <a:pt x="473" y="110"/>
                  </a:lnTo>
                  <a:lnTo>
                    <a:pt x="117" y="151"/>
                  </a:lnTo>
                  <a:lnTo>
                    <a:pt x="0" y="16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12" name="Freeform 70">
              <a:extLst>
                <a:ext uri="{FF2B5EF4-FFF2-40B4-BE49-F238E27FC236}">
                  <a16:creationId xmlns:a16="http://schemas.microsoft.com/office/drawing/2014/main" id="{CE3B2B7B-732C-41C3-95EF-B2C80B2B6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4" y="3523"/>
              <a:ext cx="333" cy="108"/>
            </a:xfrm>
            <a:custGeom>
              <a:avLst/>
              <a:gdLst>
                <a:gd name="T0" fmla="*/ 110 w 377"/>
                <a:gd name="T1" fmla="*/ 0 h 117"/>
                <a:gd name="T2" fmla="*/ 203 w 377"/>
                <a:gd name="T3" fmla="*/ 60 h 117"/>
                <a:gd name="T4" fmla="*/ 52 w 377"/>
                <a:gd name="T5" fmla="*/ 78 h 117"/>
                <a:gd name="T6" fmla="*/ 0 w 377"/>
                <a:gd name="T7" fmla="*/ 10 h 117"/>
                <a:gd name="T8" fmla="*/ 110 w 377"/>
                <a:gd name="T9" fmla="*/ 0 h 1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7"/>
                <a:gd name="T16" fmla="*/ 0 h 117"/>
                <a:gd name="T17" fmla="*/ 377 w 377"/>
                <a:gd name="T18" fmla="*/ 117 h 1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7" h="117">
                  <a:moveTo>
                    <a:pt x="206" y="0"/>
                  </a:moveTo>
                  <a:lnTo>
                    <a:pt x="377" y="89"/>
                  </a:lnTo>
                  <a:lnTo>
                    <a:pt x="97" y="117"/>
                  </a:lnTo>
                  <a:lnTo>
                    <a:pt x="0" y="1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D6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13" name="Freeform 71">
              <a:extLst>
                <a:ext uri="{FF2B5EF4-FFF2-40B4-BE49-F238E27FC236}">
                  <a16:creationId xmlns:a16="http://schemas.microsoft.com/office/drawing/2014/main" id="{94AD75BA-1123-49CA-B206-BC7D03B2D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2" y="2748"/>
              <a:ext cx="71" cy="121"/>
            </a:xfrm>
            <a:custGeom>
              <a:avLst/>
              <a:gdLst>
                <a:gd name="T0" fmla="*/ 8 w 81"/>
                <a:gd name="T1" fmla="*/ 85 h 132"/>
                <a:gd name="T2" fmla="*/ 4 w 81"/>
                <a:gd name="T3" fmla="*/ 79 h 132"/>
                <a:gd name="T4" fmla="*/ 0 w 81"/>
                <a:gd name="T5" fmla="*/ 66 h 132"/>
                <a:gd name="T6" fmla="*/ 3 w 81"/>
                <a:gd name="T7" fmla="*/ 51 h 132"/>
                <a:gd name="T8" fmla="*/ 4 w 81"/>
                <a:gd name="T9" fmla="*/ 35 h 132"/>
                <a:gd name="T10" fmla="*/ 8 w 81"/>
                <a:gd name="T11" fmla="*/ 27 h 132"/>
                <a:gd name="T12" fmla="*/ 11 w 81"/>
                <a:gd name="T13" fmla="*/ 19 h 132"/>
                <a:gd name="T14" fmla="*/ 15 w 81"/>
                <a:gd name="T15" fmla="*/ 13 h 132"/>
                <a:gd name="T16" fmla="*/ 19 w 81"/>
                <a:gd name="T17" fmla="*/ 6 h 132"/>
                <a:gd name="T18" fmla="*/ 23 w 81"/>
                <a:gd name="T19" fmla="*/ 5 h 132"/>
                <a:gd name="T20" fmla="*/ 27 w 81"/>
                <a:gd name="T21" fmla="*/ 1 h 132"/>
                <a:gd name="T22" fmla="*/ 31 w 81"/>
                <a:gd name="T23" fmla="*/ 0 h 132"/>
                <a:gd name="T24" fmla="*/ 34 w 81"/>
                <a:gd name="T25" fmla="*/ 1 h 132"/>
                <a:gd name="T26" fmla="*/ 40 w 81"/>
                <a:gd name="T27" fmla="*/ 6 h 132"/>
                <a:gd name="T28" fmla="*/ 41 w 81"/>
                <a:gd name="T29" fmla="*/ 18 h 132"/>
                <a:gd name="T30" fmla="*/ 40 w 81"/>
                <a:gd name="T31" fmla="*/ 34 h 132"/>
                <a:gd name="T32" fmla="*/ 37 w 81"/>
                <a:gd name="T33" fmla="*/ 50 h 132"/>
                <a:gd name="T34" fmla="*/ 34 w 81"/>
                <a:gd name="T35" fmla="*/ 59 h 132"/>
                <a:gd name="T36" fmla="*/ 31 w 81"/>
                <a:gd name="T37" fmla="*/ 66 h 132"/>
                <a:gd name="T38" fmla="*/ 26 w 81"/>
                <a:gd name="T39" fmla="*/ 73 h 132"/>
                <a:gd name="T40" fmla="*/ 23 w 81"/>
                <a:gd name="T41" fmla="*/ 79 h 132"/>
                <a:gd name="T42" fmla="*/ 19 w 81"/>
                <a:gd name="T43" fmla="*/ 81 h 132"/>
                <a:gd name="T44" fmla="*/ 15 w 81"/>
                <a:gd name="T45" fmla="*/ 85 h 132"/>
                <a:gd name="T46" fmla="*/ 11 w 81"/>
                <a:gd name="T47" fmla="*/ 86 h 132"/>
                <a:gd name="T48" fmla="*/ 8 w 81"/>
                <a:gd name="T49" fmla="*/ 85 h 1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1"/>
                <a:gd name="T76" fmla="*/ 0 h 132"/>
                <a:gd name="T77" fmla="*/ 81 w 81"/>
                <a:gd name="T78" fmla="*/ 132 h 13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1" h="132">
                  <a:moveTo>
                    <a:pt x="15" y="131"/>
                  </a:moveTo>
                  <a:lnTo>
                    <a:pt x="5" y="121"/>
                  </a:lnTo>
                  <a:lnTo>
                    <a:pt x="0" y="103"/>
                  </a:lnTo>
                  <a:lnTo>
                    <a:pt x="3" y="80"/>
                  </a:lnTo>
                  <a:lnTo>
                    <a:pt x="9" y="54"/>
                  </a:lnTo>
                  <a:lnTo>
                    <a:pt x="15" y="41"/>
                  </a:lnTo>
                  <a:lnTo>
                    <a:pt x="22" y="30"/>
                  </a:lnTo>
                  <a:lnTo>
                    <a:pt x="29" y="19"/>
                  </a:lnTo>
                  <a:lnTo>
                    <a:pt x="36" y="11"/>
                  </a:lnTo>
                  <a:lnTo>
                    <a:pt x="44" y="5"/>
                  </a:lnTo>
                  <a:lnTo>
                    <a:pt x="52" y="1"/>
                  </a:lnTo>
                  <a:lnTo>
                    <a:pt x="59" y="0"/>
                  </a:lnTo>
                  <a:lnTo>
                    <a:pt x="66" y="1"/>
                  </a:lnTo>
                  <a:lnTo>
                    <a:pt x="76" y="11"/>
                  </a:lnTo>
                  <a:lnTo>
                    <a:pt x="81" y="28"/>
                  </a:lnTo>
                  <a:lnTo>
                    <a:pt x="79" y="52"/>
                  </a:lnTo>
                  <a:lnTo>
                    <a:pt x="72" y="78"/>
                  </a:lnTo>
                  <a:lnTo>
                    <a:pt x="66" y="91"/>
                  </a:lnTo>
                  <a:lnTo>
                    <a:pt x="59" y="102"/>
                  </a:lnTo>
                  <a:lnTo>
                    <a:pt x="51" y="113"/>
                  </a:lnTo>
                  <a:lnTo>
                    <a:pt x="44" y="121"/>
                  </a:lnTo>
                  <a:lnTo>
                    <a:pt x="36" y="126"/>
                  </a:lnTo>
                  <a:lnTo>
                    <a:pt x="29" y="131"/>
                  </a:lnTo>
                  <a:lnTo>
                    <a:pt x="22" y="132"/>
                  </a:lnTo>
                  <a:lnTo>
                    <a:pt x="15" y="1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14" name="Freeform 72">
              <a:extLst>
                <a:ext uri="{FF2B5EF4-FFF2-40B4-BE49-F238E27FC236}">
                  <a16:creationId xmlns:a16="http://schemas.microsoft.com/office/drawing/2014/main" id="{CFC6816A-A991-4F19-B5F6-45040B0A7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" y="3020"/>
              <a:ext cx="212" cy="197"/>
            </a:xfrm>
            <a:custGeom>
              <a:avLst/>
              <a:gdLst>
                <a:gd name="T0" fmla="*/ 0 w 241"/>
                <a:gd name="T1" fmla="*/ 130 h 217"/>
                <a:gd name="T2" fmla="*/ 0 w 241"/>
                <a:gd name="T3" fmla="*/ 0 h 217"/>
                <a:gd name="T4" fmla="*/ 127 w 241"/>
                <a:gd name="T5" fmla="*/ 32 h 217"/>
                <a:gd name="T6" fmla="*/ 127 w 241"/>
                <a:gd name="T7" fmla="*/ 134 h 217"/>
                <a:gd name="T8" fmla="*/ 0 w 241"/>
                <a:gd name="T9" fmla="*/ 130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217"/>
                <a:gd name="T17" fmla="*/ 241 w 241"/>
                <a:gd name="T18" fmla="*/ 217 h 2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217">
                  <a:moveTo>
                    <a:pt x="0" y="210"/>
                  </a:moveTo>
                  <a:lnTo>
                    <a:pt x="0" y="0"/>
                  </a:lnTo>
                  <a:lnTo>
                    <a:pt x="241" y="52"/>
                  </a:lnTo>
                  <a:lnTo>
                    <a:pt x="241" y="217"/>
                  </a:lnTo>
                  <a:lnTo>
                    <a:pt x="0" y="2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15" name="Rectangle 73">
              <a:extLst>
                <a:ext uri="{FF2B5EF4-FFF2-40B4-BE49-F238E27FC236}">
                  <a16:creationId xmlns:a16="http://schemas.microsoft.com/office/drawing/2014/main" id="{485D7414-1FF8-4A27-A7CE-20102AB19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3053"/>
              <a:ext cx="165" cy="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MX" altLang="es-PE" sz="2400"/>
            </a:p>
          </p:txBody>
        </p:sp>
        <p:sp>
          <p:nvSpPr>
            <p:cNvPr id="11316" name="Freeform 74">
              <a:extLst>
                <a:ext uri="{FF2B5EF4-FFF2-40B4-BE49-F238E27FC236}">
                  <a16:creationId xmlns:a16="http://schemas.microsoft.com/office/drawing/2014/main" id="{86404459-8D7F-4BAB-A383-4F1BDC4CB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" y="2721"/>
              <a:ext cx="435" cy="401"/>
            </a:xfrm>
            <a:custGeom>
              <a:avLst/>
              <a:gdLst>
                <a:gd name="T0" fmla="*/ 44 w 490"/>
                <a:gd name="T1" fmla="*/ 74 h 438"/>
                <a:gd name="T2" fmla="*/ 44 w 490"/>
                <a:gd name="T3" fmla="*/ 74 h 438"/>
                <a:gd name="T4" fmla="*/ 48 w 490"/>
                <a:gd name="T5" fmla="*/ 65 h 438"/>
                <a:gd name="T6" fmla="*/ 59 w 490"/>
                <a:gd name="T7" fmla="*/ 49 h 438"/>
                <a:gd name="T8" fmla="*/ 72 w 490"/>
                <a:gd name="T9" fmla="*/ 35 h 438"/>
                <a:gd name="T10" fmla="*/ 84 w 490"/>
                <a:gd name="T11" fmla="*/ 23 h 438"/>
                <a:gd name="T12" fmla="*/ 100 w 490"/>
                <a:gd name="T13" fmla="*/ 13 h 438"/>
                <a:gd name="T14" fmla="*/ 116 w 490"/>
                <a:gd name="T15" fmla="*/ 5 h 438"/>
                <a:gd name="T16" fmla="*/ 134 w 490"/>
                <a:gd name="T17" fmla="*/ 2 h 438"/>
                <a:gd name="T18" fmla="*/ 151 w 490"/>
                <a:gd name="T19" fmla="*/ 0 h 438"/>
                <a:gd name="T20" fmla="*/ 172 w 490"/>
                <a:gd name="T21" fmla="*/ 4 h 438"/>
                <a:gd name="T22" fmla="*/ 195 w 490"/>
                <a:gd name="T23" fmla="*/ 11 h 438"/>
                <a:gd name="T24" fmla="*/ 215 w 490"/>
                <a:gd name="T25" fmla="*/ 24 h 438"/>
                <a:gd name="T26" fmla="*/ 234 w 490"/>
                <a:gd name="T27" fmla="*/ 41 h 438"/>
                <a:gd name="T28" fmla="*/ 249 w 490"/>
                <a:gd name="T29" fmla="*/ 60 h 438"/>
                <a:gd name="T30" fmla="*/ 260 w 490"/>
                <a:gd name="T31" fmla="*/ 84 h 438"/>
                <a:gd name="T32" fmla="*/ 268 w 490"/>
                <a:gd name="T33" fmla="*/ 111 h 438"/>
                <a:gd name="T34" fmla="*/ 271 w 490"/>
                <a:gd name="T35" fmla="*/ 138 h 438"/>
                <a:gd name="T36" fmla="*/ 268 w 490"/>
                <a:gd name="T37" fmla="*/ 167 h 438"/>
                <a:gd name="T38" fmla="*/ 262 w 490"/>
                <a:gd name="T39" fmla="*/ 194 h 438"/>
                <a:gd name="T40" fmla="*/ 251 w 490"/>
                <a:gd name="T41" fmla="*/ 218 h 438"/>
                <a:gd name="T42" fmla="*/ 235 w 490"/>
                <a:gd name="T43" fmla="*/ 239 h 438"/>
                <a:gd name="T44" fmla="*/ 218 w 490"/>
                <a:gd name="T45" fmla="*/ 256 h 438"/>
                <a:gd name="T46" fmla="*/ 199 w 490"/>
                <a:gd name="T47" fmla="*/ 270 h 438"/>
                <a:gd name="T48" fmla="*/ 177 w 490"/>
                <a:gd name="T49" fmla="*/ 278 h 438"/>
                <a:gd name="T50" fmla="*/ 153 w 490"/>
                <a:gd name="T51" fmla="*/ 282 h 438"/>
                <a:gd name="T52" fmla="*/ 131 w 490"/>
                <a:gd name="T53" fmla="*/ 278 h 438"/>
                <a:gd name="T54" fmla="*/ 115 w 490"/>
                <a:gd name="T55" fmla="*/ 275 h 438"/>
                <a:gd name="T56" fmla="*/ 99 w 490"/>
                <a:gd name="T57" fmla="*/ 268 h 438"/>
                <a:gd name="T58" fmla="*/ 84 w 490"/>
                <a:gd name="T59" fmla="*/ 259 h 438"/>
                <a:gd name="T60" fmla="*/ 72 w 490"/>
                <a:gd name="T61" fmla="*/ 247 h 438"/>
                <a:gd name="T62" fmla="*/ 59 w 490"/>
                <a:gd name="T63" fmla="*/ 233 h 438"/>
                <a:gd name="T64" fmla="*/ 50 w 490"/>
                <a:gd name="T65" fmla="*/ 218 h 438"/>
                <a:gd name="T66" fmla="*/ 41 w 490"/>
                <a:gd name="T67" fmla="*/ 202 h 438"/>
                <a:gd name="T68" fmla="*/ 37 w 490"/>
                <a:gd name="T69" fmla="*/ 193 h 438"/>
                <a:gd name="T70" fmla="*/ 36 w 490"/>
                <a:gd name="T71" fmla="*/ 193 h 438"/>
                <a:gd name="T72" fmla="*/ 28 w 490"/>
                <a:gd name="T73" fmla="*/ 190 h 438"/>
                <a:gd name="T74" fmla="*/ 14 w 490"/>
                <a:gd name="T75" fmla="*/ 179 h 438"/>
                <a:gd name="T76" fmla="*/ 4 w 490"/>
                <a:gd name="T77" fmla="*/ 163 h 438"/>
                <a:gd name="T78" fmla="*/ 0 w 490"/>
                <a:gd name="T79" fmla="*/ 141 h 438"/>
                <a:gd name="T80" fmla="*/ 3 w 490"/>
                <a:gd name="T81" fmla="*/ 118 h 438"/>
                <a:gd name="T82" fmla="*/ 9 w 490"/>
                <a:gd name="T83" fmla="*/ 96 h 438"/>
                <a:gd name="T84" fmla="*/ 21 w 490"/>
                <a:gd name="T85" fmla="*/ 82 h 438"/>
                <a:gd name="T86" fmla="*/ 35 w 490"/>
                <a:gd name="T87" fmla="*/ 74 h 43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90"/>
                <a:gd name="T133" fmla="*/ 0 h 438"/>
                <a:gd name="T134" fmla="*/ 490 w 490"/>
                <a:gd name="T135" fmla="*/ 438 h 43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90" h="438">
                  <a:moveTo>
                    <a:pt x="78" y="115"/>
                  </a:moveTo>
                  <a:lnTo>
                    <a:pt x="79" y="116"/>
                  </a:lnTo>
                  <a:lnTo>
                    <a:pt x="80" y="116"/>
                  </a:lnTo>
                  <a:lnTo>
                    <a:pt x="88" y="102"/>
                  </a:lnTo>
                  <a:lnTo>
                    <a:pt x="96" y="90"/>
                  </a:lnTo>
                  <a:lnTo>
                    <a:pt x="107" y="77"/>
                  </a:lnTo>
                  <a:lnTo>
                    <a:pt x="117" y="65"/>
                  </a:lnTo>
                  <a:lnTo>
                    <a:pt x="129" y="55"/>
                  </a:lnTo>
                  <a:lnTo>
                    <a:pt x="140" y="45"/>
                  </a:lnTo>
                  <a:lnTo>
                    <a:pt x="153" y="35"/>
                  </a:lnTo>
                  <a:lnTo>
                    <a:pt x="167" y="27"/>
                  </a:lnTo>
                  <a:lnTo>
                    <a:pt x="181" y="20"/>
                  </a:lnTo>
                  <a:lnTo>
                    <a:pt x="196" y="15"/>
                  </a:lnTo>
                  <a:lnTo>
                    <a:pt x="211" y="9"/>
                  </a:lnTo>
                  <a:lnTo>
                    <a:pt x="225" y="5"/>
                  </a:lnTo>
                  <a:lnTo>
                    <a:pt x="242" y="2"/>
                  </a:lnTo>
                  <a:lnTo>
                    <a:pt x="257" y="1"/>
                  </a:lnTo>
                  <a:lnTo>
                    <a:pt x="274" y="0"/>
                  </a:lnTo>
                  <a:lnTo>
                    <a:pt x="290" y="1"/>
                  </a:lnTo>
                  <a:lnTo>
                    <a:pt x="312" y="4"/>
                  </a:lnTo>
                  <a:lnTo>
                    <a:pt x="334" y="9"/>
                  </a:lnTo>
                  <a:lnTo>
                    <a:pt x="354" y="16"/>
                  </a:lnTo>
                  <a:lnTo>
                    <a:pt x="374" y="25"/>
                  </a:lnTo>
                  <a:lnTo>
                    <a:pt x="391" y="37"/>
                  </a:lnTo>
                  <a:lnTo>
                    <a:pt x="409" y="48"/>
                  </a:lnTo>
                  <a:lnTo>
                    <a:pt x="425" y="63"/>
                  </a:lnTo>
                  <a:lnTo>
                    <a:pt x="439" y="78"/>
                  </a:lnTo>
                  <a:lnTo>
                    <a:pt x="451" y="94"/>
                  </a:lnTo>
                  <a:lnTo>
                    <a:pt x="463" y="113"/>
                  </a:lnTo>
                  <a:lnTo>
                    <a:pt x="472" y="131"/>
                  </a:lnTo>
                  <a:lnTo>
                    <a:pt x="480" y="151"/>
                  </a:lnTo>
                  <a:lnTo>
                    <a:pt x="485" y="171"/>
                  </a:lnTo>
                  <a:lnTo>
                    <a:pt x="488" y="193"/>
                  </a:lnTo>
                  <a:lnTo>
                    <a:pt x="490" y="215"/>
                  </a:lnTo>
                  <a:lnTo>
                    <a:pt x="489" y="237"/>
                  </a:lnTo>
                  <a:lnTo>
                    <a:pt x="486" y="259"/>
                  </a:lnTo>
                  <a:lnTo>
                    <a:pt x="481" y="281"/>
                  </a:lnTo>
                  <a:lnTo>
                    <a:pt x="474" y="301"/>
                  </a:lnTo>
                  <a:lnTo>
                    <a:pt x="465" y="320"/>
                  </a:lnTo>
                  <a:lnTo>
                    <a:pt x="455" y="339"/>
                  </a:lnTo>
                  <a:lnTo>
                    <a:pt x="442" y="356"/>
                  </a:lnTo>
                  <a:lnTo>
                    <a:pt x="428" y="371"/>
                  </a:lnTo>
                  <a:lnTo>
                    <a:pt x="413" y="386"/>
                  </a:lnTo>
                  <a:lnTo>
                    <a:pt x="396" y="399"/>
                  </a:lnTo>
                  <a:lnTo>
                    <a:pt x="379" y="410"/>
                  </a:lnTo>
                  <a:lnTo>
                    <a:pt x="360" y="419"/>
                  </a:lnTo>
                  <a:lnTo>
                    <a:pt x="340" y="426"/>
                  </a:lnTo>
                  <a:lnTo>
                    <a:pt x="320" y="432"/>
                  </a:lnTo>
                  <a:lnTo>
                    <a:pt x="298" y="435"/>
                  </a:lnTo>
                  <a:lnTo>
                    <a:pt x="276" y="438"/>
                  </a:lnTo>
                  <a:lnTo>
                    <a:pt x="254" y="437"/>
                  </a:lnTo>
                  <a:lnTo>
                    <a:pt x="238" y="434"/>
                  </a:lnTo>
                  <a:lnTo>
                    <a:pt x="223" y="432"/>
                  </a:lnTo>
                  <a:lnTo>
                    <a:pt x="208" y="427"/>
                  </a:lnTo>
                  <a:lnTo>
                    <a:pt x="193" y="423"/>
                  </a:lnTo>
                  <a:lnTo>
                    <a:pt x="179" y="417"/>
                  </a:lnTo>
                  <a:lnTo>
                    <a:pt x="166" y="410"/>
                  </a:lnTo>
                  <a:lnTo>
                    <a:pt x="153" y="402"/>
                  </a:lnTo>
                  <a:lnTo>
                    <a:pt x="140" y="393"/>
                  </a:lnTo>
                  <a:lnTo>
                    <a:pt x="129" y="384"/>
                  </a:lnTo>
                  <a:lnTo>
                    <a:pt x="118" y="373"/>
                  </a:lnTo>
                  <a:lnTo>
                    <a:pt x="108" y="363"/>
                  </a:lnTo>
                  <a:lnTo>
                    <a:pt x="99" y="351"/>
                  </a:lnTo>
                  <a:lnTo>
                    <a:pt x="90" y="339"/>
                  </a:lnTo>
                  <a:lnTo>
                    <a:pt x="82" y="326"/>
                  </a:lnTo>
                  <a:lnTo>
                    <a:pt x="75" y="313"/>
                  </a:lnTo>
                  <a:lnTo>
                    <a:pt x="69" y="299"/>
                  </a:lnTo>
                  <a:lnTo>
                    <a:pt x="68" y="299"/>
                  </a:lnTo>
                  <a:lnTo>
                    <a:pt x="67" y="299"/>
                  </a:lnTo>
                  <a:lnTo>
                    <a:pt x="64" y="299"/>
                  </a:lnTo>
                  <a:lnTo>
                    <a:pt x="63" y="299"/>
                  </a:lnTo>
                  <a:lnTo>
                    <a:pt x="49" y="296"/>
                  </a:lnTo>
                  <a:lnTo>
                    <a:pt x="37" y="290"/>
                  </a:lnTo>
                  <a:lnTo>
                    <a:pt x="25" y="280"/>
                  </a:lnTo>
                  <a:lnTo>
                    <a:pt x="15" y="268"/>
                  </a:lnTo>
                  <a:lnTo>
                    <a:pt x="8" y="253"/>
                  </a:lnTo>
                  <a:lnTo>
                    <a:pt x="2" y="237"/>
                  </a:lnTo>
                  <a:lnTo>
                    <a:pt x="0" y="220"/>
                  </a:lnTo>
                  <a:lnTo>
                    <a:pt x="0" y="201"/>
                  </a:lnTo>
                  <a:lnTo>
                    <a:pt x="3" y="183"/>
                  </a:lnTo>
                  <a:lnTo>
                    <a:pt x="9" y="166"/>
                  </a:lnTo>
                  <a:lnTo>
                    <a:pt x="16" y="151"/>
                  </a:lnTo>
                  <a:lnTo>
                    <a:pt x="26" y="138"/>
                  </a:lnTo>
                  <a:lnTo>
                    <a:pt x="38" y="128"/>
                  </a:lnTo>
                  <a:lnTo>
                    <a:pt x="50" y="121"/>
                  </a:lnTo>
                  <a:lnTo>
                    <a:pt x="63" y="116"/>
                  </a:lnTo>
                  <a:lnTo>
                    <a:pt x="78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17" name="Freeform 75">
              <a:extLst>
                <a:ext uri="{FF2B5EF4-FFF2-40B4-BE49-F238E27FC236}">
                  <a16:creationId xmlns:a16="http://schemas.microsoft.com/office/drawing/2014/main" id="{E17B6671-AD45-4581-A4E8-4A8DE336A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9" y="2754"/>
              <a:ext cx="379" cy="337"/>
            </a:xfrm>
            <a:custGeom>
              <a:avLst/>
              <a:gdLst>
                <a:gd name="T0" fmla="*/ 28 w 430"/>
                <a:gd name="T1" fmla="*/ 80 h 368"/>
                <a:gd name="T2" fmla="*/ 34 w 430"/>
                <a:gd name="T3" fmla="*/ 84 h 368"/>
                <a:gd name="T4" fmla="*/ 39 w 430"/>
                <a:gd name="T5" fmla="*/ 78 h 368"/>
                <a:gd name="T6" fmla="*/ 48 w 430"/>
                <a:gd name="T7" fmla="*/ 60 h 368"/>
                <a:gd name="T8" fmla="*/ 56 w 430"/>
                <a:gd name="T9" fmla="*/ 42 h 368"/>
                <a:gd name="T10" fmla="*/ 69 w 430"/>
                <a:gd name="T11" fmla="*/ 28 h 368"/>
                <a:gd name="T12" fmla="*/ 83 w 430"/>
                <a:gd name="T13" fmla="*/ 16 h 368"/>
                <a:gd name="T14" fmla="*/ 97 w 430"/>
                <a:gd name="T15" fmla="*/ 7 h 368"/>
                <a:gd name="T16" fmla="*/ 114 w 430"/>
                <a:gd name="T17" fmla="*/ 3 h 368"/>
                <a:gd name="T18" fmla="*/ 130 w 430"/>
                <a:gd name="T19" fmla="*/ 0 h 368"/>
                <a:gd name="T20" fmla="*/ 160 w 430"/>
                <a:gd name="T21" fmla="*/ 5 h 368"/>
                <a:gd name="T22" fmla="*/ 193 w 430"/>
                <a:gd name="T23" fmla="*/ 27 h 368"/>
                <a:gd name="T24" fmla="*/ 217 w 430"/>
                <a:gd name="T25" fmla="*/ 61 h 368"/>
                <a:gd name="T26" fmla="*/ 228 w 430"/>
                <a:gd name="T27" fmla="*/ 104 h 368"/>
                <a:gd name="T28" fmla="*/ 227 w 430"/>
                <a:gd name="T29" fmla="*/ 141 h 368"/>
                <a:gd name="T30" fmla="*/ 222 w 430"/>
                <a:gd name="T31" fmla="*/ 164 h 368"/>
                <a:gd name="T32" fmla="*/ 213 w 430"/>
                <a:gd name="T33" fmla="*/ 184 h 368"/>
                <a:gd name="T34" fmla="*/ 201 w 430"/>
                <a:gd name="T35" fmla="*/ 202 h 368"/>
                <a:gd name="T36" fmla="*/ 187 w 430"/>
                <a:gd name="T37" fmla="*/ 216 h 368"/>
                <a:gd name="T38" fmla="*/ 170 w 430"/>
                <a:gd name="T39" fmla="*/ 227 h 368"/>
                <a:gd name="T40" fmla="*/ 153 w 430"/>
                <a:gd name="T41" fmla="*/ 234 h 368"/>
                <a:gd name="T42" fmla="*/ 133 w 430"/>
                <a:gd name="T43" fmla="*/ 237 h 368"/>
                <a:gd name="T44" fmla="*/ 107 w 430"/>
                <a:gd name="T45" fmla="*/ 234 h 368"/>
                <a:gd name="T46" fmla="*/ 78 w 430"/>
                <a:gd name="T47" fmla="*/ 217 h 368"/>
                <a:gd name="T48" fmla="*/ 56 w 430"/>
                <a:gd name="T49" fmla="*/ 192 h 368"/>
                <a:gd name="T50" fmla="*/ 39 w 430"/>
                <a:gd name="T51" fmla="*/ 158 h 368"/>
                <a:gd name="T52" fmla="*/ 32 w 430"/>
                <a:gd name="T53" fmla="*/ 144 h 368"/>
                <a:gd name="T54" fmla="*/ 23 w 430"/>
                <a:gd name="T55" fmla="*/ 148 h 368"/>
                <a:gd name="T56" fmla="*/ 15 w 430"/>
                <a:gd name="T57" fmla="*/ 147 h 368"/>
                <a:gd name="T58" fmla="*/ 8 w 430"/>
                <a:gd name="T59" fmla="*/ 141 h 368"/>
                <a:gd name="T60" fmla="*/ 4 w 430"/>
                <a:gd name="T61" fmla="*/ 131 h 368"/>
                <a:gd name="T62" fmla="*/ 0 w 430"/>
                <a:gd name="T63" fmla="*/ 119 h 368"/>
                <a:gd name="T64" fmla="*/ 1 w 430"/>
                <a:gd name="T65" fmla="*/ 104 h 368"/>
                <a:gd name="T66" fmla="*/ 4 w 430"/>
                <a:gd name="T67" fmla="*/ 92 h 368"/>
                <a:gd name="T68" fmla="*/ 11 w 430"/>
                <a:gd name="T69" fmla="*/ 84 h 368"/>
                <a:gd name="T70" fmla="*/ 20 w 430"/>
                <a:gd name="T71" fmla="*/ 80 h 36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30"/>
                <a:gd name="T109" fmla="*/ 0 h 368"/>
                <a:gd name="T110" fmla="*/ 430 w 430"/>
                <a:gd name="T111" fmla="*/ 368 h 36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30" h="368">
                  <a:moveTo>
                    <a:pt x="45" y="123"/>
                  </a:moveTo>
                  <a:lnTo>
                    <a:pt x="52" y="124"/>
                  </a:lnTo>
                  <a:lnTo>
                    <a:pt x="59" y="127"/>
                  </a:lnTo>
                  <a:lnTo>
                    <a:pt x="65" y="131"/>
                  </a:lnTo>
                  <a:lnTo>
                    <a:pt x="69" y="136"/>
                  </a:lnTo>
                  <a:lnTo>
                    <a:pt x="74" y="121"/>
                  </a:lnTo>
                  <a:lnTo>
                    <a:pt x="81" y="106"/>
                  </a:lnTo>
                  <a:lnTo>
                    <a:pt x="88" y="92"/>
                  </a:lnTo>
                  <a:lnTo>
                    <a:pt x="97" y="79"/>
                  </a:lnTo>
                  <a:lnTo>
                    <a:pt x="106" y="66"/>
                  </a:lnTo>
                  <a:lnTo>
                    <a:pt x="117" y="55"/>
                  </a:lnTo>
                  <a:lnTo>
                    <a:pt x="128" y="44"/>
                  </a:lnTo>
                  <a:lnTo>
                    <a:pt x="141" y="34"/>
                  </a:lnTo>
                  <a:lnTo>
                    <a:pt x="155" y="26"/>
                  </a:lnTo>
                  <a:lnTo>
                    <a:pt x="168" y="18"/>
                  </a:lnTo>
                  <a:lnTo>
                    <a:pt x="183" y="12"/>
                  </a:lnTo>
                  <a:lnTo>
                    <a:pt x="198" y="7"/>
                  </a:lnTo>
                  <a:lnTo>
                    <a:pt x="213" y="3"/>
                  </a:lnTo>
                  <a:lnTo>
                    <a:pt x="229" y="0"/>
                  </a:lnTo>
                  <a:lnTo>
                    <a:pt x="246" y="0"/>
                  </a:lnTo>
                  <a:lnTo>
                    <a:pt x="263" y="0"/>
                  </a:lnTo>
                  <a:lnTo>
                    <a:pt x="300" y="7"/>
                  </a:lnTo>
                  <a:lnTo>
                    <a:pt x="333" y="21"/>
                  </a:lnTo>
                  <a:lnTo>
                    <a:pt x="363" y="41"/>
                  </a:lnTo>
                  <a:lnTo>
                    <a:pt x="388" y="65"/>
                  </a:lnTo>
                  <a:lnTo>
                    <a:pt x="408" y="95"/>
                  </a:lnTo>
                  <a:lnTo>
                    <a:pt x="422" y="127"/>
                  </a:lnTo>
                  <a:lnTo>
                    <a:pt x="430" y="163"/>
                  </a:lnTo>
                  <a:lnTo>
                    <a:pt x="430" y="200"/>
                  </a:lnTo>
                  <a:lnTo>
                    <a:pt x="428" y="218"/>
                  </a:lnTo>
                  <a:lnTo>
                    <a:pt x="423" y="237"/>
                  </a:lnTo>
                  <a:lnTo>
                    <a:pt x="417" y="254"/>
                  </a:lnTo>
                  <a:lnTo>
                    <a:pt x="410" y="270"/>
                  </a:lnTo>
                  <a:lnTo>
                    <a:pt x="401" y="285"/>
                  </a:lnTo>
                  <a:lnTo>
                    <a:pt x="391" y="300"/>
                  </a:lnTo>
                  <a:lnTo>
                    <a:pt x="379" y="313"/>
                  </a:lnTo>
                  <a:lnTo>
                    <a:pt x="365" y="324"/>
                  </a:lnTo>
                  <a:lnTo>
                    <a:pt x="352" y="336"/>
                  </a:lnTo>
                  <a:lnTo>
                    <a:pt x="337" y="345"/>
                  </a:lnTo>
                  <a:lnTo>
                    <a:pt x="320" y="353"/>
                  </a:lnTo>
                  <a:lnTo>
                    <a:pt x="304" y="359"/>
                  </a:lnTo>
                  <a:lnTo>
                    <a:pt x="287" y="364"/>
                  </a:lnTo>
                  <a:lnTo>
                    <a:pt x="269" y="367"/>
                  </a:lnTo>
                  <a:lnTo>
                    <a:pt x="250" y="368"/>
                  </a:lnTo>
                  <a:lnTo>
                    <a:pt x="232" y="367"/>
                  </a:lnTo>
                  <a:lnTo>
                    <a:pt x="201" y="362"/>
                  </a:lnTo>
                  <a:lnTo>
                    <a:pt x="173" y="352"/>
                  </a:lnTo>
                  <a:lnTo>
                    <a:pt x="147" y="337"/>
                  </a:lnTo>
                  <a:lnTo>
                    <a:pt x="123" y="320"/>
                  </a:lnTo>
                  <a:lnTo>
                    <a:pt x="103" y="298"/>
                  </a:lnTo>
                  <a:lnTo>
                    <a:pt x="87" y="274"/>
                  </a:lnTo>
                  <a:lnTo>
                    <a:pt x="74" y="246"/>
                  </a:lnTo>
                  <a:lnTo>
                    <a:pt x="66" y="217"/>
                  </a:lnTo>
                  <a:lnTo>
                    <a:pt x="59" y="223"/>
                  </a:lnTo>
                  <a:lnTo>
                    <a:pt x="52" y="226"/>
                  </a:lnTo>
                  <a:lnTo>
                    <a:pt x="44" y="230"/>
                  </a:lnTo>
                  <a:lnTo>
                    <a:pt x="36" y="230"/>
                  </a:lnTo>
                  <a:lnTo>
                    <a:pt x="28" y="228"/>
                  </a:lnTo>
                  <a:lnTo>
                    <a:pt x="21" y="224"/>
                  </a:lnTo>
                  <a:lnTo>
                    <a:pt x="14" y="218"/>
                  </a:lnTo>
                  <a:lnTo>
                    <a:pt x="8" y="211"/>
                  </a:lnTo>
                  <a:lnTo>
                    <a:pt x="4" y="203"/>
                  </a:lnTo>
                  <a:lnTo>
                    <a:pt x="1" y="194"/>
                  </a:lnTo>
                  <a:lnTo>
                    <a:pt x="0" y="184"/>
                  </a:lnTo>
                  <a:lnTo>
                    <a:pt x="0" y="173"/>
                  </a:lnTo>
                  <a:lnTo>
                    <a:pt x="1" y="163"/>
                  </a:lnTo>
                  <a:lnTo>
                    <a:pt x="5" y="153"/>
                  </a:lnTo>
                  <a:lnTo>
                    <a:pt x="9" y="143"/>
                  </a:lnTo>
                  <a:lnTo>
                    <a:pt x="15" y="136"/>
                  </a:lnTo>
                  <a:lnTo>
                    <a:pt x="21" y="131"/>
                  </a:lnTo>
                  <a:lnTo>
                    <a:pt x="29" y="126"/>
                  </a:lnTo>
                  <a:lnTo>
                    <a:pt x="37" y="124"/>
                  </a:lnTo>
                  <a:lnTo>
                    <a:pt x="45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18" name="Freeform 76">
              <a:extLst>
                <a:ext uri="{FF2B5EF4-FFF2-40B4-BE49-F238E27FC236}">
                  <a16:creationId xmlns:a16="http://schemas.microsoft.com/office/drawing/2014/main" id="{7DE6EF44-706C-471D-A41F-ED9DAFEB0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0" y="2981"/>
              <a:ext cx="156" cy="64"/>
            </a:xfrm>
            <a:custGeom>
              <a:avLst/>
              <a:gdLst>
                <a:gd name="T0" fmla="*/ 99 w 175"/>
                <a:gd name="T1" fmla="*/ 10 h 70"/>
                <a:gd name="T2" fmla="*/ 97 w 175"/>
                <a:gd name="T3" fmla="*/ 14 h 70"/>
                <a:gd name="T4" fmla="*/ 95 w 175"/>
                <a:gd name="T5" fmla="*/ 17 h 70"/>
                <a:gd name="T6" fmla="*/ 94 w 175"/>
                <a:gd name="T7" fmla="*/ 21 h 70"/>
                <a:gd name="T8" fmla="*/ 93 w 175"/>
                <a:gd name="T9" fmla="*/ 25 h 70"/>
                <a:gd name="T10" fmla="*/ 90 w 175"/>
                <a:gd name="T11" fmla="*/ 28 h 70"/>
                <a:gd name="T12" fmla="*/ 86 w 175"/>
                <a:gd name="T13" fmla="*/ 33 h 70"/>
                <a:gd name="T14" fmla="*/ 83 w 175"/>
                <a:gd name="T15" fmla="*/ 36 h 70"/>
                <a:gd name="T16" fmla="*/ 78 w 175"/>
                <a:gd name="T17" fmla="*/ 40 h 70"/>
                <a:gd name="T18" fmla="*/ 72 w 175"/>
                <a:gd name="T19" fmla="*/ 42 h 70"/>
                <a:gd name="T20" fmla="*/ 65 w 175"/>
                <a:gd name="T21" fmla="*/ 45 h 70"/>
                <a:gd name="T22" fmla="*/ 60 w 175"/>
                <a:gd name="T23" fmla="*/ 45 h 70"/>
                <a:gd name="T24" fmla="*/ 53 w 175"/>
                <a:gd name="T25" fmla="*/ 45 h 70"/>
                <a:gd name="T26" fmla="*/ 47 w 175"/>
                <a:gd name="T27" fmla="*/ 44 h 70"/>
                <a:gd name="T28" fmla="*/ 44 w 175"/>
                <a:gd name="T29" fmla="*/ 43 h 70"/>
                <a:gd name="T30" fmla="*/ 41 w 175"/>
                <a:gd name="T31" fmla="*/ 42 h 70"/>
                <a:gd name="T32" fmla="*/ 39 w 175"/>
                <a:gd name="T33" fmla="*/ 42 h 70"/>
                <a:gd name="T34" fmla="*/ 0 w 175"/>
                <a:gd name="T35" fmla="*/ 0 h 70"/>
                <a:gd name="T36" fmla="*/ 99 w 175"/>
                <a:gd name="T37" fmla="*/ 10 h 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5"/>
                <a:gd name="T58" fmla="*/ 0 h 70"/>
                <a:gd name="T59" fmla="*/ 175 w 175"/>
                <a:gd name="T60" fmla="*/ 70 h 7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5" h="70">
                  <a:moveTo>
                    <a:pt x="175" y="15"/>
                  </a:moveTo>
                  <a:lnTo>
                    <a:pt x="173" y="21"/>
                  </a:lnTo>
                  <a:lnTo>
                    <a:pt x="170" y="27"/>
                  </a:lnTo>
                  <a:lnTo>
                    <a:pt x="168" y="33"/>
                  </a:lnTo>
                  <a:lnTo>
                    <a:pt x="165" y="38"/>
                  </a:lnTo>
                  <a:lnTo>
                    <a:pt x="160" y="44"/>
                  </a:lnTo>
                  <a:lnTo>
                    <a:pt x="154" y="51"/>
                  </a:lnTo>
                  <a:lnTo>
                    <a:pt x="147" y="56"/>
                  </a:lnTo>
                  <a:lnTo>
                    <a:pt x="139" y="62"/>
                  </a:lnTo>
                  <a:lnTo>
                    <a:pt x="128" y="66"/>
                  </a:lnTo>
                  <a:lnTo>
                    <a:pt x="116" y="70"/>
                  </a:lnTo>
                  <a:lnTo>
                    <a:pt x="105" y="70"/>
                  </a:lnTo>
                  <a:lnTo>
                    <a:pt x="94" y="70"/>
                  </a:lnTo>
                  <a:lnTo>
                    <a:pt x="84" y="68"/>
                  </a:lnTo>
                  <a:lnTo>
                    <a:pt x="77" y="67"/>
                  </a:lnTo>
                  <a:lnTo>
                    <a:pt x="73" y="66"/>
                  </a:lnTo>
                  <a:lnTo>
                    <a:pt x="70" y="66"/>
                  </a:lnTo>
                  <a:lnTo>
                    <a:pt x="0" y="0"/>
                  </a:lnTo>
                  <a:lnTo>
                    <a:pt x="175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19" name="Freeform 77">
              <a:extLst>
                <a:ext uri="{FF2B5EF4-FFF2-40B4-BE49-F238E27FC236}">
                  <a16:creationId xmlns:a16="http://schemas.microsoft.com/office/drawing/2014/main" id="{DFEF940E-E2A0-4E88-86CE-425E65C83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" y="2998"/>
              <a:ext cx="92" cy="23"/>
            </a:xfrm>
            <a:custGeom>
              <a:avLst/>
              <a:gdLst>
                <a:gd name="T0" fmla="*/ 57 w 104"/>
                <a:gd name="T1" fmla="*/ 6 h 25"/>
                <a:gd name="T2" fmla="*/ 51 w 104"/>
                <a:gd name="T3" fmla="*/ 16 h 25"/>
                <a:gd name="T4" fmla="*/ 13 w 104"/>
                <a:gd name="T5" fmla="*/ 13 h 25"/>
                <a:gd name="T6" fmla="*/ 0 w 104"/>
                <a:gd name="T7" fmla="*/ 0 h 25"/>
                <a:gd name="T8" fmla="*/ 57 w 104"/>
                <a:gd name="T9" fmla="*/ 6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25"/>
                <a:gd name="T17" fmla="*/ 104 w 104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25">
                  <a:moveTo>
                    <a:pt x="104" y="8"/>
                  </a:moveTo>
                  <a:lnTo>
                    <a:pt x="93" y="25"/>
                  </a:lnTo>
                  <a:lnTo>
                    <a:pt x="24" y="19"/>
                  </a:lnTo>
                  <a:lnTo>
                    <a:pt x="0" y="0"/>
                  </a:lnTo>
                  <a:lnTo>
                    <a:pt x="10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20" name="Freeform 78">
              <a:extLst>
                <a:ext uri="{FF2B5EF4-FFF2-40B4-BE49-F238E27FC236}">
                  <a16:creationId xmlns:a16="http://schemas.microsoft.com/office/drawing/2014/main" id="{25EB256D-2F50-47AE-A5DD-81FBE7474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5" y="2670"/>
              <a:ext cx="349" cy="117"/>
            </a:xfrm>
            <a:custGeom>
              <a:avLst/>
              <a:gdLst>
                <a:gd name="T0" fmla="*/ 26 w 395"/>
                <a:gd name="T1" fmla="*/ 20 h 128"/>
                <a:gd name="T2" fmla="*/ 31 w 395"/>
                <a:gd name="T3" fmla="*/ 19 h 128"/>
                <a:gd name="T4" fmla="*/ 37 w 395"/>
                <a:gd name="T5" fmla="*/ 17 h 128"/>
                <a:gd name="T6" fmla="*/ 42 w 395"/>
                <a:gd name="T7" fmla="*/ 17 h 128"/>
                <a:gd name="T8" fmla="*/ 48 w 395"/>
                <a:gd name="T9" fmla="*/ 14 h 128"/>
                <a:gd name="T10" fmla="*/ 54 w 395"/>
                <a:gd name="T11" fmla="*/ 9 h 128"/>
                <a:gd name="T12" fmla="*/ 63 w 395"/>
                <a:gd name="T13" fmla="*/ 5 h 128"/>
                <a:gd name="T14" fmla="*/ 72 w 395"/>
                <a:gd name="T15" fmla="*/ 5 h 128"/>
                <a:gd name="T16" fmla="*/ 80 w 395"/>
                <a:gd name="T17" fmla="*/ 5 h 128"/>
                <a:gd name="T18" fmla="*/ 85 w 395"/>
                <a:gd name="T19" fmla="*/ 5 h 128"/>
                <a:gd name="T20" fmla="*/ 90 w 395"/>
                <a:gd name="T21" fmla="*/ 5 h 128"/>
                <a:gd name="T22" fmla="*/ 97 w 395"/>
                <a:gd name="T23" fmla="*/ 4 h 128"/>
                <a:gd name="T24" fmla="*/ 104 w 395"/>
                <a:gd name="T25" fmla="*/ 0 h 128"/>
                <a:gd name="T26" fmla="*/ 112 w 395"/>
                <a:gd name="T27" fmla="*/ 0 h 128"/>
                <a:gd name="T28" fmla="*/ 123 w 395"/>
                <a:gd name="T29" fmla="*/ 1 h 128"/>
                <a:gd name="T30" fmla="*/ 133 w 395"/>
                <a:gd name="T31" fmla="*/ 5 h 128"/>
                <a:gd name="T32" fmla="*/ 144 w 395"/>
                <a:gd name="T33" fmla="*/ 11 h 128"/>
                <a:gd name="T34" fmla="*/ 151 w 395"/>
                <a:gd name="T35" fmla="*/ 18 h 128"/>
                <a:gd name="T36" fmla="*/ 157 w 395"/>
                <a:gd name="T37" fmla="*/ 21 h 128"/>
                <a:gd name="T38" fmla="*/ 166 w 395"/>
                <a:gd name="T39" fmla="*/ 21 h 128"/>
                <a:gd name="T40" fmla="*/ 179 w 395"/>
                <a:gd name="T41" fmla="*/ 23 h 128"/>
                <a:gd name="T42" fmla="*/ 195 w 395"/>
                <a:gd name="T43" fmla="*/ 28 h 128"/>
                <a:gd name="T44" fmla="*/ 207 w 395"/>
                <a:gd name="T45" fmla="*/ 38 h 128"/>
                <a:gd name="T46" fmla="*/ 211 w 395"/>
                <a:gd name="T47" fmla="*/ 49 h 128"/>
                <a:gd name="T48" fmla="*/ 211 w 395"/>
                <a:gd name="T49" fmla="*/ 61 h 128"/>
                <a:gd name="T50" fmla="*/ 204 w 395"/>
                <a:gd name="T51" fmla="*/ 71 h 128"/>
                <a:gd name="T52" fmla="*/ 191 w 395"/>
                <a:gd name="T53" fmla="*/ 79 h 128"/>
                <a:gd name="T54" fmla="*/ 175 w 395"/>
                <a:gd name="T55" fmla="*/ 82 h 128"/>
                <a:gd name="T56" fmla="*/ 163 w 395"/>
                <a:gd name="T57" fmla="*/ 80 h 128"/>
                <a:gd name="T58" fmla="*/ 155 w 395"/>
                <a:gd name="T59" fmla="*/ 79 h 128"/>
                <a:gd name="T60" fmla="*/ 145 w 395"/>
                <a:gd name="T61" fmla="*/ 76 h 128"/>
                <a:gd name="T62" fmla="*/ 139 w 395"/>
                <a:gd name="T63" fmla="*/ 72 h 128"/>
                <a:gd name="T64" fmla="*/ 133 w 395"/>
                <a:gd name="T65" fmla="*/ 70 h 128"/>
                <a:gd name="T66" fmla="*/ 128 w 395"/>
                <a:gd name="T67" fmla="*/ 73 h 128"/>
                <a:gd name="T68" fmla="*/ 122 w 395"/>
                <a:gd name="T69" fmla="*/ 73 h 128"/>
                <a:gd name="T70" fmla="*/ 114 w 395"/>
                <a:gd name="T71" fmla="*/ 73 h 128"/>
                <a:gd name="T72" fmla="*/ 105 w 395"/>
                <a:gd name="T73" fmla="*/ 72 h 128"/>
                <a:gd name="T74" fmla="*/ 97 w 395"/>
                <a:gd name="T75" fmla="*/ 70 h 128"/>
                <a:gd name="T76" fmla="*/ 90 w 395"/>
                <a:gd name="T77" fmla="*/ 68 h 128"/>
                <a:gd name="T78" fmla="*/ 84 w 395"/>
                <a:gd name="T79" fmla="*/ 64 h 128"/>
                <a:gd name="T80" fmla="*/ 80 w 395"/>
                <a:gd name="T81" fmla="*/ 63 h 128"/>
                <a:gd name="T82" fmla="*/ 76 w 395"/>
                <a:gd name="T83" fmla="*/ 63 h 128"/>
                <a:gd name="T84" fmla="*/ 69 w 395"/>
                <a:gd name="T85" fmla="*/ 61 h 128"/>
                <a:gd name="T86" fmla="*/ 60 w 395"/>
                <a:gd name="T87" fmla="*/ 59 h 128"/>
                <a:gd name="T88" fmla="*/ 53 w 395"/>
                <a:gd name="T89" fmla="*/ 61 h 128"/>
                <a:gd name="T90" fmla="*/ 44 w 395"/>
                <a:gd name="T91" fmla="*/ 67 h 128"/>
                <a:gd name="T92" fmla="*/ 34 w 395"/>
                <a:gd name="T93" fmla="*/ 73 h 128"/>
                <a:gd name="T94" fmla="*/ 21 w 395"/>
                <a:gd name="T95" fmla="*/ 75 h 128"/>
                <a:gd name="T96" fmla="*/ 11 w 395"/>
                <a:gd name="T97" fmla="*/ 72 h 128"/>
                <a:gd name="T98" fmla="*/ 4 w 395"/>
                <a:gd name="T99" fmla="*/ 66 h 128"/>
                <a:gd name="T100" fmla="*/ 0 w 395"/>
                <a:gd name="T101" fmla="*/ 56 h 128"/>
                <a:gd name="T102" fmla="*/ 2 w 395"/>
                <a:gd name="T103" fmla="*/ 45 h 128"/>
                <a:gd name="T104" fmla="*/ 8 w 395"/>
                <a:gd name="T105" fmla="*/ 34 h 128"/>
                <a:gd name="T106" fmla="*/ 17 w 395"/>
                <a:gd name="T107" fmla="*/ 25 h 12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95"/>
                <a:gd name="T163" fmla="*/ 0 h 128"/>
                <a:gd name="T164" fmla="*/ 395 w 395"/>
                <a:gd name="T165" fmla="*/ 128 h 12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95" h="128">
                  <a:moveTo>
                    <a:pt x="43" y="34"/>
                  </a:moveTo>
                  <a:lnTo>
                    <a:pt x="47" y="31"/>
                  </a:lnTo>
                  <a:lnTo>
                    <a:pt x="53" y="30"/>
                  </a:lnTo>
                  <a:lnTo>
                    <a:pt x="58" y="29"/>
                  </a:lnTo>
                  <a:lnTo>
                    <a:pt x="63" y="28"/>
                  </a:lnTo>
                  <a:lnTo>
                    <a:pt x="68" y="27"/>
                  </a:lnTo>
                  <a:lnTo>
                    <a:pt x="74" y="27"/>
                  </a:lnTo>
                  <a:lnTo>
                    <a:pt x="78" y="27"/>
                  </a:lnTo>
                  <a:lnTo>
                    <a:pt x="83" y="27"/>
                  </a:lnTo>
                  <a:lnTo>
                    <a:pt x="88" y="22"/>
                  </a:lnTo>
                  <a:lnTo>
                    <a:pt x="93" y="18"/>
                  </a:lnTo>
                  <a:lnTo>
                    <a:pt x="100" y="14"/>
                  </a:lnTo>
                  <a:lnTo>
                    <a:pt x="108" y="11"/>
                  </a:lnTo>
                  <a:lnTo>
                    <a:pt x="116" y="8"/>
                  </a:lnTo>
                  <a:lnTo>
                    <a:pt x="124" y="7"/>
                  </a:lnTo>
                  <a:lnTo>
                    <a:pt x="135" y="7"/>
                  </a:lnTo>
                  <a:lnTo>
                    <a:pt x="144" y="7"/>
                  </a:lnTo>
                  <a:lnTo>
                    <a:pt x="149" y="7"/>
                  </a:lnTo>
                  <a:lnTo>
                    <a:pt x="152" y="8"/>
                  </a:lnTo>
                  <a:lnTo>
                    <a:pt x="157" y="9"/>
                  </a:lnTo>
                  <a:lnTo>
                    <a:pt x="160" y="11"/>
                  </a:lnTo>
                  <a:lnTo>
                    <a:pt x="166" y="8"/>
                  </a:lnTo>
                  <a:lnTo>
                    <a:pt x="173" y="5"/>
                  </a:lnTo>
                  <a:lnTo>
                    <a:pt x="179" y="4"/>
                  </a:lnTo>
                  <a:lnTo>
                    <a:pt x="187" y="1"/>
                  </a:lnTo>
                  <a:lnTo>
                    <a:pt x="194" y="0"/>
                  </a:lnTo>
                  <a:lnTo>
                    <a:pt x="202" y="0"/>
                  </a:lnTo>
                  <a:lnTo>
                    <a:pt x="209" y="0"/>
                  </a:lnTo>
                  <a:lnTo>
                    <a:pt x="217" y="0"/>
                  </a:lnTo>
                  <a:lnTo>
                    <a:pt x="228" y="1"/>
                  </a:lnTo>
                  <a:lnTo>
                    <a:pt x="238" y="4"/>
                  </a:lnTo>
                  <a:lnTo>
                    <a:pt x="249" y="7"/>
                  </a:lnTo>
                  <a:lnTo>
                    <a:pt x="258" y="12"/>
                  </a:lnTo>
                  <a:lnTo>
                    <a:pt x="266" y="16"/>
                  </a:lnTo>
                  <a:lnTo>
                    <a:pt x="273" y="21"/>
                  </a:lnTo>
                  <a:lnTo>
                    <a:pt x="280" y="28"/>
                  </a:lnTo>
                  <a:lnTo>
                    <a:pt x="285" y="34"/>
                  </a:lnTo>
                  <a:lnTo>
                    <a:pt x="293" y="32"/>
                  </a:lnTo>
                  <a:lnTo>
                    <a:pt x="301" y="32"/>
                  </a:lnTo>
                  <a:lnTo>
                    <a:pt x="309" y="32"/>
                  </a:lnTo>
                  <a:lnTo>
                    <a:pt x="317" y="32"/>
                  </a:lnTo>
                  <a:lnTo>
                    <a:pt x="333" y="35"/>
                  </a:lnTo>
                  <a:lnTo>
                    <a:pt x="348" y="39"/>
                  </a:lnTo>
                  <a:lnTo>
                    <a:pt x="362" y="45"/>
                  </a:lnTo>
                  <a:lnTo>
                    <a:pt x="373" y="52"/>
                  </a:lnTo>
                  <a:lnTo>
                    <a:pt x="384" y="60"/>
                  </a:lnTo>
                  <a:lnTo>
                    <a:pt x="391" y="68"/>
                  </a:lnTo>
                  <a:lnTo>
                    <a:pt x="394" y="77"/>
                  </a:lnTo>
                  <a:lnTo>
                    <a:pt x="395" y="87"/>
                  </a:lnTo>
                  <a:lnTo>
                    <a:pt x="393" y="96"/>
                  </a:lnTo>
                  <a:lnTo>
                    <a:pt x="387" y="105"/>
                  </a:lnTo>
                  <a:lnTo>
                    <a:pt x="379" y="112"/>
                  </a:lnTo>
                  <a:lnTo>
                    <a:pt x="367" y="119"/>
                  </a:lnTo>
                  <a:lnTo>
                    <a:pt x="355" y="124"/>
                  </a:lnTo>
                  <a:lnTo>
                    <a:pt x="341" y="126"/>
                  </a:lnTo>
                  <a:lnTo>
                    <a:pt x="325" y="128"/>
                  </a:lnTo>
                  <a:lnTo>
                    <a:pt x="309" y="127"/>
                  </a:lnTo>
                  <a:lnTo>
                    <a:pt x="301" y="126"/>
                  </a:lnTo>
                  <a:lnTo>
                    <a:pt x="293" y="125"/>
                  </a:lnTo>
                  <a:lnTo>
                    <a:pt x="286" y="124"/>
                  </a:lnTo>
                  <a:lnTo>
                    <a:pt x="278" y="121"/>
                  </a:lnTo>
                  <a:lnTo>
                    <a:pt x="271" y="119"/>
                  </a:lnTo>
                  <a:lnTo>
                    <a:pt x="265" y="117"/>
                  </a:lnTo>
                  <a:lnTo>
                    <a:pt x="259" y="113"/>
                  </a:lnTo>
                  <a:lnTo>
                    <a:pt x="253" y="110"/>
                  </a:lnTo>
                  <a:lnTo>
                    <a:pt x="249" y="111"/>
                  </a:lnTo>
                  <a:lnTo>
                    <a:pt x="243" y="113"/>
                  </a:lnTo>
                  <a:lnTo>
                    <a:pt x="238" y="114"/>
                  </a:lnTo>
                  <a:lnTo>
                    <a:pt x="232" y="114"/>
                  </a:lnTo>
                  <a:lnTo>
                    <a:pt x="226" y="115"/>
                  </a:lnTo>
                  <a:lnTo>
                    <a:pt x="219" y="115"/>
                  </a:lnTo>
                  <a:lnTo>
                    <a:pt x="212" y="115"/>
                  </a:lnTo>
                  <a:lnTo>
                    <a:pt x="205" y="114"/>
                  </a:lnTo>
                  <a:lnTo>
                    <a:pt x="196" y="113"/>
                  </a:lnTo>
                  <a:lnTo>
                    <a:pt x="188" y="112"/>
                  </a:lnTo>
                  <a:lnTo>
                    <a:pt x="180" y="111"/>
                  </a:lnTo>
                  <a:lnTo>
                    <a:pt x="173" y="109"/>
                  </a:lnTo>
                  <a:lnTo>
                    <a:pt x="167" y="106"/>
                  </a:lnTo>
                  <a:lnTo>
                    <a:pt x="161" y="104"/>
                  </a:lnTo>
                  <a:lnTo>
                    <a:pt x="156" y="101"/>
                  </a:lnTo>
                  <a:lnTo>
                    <a:pt x="152" y="97"/>
                  </a:lnTo>
                  <a:lnTo>
                    <a:pt x="147" y="98"/>
                  </a:lnTo>
                  <a:lnTo>
                    <a:pt x="144" y="98"/>
                  </a:lnTo>
                  <a:lnTo>
                    <a:pt x="141" y="98"/>
                  </a:lnTo>
                  <a:lnTo>
                    <a:pt x="136" y="97"/>
                  </a:lnTo>
                  <a:lnTo>
                    <a:pt x="128" y="96"/>
                  </a:lnTo>
                  <a:lnTo>
                    <a:pt x="120" y="95"/>
                  </a:lnTo>
                  <a:lnTo>
                    <a:pt x="112" y="92"/>
                  </a:lnTo>
                  <a:lnTo>
                    <a:pt x="105" y="89"/>
                  </a:lnTo>
                  <a:lnTo>
                    <a:pt x="99" y="95"/>
                  </a:lnTo>
                  <a:lnTo>
                    <a:pt x="92" y="101"/>
                  </a:lnTo>
                  <a:lnTo>
                    <a:pt x="84" y="105"/>
                  </a:lnTo>
                  <a:lnTo>
                    <a:pt x="75" y="110"/>
                  </a:lnTo>
                  <a:lnTo>
                    <a:pt x="63" y="114"/>
                  </a:lnTo>
                  <a:lnTo>
                    <a:pt x="52" y="117"/>
                  </a:lnTo>
                  <a:lnTo>
                    <a:pt x="40" y="117"/>
                  </a:lnTo>
                  <a:lnTo>
                    <a:pt x="30" y="117"/>
                  </a:lnTo>
                  <a:lnTo>
                    <a:pt x="21" y="113"/>
                  </a:lnTo>
                  <a:lnTo>
                    <a:pt x="13" y="110"/>
                  </a:lnTo>
                  <a:lnTo>
                    <a:pt x="7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2" y="71"/>
                  </a:lnTo>
                  <a:lnTo>
                    <a:pt x="7" y="62"/>
                  </a:lnTo>
                  <a:lnTo>
                    <a:pt x="14" y="54"/>
                  </a:lnTo>
                  <a:lnTo>
                    <a:pt x="22" y="46"/>
                  </a:lnTo>
                  <a:lnTo>
                    <a:pt x="31" y="39"/>
                  </a:lnTo>
                  <a:lnTo>
                    <a:pt x="43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21" name="Freeform 79">
              <a:extLst>
                <a:ext uri="{FF2B5EF4-FFF2-40B4-BE49-F238E27FC236}">
                  <a16:creationId xmlns:a16="http://schemas.microsoft.com/office/drawing/2014/main" id="{FFF57592-C4D8-4BD1-A643-42451A055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4" y="3514"/>
              <a:ext cx="457" cy="143"/>
            </a:xfrm>
            <a:custGeom>
              <a:avLst/>
              <a:gdLst>
                <a:gd name="T0" fmla="*/ 126 w 517"/>
                <a:gd name="T1" fmla="*/ 0 h 155"/>
                <a:gd name="T2" fmla="*/ 279 w 517"/>
                <a:gd name="T3" fmla="*/ 66 h 155"/>
                <a:gd name="T4" fmla="*/ 88 w 517"/>
                <a:gd name="T5" fmla="*/ 104 h 155"/>
                <a:gd name="T6" fmla="*/ 0 w 517"/>
                <a:gd name="T7" fmla="*/ 21 h 155"/>
                <a:gd name="T8" fmla="*/ 126 w 517"/>
                <a:gd name="T9" fmla="*/ 0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7"/>
                <a:gd name="T16" fmla="*/ 0 h 155"/>
                <a:gd name="T17" fmla="*/ 517 w 517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7" h="155">
                  <a:moveTo>
                    <a:pt x="233" y="0"/>
                  </a:moveTo>
                  <a:lnTo>
                    <a:pt x="517" y="99"/>
                  </a:lnTo>
                  <a:lnTo>
                    <a:pt x="164" y="155"/>
                  </a:lnTo>
                  <a:lnTo>
                    <a:pt x="0" y="31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22" name="Freeform 80">
              <a:extLst>
                <a:ext uri="{FF2B5EF4-FFF2-40B4-BE49-F238E27FC236}">
                  <a16:creationId xmlns:a16="http://schemas.microsoft.com/office/drawing/2014/main" id="{340BAD34-9963-41AD-806C-43AFA4247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" y="3531"/>
              <a:ext cx="361" cy="108"/>
            </a:xfrm>
            <a:custGeom>
              <a:avLst/>
              <a:gdLst>
                <a:gd name="T0" fmla="*/ 102 w 408"/>
                <a:gd name="T1" fmla="*/ 0 h 116"/>
                <a:gd name="T2" fmla="*/ 221 w 408"/>
                <a:gd name="T3" fmla="*/ 53 h 116"/>
                <a:gd name="T4" fmla="*/ 68 w 408"/>
                <a:gd name="T5" fmla="*/ 82 h 116"/>
                <a:gd name="T6" fmla="*/ 0 w 408"/>
                <a:gd name="T7" fmla="*/ 19 h 116"/>
                <a:gd name="T8" fmla="*/ 102 w 408"/>
                <a:gd name="T9" fmla="*/ 0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8"/>
                <a:gd name="T16" fmla="*/ 0 h 116"/>
                <a:gd name="T17" fmla="*/ 408 w 408"/>
                <a:gd name="T18" fmla="*/ 116 h 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8" h="116">
                  <a:moveTo>
                    <a:pt x="188" y="0"/>
                  </a:moveTo>
                  <a:lnTo>
                    <a:pt x="408" y="75"/>
                  </a:lnTo>
                  <a:lnTo>
                    <a:pt x="126" y="116"/>
                  </a:lnTo>
                  <a:lnTo>
                    <a:pt x="0" y="2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D6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23" name="Freeform 81">
              <a:extLst>
                <a:ext uri="{FF2B5EF4-FFF2-40B4-BE49-F238E27FC236}">
                  <a16:creationId xmlns:a16="http://schemas.microsoft.com/office/drawing/2014/main" id="{9B206939-73E2-4323-B6B3-99D2A21A0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0" y="3128"/>
              <a:ext cx="745" cy="463"/>
            </a:xfrm>
            <a:custGeom>
              <a:avLst/>
              <a:gdLst>
                <a:gd name="T0" fmla="*/ 34 w 844"/>
                <a:gd name="T1" fmla="*/ 49 h 506"/>
                <a:gd name="T2" fmla="*/ 46 w 844"/>
                <a:gd name="T3" fmla="*/ 34 h 506"/>
                <a:gd name="T4" fmla="*/ 60 w 844"/>
                <a:gd name="T5" fmla="*/ 22 h 506"/>
                <a:gd name="T6" fmla="*/ 75 w 844"/>
                <a:gd name="T7" fmla="*/ 13 h 506"/>
                <a:gd name="T8" fmla="*/ 83 w 844"/>
                <a:gd name="T9" fmla="*/ 10 h 506"/>
                <a:gd name="T10" fmla="*/ 93 w 844"/>
                <a:gd name="T11" fmla="*/ 6 h 506"/>
                <a:gd name="T12" fmla="*/ 107 w 844"/>
                <a:gd name="T13" fmla="*/ 5 h 506"/>
                <a:gd name="T14" fmla="*/ 117 w 844"/>
                <a:gd name="T15" fmla="*/ 1 h 506"/>
                <a:gd name="T16" fmla="*/ 122 w 844"/>
                <a:gd name="T17" fmla="*/ 0 h 506"/>
                <a:gd name="T18" fmla="*/ 132 w 844"/>
                <a:gd name="T19" fmla="*/ 0 h 506"/>
                <a:gd name="T20" fmla="*/ 149 w 844"/>
                <a:gd name="T21" fmla="*/ 0 h 506"/>
                <a:gd name="T22" fmla="*/ 173 w 844"/>
                <a:gd name="T23" fmla="*/ 0 h 506"/>
                <a:gd name="T24" fmla="*/ 196 w 844"/>
                <a:gd name="T25" fmla="*/ 0 h 506"/>
                <a:gd name="T26" fmla="*/ 219 w 844"/>
                <a:gd name="T27" fmla="*/ 0 h 506"/>
                <a:gd name="T28" fmla="*/ 237 w 844"/>
                <a:gd name="T29" fmla="*/ 0 h 506"/>
                <a:gd name="T30" fmla="*/ 247 w 844"/>
                <a:gd name="T31" fmla="*/ 0 h 506"/>
                <a:gd name="T32" fmla="*/ 251 w 844"/>
                <a:gd name="T33" fmla="*/ 0 h 506"/>
                <a:gd name="T34" fmla="*/ 262 w 844"/>
                <a:gd name="T35" fmla="*/ 3 h 506"/>
                <a:gd name="T36" fmla="*/ 278 w 844"/>
                <a:gd name="T37" fmla="*/ 5 h 506"/>
                <a:gd name="T38" fmla="*/ 292 w 844"/>
                <a:gd name="T39" fmla="*/ 12 h 506"/>
                <a:gd name="T40" fmla="*/ 305 w 844"/>
                <a:gd name="T41" fmla="*/ 19 h 506"/>
                <a:gd name="T42" fmla="*/ 315 w 844"/>
                <a:gd name="T43" fmla="*/ 29 h 506"/>
                <a:gd name="T44" fmla="*/ 323 w 844"/>
                <a:gd name="T45" fmla="*/ 37 h 506"/>
                <a:gd name="T46" fmla="*/ 329 w 844"/>
                <a:gd name="T47" fmla="*/ 44 h 506"/>
                <a:gd name="T48" fmla="*/ 337 w 844"/>
                <a:gd name="T49" fmla="*/ 58 h 506"/>
                <a:gd name="T50" fmla="*/ 359 w 844"/>
                <a:gd name="T51" fmla="*/ 99 h 506"/>
                <a:gd name="T52" fmla="*/ 382 w 844"/>
                <a:gd name="T53" fmla="*/ 152 h 506"/>
                <a:gd name="T54" fmla="*/ 402 w 844"/>
                <a:gd name="T55" fmla="*/ 203 h 506"/>
                <a:gd name="T56" fmla="*/ 453 w 844"/>
                <a:gd name="T57" fmla="*/ 291 h 506"/>
                <a:gd name="T58" fmla="*/ 394 w 844"/>
                <a:gd name="T59" fmla="*/ 298 h 506"/>
                <a:gd name="T60" fmla="*/ 392 w 844"/>
                <a:gd name="T61" fmla="*/ 310 h 506"/>
                <a:gd name="T62" fmla="*/ 383 w 844"/>
                <a:gd name="T63" fmla="*/ 325 h 506"/>
                <a:gd name="T64" fmla="*/ 377 w 844"/>
                <a:gd name="T65" fmla="*/ 324 h 506"/>
                <a:gd name="T66" fmla="*/ 373 w 844"/>
                <a:gd name="T67" fmla="*/ 320 h 506"/>
                <a:gd name="T68" fmla="*/ 369 w 844"/>
                <a:gd name="T69" fmla="*/ 298 h 506"/>
                <a:gd name="T70" fmla="*/ 361 w 844"/>
                <a:gd name="T71" fmla="*/ 248 h 506"/>
                <a:gd name="T72" fmla="*/ 352 w 844"/>
                <a:gd name="T73" fmla="*/ 247 h 506"/>
                <a:gd name="T74" fmla="*/ 343 w 844"/>
                <a:gd name="T75" fmla="*/ 223 h 506"/>
                <a:gd name="T76" fmla="*/ 327 w 844"/>
                <a:gd name="T77" fmla="*/ 188 h 506"/>
                <a:gd name="T78" fmla="*/ 299 w 844"/>
                <a:gd name="T79" fmla="*/ 151 h 506"/>
                <a:gd name="T80" fmla="*/ 292 w 844"/>
                <a:gd name="T81" fmla="*/ 245 h 506"/>
                <a:gd name="T82" fmla="*/ 74 w 844"/>
                <a:gd name="T83" fmla="*/ 147 h 506"/>
                <a:gd name="T84" fmla="*/ 66 w 844"/>
                <a:gd name="T85" fmla="*/ 179 h 506"/>
                <a:gd name="T86" fmla="*/ 64 w 844"/>
                <a:gd name="T87" fmla="*/ 268 h 506"/>
                <a:gd name="T88" fmla="*/ 4 w 844"/>
                <a:gd name="T89" fmla="*/ 274 h 506"/>
                <a:gd name="T90" fmla="*/ 0 w 844"/>
                <a:gd name="T91" fmla="*/ 233 h 506"/>
                <a:gd name="T92" fmla="*/ 3 w 844"/>
                <a:gd name="T93" fmla="*/ 169 h 506"/>
                <a:gd name="T94" fmla="*/ 15 w 844"/>
                <a:gd name="T95" fmla="*/ 94 h 50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44"/>
                <a:gd name="T145" fmla="*/ 0 h 506"/>
                <a:gd name="T146" fmla="*/ 844 w 844"/>
                <a:gd name="T147" fmla="*/ 506 h 50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44" h="506">
                  <a:moveTo>
                    <a:pt x="55" y="91"/>
                  </a:moveTo>
                  <a:lnTo>
                    <a:pt x="64" y="77"/>
                  </a:lnTo>
                  <a:lnTo>
                    <a:pt x="74" y="64"/>
                  </a:lnTo>
                  <a:lnTo>
                    <a:pt x="86" y="53"/>
                  </a:lnTo>
                  <a:lnTo>
                    <a:pt x="98" y="42"/>
                  </a:lnTo>
                  <a:lnTo>
                    <a:pt x="112" y="34"/>
                  </a:lnTo>
                  <a:lnTo>
                    <a:pt x="126" y="26"/>
                  </a:lnTo>
                  <a:lnTo>
                    <a:pt x="140" y="20"/>
                  </a:lnTo>
                  <a:lnTo>
                    <a:pt x="152" y="16"/>
                  </a:lnTo>
                  <a:lnTo>
                    <a:pt x="155" y="15"/>
                  </a:lnTo>
                  <a:lnTo>
                    <a:pt x="163" y="13"/>
                  </a:lnTo>
                  <a:lnTo>
                    <a:pt x="173" y="11"/>
                  </a:lnTo>
                  <a:lnTo>
                    <a:pt x="186" y="8"/>
                  </a:lnTo>
                  <a:lnTo>
                    <a:pt x="199" y="5"/>
                  </a:lnTo>
                  <a:lnTo>
                    <a:pt x="210" y="3"/>
                  </a:lnTo>
                  <a:lnTo>
                    <a:pt x="219" y="1"/>
                  </a:lnTo>
                  <a:lnTo>
                    <a:pt x="225" y="0"/>
                  </a:lnTo>
                  <a:lnTo>
                    <a:pt x="227" y="0"/>
                  </a:lnTo>
                  <a:lnTo>
                    <a:pt x="235" y="0"/>
                  </a:lnTo>
                  <a:lnTo>
                    <a:pt x="247" y="0"/>
                  </a:lnTo>
                  <a:lnTo>
                    <a:pt x="262" y="0"/>
                  </a:lnTo>
                  <a:lnTo>
                    <a:pt x="280" y="0"/>
                  </a:lnTo>
                  <a:lnTo>
                    <a:pt x="300" y="0"/>
                  </a:lnTo>
                  <a:lnTo>
                    <a:pt x="322" y="0"/>
                  </a:lnTo>
                  <a:lnTo>
                    <a:pt x="344" y="0"/>
                  </a:lnTo>
                  <a:lnTo>
                    <a:pt x="366" y="0"/>
                  </a:lnTo>
                  <a:lnTo>
                    <a:pt x="387" y="0"/>
                  </a:lnTo>
                  <a:lnTo>
                    <a:pt x="408" y="0"/>
                  </a:lnTo>
                  <a:lnTo>
                    <a:pt x="425" y="0"/>
                  </a:lnTo>
                  <a:lnTo>
                    <a:pt x="442" y="0"/>
                  </a:lnTo>
                  <a:lnTo>
                    <a:pt x="453" y="0"/>
                  </a:lnTo>
                  <a:lnTo>
                    <a:pt x="461" y="0"/>
                  </a:lnTo>
                  <a:lnTo>
                    <a:pt x="463" y="0"/>
                  </a:lnTo>
                  <a:lnTo>
                    <a:pt x="469" y="0"/>
                  </a:lnTo>
                  <a:lnTo>
                    <a:pt x="478" y="1"/>
                  </a:lnTo>
                  <a:lnTo>
                    <a:pt x="490" y="3"/>
                  </a:lnTo>
                  <a:lnTo>
                    <a:pt x="504" y="5"/>
                  </a:lnTo>
                  <a:lnTo>
                    <a:pt x="519" y="9"/>
                  </a:lnTo>
                  <a:lnTo>
                    <a:pt x="533" y="13"/>
                  </a:lnTo>
                  <a:lnTo>
                    <a:pt x="546" y="18"/>
                  </a:lnTo>
                  <a:lnTo>
                    <a:pt x="559" y="24"/>
                  </a:lnTo>
                  <a:lnTo>
                    <a:pt x="569" y="30"/>
                  </a:lnTo>
                  <a:lnTo>
                    <a:pt x="579" y="37"/>
                  </a:lnTo>
                  <a:lnTo>
                    <a:pt x="588" y="45"/>
                  </a:lnTo>
                  <a:lnTo>
                    <a:pt x="597" y="52"/>
                  </a:lnTo>
                  <a:lnTo>
                    <a:pt x="604" y="58"/>
                  </a:lnTo>
                  <a:lnTo>
                    <a:pt x="610" y="64"/>
                  </a:lnTo>
                  <a:lnTo>
                    <a:pt x="613" y="68"/>
                  </a:lnTo>
                  <a:lnTo>
                    <a:pt x="614" y="69"/>
                  </a:lnTo>
                  <a:lnTo>
                    <a:pt x="629" y="90"/>
                  </a:lnTo>
                  <a:lnTo>
                    <a:pt x="648" y="120"/>
                  </a:lnTo>
                  <a:lnTo>
                    <a:pt x="670" y="154"/>
                  </a:lnTo>
                  <a:lnTo>
                    <a:pt x="692" y="193"/>
                  </a:lnTo>
                  <a:lnTo>
                    <a:pt x="713" y="236"/>
                  </a:lnTo>
                  <a:lnTo>
                    <a:pt x="734" y="277"/>
                  </a:lnTo>
                  <a:lnTo>
                    <a:pt x="750" y="318"/>
                  </a:lnTo>
                  <a:lnTo>
                    <a:pt x="763" y="354"/>
                  </a:lnTo>
                  <a:lnTo>
                    <a:pt x="844" y="454"/>
                  </a:lnTo>
                  <a:lnTo>
                    <a:pt x="777" y="501"/>
                  </a:lnTo>
                  <a:lnTo>
                    <a:pt x="734" y="464"/>
                  </a:lnTo>
                  <a:lnTo>
                    <a:pt x="734" y="470"/>
                  </a:lnTo>
                  <a:lnTo>
                    <a:pt x="732" y="484"/>
                  </a:lnTo>
                  <a:lnTo>
                    <a:pt x="725" y="499"/>
                  </a:lnTo>
                  <a:lnTo>
                    <a:pt x="715" y="506"/>
                  </a:lnTo>
                  <a:lnTo>
                    <a:pt x="709" y="506"/>
                  </a:lnTo>
                  <a:lnTo>
                    <a:pt x="703" y="505"/>
                  </a:lnTo>
                  <a:lnTo>
                    <a:pt x="697" y="502"/>
                  </a:lnTo>
                  <a:lnTo>
                    <a:pt x="695" y="499"/>
                  </a:lnTo>
                  <a:lnTo>
                    <a:pt x="693" y="490"/>
                  </a:lnTo>
                  <a:lnTo>
                    <a:pt x="688" y="465"/>
                  </a:lnTo>
                  <a:lnTo>
                    <a:pt x="682" y="430"/>
                  </a:lnTo>
                  <a:lnTo>
                    <a:pt x="674" y="387"/>
                  </a:lnTo>
                  <a:lnTo>
                    <a:pt x="659" y="390"/>
                  </a:lnTo>
                  <a:lnTo>
                    <a:pt x="657" y="385"/>
                  </a:lnTo>
                  <a:lnTo>
                    <a:pt x="652" y="371"/>
                  </a:lnTo>
                  <a:lnTo>
                    <a:pt x="642" y="349"/>
                  </a:lnTo>
                  <a:lnTo>
                    <a:pt x="628" y="322"/>
                  </a:lnTo>
                  <a:lnTo>
                    <a:pt x="610" y="294"/>
                  </a:lnTo>
                  <a:lnTo>
                    <a:pt x="587" y="262"/>
                  </a:lnTo>
                  <a:lnTo>
                    <a:pt x="558" y="235"/>
                  </a:lnTo>
                  <a:lnTo>
                    <a:pt x="525" y="209"/>
                  </a:lnTo>
                  <a:lnTo>
                    <a:pt x="546" y="382"/>
                  </a:lnTo>
                  <a:lnTo>
                    <a:pt x="142" y="417"/>
                  </a:lnTo>
                  <a:lnTo>
                    <a:pt x="138" y="229"/>
                  </a:lnTo>
                  <a:lnTo>
                    <a:pt x="133" y="242"/>
                  </a:lnTo>
                  <a:lnTo>
                    <a:pt x="124" y="280"/>
                  </a:lnTo>
                  <a:lnTo>
                    <a:pt x="118" y="340"/>
                  </a:lnTo>
                  <a:lnTo>
                    <a:pt x="121" y="418"/>
                  </a:lnTo>
                  <a:lnTo>
                    <a:pt x="9" y="435"/>
                  </a:lnTo>
                  <a:lnTo>
                    <a:pt x="7" y="426"/>
                  </a:lnTo>
                  <a:lnTo>
                    <a:pt x="4" y="402"/>
                  </a:lnTo>
                  <a:lnTo>
                    <a:pt x="0" y="364"/>
                  </a:lnTo>
                  <a:lnTo>
                    <a:pt x="0" y="317"/>
                  </a:lnTo>
                  <a:lnTo>
                    <a:pt x="3" y="264"/>
                  </a:lnTo>
                  <a:lnTo>
                    <a:pt x="12" y="205"/>
                  </a:lnTo>
                  <a:lnTo>
                    <a:pt x="28" y="147"/>
                  </a:lnTo>
                  <a:lnTo>
                    <a:pt x="55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24" name="Freeform 82">
              <a:extLst>
                <a:ext uri="{FF2B5EF4-FFF2-40B4-BE49-F238E27FC236}">
                  <a16:creationId xmlns:a16="http://schemas.microsoft.com/office/drawing/2014/main" id="{00C24644-0570-46A3-9E7A-1448DD7F3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0" y="3466"/>
              <a:ext cx="110" cy="103"/>
            </a:xfrm>
            <a:custGeom>
              <a:avLst/>
              <a:gdLst>
                <a:gd name="T0" fmla="*/ 0 w 126"/>
                <a:gd name="T1" fmla="*/ 7 h 111"/>
                <a:gd name="T2" fmla="*/ 3 w 126"/>
                <a:gd name="T3" fmla="*/ 26 h 111"/>
                <a:gd name="T4" fmla="*/ 5 w 126"/>
                <a:gd name="T5" fmla="*/ 49 h 111"/>
                <a:gd name="T6" fmla="*/ 8 w 126"/>
                <a:gd name="T7" fmla="*/ 69 h 111"/>
                <a:gd name="T8" fmla="*/ 11 w 126"/>
                <a:gd name="T9" fmla="*/ 77 h 111"/>
                <a:gd name="T10" fmla="*/ 14 w 126"/>
                <a:gd name="T11" fmla="*/ 72 h 111"/>
                <a:gd name="T12" fmla="*/ 16 w 126"/>
                <a:gd name="T13" fmla="*/ 60 h 111"/>
                <a:gd name="T14" fmla="*/ 17 w 126"/>
                <a:gd name="T15" fmla="*/ 48 h 111"/>
                <a:gd name="T16" fmla="*/ 18 w 126"/>
                <a:gd name="T17" fmla="*/ 43 h 111"/>
                <a:gd name="T18" fmla="*/ 45 w 126"/>
                <a:gd name="T19" fmla="*/ 71 h 111"/>
                <a:gd name="T20" fmla="*/ 64 w 126"/>
                <a:gd name="T21" fmla="*/ 53 h 111"/>
                <a:gd name="T22" fmla="*/ 31 w 126"/>
                <a:gd name="T23" fmla="*/ 0 h 111"/>
                <a:gd name="T24" fmla="*/ 0 w 126"/>
                <a:gd name="T25" fmla="*/ 7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6"/>
                <a:gd name="T40" fmla="*/ 0 h 111"/>
                <a:gd name="T41" fmla="*/ 126 w 126"/>
                <a:gd name="T42" fmla="*/ 111 h 11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6" h="111">
                  <a:moveTo>
                    <a:pt x="0" y="12"/>
                  </a:moveTo>
                  <a:lnTo>
                    <a:pt x="3" y="38"/>
                  </a:lnTo>
                  <a:lnTo>
                    <a:pt x="10" y="71"/>
                  </a:lnTo>
                  <a:lnTo>
                    <a:pt x="16" y="100"/>
                  </a:lnTo>
                  <a:lnTo>
                    <a:pt x="22" y="111"/>
                  </a:lnTo>
                  <a:lnTo>
                    <a:pt x="28" y="105"/>
                  </a:lnTo>
                  <a:lnTo>
                    <a:pt x="31" y="87"/>
                  </a:lnTo>
                  <a:lnTo>
                    <a:pt x="34" y="70"/>
                  </a:lnTo>
                  <a:lnTo>
                    <a:pt x="35" y="62"/>
                  </a:lnTo>
                  <a:lnTo>
                    <a:pt x="88" y="103"/>
                  </a:lnTo>
                  <a:lnTo>
                    <a:pt x="126" y="76"/>
                  </a:lnTo>
                  <a:lnTo>
                    <a:pt x="61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25" name="Freeform 83">
              <a:extLst>
                <a:ext uri="{FF2B5EF4-FFF2-40B4-BE49-F238E27FC236}">
                  <a16:creationId xmlns:a16="http://schemas.microsoft.com/office/drawing/2014/main" id="{C3C04861-046C-41E4-80F8-02885BF7A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" y="3151"/>
              <a:ext cx="634" cy="363"/>
            </a:xfrm>
            <a:custGeom>
              <a:avLst/>
              <a:gdLst>
                <a:gd name="T0" fmla="*/ 287 w 717"/>
                <a:gd name="T1" fmla="*/ 14 h 397"/>
                <a:gd name="T2" fmla="*/ 278 w 717"/>
                <a:gd name="T3" fmla="*/ 9 h 397"/>
                <a:gd name="T4" fmla="*/ 267 w 717"/>
                <a:gd name="T5" fmla="*/ 5 h 397"/>
                <a:gd name="T6" fmla="*/ 255 w 717"/>
                <a:gd name="T7" fmla="*/ 2 h 397"/>
                <a:gd name="T8" fmla="*/ 218 w 717"/>
                <a:gd name="T9" fmla="*/ 0 h 397"/>
                <a:gd name="T10" fmla="*/ 125 w 717"/>
                <a:gd name="T11" fmla="*/ 0 h 397"/>
                <a:gd name="T12" fmla="*/ 88 w 717"/>
                <a:gd name="T13" fmla="*/ 3 h 397"/>
                <a:gd name="T14" fmla="*/ 70 w 717"/>
                <a:gd name="T15" fmla="*/ 9 h 397"/>
                <a:gd name="T16" fmla="*/ 52 w 717"/>
                <a:gd name="T17" fmla="*/ 19 h 397"/>
                <a:gd name="T18" fmla="*/ 39 w 717"/>
                <a:gd name="T19" fmla="*/ 33 h 397"/>
                <a:gd name="T20" fmla="*/ 17 w 717"/>
                <a:gd name="T21" fmla="*/ 74 h 397"/>
                <a:gd name="T22" fmla="*/ 4 w 717"/>
                <a:gd name="T23" fmla="*/ 145 h 397"/>
                <a:gd name="T24" fmla="*/ 2 w 717"/>
                <a:gd name="T25" fmla="*/ 208 h 397"/>
                <a:gd name="T26" fmla="*/ 5 w 717"/>
                <a:gd name="T27" fmla="*/ 248 h 397"/>
                <a:gd name="T28" fmla="*/ 40 w 717"/>
                <a:gd name="T29" fmla="*/ 247 h 397"/>
                <a:gd name="T30" fmla="*/ 44 w 717"/>
                <a:gd name="T31" fmla="*/ 165 h 397"/>
                <a:gd name="T32" fmla="*/ 56 w 717"/>
                <a:gd name="T33" fmla="*/ 122 h 397"/>
                <a:gd name="T34" fmla="*/ 66 w 717"/>
                <a:gd name="T35" fmla="*/ 105 h 397"/>
                <a:gd name="T36" fmla="*/ 72 w 717"/>
                <a:gd name="T37" fmla="*/ 102 h 397"/>
                <a:gd name="T38" fmla="*/ 79 w 717"/>
                <a:gd name="T39" fmla="*/ 242 h 397"/>
                <a:gd name="T40" fmla="*/ 97 w 717"/>
                <a:gd name="T41" fmla="*/ 240 h 397"/>
                <a:gd name="T42" fmla="*/ 126 w 717"/>
                <a:gd name="T43" fmla="*/ 237 h 397"/>
                <a:gd name="T44" fmla="*/ 159 w 717"/>
                <a:gd name="T45" fmla="*/ 232 h 397"/>
                <a:gd name="T46" fmla="*/ 191 w 717"/>
                <a:gd name="T47" fmla="*/ 230 h 397"/>
                <a:gd name="T48" fmla="*/ 224 w 717"/>
                <a:gd name="T49" fmla="*/ 228 h 397"/>
                <a:gd name="T50" fmla="*/ 250 w 717"/>
                <a:gd name="T51" fmla="*/ 224 h 397"/>
                <a:gd name="T52" fmla="*/ 268 w 717"/>
                <a:gd name="T53" fmla="*/ 222 h 397"/>
                <a:gd name="T54" fmla="*/ 260 w 717"/>
                <a:gd name="T55" fmla="*/ 98 h 397"/>
                <a:gd name="T56" fmla="*/ 270 w 717"/>
                <a:gd name="T57" fmla="*/ 102 h 397"/>
                <a:gd name="T58" fmla="*/ 294 w 717"/>
                <a:gd name="T59" fmla="*/ 121 h 397"/>
                <a:gd name="T60" fmla="*/ 325 w 717"/>
                <a:gd name="T61" fmla="*/ 155 h 397"/>
                <a:gd name="T62" fmla="*/ 348 w 717"/>
                <a:gd name="T63" fmla="*/ 217 h 397"/>
                <a:gd name="T64" fmla="*/ 371 w 717"/>
                <a:gd name="T65" fmla="*/ 157 h 397"/>
                <a:gd name="T66" fmla="*/ 338 w 717"/>
                <a:gd name="T67" fmla="*/ 83 h 397"/>
                <a:gd name="T68" fmla="*/ 309 w 717"/>
                <a:gd name="T69" fmla="*/ 38 h 397"/>
                <a:gd name="T70" fmla="*/ 294 w 717"/>
                <a:gd name="T71" fmla="*/ 19 h 39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17"/>
                <a:gd name="T109" fmla="*/ 0 h 397"/>
                <a:gd name="T110" fmla="*/ 717 w 717"/>
                <a:gd name="T111" fmla="*/ 397 h 39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17" h="397">
                  <a:moveTo>
                    <a:pt x="538" y="25"/>
                  </a:moveTo>
                  <a:lnTo>
                    <a:pt x="533" y="22"/>
                  </a:lnTo>
                  <a:lnTo>
                    <a:pt x="526" y="17"/>
                  </a:lnTo>
                  <a:lnTo>
                    <a:pt x="515" y="14"/>
                  </a:lnTo>
                  <a:lnTo>
                    <a:pt x="505" y="10"/>
                  </a:lnTo>
                  <a:lnTo>
                    <a:pt x="493" y="7"/>
                  </a:lnTo>
                  <a:lnTo>
                    <a:pt x="482" y="5"/>
                  </a:lnTo>
                  <a:lnTo>
                    <a:pt x="472" y="2"/>
                  </a:lnTo>
                  <a:lnTo>
                    <a:pt x="462" y="0"/>
                  </a:lnTo>
                  <a:lnTo>
                    <a:pt x="404" y="0"/>
                  </a:lnTo>
                  <a:lnTo>
                    <a:pt x="334" y="187"/>
                  </a:lnTo>
                  <a:lnTo>
                    <a:pt x="231" y="0"/>
                  </a:lnTo>
                  <a:lnTo>
                    <a:pt x="179" y="0"/>
                  </a:lnTo>
                  <a:lnTo>
                    <a:pt x="163" y="3"/>
                  </a:lnTo>
                  <a:lnTo>
                    <a:pt x="146" y="8"/>
                  </a:lnTo>
                  <a:lnTo>
                    <a:pt x="129" y="14"/>
                  </a:lnTo>
                  <a:lnTo>
                    <a:pt x="113" y="20"/>
                  </a:lnTo>
                  <a:lnTo>
                    <a:pt x="97" y="29"/>
                  </a:lnTo>
                  <a:lnTo>
                    <a:pt x="83" y="38"/>
                  </a:lnTo>
                  <a:lnTo>
                    <a:pt x="71" y="51"/>
                  </a:lnTo>
                  <a:lnTo>
                    <a:pt x="59" y="65"/>
                  </a:lnTo>
                  <a:lnTo>
                    <a:pt x="30" y="116"/>
                  </a:lnTo>
                  <a:lnTo>
                    <a:pt x="13" y="172"/>
                  </a:lnTo>
                  <a:lnTo>
                    <a:pt x="4" y="227"/>
                  </a:lnTo>
                  <a:lnTo>
                    <a:pt x="0" y="280"/>
                  </a:lnTo>
                  <a:lnTo>
                    <a:pt x="2" y="326"/>
                  </a:lnTo>
                  <a:lnTo>
                    <a:pt x="5" y="363"/>
                  </a:lnTo>
                  <a:lnTo>
                    <a:pt x="10" y="387"/>
                  </a:lnTo>
                  <a:lnTo>
                    <a:pt x="11" y="397"/>
                  </a:lnTo>
                  <a:lnTo>
                    <a:pt x="75" y="386"/>
                  </a:lnTo>
                  <a:lnTo>
                    <a:pt x="75" y="314"/>
                  </a:lnTo>
                  <a:lnTo>
                    <a:pt x="81" y="258"/>
                  </a:lnTo>
                  <a:lnTo>
                    <a:pt x="90" y="218"/>
                  </a:lnTo>
                  <a:lnTo>
                    <a:pt x="102" y="190"/>
                  </a:lnTo>
                  <a:lnTo>
                    <a:pt x="113" y="174"/>
                  </a:lnTo>
                  <a:lnTo>
                    <a:pt x="123" y="165"/>
                  </a:lnTo>
                  <a:lnTo>
                    <a:pt x="131" y="161"/>
                  </a:lnTo>
                  <a:lnTo>
                    <a:pt x="133" y="160"/>
                  </a:lnTo>
                  <a:lnTo>
                    <a:pt x="141" y="379"/>
                  </a:lnTo>
                  <a:lnTo>
                    <a:pt x="146" y="379"/>
                  </a:lnTo>
                  <a:lnTo>
                    <a:pt x="159" y="377"/>
                  </a:lnTo>
                  <a:lnTo>
                    <a:pt x="179" y="376"/>
                  </a:lnTo>
                  <a:lnTo>
                    <a:pt x="204" y="373"/>
                  </a:lnTo>
                  <a:lnTo>
                    <a:pt x="233" y="370"/>
                  </a:lnTo>
                  <a:lnTo>
                    <a:pt x="264" y="368"/>
                  </a:lnTo>
                  <a:lnTo>
                    <a:pt x="295" y="364"/>
                  </a:lnTo>
                  <a:lnTo>
                    <a:pt x="324" y="362"/>
                  </a:lnTo>
                  <a:lnTo>
                    <a:pt x="353" y="360"/>
                  </a:lnTo>
                  <a:lnTo>
                    <a:pt x="383" y="357"/>
                  </a:lnTo>
                  <a:lnTo>
                    <a:pt x="413" y="355"/>
                  </a:lnTo>
                  <a:lnTo>
                    <a:pt x="440" y="353"/>
                  </a:lnTo>
                  <a:lnTo>
                    <a:pt x="463" y="350"/>
                  </a:lnTo>
                  <a:lnTo>
                    <a:pt x="483" y="349"/>
                  </a:lnTo>
                  <a:lnTo>
                    <a:pt x="496" y="348"/>
                  </a:lnTo>
                  <a:lnTo>
                    <a:pt x="500" y="348"/>
                  </a:lnTo>
                  <a:lnTo>
                    <a:pt x="481" y="153"/>
                  </a:lnTo>
                  <a:lnTo>
                    <a:pt x="485" y="154"/>
                  </a:lnTo>
                  <a:lnTo>
                    <a:pt x="499" y="160"/>
                  </a:lnTo>
                  <a:lnTo>
                    <a:pt x="520" y="171"/>
                  </a:lnTo>
                  <a:lnTo>
                    <a:pt x="545" y="188"/>
                  </a:lnTo>
                  <a:lnTo>
                    <a:pt x="572" y="211"/>
                  </a:lnTo>
                  <a:lnTo>
                    <a:pt x="599" y="243"/>
                  </a:lnTo>
                  <a:lnTo>
                    <a:pt x="625" y="286"/>
                  </a:lnTo>
                  <a:lnTo>
                    <a:pt x="645" y="338"/>
                  </a:lnTo>
                  <a:lnTo>
                    <a:pt x="717" y="324"/>
                  </a:lnTo>
                  <a:lnTo>
                    <a:pt x="686" y="246"/>
                  </a:lnTo>
                  <a:lnTo>
                    <a:pt x="655" y="181"/>
                  </a:lnTo>
                  <a:lnTo>
                    <a:pt x="625" y="129"/>
                  </a:lnTo>
                  <a:lnTo>
                    <a:pt x="597" y="90"/>
                  </a:lnTo>
                  <a:lnTo>
                    <a:pt x="573" y="60"/>
                  </a:lnTo>
                  <a:lnTo>
                    <a:pt x="554" y="40"/>
                  </a:lnTo>
                  <a:lnTo>
                    <a:pt x="543" y="29"/>
                  </a:lnTo>
                  <a:lnTo>
                    <a:pt x="538" y="25"/>
                  </a:lnTo>
                  <a:close/>
                </a:path>
              </a:pathLst>
            </a:custGeom>
            <a:solidFill>
              <a:srgbClr val="59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26" name="Freeform 84">
              <a:extLst>
                <a:ext uri="{FF2B5EF4-FFF2-40B4-BE49-F238E27FC236}">
                  <a16:creationId xmlns:a16="http://schemas.microsoft.com/office/drawing/2014/main" id="{59FD10FD-7CF9-41B8-A3F9-3E6E874B1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3" y="3140"/>
              <a:ext cx="251" cy="182"/>
            </a:xfrm>
            <a:custGeom>
              <a:avLst/>
              <a:gdLst>
                <a:gd name="T0" fmla="*/ 20 w 284"/>
                <a:gd name="T1" fmla="*/ 42 h 199"/>
                <a:gd name="T2" fmla="*/ 0 w 284"/>
                <a:gd name="T3" fmla="*/ 26 h 199"/>
                <a:gd name="T4" fmla="*/ 17 w 284"/>
                <a:gd name="T5" fmla="*/ 4 h 199"/>
                <a:gd name="T6" fmla="*/ 27 w 284"/>
                <a:gd name="T7" fmla="*/ 4 h 199"/>
                <a:gd name="T8" fmla="*/ 13 w 284"/>
                <a:gd name="T9" fmla="*/ 23 h 199"/>
                <a:gd name="T10" fmla="*/ 32 w 284"/>
                <a:gd name="T11" fmla="*/ 40 h 199"/>
                <a:gd name="T12" fmla="*/ 30 w 284"/>
                <a:gd name="T13" fmla="*/ 43 h 199"/>
                <a:gd name="T14" fmla="*/ 26 w 284"/>
                <a:gd name="T15" fmla="*/ 49 h 199"/>
                <a:gd name="T16" fmla="*/ 21 w 284"/>
                <a:gd name="T17" fmla="*/ 55 h 199"/>
                <a:gd name="T18" fmla="*/ 20 w 284"/>
                <a:gd name="T19" fmla="*/ 58 h 199"/>
                <a:gd name="T20" fmla="*/ 86 w 284"/>
                <a:gd name="T21" fmla="*/ 112 h 199"/>
                <a:gd name="T22" fmla="*/ 134 w 284"/>
                <a:gd name="T23" fmla="*/ 56 h 199"/>
                <a:gd name="T24" fmla="*/ 124 w 284"/>
                <a:gd name="T25" fmla="*/ 39 h 199"/>
                <a:gd name="T26" fmla="*/ 141 w 284"/>
                <a:gd name="T27" fmla="*/ 24 h 199"/>
                <a:gd name="T28" fmla="*/ 131 w 284"/>
                <a:gd name="T29" fmla="*/ 0 h 199"/>
                <a:gd name="T30" fmla="*/ 141 w 284"/>
                <a:gd name="T31" fmla="*/ 1 h 199"/>
                <a:gd name="T32" fmla="*/ 153 w 284"/>
                <a:gd name="T33" fmla="*/ 26 h 199"/>
                <a:gd name="T34" fmla="*/ 134 w 284"/>
                <a:gd name="T35" fmla="*/ 41 h 199"/>
                <a:gd name="T36" fmla="*/ 149 w 284"/>
                <a:gd name="T37" fmla="*/ 59 h 199"/>
                <a:gd name="T38" fmla="*/ 86 w 284"/>
                <a:gd name="T39" fmla="*/ 127 h 199"/>
                <a:gd name="T40" fmla="*/ 5 w 284"/>
                <a:gd name="T41" fmla="*/ 61 h 199"/>
                <a:gd name="T42" fmla="*/ 20 w 284"/>
                <a:gd name="T43" fmla="*/ 42 h 19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4"/>
                <a:gd name="T67" fmla="*/ 0 h 199"/>
                <a:gd name="T68" fmla="*/ 284 w 284"/>
                <a:gd name="T69" fmla="*/ 199 h 19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4" h="199">
                  <a:moveTo>
                    <a:pt x="37" y="66"/>
                  </a:moveTo>
                  <a:lnTo>
                    <a:pt x="0" y="40"/>
                  </a:lnTo>
                  <a:lnTo>
                    <a:pt x="30" y="4"/>
                  </a:lnTo>
                  <a:lnTo>
                    <a:pt x="49" y="4"/>
                  </a:lnTo>
                  <a:lnTo>
                    <a:pt x="25" y="36"/>
                  </a:lnTo>
                  <a:lnTo>
                    <a:pt x="59" y="63"/>
                  </a:lnTo>
                  <a:lnTo>
                    <a:pt x="56" y="67"/>
                  </a:lnTo>
                  <a:lnTo>
                    <a:pt x="48" y="76"/>
                  </a:lnTo>
                  <a:lnTo>
                    <a:pt x="40" y="86"/>
                  </a:lnTo>
                  <a:lnTo>
                    <a:pt x="37" y="90"/>
                  </a:lnTo>
                  <a:lnTo>
                    <a:pt x="158" y="177"/>
                  </a:lnTo>
                  <a:lnTo>
                    <a:pt x="250" y="88"/>
                  </a:lnTo>
                  <a:lnTo>
                    <a:pt x="230" y="61"/>
                  </a:lnTo>
                  <a:lnTo>
                    <a:pt x="263" y="37"/>
                  </a:lnTo>
                  <a:lnTo>
                    <a:pt x="243" y="0"/>
                  </a:lnTo>
                  <a:lnTo>
                    <a:pt x="261" y="1"/>
                  </a:lnTo>
                  <a:lnTo>
                    <a:pt x="284" y="41"/>
                  </a:lnTo>
                  <a:lnTo>
                    <a:pt x="250" y="65"/>
                  </a:lnTo>
                  <a:lnTo>
                    <a:pt x="276" y="91"/>
                  </a:lnTo>
                  <a:lnTo>
                    <a:pt x="160" y="199"/>
                  </a:lnTo>
                  <a:lnTo>
                    <a:pt x="10" y="96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27" name="Freeform 85">
              <a:extLst>
                <a:ext uri="{FF2B5EF4-FFF2-40B4-BE49-F238E27FC236}">
                  <a16:creationId xmlns:a16="http://schemas.microsoft.com/office/drawing/2014/main" id="{77E6A170-43D3-42DC-8DE7-FD5519A09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2" y="3150"/>
              <a:ext cx="117" cy="137"/>
            </a:xfrm>
            <a:custGeom>
              <a:avLst/>
              <a:gdLst>
                <a:gd name="T0" fmla="*/ 74 w 131"/>
                <a:gd name="T1" fmla="*/ 0 h 151"/>
                <a:gd name="T2" fmla="*/ 0 w 131"/>
                <a:gd name="T3" fmla="*/ 0 h 151"/>
                <a:gd name="T4" fmla="*/ 44 w 131"/>
                <a:gd name="T5" fmla="*/ 93 h 151"/>
                <a:gd name="T6" fmla="*/ 74 w 131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"/>
                <a:gd name="T13" fmla="*/ 0 h 151"/>
                <a:gd name="T14" fmla="*/ 131 w 131"/>
                <a:gd name="T15" fmla="*/ 151 h 1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" h="151">
                  <a:moveTo>
                    <a:pt x="131" y="0"/>
                  </a:moveTo>
                  <a:lnTo>
                    <a:pt x="0" y="0"/>
                  </a:lnTo>
                  <a:lnTo>
                    <a:pt x="77" y="15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28" name="Freeform 86">
              <a:extLst>
                <a:ext uri="{FF2B5EF4-FFF2-40B4-BE49-F238E27FC236}">
                  <a16:creationId xmlns:a16="http://schemas.microsoft.com/office/drawing/2014/main" id="{A3D10174-98B2-494B-81B0-185D5E7D2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" y="3139"/>
              <a:ext cx="55" cy="161"/>
            </a:xfrm>
            <a:custGeom>
              <a:avLst/>
              <a:gdLst>
                <a:gd name="T0" fmla="*/ 19 w 63"/>
                <a:gd name="T1" fmla="*/ 108 h 178"/>
                <a:gd name="T2" fmla="*/ 0 w 63"/>
                <a:gd name="T3" fmla="*/ 62 h 178"/>
                <a:gd name="T4" fmla="*/ 10 w 63"/>
                <a:gd name="T5" fmla="*/ 23 h 178"/>
                <a:gd name="T6" fmla="*/ 9 w 63"/>
                <a:gd name="T7" fmla="*/ 22 h 178"/>
                <a:gd name="T8" fmla="*/ 8 w 63"/>
                <a:gd name="T9" fmla="*/ 19 h 178"/>
                <a:gd name="T10" fmla="*/ 7 w 63"/>
                <a:gd name="T11" fmla="*/ 16 h 178"/>
                <a:gd name="T12" fmla="*/ 6 w 63"/>
                <a:gd name="T13" fmla="*/ 13 h 178"/>
                <a:gd name="T14" fmla="*/ 7 w 63"/>
                <a:gd name="T15" fmla="*/ 8 h 178"/>
                <a:gd name="T16" fmla="*/ 9 w 63"/>
                <a:gd name="T17" fmla="*/ 5 h 178"/>
                <a:gd name="T18" fmla="*/ 13 w 63"/>
                <a:gd name="T19" fmla="*/ 1 h 178"/>
                <a:gd name="T20" fmla="*/ 17 w 63"/>
                <a:gd name="T21" fmla="*/ 0 h 178"/>
                <a:gd name="T22" fmla="*/ 21 w 63"/>
                <a:gd name="T23" fmla="*/ 1 h 178"/>
                <a:gd name="T24" fmla="*/ 24 w 63"/>
                <a:gd name="T25" fmla="*/ 5 h 178"/>
                <a:gd name="T26" fmla="*/ 27 w 63"/>
                <a:gd name="T27" fmla="*/ 8 h 178"/>
                <a:gd name="T28" fmla="*/ 27 w 63"/>
                <a:gd name="T29" fmla="*/ 13 h 178"/>
                <a:gd name="T30" fmla="*/ 27 w 63"/>
                <a:gd name="T31" fmla="*/ 16 h 178"/>
                <a:gd name="T32" fmla="*/ 25 w 63"/>
                <a:gd name="T33" fmla="*/ 19 h 178"/>
                <a:gd name="T34" fmla="*/ 24 w 63"/>
                <a:gd name="T35" fmla="*/ 22 h 178"/>
                <a:gd name="T36" fmla="*/ 22 w 63"/>
                <a:gd name="T37" fmla="*/ 24 h 178"/>
                <a:gd name="T38" fmla="*/ 32 w 63"/>
                <a:gd name="T39" fmla="*/ 61 h 178"/>
                <a:gd name="T40" fmla="*/ 19 w 63"/>
                <a:gd name="T41" fmla="*/ 108 h 1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3"/>
                <a:gd name="T64" fmla="*/ 0 h 178"/>
                <a:gd name="T65" fmla="*/ 63 w 63"/>
                <a:gd name="T66" fmla="*/ 178 h 17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3" h="178">
                  <a:moveTo>
                    <a:pt x="38" y="178"/>
                  </a:moveTo>
                  <a:lnTo>
                    <a:pt x="0" y="103"/>
                  </a:lnTo>
                  <a:lnTo>
                    <a:pt x="21" y="38"/>
                  </a:lnTo>
                  <a:lnTo>
                    <a:pt x="18" y="35"/>
                  </a:lnTo>
                  <a:lnTo>
                    <a:pt x="15" y="31"/>
                  </a:lnTo>
                  <a:lnTo>
                    <a:pt x="13" y="27"/>
                  </a:lnTo>
                  <a:lnTo>
                    <a:pt x="12" y="21"/>
                  </a:lnTo>
                  <a:lnTo>
                    <a:pt x="13" y="13"/>
                  </a:lnTo>
                  <a:lnTo>
                    <a:pt x="18" y="6"/>
                  </a:lnTo>
                  <a:lnTo>
                    <a:pt x="25" y="1"/>
                  </a:lnTo>
                  <a:lnTo>
                    <a:pt x="33" y="0"/>
                  </a:lnTo>
                  <a:lnTo>
                    <a:pt x="41" y="1"/>
                  </a:lnTo>
                  <a:lnTo>
                    <a:pt x="48" y="6"/>
                  </a:lnTo>
                  <a:lnTo>
                    <a:pt x="53" y="13"/>
                  </a:lnTo>
                  <a:lnTo>
                    <a:pt x="54" y="21"/>
                  </a:lnTo>
                  <a:lnTo>
                    <a:pt x="53" y="27"/>
                  </a:lnTo>
                  <a:lnTo>
                    <a:pt x="50" y="31"/>
                  </a:lnTo>
                  <a:lnTo>
                    <a:pt x="48" y="36"/>
                  </a:lnTo>
                  <a:lnTo>
                    <a:pt x="43" y="39"/>
                  </a:lnTo>
                  <a:lnTo>
                    <a:pt x="63" y="101"/>
                  </a:lnTo>
                  <a:lnTo>
                    <a:pt x="38" y="1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29" name="Freeform 87">
              <a:extLst>
                <a:ext uri="{FF2B5EF4-FFF2-40B4-BE49-F238E27FC236}">
                  <a16:creationId xmlns:a16="http://schemas.microsoft.com/office/drawing/2014/main" id="{46C923D4-3463-42C8-8F5A-B02C5ACD2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" y="3353"/>
              <a:ext cx="31" cy="31"/>
            </a:xfrm>
            <a:custGeom>
              <a:avLst/>
              <a:gdLst>
                <a:gd name="T0" fmla="*/ 10 w 35"/>
                <a:gd name="T1" fmla="*/ 17 h 36"/>
                <a:gd name="T2" fmla="*/ 13 w 35"/>
                <a:gd name="T3" fmla="*/ 16 h 36"/>
                <a:gd name="T4" fmla="*/ 17 w 35"/>
                <a:gd name="T5" fmla="*/ 14 h 36"/>
                <a:gd name="T6" fmla="*/ 19 w 35"/>
                <a:gd name="T7" fmla="*/ 12 h 36"/>
                <a:gd name="T8" fmla="*/ 19 w 35"/>
                <a:gd name="T9" fmla="*/ 8 h 36"/>
                <a:gd name="T10" fmla="*/ 19 w 35"/>
                <a:gd name="T11" fmla="*/ 5 h 36"/>
                <a:gd name="T12" fmla="*/ 17 w 35"/>
                <a:gd name="T13" fmla="*/ 3 h 36"/>
                <a:gd name="T14" fmla="*/ 13 w 35"/>
                <a:gd name="T15" fmla="*/ 1 h 36"/>
                <a:gd name="T16" fmla="*/ 10 w 35"/>
                <a:gd name="T17" fmla="*/ 0 h 36"/>
                <a:gd name="T18" fmla="*/ 6 w 35"/>
                <a:gd name="T19" fmla="*/ 1 h 36"/>
                <a:gd name="T20" fmla="*/ 4 w 35"/>
                <a:gd name="T21" fmla="*/ 3 h 36"/>
                <a:gd name="T22" fmla="*/ 2 w 35"/>
                <a:gd name="T23" fmla="*/ 5 h 36"/>
                <a:gd name="T24" fmla="*/ 0 w 35"/>
                <a:gd name="T25" fmla="*/ 8 h 36"/>
                <a:gd name="T26" fmla="*/ 2 w 35"/>
                <a:gd name="T27" fmla="*/ 12 h 36"/>
                <a:gd name="T28" fmla="*/ 4 w 35"/>
                <a:gd name="T29" fmla="*/ 14 h 36"/>
                <a:gd name="T30" fmla="*/ 6 w 35"/>
                <a:gd name="T31" fmla="*/ 16 h 36"/>
                <a:gd name="T32" fmla="*/ 10 w 35"/>
                <a:gd name="T33" fmla="*/ 17 h 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6"/>
                <a:gd name="T53" fmla="*/ 35 w 35"/>
                <a:gd name="T54" fmla="*/ 36 h 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6">
                  <a:moveTo>
                    <a:pt x="18" y="36"/>
                  </a:moveTo>
                  <a:lnTo>
                    <a:pt x="25" y="35"/>
                  </a:lnTo>
                  <a:lnTo>
                    <a:pt x="30" y="30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5"/>
                  </a:lnTo>
                  <a:lnTo>
                    <a:pt x="25" y="1"/>
                  </a:lnTo>
                  <a:lnTo>
                    <a:pt x="18" y="0"/>
                  </a:lnTo>
                  <a:lnTo>
                    <a:pt x="11" y="1"/>
                  </a:lnTo>
                  <a:lnTo>
                    <a:pt x="6" y="5"/>
                  </a:lnTo>
                  <a:lnTo>
                    <a:pt x="2" y="10"/>
                  </a:lnTo>
                  <a:lnTo>
                    <a:pt x="0" y="17"/>
                  </a:lnTo>
                  <a:lnTo>
                    <a:pt x="2" y="24"/>
                  </a:lnTo>
                  <a:lnTo>
                    <a:pt x="6" y="30"/>
                  </a:lnTo>
                  <a:lnTo>
                    <a:pt x="11" y="35"/>
                  </a:lnTo>
                  <a:lnTo>
                    <a:pt x="18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30" name="Freeform 88">
              <a:extLst>
                <a:ext uri="{FF2B5EF4-FFF2-40B4-BE49-F238E27FC236}">
                  <a16:creationId xmlns:a16="http://schemas.microsoft.com/office/drawing/2014/main" id="{3B85AF4B-D942-4946-9E3B-EC7C8565C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" y="3415"/>
              <a:ext cx="31" cy="33"/>
            </a:xfrm>
            <a:custGeom>
              <a:avLst/>
              <a:gdLst>
                <a:gd name="T0" fmla="*/ 10 w 35"/>
                <a:gd name="T1" fmla="*/ 24 h 36"/>
                <a:gd name="T2" fmla="*/ 13 w 35"/>
                <a:gd name="T3" fmla="*/ 23 h 36"/>
                <a:gd name="T4" fmla="*/ 17 w 35"/>
                <a:gd name="T5" fmla="*/ 19 h 36"/>
                <a:gd name="T6" fmla="*/ 19 w 35"/>
                <a:gd name="T7" fmla="*/ 16 h 36"/>
                <a:gd name="T8" fmla="*/ 19 w 35"/>
                <a:gd name="T9" fmla="*/ 12 h 36"/>
                <a:gd name="T10" fmla="*/ 19 w 35"/>
                <a:gd name="T11" fmla="*/ 6 h 36"/>
                <a:gd name="T12" fmla="*/ 17 w 35"/>
                <a:gd name="T13" fmla="*/ 5 h 36"/>
                <a:gd name="T14" fmla="*/ 13 w 35"/>
                <a:gd name="T15" fmla="*/ 1 h 36"/>
                <a:gd name="T16" fmla="*/ 10 w 35"/>
                <a:gd name="T17" fmla="*/ 0 h 36"/>
                <a:gd name="T18" fmla="*/ 6 w 35"/>
                <a:gd name="T19" fmla="*/ 1 h 36"/>
                <a:gd name="T20" fmla="*/ 4 w 35"/>
                <a:gd name="T21" fmla="*/ 5 h 36"/>
                <a:gd name="T22" fmla="*/ 2 w 35"/>
                <a:gd name="T23" fmla="*/ 6 h 36"/>
                <a:gd name="T24" fmla="*/ 0 w 35"/>
                <a:gd name="T25" fmla="*/ 12 h 36"/>
                <a:gd name="T26" fmla="*/ 2 w 35"/>
                <a:gd name="T27" fmla="*/ 16 h 36"/>
                <a:gd name="T28" fmla="*/ 4 w 35"/>
                <a:gd name="T29" fmla="*/ 19 h 36"/>
                <a:gd name="T30" fmla="*/ 6 w 35"/>
                <a:gd name="T31" fmla="*/ 23 h 36"/>
                <a:gd name="T32" fmla="*/ 10 w 35"/>
                <a:gd name="T33" fmla="*/ 24 h 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"/>
                <a:gd name="T52" fmla="*/ 0 h 36"/>
                <a:gd name="T53" fmla="*/ 35 w 35"/>
                <a:gd name="T54" fmla="*/ 36 h 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" h="36">
                  <a:moveTo>
                    <a:pt x="18" y="36"/>
                  </a:moveTo>
                  <a:lnTo>
                    <a:pt x="25" y="35"/>
                  </a:lnTo>
                  <a:lnTo>
                    <a:pt x="30" y="30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1"/>
                  </a:lnTo>
                  <a:lnTo>
                    <a:pt x="30" y="5"/>
                  </a:lnTo>
                  <a:lnTo>
                    <a:pt x="25" y="1"/>
                  </a:lnTo>
                  <a:lnTo>
                    <a:pt x="18" y="0"/>
                  </a:lnTo>
                  <a:lnTo>
                    <a:pt x="11" y="1"/>
                  </a:lnTo>
                  <a:lnTo>
                    <a:pt x="6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2" y="24"/>
                  </a:lnTo>
                  <a:lnTo>
                    <a:pt x="6" y="30"/>
                  </a:lnTo>
                  <a:lnTo>
                    <a:pt x="11" y="35"/>
                  </a:lnTo>
                  <a:lnTo>
                    <a:pt x="18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31" name="Freeform 89">
              <a:extLst>
                <a:ext uri="{FF2B5EF4-FFF2-40B4-BE49-F238E27FC236}">
                  <a16:creationId xmlns:a16="http://schemas.microsoft.com/office/drawing/2014/main" id="{B13185E8-BB2D-4FAB-BEDD-3135FADF4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6" y="2822"/>
              <a:ext cx="92" cy="124"/>
            </a:xfrm>
            <a:custGeom>
              <a:avLst/>
              <a:gdLst>
                <a:gd name="T0" fmla="*/ 44 w 103"/>
                <a:gd name="T1" fmla="*/ 74 h 136"/>
                <a:gd name="T2" fmla="*/ 22 w 103"/>
                <a:gd name="T3" fmla="*/ 20 h 136"/>
                <a:gd name="T4" fmla="*/ 23 w 103"/>
                <a:gd name="T5" fmla="*/ 0 h 136"/>
                <a:gd name="T6" fmla="*/ 58 w 103"/>
                <a:gd name="T7" fmla="*/ 86 h 136"/>
                <a:gd name="T8" fmla="*/ 0 w 103"/>
                <a:gd name="T9" fmla="*/ 80 h 136"/>
                <a:gd name="T10" fmla="*/ 2 w 103"/>
                <a:gd name="T11" fmla="*/ 69 h 136"/>
                <a:gd name="T12" fmla="*/ 44 w 103"/>
                <a:gd name="T13" fmla="*/ 74 h 1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36"/>
                <a:gd name="T23" fmla="*/ 103 w 103"/>
                <a:gd name="T24" fmla="*/ 136 h 1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36">
                  <a:moveTo>
                    <a:pt x="77" y="117"/>
                  </a:moveTo>
                  <a:lnTo>
                    <a:pt x="39" y="31"/>
                  </a:lnTo>
                  <a:lnTo>
                    <a:pt x="41" y="0"/>
                  </a:lnTo>
                  <a:lnTo>
                    <a:pt x="103" y="136"/>
                  </a:lnTo>
                  <a:lnTo>
                    <a:pt x="0" y="127"/>
                  </a:lnTo>
                  <a:lnTo>
                    <a:pt x="2" y="110"/>
                  </a:lnTo>
                  <a:lnTo>
                    <a:pt x="77" y="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32" name="Freeform 90">
              <a:extLst>
                <a:ext uri="{FF2B5EF4-FFF2-40B4-BE49-F238E27FC236}">
                  <a16:creationId xmlns:a16="http://schemas.microsoft.com/office/drawing/2014/main" id="{95B658D0-0F95-467A-AB71-721CE59AA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0" y="2825"/>
              <a:ext cx="34" cy="52"/>
            </a:xfrm>
            <a:custGeom>
              <a:avLst/>
              <a:gdLst>
                <a:gd name="T0" fmla="*/ 6 w 37"/>
                <a:gd name="T1" fmla="*/ 41 h 55"/>
                <a:gd name="T2" fmla="*/ 2 w 37"/>
                <a:gd name="T3" fmla="*/ 39 h 55"/>
                <a:gd name="T4" fmla="*/ 0 w 37"/>
                <a:gd name="T5" fmla="*/ 32 h 55"/>
                <a:gd name="T6" fmla="*/ 0 w 37"/>
                <a:gd name="T7" fmla="*/ 25 h 55"/>
                <a:gd name="T8" fmla="*/ 2 w 37"/>
                <a:gd name="T9" fmla="*/ 17 h 55"/>
                <a:gd name="T10" fmla="*/ 6 w 37"/>
                <a:gd name="T11" fmla="*/ 9 h 55"/>
                <a:gd name="T12" fmla="*/ 9 w 37"/>
                <a:gd name="T13" fmla="*/ 3 h 55"/>
                <a:gd name="T14" fmla="*/ 15 w 37"/>
                <a:gd name="T15" fmla="*/ 0 h 55"/>
                <a:gd name="T16" fmla="*/ 19 w 37"/>
                <a:gd name="T17" fmla="*/ 0 h 55"/>
                <a:gd name="T18" fmla="*/ 22 w 37"/>
                <a:gd name="T19" fmla="*/ 4 h 55"/>
                <a:gd name="T20" fmla="*/ 24 w 37"/>
                <a:gd name="T21" fmla="*/ 9 h 55"/>
                <a:gd name="T22" fmla="*/ 23 w 37"/>
                <a:gd name="T23" fmla="*/ 17 h 55"/>
                <a:gd name="T24" fmla="*/ 22 w 37"/>
                <a:gd name="T25" fmla="*/ 25 h 55"/>
                <a:gd name="T26" fmla="*/ 17 w 37"/>
                <a:gd name="T27" fmla="*/ 34 h 55"/>
                <a:gd name="T28" fmla="*/ 15 w 37"/>
                <a:gd name="T29" fmla="*/ 39 h 55"/>
                <a:gd name="T30" fmla="*/ 9 w 37"/>
                <a:gd name="T31" fmla="*/ 41 h 55"/>
                <a:gd name="T32" fmla="*/ 6 w 37"/>
                <a:gd name="T33" fmla="*/ 41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"/>
                <a:gd name="T52" fmla="*/ 0 h 55"/>
                <a:gd name="T53" fmla="*/ 37 w 37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" h="55">
                  <a:moveTo>
                    <a:pt x="7" y="55"/>
                  </a:moveTo>
                  <a:lnTo>
                    <a:pt x="2" y="51"/>
                  </a:lnTo>
                  <a:lnTo>
                    <a:pt x="0" y="42"/>
                  </a:lnTo>
                  <a:lnTo>
                    <a:pt x="0" y="33"/>
                  </a:lnTo>
                  <a:lnTo>
                    <a:pt x="2" y="22"/>
                  </a:lnTo>
                  <a:lnTo>
                    <a:pt x="8" y="11"/>
                  </a:lnTo>
                  <a:lnTo>
                    <a:pt x="14" y="3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33" y="4"/>
                  </a:lnTo>
                  <a:lnTo>
                    <a:pt x="37" y="13"/>
                  </a:lnTo>
                  <a:lnTo>
                    <a:pt x="35" y="22"/>
                  </a:lnTo>
                  <a:lnTo>
                    <a:pt x="33" y="33"/>
                  </a:lnTo>
                  <a:lnTo>
                    <a:pt x="27" y="44"/>
                  </a:lnTo>
                  <a:lnTo>
                    <a:pt x="22" y="51"/>
                  </a:lnTo>
                  <a:lnTo>
                    <a:pt x="14" y="55"/>
                  </a:lnTo>
                  <a:lnTo>
                    <a:pt x="7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33" name="Freeform 91">
              <a:extLst>
                <a:ext uri="{FF2B5EF4-FFF2-40B4-BE49-F238E27FC236}">
                  <a16:creationId xmlns:a16="http://schemas.microsoft.com/office/drawing/2014/main" id="{622ED527-4737-419E-97CB-780112005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" y="2807"/>
              <a:ext cx="33" cy="55"/>
            </a:xfrm>
            <a:custGeom>
              <a:avLst/>
              <a:gdLst>
                <a:gd name="T0" fmla="*/ 3 w 38"/>
                <a:gd name="T1" fmla="*/ 39 h 60"/>
                <a:gd name="T2" fmla="*/ 2 w 38"/>
                <a:gd name="T3" fmla="*/ 36 h 60"/>
                <a:gd name="T4" fmla="*/ 0 w 38"/>
                <a:gd name="T5" fmla="*/ 30 h 60"/>
                <a:gd name="T6" fmla="*/ 0 w 38"/>
                <a:gd name="T7" fmla="*/ 24 h 60"/>
                <a:gd name="T8" fmla="*/ 2 w 38"/>
                <a:gd name="T9" fmla="*/ 16 h 60"/>
                <a:gd name="T10" fmla="*/ 3 w 38"/>
                <a:gd name="T11" fmla="*/ 8 h 60"/>
                <a:gd name="T12" fmla="*/ 8 w 38"/>
                <a:gd name="T13" fmla="*/ 5 h 60"/>
                <a:gd name="T14" fmla="*/ 11 w 38"/>
                <a:gd name="T15" fmla="*/ 0 h 60"/>
                <a:gd name="T16" fmla="*/ 15 w 38"/>
                <a:gd name="T17" fmla="*/ 0 h 60"/>
                <a:gd name="T18" fmla="*/ 17 w 38"/>
                <a:gd name="T19" fmla="*/ 5 h 60"/>
                <a:gd name="T20" fmla="*/ 19 w 38"/>
                <a:gd name="T21" fmla="*/ 8 h 60"/>
                <a:gd name="T22" fmla="*/ 19 w 38"/>
                <a:gd name="T23" fmla="*/ 16 h 60"/>
                <a:gd name="T24" fmla="*/ 17 w 38"/>
                <a:gd name="T25" fmla="*/ 24 h 60"/>
                <a:gd name="T26" fmla="*/ 15 w 38"/>
                <a:gd name="T27" fmla="*/ 30 h 60"/>
                <a:gd name="T28" fmla="*/ 11 w 38"/>
                <a:gd name="T29" fmla="*/ 36 h 60"/>
                <a:gd name="T30" fmla="*/ 8 w 38"/>
                <a:gd name="T31" fmla="*/ 39 h 60"/>
                <a:gd name="T32" fmla="*/ 3 w 38"/>
                <a:gd name="T33" fmla="*/ 3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8"/>
                <a:gd name="T52" fmla="*/ 0 h 60"/>
                <a:gd name="T53" fmla="*/ 38 w 38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8" h="60">
                  <a:moveTo>
                    <a:pt x="8" y="60"/>
                  </a:moveTo>
                  <a:lnTo>
                    <a:pt x="2" y="55"/>
                  </a:lnTo>
                  <a:lnTo>
                    <a:pt x="0" y="47"/>
                  </a:lnTo>
                  <a:lnTo>
                    <a:pt x="0" y="36"/>
                  </a:lnTo>
                  <a:lnTo>
                    <a:pt x="2" y="24"/>
                  </a:lnTo>
                  <a:lnTo>
                    <a:pt x="8" y="13"/>
                  </a:lnTo>
                  <a:lnTo>
                    <a:pt x="16" y="5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6" y="5"/>
                  </a:lnTo>
                  <a:lnTo>
                    <a:pt x="38" y="13"/>
                  </a:lnTo>
                  <a:lnTo>
                    <a:pt x="38" y="24"/>
                  </a:lnTo>
                  <a:lnTo>
                    <a:pt x="36" y="36"/>
                  </a:lnTo>
                  <a:lnTo>
                    <a:pt x="30" y="47"/>
                  </a:lnTo>
                  <a:lnTo>
                    <a:pt x="23" y="55"/>
                  </a:lnTo>
                  <a:lnTo>
                    <a:pt x="15" y="60"/>
                  </a:lnTo>
                  <a:lnTo>
                    <a:pt x="8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334" name="AutoShape 92">
              <a:extLst>
                <a:ext uri="{FF2B5EF4-FFF2-40B4-BE49-F238E27FC236}">
                  <a16:creationId xmlns:a16="http://schemas.microsoft.com/office/drawing/2014/main" id="{D509A15D-AE0C-45CE-BD67-5D91254A47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733" y="2659"/>
              <a:ext cx="481" cy="1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1 w 21600"/>
                <a:gd name="T13" fmla="*/ 4554 h 21600"/>
                <a:gd name="T14" fmla="*/ 17109 w 21600"/>
                <a:gd name="T15" fmla="*/ 170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35" name="AutoShape 93">
              <a:extLst>
                <a:ext uri="{FF2B5EF4-FFF2-40B4-BE49-F238E27FC236}">
                  <a16:creationId xmlns:a16="http://schemas.microsoft.com/office/drawing/2014/main" id="{6A02EE54-301B-43E6-A053-BEA9E39735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880" y="2795"/>
              <a:ext cx="91" cy="227"/>
            </a:xfrm>
            <a:prstGeom prst="moon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MX" altLang="es-PE" sz="2400"/>
            </a:p>
          </p:txBody>
        </p:sp>
        <p:sp>
          <p:nvSpPr>
            <p:cNvPr id="11336" name="AutoShape 94">
              <a:extLst>
                <a:ext uri="{FF2B5EF4-FFF2-40B4-BE49-F238E27FC236}">
                  <a16:creationId xmlns:a16="http://schemas.microsoft.com/office/drawing/2014/main" id="{8AF7AA8B-4E11-49E8-AF22-F6CBB6E6D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704"/>
              <a:ext cx="363" cy="91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MX" altLang="es-PE" sz="2400"/>
            </a:p>
          </p:txBody>
        </p:sp>
        <p:sp>
          <p:nvSpPr>
            <p:cNvPr id="11337" name="AutoShape 95">
              <a:extLst>
                <a:ext uri="{FF2B5EF4-FFF2-40B4-BE49-F238E27FC236}">
                  <a16:creationId xmlns:a16="http://schemas.microsoft.com/office/drawing/2014/main" id="{2FEF7787-AD4E-4435-B416-372094E43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" y="2432"/>
              <a:ext cx="91" cy="363"/>
            </a:xfrm>
            <a:prstGeom prst="flowChartDecision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MX" altLang="es-PE" sz="2400"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5 Marcador de número de diapositiva">
            <a:extLst>
              <a:ext uri="{FF2B5EF4-FFF2-40B4-BE49-F238E27FC236}">
                <a16:creationId xmlns:a16="http://schemas.microsoft.com/office/drawing/2014/main" id="{D353C603-6EFF-4706-B9EE-254CCACD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5DBB14F-3FB7-4853-A785-2DC8B345E0BF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s-ES" altLang="es-PE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3415C6F9-77CD-47FA-9A73-FAC711549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449263"/>
            <a:ext cx="8001000" cy="603250"/>
          </a:xfrm>
        </p:spPr>
        <p:txBody>
          <a:bodyPr/>
          <a:lstStyle/>
          <a:p>
            <a:pPr eaLnBrk="1" hangingPunct="1"/>
            <a:r>
              <a:rPr lang="es-MX" altLang="es-PE" sz="2800" b="1"/>
              <a:t>3.5. CRONOGRAMA DE ACTIVIDADES: PROYECTO ALTERNATIVO 1</a:t>
            </a:r>
            <a:endParaRPr lang="es-ES" altLang="es-PE" sz="2800" b="1"/>
          </a:p>
        </p:txBody>
      </p:sp>
      <p:pic>
        <p:nvPicPr>
          <p:cNvPr id="66564" name="Picture 3">
            <a:extLst>
              <a:ext uri="{FF2B5EF4-FFF2-40B4-BE49-F238E27FC236}">
                <a16:creationId xmlns:a16="http://schemas.microsoft.com/office/drawing/2014/main" id="{79474DFB-0AE0-4889-A3E5-F2D2498CA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2405063"/>
            <a:ext cx="8675687" cy="2824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5 Marcador de número de diapositiva">
            <a:extLst>
              <a:ext uri="{FF2B5EF4-FFF2-40B4-BE49-F238E27FC236}">
                <a16:creationId xmlns:a16="http://schemas.microsoft.com/office/drawing/2014/main" id="{86F5C9D1-EFCE-4C62-92D9-EE788DCE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BA8193-3721-4538-A0E5-163F8C2A6C7E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s-ES" altLang="es-PE" sz="12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0BD89E23-4E76-4E4B-B0FC-DF30BAAED5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188913"/>
            <a:ext cx="8001000" cy="820737"/>
          </a:xfrm>
        </p:spPr>
        <p:txBody>
          <a:bodyPr/>
          <a:lstStyle/>
          <a:p>
            <a:pPr eaLnBrk="1" hangingPunct="1"/>
            <a:r>
              <a:rPr lang="es-MX" altLang="es-PE" sz="2800" b="1"/>
              <a:t>CRONOGRAMA DE ACTIVIDADES: PROYECTO ALTERNATIVO 2</a:t>
            </a:r>
            <a:endParaRPr lang="es-ES" altLang="es-PE" sz="2800" b="1"/>
          </a:p>
        </p:txBody>
      </p:sp>
      <p:pic>
        <p:nvPicPr>
          <p:cNvPr id="67588" name="Picture 3">
            <a:extLst>
              <a:ext uri="{FF2B5EF4-FFF2-40B4-BE49-F238E27FC236}">
                <a16:creationId xmlns:a16="http://schemas.microsoft.com/office/drawing/2014/main" id="{002669E6-056E-4691-B856-521C43BE4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406650"/>
            <a:ext cx="8569325" cy="28225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6 Marcador de número de diapositiva">
            <a:extLst>
              <a:ext uri="{FF2B5EF4-FFF2-40B4-BE49-F238E27FC236}">
                <a16:creationId xmlns:a16="http://schemas.microsoft.com/office/drawing/2014/main" id="{1CE7582D-2339-4807-88A1-63CA4071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C2CC088-032F-42A5-AC4E-733520EC7E73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s-ES" altLang="es-PE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5BA4523A-DECA-4D39-99DA-A709F09CAF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pPr eaLnBrk="1" hangingPunct="1"/>
            <a:r>
              <a:rPr lang="es-MX" altLang="es-PE" sz="2800" b="1"/>
              <a:t>3.6. COSTOS</a:t>
            </a:r>
            <a:endParaRPr lang="es-ES" altLang="es-PE" sz="2800" b="1"/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77722A5E-8CAB-4DE8-90B8-8FAC96F20B5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2112963"/>
            <a:ext cx="8280400" cy="3044825"/>
          </a:xfrm>
        </p:spPr>
        <p:txBody>
          <a:bodyPr/>
          <a:lstStyle/>
          <a:p>
            <a:pPr marL="273050" indent="-273050" eaLnBrk="1" hangingPunct="1">
              <a:spcBef>
                <a:spcPct val="35000"/>
              </a:spcBef>
            </a:pPr>
            <a:r>
              <a:rPr lang="es-MX" altLang="es-PE" sz="2000" b="1" u="sng"/>
              <a:t>COSTOS SIN PROYECTO (a precios privados)</a:t>
            </a:r>
          </a:p>
          <a:p>
            <a:pPr marL="723900" lvl="1" indent="-271463" eaLnBrk="1" hangingPunct="1">
              <a:spcBef>
                <a:spcPct val="35000"/>
              </a:spcBef>
            </a:pPr>
            <a:r>
              <a:rPr lang="es-MX" altLang="es-PE" sz="1800"/>
              <a:t>Personal y obligaciones sociales:			S/.  38,945</a:t>
            </a:r>
          </a:p>
          <a:p>
            <a:pPr marL="723900" lvl="1" indent="-271463" eaLnBrk="1" hangingPunct="1">
              <a:spcBef>
                <a:spcPct val="35000"/>
              </a:spcBef>
            </a:pPr>
            <a:r>
              <a:rPr lang="es-MX" altLang="es-PE" sz="1800"/>
              <a:t>Operación y mantenimiento de la unidad:	S/.  17,643</a:t>
            </a:r>
          </a:p>
          <a:p>
            <a:pPr marL="723900" lvl="1" indent="-271463" eaLnBrk="1" hangingPunct="1">
              <a:spcBef>
                <a:spcPct val="35000"/>
              </a:spcBef>
            </a:pPr>
            <a:r>
              <a:rPr lang="es-MX" altLang="es-PE" sz="1800" u="sng"/>
              <a:t>Otros gastos:					S/.    2,829</a:t>
            </a:r>
          </a:p>
          <a:p>
            <a:pPr marL="723900" lvl="1" indent="-271463" eaLnBrk="1" hangingPunct="1">
              <a:spcBef>
                <a:spcPct val="35000"/>
              </a:spcBef>
            </a:pPr>
            <a:r>
              <a:rPr lang="es-MX" altLang="es-PE" sz="1800" b="1"/>
              <a:t>Costo total anual sin proyecto:		S/. 59,417</a:t>
            </a:r>
          </a:p>
          <a:p>
            <a:pPr marL="273050" indent="-273050" eaLnBrk="1" hangingPunct="1">
              <a:spcBef>
                <a:spcPct val="35000"/>
              </a:spcBef>
            </a:pPr>
            <a:endParaRPr lang="es-MX" altLang="es-PE" sz="1800"/>
          </a:p>
          <a:p>
            <a:pPr marL="273050" indent="-273050" eaLnBrk="1" hangingPunct="1">
              <a:spcBef>
                <a:spcPct val="35000"/>
              </a:spcBef>
            </a:pPr>
            <a:r>
              <a:rPr lang="es-MX" altLang="es-PE" sz="2000"/>
              <a:t>Para los costos del personal, se ha asumido que dedican 16 de los 22 días útiles del mes, pues trabajan a tiempo parcial.</a:t>
            </a:r>
            <a:endParaRPr lang="es-ES" altLang="es-PE" sz="2000"/>
          </a:p>
        </p:txBody>
      </p:sp>
      <p:pic>
        <p:nvPicPr>
          <p:cNvPr id="68613" name="Picture 4" descr="dime">
            <a:extLst>
              <a:ext uri="{FF2B5EF4-FFF2-40B4-BE49-F238E27FC236}">
                <a16:creationId xmlns:a16="http://schemas.microsoft.com/office/drawing/2014/main" id="{79125836-44D2-4ACC-8913-AEF7D7EF175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0"/>
            <a:ext cx="1547812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5 Marcador de número de diapositiva">
            <a:extLst>
              <a:ext uri="{FF2B5EF4-FFF2-40B4-BE49-F238E27FC236}">
                <a16:creationId xmlns:a16="http://schemas.microsoft.com/office/drawing/2014/main" id="{654ECF41-6C10-4971-966E-63184B81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E33132A-AA45-4E67-9644-174A2076B287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s-ES" altLang="es-PE" sz="12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5E0E09BC-B80D-426E-81DD-548A20B806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0213" y="333375"/>
            <a:ext cx="6229350" cy="431800"/>
          </a:xfrm>
        </p:spPr>
        <p:txBody>
          <a:bodyPr/>
          <a:lstStyle/>
          <a:p>
            <a:pPr eaLnBrk="1" hangingPunct="1"/>
            <a:r>
              <a:rPr lang="es-MX" altLang="es-PE" sz="2800" b="1"/>
              <a:t>INVERSIÓN : ALTERNATIVA 1</a:t>
            </a:r>
            <a:endParaRPr lang="es-ES" altLang="es-PE" sz="2800" b="1"/>
          </a:p>
        </p:txBody>
      </p:sp>
      <p:pic>
        <p:nvPicPr>
          <p:cNvPr id="69636" name="Picture 158">
            <a:extLst>
              <a:ext uri="{FF2B5EF4-FFF2-40B4-BE49-F238E27FC236}">
                <a16:creationId xmlns:a16="http://schemas.microsoft.com/office/drawing/2014/main" id="{28F3D05F-076D-40FC-AA8C-FDD928B18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668463"/>
            <a:ext cx="6985000" cy="37163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61645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5 Marcador de número de diapositiva">
            <a:extLst>
              <a:ext uri="{FF2B5EF4-FFF2-40B4-BE49-F238E27FC236}">
                <a16:creationId xmlns:a16="http://schemas.microsoft.com/office/drawing/2014/main" id="{1EA5EEFB-5FBF-4964-9582-A6F440E2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2680074-F63B-437F-BD61-138AECDDEB81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s-ES" altLang="es-PE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C5EBEE0B-8170-4E48-9B7E-815854FBA7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191250" cy="501650"/>
          </a:xfrm>
        </p:spPr>
        <p:txBody>
          <a:bodyPr/>
          <a:lstStyle/>
          <a:p>
            <a:pPr eaLnBrk="1" hangingPunct="1"/>
            <a:r>
              <a:rPr lang="es-MX" altLang="es-PE" sz="2800" b="1"/>
              <a:t>INVERSIÓN : ALTERNATIVA 2</a:t>
            </a:r>
            <a:endParaRPr lang="es-ES" altLang="es-PE" sz="2800" b="1"/>
          </a:p>
        </p:txBody>
      </p:sp>
      <p:pic>
        <p:nvPicPr>
          <p:cNvPr id="70660" name="Picture 6">
            <a:extLst>
              <a:ext uri="{FF2B5EF4-FFF2-40B4-BE49-F238E27FC236}">
                <a16:creationId xmlns:a16="http://schemas.microsoft.com/office/drawing/2014/main" id="{209443B5-2BD3-4D6B-B5AC-E859EE146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695450"/>
            <a:ext cx="6985000" cy="37163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61645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5 Marcador de número de diapositiva">
            <a:extLst>
              <a:ext uri="{FF2B5EF4-FFF2-40B4-BE49-F238E27FC236}">
                <a16:creationId xmlns:a16="http://schemas.microsoft.com/office/drawing/2014/main" id="{82B94B7B-6C5F-4556-8DAB-D561E333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9AE46DB-4019-41E6-BD02-E39CA4D1E08B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lang="es-ES" altLang="es-PE" sz="12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E31D1225-8102-4CBB-86B6-E40BF246A3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424862" cy="719137"/>
          </a:xfrm>
        </p:spPr>
        <p:txBody>
          <a:bodyPr/>
          <a:lstStyle/>
          <a:p>
            <a:pPr eaLnBrk="1" hangingPunct="1"/>
            <a:r>
              <a:rPr lang="es-MX" altLang="es-PE" sz="2600" b="1"/>
              <a:t>GASTOS DE OPERACIÓN Y MANTENIMIENTO CON PROYECTO: AÑOS 1 - 5</a:t>
            </a:r>
            <a:endParaRPr lang="es-ES" altLang="es-PE" sz="2600" b="1"/>
          </a:p>
        </p:txBody>
      </p:sp>
      <p:sp>
        <p:nvSpPr>
          <p:cNvPr id="71684" name="Text Box 5">
            <a:extLst>
              <a:ext uri="{FF2B5EF4-FFF2-40B4-BE49-F238E27FC236}">
                <a16:creationId xmlns:a16="http://schemas.microsoft.com/office/drawing/2014/main" id="{553F6064-BF64-441F-92D6-B0EBA1543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879600"/>
            <a:ext cx="3529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PE" sz="2000" b="1"/>
              <a:t>ALTERNATIVAS 1 Y 2</a:t>
            </a:r>
            <a:endParaRPr lang="es-ES" altLang="es-PE" sz="2000" b="1"/>
          </a:p>
        </p:txBody>
      </p:sp>
      <p:pic>
        <p:nvPicPr>
          <p:cNvPr id="71685" name="Picture 11">
            <a:extLst>
              <a:ext uri="{FF2B5EF4-FFF2-40B4-BE49-F238E27FC236}">
                <a16:creationId xmlns:a16="http://schemas.microsoft.com/office/drawing/2014/main" id="{814A34DF-BAB0-4B68-8E77-257B808E0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668588"/>
            <a:ext cx="7416800" cy="1984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61645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5 Marcador de número de diapositiva">
            <a:extLst>
              <a:ext uri="{FF2B5EF4-FFF2-40B4-BE49-F238E27FC236}">
                <a16:creationId xmlns:a16="http://schemas.microsoft.com/office/drawing/2014/main" id="{0AD2FCD6-A73D-4F26-859B-B6EAB823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E6BCE2D-3AE3-4639-9AD2-65788A6D27A9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lang="es-ES" altLang="es-PE" sz="1200"/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9F289394-274E-411C-87E0-DDF08B3D5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1196975"/>
            <a:ext cx="3529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PE" sz="2000" b="1"/>
              <a:t>ALTERNATIVA 1</a:t>
            </a:r>
            <a:endParaRPr lang="es-ES" altLang="es-PE" sz="2000" b="1"/>
          </a:p>
        </p:txBody>
      </p:sp>
      <p:sp>
        <p:nvSpPr>
          <p:cNvPr id="72708" name="Text Box 4">
            <a:extLst>
              <a:ext uri="{FF2B5EF4-FFF2-40B4-BE49-F238E27FC236}">
                <a16:creationId xmlns:a16="http://schemas.microsoft.com/office/drawing/2014/main" id="{F3D8C7CC-4230-46BA-A3E2-DC6335657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3606800"/>
            <a:ext cx="3529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PE" sz="2000" b="1"/>
              <a:t>ALTERNATIVA 2</a:t>
            </a:r>
            <a:endParaRPr lang="es-ES" altLang="es-PE" sz="2000" b="1"/>
          </a:p>
        </p:txBody>
      </p:sp>
      <p:pic>
        <p:nvPicPr>
          <p:cNvPr id="72709" name="Picture 9">
            <a:extLst>
              <a:ext uri="{FF2B5EF4-FFF2-40B4-BE49-F238E27FC236}">
                <a16:creationId xmlns:a16="http://schemas.microsoft.com/office/drawing/2014/main" id="{86C2A6E1-9767-4CF8-85E5-8B499E7C6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557338"/>
            <a:ext cx="6983412" cy="18700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10">
            <a:extLst>
              <a:ext uri="{FF2B5EF4-FFF2-40B4-BE49-F238E27FC236}">
                <a16:creationId xmlns:a16="http://schemas.microsoft.com/office/drawing/2014/main" id="{A8A27ABD-6734-4C95-A79E-DAC74A53E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995738"/>
            <a:ext cx="6985000" cy="2241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1" name="Rectangle 13">
            <a:extLst>
              <a:ext uri="{FF2B5EF4-FFF2-40B4-BE49-F238E27FC236}">
                <a16:creationId xmlns:a16="http://schemas.microsoft.com/office/drawing/2014/main" id="{CA2701DB-A7B0-495F-A591-AFF2B224B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424862" cy="792162"/>
          </a:xfrm>
          <a:noFill/>
        </p:spPr>
        <p:txBody>
          <a:bodyPr/>
          <a:lstStyle/>
          <a:p>
            <a:pPr eaLnBrk="1" hangingPunct="1"/>
            <a:r>
              <a:rPr lang="es-MX" altLang="es-PE" sz="2600" b="1"/>
              <a:t>GASTOS DE OPERACIÓN Y MANTENIMIENTO CON PROYECTO: AÑOS 6 - 10</a:t>
            </a:r>
            <a:endParaRPr lang="es-ES" altLang="es-PE" sz="2600" b="1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5 Marcador de número de diapositiva">
            <a:extLst>
              <a:ext uri="{FF2B5EF4-FFF2-40B4-BE49-F238E27FC236}">
                <a16:creationId xmlns:a16="http://schemas.microsoft.com/office/drawing/2014/main" id="{3ABD8C6C-687C-42C0-B0AC-451BF10C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454DEEB-DEE7-4F4E-83A7-6C4925F0E615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lang="es-ES" altLang="es-PE" sz="12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26622AAD-EB10-46B3-A3C3-F5DB9DBF14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115888"/>
            <a:ext cx="8001000" cy="892175"/>
          </a:xfrm>
        </p:spPr>
        <p:txBody>
          <a:bodyPr/>
          <a:lstStyle/>
          <a:p>
            <a:pPr eaLnBrk="1" hangingPunct="1"/>
            <a:r>
              <a:rPr lang="es-MX" altLang="es-PE" sz="2800" b="1"/>
              <a:t>PROYECCIÓN DE FLUJO DE COSTOS: CONSIDERACIONES</a:t>
            </a:r>
            <a:endParaRPr lang="es-ES" altLang="es-PE" sz="2800" b="1"/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E97F4FDF-AA78-49A4-A8C6-00811ACA86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353425" cy="4751388"/>
          </a:xfrm>
        </p:spPr>
        <p:txBody>
          <a:bodyPr/>
          <a:lstStyle/>
          <a:p>
            <a:pPr marL="355600" indent="-355600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s-PE" altLang="es-PE" sz="2000"/>
              <a:t>A partir del año 2, se agregará 1 turno más a la recolección, aumentando 50% el costo de personal (chofer y ayudantes).</a:t>
            </a:r>
          </a:p>
          <a:p>
            <a:pPr marL="355600" indent="-355600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s-PE" altLang="es-PE" sz="2000"/>
              <a:t>Asumiendo que se usará la misma unidad recolectora hasta el año 5, los gastos de O&amp;M de las Alternativas I y II son iguales a los de sin proyecto durante ese período, salvo el personal a contratar para la Unidad de Gestión de RR.SS.</a:t>
            </a:r>
          </a:p>
          <a:p>
            <a:pPr marL="355600" indent="-355600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s-PE" altLang="es-PE" sz="2000"/>
              <a:t>A partir del año 6, con la Alternativa I, se adquirirá 1 nueva unidad y con la Alternativa II se alquilará, por lo que ya no se realizará el mantenimiento correctivo y el costo del mantenimiento preventivo disminuye 25%.</a:t>
            </a:r>
          </a:p>
          <a:p>
            <a:pPr marL="355600" indent="-355600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s-PE" altLang="es-PE" sz="2000"/>
              <a:t>Los gastos de operación y mantenimiento varían anualmente conforme se incremente el recorrido, al mismo ritmo del crecimiento poblacional: 2.47%.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5 Marcador de número de diapositiva">
            <a:extLst>
              <a:ext uri="{FF2B5EF4-FFF2-40B4-BE49-F238E27FC236}">
                <a16:creationId xmlns:a16="http://schemas.microsoft.com/office/drawing/2014/main" id="{2894DAE0-37CC-424E-AC50-DF31B31D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A9919B9-CF23-40F4-B869-56242372EF63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68</a:t>
            </a:fld>
            <a:endParaRPr lang="es-ES" altLang="es-PE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73D3C2ED-A88F-4CEB-9B96-95F16ED01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188913"/>
            <a:ext cx="8001000" cy="820737"/>
          </a:xfrm>
        </p:spPr>
        <p:txBody>
          <a:bodyPr/>
          <a:lstStyle/>
          <a:p>
            <a:pPr eaLnBrk="1" hangingPunct="1"/>
            <a:r>
              <a:rPr lang="es-MX" altLang="es-PE" sz="2800" b="1"/>
              <a:t>PROYECCIÓN DE FLUJO DE COSTOS:</a:t>
            </a:r>
            <a:br>
              <a:rPr lang="es-MX" altLang="es-PE" sz="2800" b="1"/>
            </a:br>
            <a:r>
              <a:rPr lang="es-MX" altLang="es-PE" sz="2800" b="1"/>
              <a:t>PRECIOS PRIVADOS SIN PROYECTO</a:t>
            </a:r>
            <a:endParaRPr lang="es-ES" altLang="es-PE" sz="2800" b="1"/>
          </a:p>
        </p:txBody>
      </p:sp>
      <p:pic>
        <p:nvPicPr>
          <p:cNvPr id="74756" name="Picture 368">
            <a:extLst>
              <a:ext uri="{FF2B5EF4-FFF2-40B4-BE49-F238E27FC236}">
                <a16:creationId xmlns:a16="http://schemas.microsoft.com/office/drawing/2014/main" id="{A450E3FD-5BDB-434B-B125-54C9188D2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557338"/>
            <a:ext cx="7993063" cy="18875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369">
            <a:extLst>
              <a:ext uri="{FF2B5EF4-FFF2-40B4-BE49-F238E27FC236}">
                <a16:creationId xmlns:a16="http://schemas.microsoft.com/office/drawing/2014/main" id="{738A1D21-E2F8-404E-BCBB-82D8A70C5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133850"/>
            <a:ext cx="7993063" cy="1887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6 Marcador de número de diapositiva">
            <a:extLst>
              <a:ext uri="{FF2B5EF4-FFF2-40B4-BE49-F238E27FC236}">
                <a16:creationId xmlns:a16="http://schemas.microsoft.com/office/drawing/2014/main" id="{0B172B3D-406E-478B-A7C2-4F933AD4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AB42ED-3467-4C31-9915-95005ABFC35D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69</a:t>
            </a:fld>
            <a:endParaRPr lang="es-ES" altLang="es-PE" sz="12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F98C00BD-DE6A-4C82-B0F1-DBB922193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115888"/>
            <a:ext cx="8180388" cy="936625"/>
          </a:xfrm>
        </p:spPr>
        <p:txBody>
          <a:bodyPr/>
          <a:lstStyle/>
          <a:p>
            <a:pPr eaLnBrk="1" hangingPunct="1"/>
            <a:r>
              <a:rPr lang="es-MX" altLang="es-PE" sz="2800" b="1"/>
              <a:t>PROYECCIÓN DE FLUJO DE COSTOS:</a:t>
            </a:r>
            <a:br>
              <a:rPr lang="es-MX" altLang="es-PE" sz="2800" b="1"/>
            </a:br>
            <a:r>
              <a:rPr lang="es-MX" altLang="es-PE" sz="2800" b="1"/>
              <a:t>ALTERNATIVA 1, PRECIOS PRIVADOS</a:t>
            </a:r>
            <a:endParaRPr lang="es-ES" altLang="es-PE" sz="2800" b="1"/>
          </a:p>
        </p:txBody>
      </p:sp>
      <p:sp>
        <p:nvSpPr>
          <p:cNvPr id="75780" name="Rectangle 13">
            <a:extLst>
              <a:ext uri="{FF2B5EF4-FFF2-40B4-BE49-F238E27FC236}">
                <a16:creationId xmlns:a16="http://schemas.microsoft.com/office/drawing/2014/main" id="{4D86D0CB-CD8A-42B3-89AB-42667D4DB23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8313" y="4365625"/>
            <a:ext cx="8099425" cy="1871663"/>
          </a:xfrm>
        </p:spPr>
        <p:txBody>
          <a:bodyPr/>
          <a:lstStyle/>
          <a:p>
            <a:pPr eaLnBrk="1" hangingPunct="1"/>
            <a:r>
              <a:rPr lang="es-MX" altLang="es-PE" sz="2000"/>
              <a:t>En el año 6 se compra una nueva unidad de recolección.</a:t>
            </a:r>
          </a:p>
          <a:p>
            <a:pPr eaLnBrk="1" hangingPunct="1"/>
            <a:r>
              <a:rPr lang="es-MX" altLang="es-PE" sz="2000"/>
              <a:t>Como esta unidad tiene una vida útil de 10 años, hay un valor de rescate (VR) al final del año 10:</a:t>
            </a:r>
          </a:p>
          <a:p>
            <a:pPr eaLnBrk="1" hangingPunct="1"/>
            <a:r>
              <a:rPr lang="es-MX" altLang="es-PE" sz="2000"/>
              <a:t>VR = 204,000 – 204,000 x 5 / 10 = 102,000</a:t>
            </a:r>
          </a:p>
          <a:p>
            <a:pPr eaLnBrk="1" hangingPunct="1"/>
            <a:r>
              <a:rPr lang="es-MX" altLang="es-PE" sz="2000"/>
              <a:t>El VR se consigna como un costo negativo.</a:t>
            </a:r>
            <a:endParaRPr lang="es-ES" altLang="es-PE" sz="2000"/>
          </a:p>
        </p:txBody>
      </p:sp>
      <p:pic>
        <p:nvPicPr>
          <p:cNvPr id="75781" name="Picture 15">
            <a:extLst>
              <a:ext uri="{FF2B5EF4-FFF2-40B4-BE49-F238E27FC236}">
                <a16:creationId xmlns:a16="http://schemas.microsoft.com/office/drawing/2014/main" id="{D9231417-5E1A-4CF0-82B4-B7E5EAC81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341438"/>
            <a:ext cx="9105900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5 Marcador de número de diapositiva">
            <a:extLst>
              <a:ext uri="{FF2B5EF4-FFF2-40B4-BE49-F238E27FC236}">
                <a16:creationId xmlns:a16="http://schemas.microsoft.com/office/drawing/2014/main" id="{078306AD-A883-40E1-992D-5A7B3B9E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DBC309-CB0B-4E2E-B420-D33672F31500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s-ES" altLang="es-PE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9BD821D-07E1-40E0-895D-2D33F4315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pPr eaLnBrk="1" hangingPunct="1"/>
            <a:r>
              <a:rPr lang="es-MX" altLang="es-PE" sz="2800" b="1"/>
              <a:t>1.4. MARCO DE REFERENCIA</a:t>
            </a:r>
            <a:endParaRPr lang="es-ES" altLang="es-PE" sz="2800" b="1"/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F61C7DD1-5D53-4389-9624-6789980B20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7991475" cy="4824412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80000"/>
              </a:spcBef>
            </a:pPr>
            <a:r>
              <a:rPr lang="es-MX" altLang="es-PE" sz="1800" b="1"/>
              <a:t>Contexto nacional</a:t>
            </a:r>
            <a:r>
              <a:rPr lang="es-MX" altLang="es-PE" sz="1800"/>
              <a:t>: Primer Lineamiento de Política del Ministerio de Salud:</a:t>
            </a:r>
          </a:p>
          <a:p>
            <a:pPr lvl="1" algn="just" eaLnBrk="1" hangingPunct="1">
              <a:lnSpc>
                <a:spcPct val="110000"/>
              </a:lnSpc>
              <a:spcBef>
                <a:spcPct val="80000"/>
              </a:spcBef>
            </a:pPr>
            <a:r>
              <a:rPr lang="es-MX" altLang="es-PE" sz="1600" i="1"/>
              <a:t>“</a:t>
            </a:r>
            <a:r>
              <a:rPr lang="es-ES" altLang="es-PE" sz="1600" i="1"/>
              <a:t>Corresponde al sector salud impulsar la prevención de las enfermedades y mejorar radicalmente las condiciones de salud de la población durante esta década ... </a:t>
            </a:r>
          </a:p>
          <a:p>
            <a:pPr lvl="1" algn="just" eaLnBrk="1" hangingPunct="1">
              <a:lnSpc>
                <a:spcPct val="110000"/>
              </a:lnSpc>
              <a:spcBef>
                <a:spcPct val="80000"/>
              </a:spcBef>
            </a:pPr>
            <a:r>
              <a:rPr lang="es-ES" altLang="es-PE" sz="1600" i="1"/>
              <a:t>Asimismo, monitorearán los riesgos ambientales como la </a:t>
            </a:r>
            <a:r>
              <a:rPr lang="es-ES" altLang="es-PE" sz="1600" i="1" u="sng"/>
              <a:t>disposición final de</a:t>
            </a:r>
            <a:r>
              <a:rPr lang="es-ES" altLang="es-PE" sz="1600" i="1"/>
              <a:t> </a:t>
            </a:r>
            <a:r>
              <a:rPr lang="es-ES" altLang="es-PE" sz="1600" i="1" u="sng"/>
              <a:t>residuos sólidos</a:t>
            </a:r>
            <a:r>
              <a:rPr lang="es-ES" altLang="es-PE" sz="1600" i="1"/>
              <a:t> o la contaminación atmosférica y ambiental…”</a:t>
            </a:r>
          </a:p>
          <a:p>
            <a:pPr algn="just" eaLnBrk="1" hangingPunct="1">
              <a:lnSpc>
                <a:spcPct val="110000"/>
              </a:lnSpc>
              <a:spcBef>
                <a:spcPct val="80000"/>
              </a:spcBef>
            </a:pPr>
            <a:r>
              <a:rPr lang="es-PE" altLang="es-PE" sz="1800" b="1"/>
              <a:t>Contexto local</a:t>
            </a:r>
            <a:r>
              <a:rPr lang="es-PE" altLang="es-PE" sz="1800"/>
              <a:t>: Objetivos Estratégicos del Plan de Desarrollo Concertado Local:</a:t>
            </a:r>
          </a:p>
          <a:p>
            <a:pPr lvl="1" algn="just" eaLnBrk="1" hangingPunct="1">
              <a:lnSpc>
                <a:spcPct val="110000"/>
              </a:lnSpc>
              <a:spcBef>
                <a:spcPct val="80000"/>
              </a:spcBef>
            </a:pPr>
            <a:r>
              <a:rPr lang="es-PE" altLang="es-PE" sz="1600" i="1"/>
              <a:t>“Mejorar la calidad de la salud promoviendo adecuadas </a:t>
            </a:r>
            <a:r>
              <a:rPr lang="es-PE" altLang="es-PE" sz="1600" i="1" u="sng"/>
              <a:t>prácticas sanitarias</a:t>
            </a:r>
            <a:r>
              <a:rPr lang="es-PE" altLang="es-PE" sz="1600" i="1"/>
              <a:t> y disminuir la incidencia de enfermedades infectocontagiosas y parasitarias”</a:t>
            </a:r>
            <a:r>
              <a:rPr lang="es-ES" altLang="es-PE" sz="1600"/>
              <a:t>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6 Marcador de número de diapositiva">
            <a:extLst>
              <a:ext uri="{FF2B5EF4-FFF2-40B4-BE49-F238E27FC236}">
                <a16:creationId xmlns:a16="http://schemas.microsoft.com/office/drawing/2014/main" id="{37D4899E-8C92-4BD7-BB77-5F4C4C32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2B57B1F-B392-4E5B-9490-ABBF66F9FC84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70</a:t>
            </a:fld>
            <a:endParaRPr lang="es-ES" altLang="es-PE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70D6F67B-A441-4337-8AF3-A393C675E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188913"/>
            <a:ext cx="8001000" cy="892175"/>
          </a:xfrm>
        </p:spPr>
        <p:txBody>
          <a:bodyPr/>
          <a:lstStyle/>
          <a:p>
            <a:pPr eaLnBrk="1" hangingPunct="1"/>
            <a:r>
              <a:rPr lang="es-MX" altLang="es-PE" sz="2800" b="1"/>
              <a:t>PROYECCIÓN DE FLUJO DE COSTOS:</a:t>
            </a:r>
            <a:br>
              <a:rPr lang="es-MX" altLang="es-PE" sz="2800" b="1"/>
            </a:br>
            <a:r>
              <a:rPr lang="es-MX" altLang="es-PE" sz="2800" b="1"/>
              <a:t>ALTERNATIVA 2, PRECIOS PRIVADOS</a:t>
            </a:r>
            <a:endParaRPr lang="es-ES" altLang="es-PE" sz="2800" b="1"/>
          </a:p>
        </p:txBody>
      </p:sp>
      <p:sp>
        <p:nvSpPr>
          <p:cNvPr id="76804" name="Rectangle 5">
            <a:extLst>
              <a:ext uri="{FF2B5EF4-FFF2-40B4-BE49-F238E27FC236}">
                <a16:creationId xmlns:a16="http://schemas.microsoft.com/office/drawing/2014/main" id="{6645AF09-B1AB-4B56-A843-1AF75AF419C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66738" y="5013325"/>
            <a:ext cx="8001000" cy="1079500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s-MX" altLang="es-PE" sz="2000"/>
              <a:t>A partir del año 6 se alquila una unidad de recolección, incrementando significativamente los costos operativos.</a:t>
            </a:r>
            <a:endParaRPr lang="es-ES" altLang="es-PE" sz="2000"/>
          </a:p>
        </p:txBody>
      </p:sp>
      <p:pic>
        <p:nvPicPr>
          <p:cNvPr id="76805" name="Picture 7">
            <a:extLst>
              <a:ext uri="{FF2B5EF4-FFF2-40B4-BE49-F238E27FC236}">
                <a16:creationId xmlns:a16="http://schemas.microsoft.com/office/drawing/2014/main" id="{6A1C9558-FADF-4975-BF4F-FC27D6D80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628775"/>
            <a:ext cx="9105900" cy="3065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6 Marcador de número de diapositiva">
            <a:extLst>
              <a:ext uri="{FF2B5EF4-FFF2-40B4-BE49-F238E27FC236}">
                <a16:creationId xmlns:a16="http://schemas.microsoft.com/office/drawing/2014/main" id="{C9B3A480-6463-4780-9913-551C4F91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F0F044-9072-484C-93F3-47D3C9685EFF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71</a:t>
            </a:fld>
            <a:endParaRPr lang="es-ES" altLang="es-PE" sz="12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CD803BEB-C47B-47E0-8D73-5199078DD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04800"/>
            <a:ext cx="8001000" cy="676275"/>
          </a:xfrm>
        </p:spPr>
        <p:txBody>
          <a:bodyPr/>
          <a:lstStyle/>
          <a:p>
            <a:pPr eaLnBrk="1" hangingPunct="1"/>
            <a:r>
              <a:rPr lang="es-MX" altLang="es-PE" sz="2800" b="1"/>
              <a:t>COSTOS INCREMENTALES</a:t>
            </a:r>
            <a:endParaRPr lang="es-ES" altLang="es-PE" sz="2800" b="1"/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2D5BB5DD-A55D-43A6-B3FF-C46AFA2FD55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341438"/>
            <a:ext cx="8496300" cy="3095625"/>
          </a:xfrm>
        </p:spPr>
        <p:txBody>
          <a:bodyPr/>
          <a:lstStyle/>
          <a:p>
            <a:pPr marL="355600" indent="-355600" eaLnBrk="1" hangingPunct="1">
              <a:spcBef>
                <a:spcPct val="35000"/>
              </a:spcBef>
            </a:pPr>
            <a:r>
              <a:rPr lang="es-PE" altLang="es-PE" sz="2000"/>
              <a:t>Costos incrementales = Costos en la situación “Con Proyecto” - Costos en la situación “Sin Proyecto”</a:t>
            </a:r>
          </a:p>
          <a:p>
            <a:pPr marL="355600" indent="-355600" eaLnBrk="1" hangingPunct="1">
              <a:spcBef>
                <a:spcPct val="35000"/>
              </a:spcBef>
            </a:pPr>
            <a:r>
              <a:rPr lang="es-PE" altLang="es-PE" sz="2000"/>
              <a:t>Costos con proyecto:</a:t>
            </a:r>
          </a:p>
          <a:p>
            <a:pPr marL="804863" lvl="1" indent="-269875" eaLnBrk="1" hangingPunct="1">
              <a:spcBef>
                <a:spcPct val="35000"/>
              </a:spcBef>
            </a:pPr>
            <a:r>
              <a:rPr lang="es-MX" altLang="es-PE" sz="2000"/>
              <a:t>Inversión: inversión inicial, mitigación ambiental </a:t>
            </a:r>
          </a:p>
          <a:p>
            <a:pPr marL="804863" lvl="1" indent="-269875" eaLnBrk="1" hangingPunct="1">
              <a:spcBef>
                <a:spcPct val="35000"/>
              </a:spcBef>
            </a:pPr>
            <a:r>
              <a:rPr lang="es-MX" altLang="es-PE" sz="2000"/>
              <a:t>Gastos de operación y mantenimiento</a:t>
            </a:r>
          </a:p>
          <a:p>
            <a:pPr marL="355600" indent="-355600" eaLnBrk="1" hangingPunct="1">
              <a:spcBef>
                <a:spcPct val="35000"/>
              </a:spcBef>
            </a:pPr>
            <a:r>
              <a:rPr lang="es-MX" altLang="es-PE" sz="2000"/>
              <a:t>Costos sin proyecto</a:t>
            </a:r>
          </a:p>
          <a:p>
            <a:pPr marL="804863" lvl="1" indent="-269875" eaLnBrk="1" hangingPunct="1">
              <a:spcBef>
                <a:spcPct val="35000"/>
              </a:spcBef>
            </a:pPr>
            <a:r>
              <a:rPr lang="es-MX" altLang="es-PE" sz="2000"/>
              <a:t>Gastos de operación y mantenimiento (los gastos de operación y mantenimiento del servicio existente)</a:t>
            </a:r>
            <a:endParaRPr lang="es-ES" altLang="es-PE" sz="2000"/>
          </a:p>
        </p:txBody>
      </p:sp>
      <p:graphicFrame>
        <p:nvGraphicFramePr>
          <p:cNvPr id="67588" name="Object 4">
            <a:extLst>
              <a:ext uri="{FF2B5EF4-FFF2-40B4-BE49-F238E27FC236}">
                <a16:creationId xmlns:a16="http://schemas.microsoft.com/office/drawing/2014/main" id="{027D147E-635E-4EDB-B62C-4C7B75FF0F56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6804025" y="44450"/>
          <a:ext cx="23399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5" name="Imagen" r:id="rId3" imgW="5372100" imgH="2378075" progId="MS_ClipArt_Gallery.2">
                  <p:embed/>
                </p:oleObj>
              </mc:Choice>
              <mc:Fallback>
                <p:oleObj name="Imagen" r:id="rId3" imgW="5372100" imgH="2378075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44450"/>
                        <a:ext cx="233997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0" name="Rectangle 6">
            <a:extLst>
              <a:ext uri="{FF2B5EF4-FFF2-40B4-BE49-F238E27FC236}">
                <a16:creationId xmlns:a16="http://schemas.microsoft.com/office/drawing/2014/main" id="{A5889770-D85E-448C-BBBB-AD2EDB5ED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724400"/>
            <a:ext cx="2286000" cy="14478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s-PE" altLang="en-US" sz="2000" b="1">
                <a:latin typeface="Arial" panose="020B0604020202020204" pitchFamily="34" charset="0"/>
              </a:rPr>
              <a:t>FLUJO DE</a:t>
            </a:r>
          </a:p>
          <a:p>
            <a:pPr algn="ctr"/>
            <a:r>
              <a:rPr lang="es-PE" altLang="en-US" sz="2000" b="1">
                <a:latin typeface="Arial" panose="020B0604020202020204" pitchFamily="34" charset="0"/>
              </a:rPr>
              <a:t>COSTOS</a:t>
            </a:r>
          </a:p>
          <a:p>
            <a:pPr algn="ctr"/>
            <a:r>
              <a:rPr lang="es-PE" altLang="en-US" sz="2000" b="1">
                <a:latin typeface="Arial" panose="020B0604020202020204" pitchFamily="34" charset="0"/>
              </a:rPr>
              <a:t>CON</a:t>
            </a:r>
          </a:p>
          <a:p>
            <a:pPr algn="ctr"/>
            <a:r>
              <a:rPr lang="es-PE" altLang="en-US" sz="2000" b="1">
                <a:latin typeface="Arial" panose="020B0604020202020204" pitchFamily="34" charset="0"/>
              </a:rPr>
              <a:t>PROYECTO</a:t>
            </a:r>
            <a:endParaRPr lang="es-ES" altLang="en-US" sz="2000" b="1">
              <a:latin typeface="Arial" panose="020B0604020202020204" pitchFamily="34" charset="0"/>
            </a:endParaRPr>
          </a:p>
        </p:txBody>
      </p:sp>
      <p:sp>
        <p:nvSpPr>
          <p:cNvPr id="77831" name="Rectangle 7">
            <a:extLst>
              <a:ext uri="{FF2B5EF4-FFF2-40B4-BE49-F238E27FC236}">
                <a16:creationId xmlns:a16="http://schemas.microsoft.com/office/drawing/2014/main" id="{832FC68E-748B-4DA3-BD96-42879626B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724400"/>
            <a:ext cx="2286000" cy="14478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s-PE" altLang="en-US" sz="2000" b="1">
                <a:latin typeface="Arial" panose="020B0604020202020204" pitchFamily="34" charset="0"/>
              </a:rPr>
              <a:t>FLUJO DE</a:t>
            </a:r>
          </a:p>
          <a:p>
            <a:pPr algn="ctr"/>
            <a:r>
              <a:rPr lang="es-PE" altLang="en-US" sz="2000" b="1">
                <a:latin typeface="Arial" panose="020B0604020202020204" pitchFamily="34" charset="0"/>
              </a:rPr>
              <a:t>COSTOS</a:t>
            </a:r>
          </a:p>
          <a:p>
            <a:pPr algn="ctr"/>
            <a:r>
              <a:rPr lang="es-PE" altLang="en-US" sz="2000" b="1">
                <a:latin typeface="Arial" panose="020B0604020202020204" pitchFamily="34" charset="0"/>
              </a:rPr>
              <a:t>SIN</a:t>
            </a:r>
          </a:p>
          <a:p>
            <a:pPr algn="ctr"/>
            <a:r>
              <a:rPr lang="es-PE" altLang="en-US" sz="2000" b="1">
                <a:latin typeface="Arial" panose="020B0604020202020204" pitchFamily="34" charset="0"/>
              </a:rPr>
              <a:t>PROYECTO</a:t>
            </a:r>
            <a:endParaRPr lang="es-ES" altLang="en-US" sz="2000" b="1">
              <a:latin typeface="Arial" panose="020B0604020202020204" pitchFamily="34" charset="0"/>
            </a:endParaRPr>
          </a:p>
        </p:txBody>
      </p:sp>
      <p:sp>
        <p:nvSpPr>
          <p:cNvPr id="77832" name="Rectangle 8">
            <a:extLst>
              <a:ext uri="{FF2B5EF4-FFF2-40B4-BE49-F238E27FC236}">
                <a16:creationId xmlns:a16="http://schemas.microsoft.com/office/drawing/2014/main" id="{6775B502-A4C0-4347-B7BD-E4F6969C5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724400"/>
            <a:ext cx="2286000" cy="14478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s-PE" altLang="en-US" sz="2000" b="1">
                <a:latin typeface="Arial" panose="020B0604020202020204" pitchFamily="34" charset="0"/>
              </a:rPr>
              <a:t>FLUJO DE</a:t>
            </a:r>
          </a:p>
          <a:p>
            <a:pPr algn="ctr"/>
            <a:r>
              <a:rPr lang="es-PE" altLang="en-US" sz="2000" b="1">
                <a:latin typeface="Arial" panose="020B0604020202020204" pitchFamily="34" charset="0"/>
              </a:rPr>
              <a:t>COSTOS</a:t>
            </a:r>
          </a:p>
          <a:p>
            <a:pPr algn="ctr"/>
            <a:r>
              <a:rPr lang="es-PE" altLang="en-US" sz="2000" b="1">
                <a:latin typeface="Arial" panose="020B0604020202020204" pitchFamily="34" charset="0"/>
              </a:rPr>
              <a:t>INCREMENTALES</a:t>
            </a:r>
            <a:endParaRPr lang="es-ES" altLang="en-US" sz="2000" b="1">
              <a:latin typeface="Arial" panose="020B0604020202020204" pitchFamily="34" charset="0"/>
            </a:endParaRPr>
          </a:p>
        </p:txBody>
      </p:sp>
      <p:sp>
        <p:nvSpPr>
          <p:cNvPr id="77833" name="Rectangle 9">
            <a:extLst>
              <a:ext uri="{FF2B5EF4-FFF2-40B4-BE49-F238E27FC236}">
                <a16:creationId xmlns:a16="http://schemas.microsoft.com/office/drawing/2014/main" id="{5A0E70CB-D9A6-4489-A8C1-DD5132A7D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181600"/>
            <a:ext cx="533400" cy="4572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s-PE" altLang="en-US" b="1">
                <a:latin typeface="Arial" panose="020B0604020202020204" pitchFamily="34" charset="0"/>
              </a:rPr>
              <a:t>–</a:t>
            </a:r>
            <a:endParaRPr lang="es-ES" altLang="en-US" b="1">
              <a:latin typeface="Arial" panose="020B0604020202020204" pitchFamily="34" charset="0"/>
            </a:endParaRPr>
          </a:p>
        </p:txBody>
      </p:sp>
      <p:sp>
        <p:nvSpPr>
          <p:cNvPr id="77834" name="Rectangle 10">
            <a:extLst>
              <a:ext uri="{FF2B5EF4-FFF2-40B4-BE49-F238E27FC236}">
                <a16:creationId xmlns:a16="http://schemas.microsoft.com/office/drawing/2014/main" id="{5AA223C9-28E3-43CD-A4E7-6DA436D1A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181600"/>
            <a:ext cx="533400" cy="4572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s-PE" altLang="en-US" b="1">
                <a:latin typeface="Arial" panose="020B0604020202020204" pitchFamily="34" charset="0"/>
              </a:rPr>
              <a:t>=</a:t>
            </a:r>
            <a:endParaRPr lang="es-ES" altLang="en-US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5 Marcador de número de diapositiva">
            <a:extLst>
              <a:ext uri="{FF2B5EF4-FFF2-40B4-BE49-F238E27FC236}">
                <a16:creationId xmlns:a16="http://schemas.microsoft.com/office/drawing/2014/main" id="{02318F9A-3DB2-4739-B2DD-9E9FA5CF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AF8D55-9D03-4856-9E69-C3BF76EFB90B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72</a:t>
            </a:fld>
            <a:endParaRPr lang="es-ES" altLang="es-PE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DD602C26-7EEE-44D6-BE3C-E3220257A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115888"/>
            <a:ext cx="8001000" cy="936625"/>
          </a:xfrm>
        </p:spPr>
        <p:txBody>
          <a:bodyPr/>
          <a:lstStyle/>
          <a:p>
            <a:pPr eaLnBrk="1" hangingPunct="1"/>
            <a:r>
              <a:rPr lang="es-MX" altLang="es-PE" sz="2800" b="1"/>
              <a:t>COSTOS INCREMENTALES A PRECIOS PRIVADOS: ALTERNATIVA 1</a:t>
            </a:r>
            <a:endParaRPr lang="es-ES" altLang="es-PE" sz="2800" b="1"/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F3D4BE4E-B08A-44C7-87A6-99B1D310EE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4941888"/>
            <a:ext cx="8424862" cy="720725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s-MX" altLang="es-PE" sz="2000"/>
              <a:t>El flujo de costos incrementales se concentra principalmente al inicio de la inversión y después del año 6 en adelante.</a:t>
            </a:r>
            <a:endParaRPr lang="es-ES" altLang="es-PE" sz="2000"/>
          </a:p>
        </p:txBody>
      </p:sp>
      <p:pic>
        <p:nvPicPr>
          <p:cNvPr id="78853" name="Picture 10">
            <a:extLst>
              <a:ext uri="{FF2B5EF4-FFF2-40B4-BE49-F238E27FC236}">
                <a16:creationId xmlns:a16="http://schemas.microsoft.com/office/drawing/2014/main" id="{73A7726B-490F-4F1E-A401-31BB26B3C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00213"/>
            <a:ext cx="8496300" cy="1138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4" name="Picture 11">
            <a:extLst>
              <a:ext uri="{FF2B5EF4-FFF2-40B4-BE49-F238E27FC236}">
                <a16:creationId xmlns:a16="http://schemas.microsoft.com/office/drawing/2014/main" id="{77055AFC-DF0E-459A-9DC3-78A23969E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76613"/>
            <a:ext cx="7343775" cy="1131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5 Marcador de número de diapositiva">
            <a:extLst>
              <a:ext uri="{FF2B5EF4-FFF2-40B4-BE49-F238E27FC236}">
                <a16:creationId xmlns:a16="http://schemas.microsoft.com/office/drawing/2014/main" id="{FC024F07-2E9B-43C5-A743-5230ABC8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7DB2D7C-FCF7-49DE-A14C-C56AFCFA6D48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73</a:t>
            </a:fld>
            <a:endParaRPr lang="es-ES" altLang="es-PE" sz="12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8BB338D3-0B17-459B-8EF8-375A40522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115888"/>
            <a:ext cx="8001000" cy="936625"/>
          </a:xfrm>
        </p:spPr>
        <p:txBody>
          <a:bodyPr/>
          <a:lstStyle/>
          <a:p>
            <a:pPr eaLnBrk="1" hangingPunct="1"/>
            <a:r>
              <a:rPr lang="es-MX" altLang="es-PE" sz="2800" b="1"/>
              <a:t>COSTOS INCREMENTALES A PRECIOS PRIVADOS: ALTERNATIVA 2</a:t>
            </a:r>
            <a:endParaRPr lang="es-ES" altLang="es-PE" sz="2800" b="1"/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72951846-A090-4FD3-8A91-A1162C672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4940300"/>
            <a:ext cx="8424863" cy="720725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s-MX" altLang="es-PE" sz="2000"/>
              <a:t>El flujo de costos incrementales se concentra principalmente al inicio de la inversión y después del año 6 en adelante.</a:t>
            </a:r>
            <a:endParaRPr lang="es-ES" altLang="es-PE" sz="2000"/>
          </a:p>
        </p:txBody>
      </p:sp>
      <p:pic>
        <p:nvPicPr>
          <p:cNvPr id="79877" name="Picture 8">
            <a:extLst>
              <a:ext uri="{FF2B5EF4-FFF2-40B4-BE49-F238E27FC236}">
                <a16:creationId xmlns:a16="http://schemas.microsoft.com/office/drawing/2014/main" id="{D492E234-F5DC-4E4E-9582-8CB95CB42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3338513"/>
            <a:ext cx="7127875" cy="1098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8" name="Picture 9">
            <a:extLst>
              <a:ext uri="{FF2B5EF4-FFF2-40B4-BE49-F238E27FC236}">
                <a16:creationId xmlns:a16="http://schemas.microsoft.com/office/drawing/2014/main" id="{96AB6C79-4F4E-4CAF-B622-8F9E6EFB0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608138"/>
            <a:ext cx="8208963" cy="1100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6 Marcador de número de diapositiva">
            <a:extLst>
              <a:ext uri="{FF2B5EF4-FFF2-40B4-BE49-F238E27FC236}">
                <a16:creationId xmlns:a16="http://schemas.microsoft.com/office/drawing/2014/main" id="{037E24E5-5247-4B66-914B-495A35FE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13BFBA1-BDC4-4F62-A32C-79946F4EA3B8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74</a:t>
            </a:fld>
            <a:endParaRPr lang="es-ES" altLang="es-PE" sz="12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9010C4AD-2D30-4FA6-8903-057617B2D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188913"/>
            <a:ext cx="8001000" cy="747712"/>
          </a:xfrm>
        </p:spPr>
        <p:txBody>
          <a:bodyPr/>
          <a:lstStyle/>
          <a:p>
            <a:pPr algn="ctr" eaLnBrk="1" hangingPunct="1"/>
            <a:r>
              <a:rPr lang="es-MX" altLang="es-PE" b="1">
                <a:solidFill>
                  <a:srgbClr val="FFFF00"/>
                </a:solidFill>
              </a:rPr>
              <a:t>4. EVALUACIÓN</a:t>
            </a:r>
            <a:endParaRPr lang="es-ES" altLang="es-PE" b="1">
              <a:solidFill>
                <a:srgbClr val="FFFF00"/>
              </a:solidFill>
            </a:endParaRPr>
          </a:p>
        </p:txBody>
      </p:sp>
      <p:pic>
        <p:nvPicPr>
          <p:cNvPr id="80900" name="Picture 9" descr="j0402960">
            <a:extLst>
              <a:ext uri="{FF2B5EF4-FFF2-40B4-BE49-F238E27FC236}">
                <a16:creationId xmlns:a16="http://schemas.microsoft.com/office/drawing/2014/main" id="{DE4BEA24-2455-4576-82B2-6DCAFC10E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276475"/>
            <a:ext cx="4176712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1" name="Rectangle 5">
            <a:extLst>
              <a:ext uri="{FF2B5EF4-FFF2-40B4-BE49-F238E27FC236}">
                <a16:creationId xmlns:a16="http://schemas.microsoft.com/office/drawing/2014/main" id="{E92908A2-AFFC-4CFD-A75D-4659CDC7C87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9750" y="1700213"/>
            <a:ext cx="3311525" cy="4267200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s-MX" altLang="es-PE" sz="1800">
                <a:solidFill>
                  <a:schemeClr val="bg1"/>
                </a:solidFill>
              </a:rPr>
              <a:t>4.1. BENEFICIOS</a:t>
            </a:r>
          </a:p>
          <a:p>
            <a:pPr eaLnBrk="1" hangingPunct="1">
              <a:lnSpc>
                <a:spcPct val="12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s-MX" altLang="es-PE" sz="1800">
                <a:solidFill>
                  <a:schemeClr val="bg1"/>
                </a:solidFill>
              </a:rPr>
              <a:t>4.2. EVALUACIÓN SOCIAL</a:t>
            </a:r>
          </a:p>
          <a:p>
            <a:pPr eaLnBrk="1" hangingPunct="1">
              <a:lnSpc>
                <a:spcPct val="12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s-MX" altLang="es-PE" sz="1800">
                <a:solidFill>
                  <a:schemeClr val="bg1"/>
                </a:solidFill>
              </a:rPr>
              <a:t>4.3. ANÁLISIS DE</a:t>
            </a:r>
          </a:p>
          <a:p>
            <a:pPr eaLnBrk="1" hangingPunct="1">
              <a:lnSpc>
                <a:spcPct val="12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s-MX" altLang="es-PE" sz="1800">
                <a:solidFill>
                  <a:schemeClr val="bg1"/>
                </a:solidFill>
              </a:rPr>
              <a:t>	 SENSIBILIDAD</a:t>
            </a:r>
          </a:p>
          <a:p>
            <a:pPr eaLnBrk="1" hangingPunct="1">
              <a:lnSpc>
                <a:spcPct val="12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s-MX" altLang="es-PE" sz="1800">
                <a:solidFill>
                  <a:schemeClr val="bg1"/>
                </a:solidFill>
              </a:rPr>
              <a:t>4.4. ANÁLISIS DE</a:t>
            </a:r>
          </a:p>
          <a:p>
            <a:pPr eaLnBrk="1" hangingPunct="1">
              <a:lnSpc>
                <a:spcPct val="12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s-MX" altLang="es-PE" sz="1800">
                <a:solidFill>
                  <a:schemeClr val="bg1"/>
                </a:solidFill>
              </a:rPr>
              <a:t>	 SOSTENIBILIDAD</a:t>
            </a:r>
          </a:p>
          <a:p>
            <a:pPr eaLnBrk="1" hangingPunct="1">
              <a:lnSpc>
                <a:spcPct val="12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s-MX" altLang="es-PE" sz="1800">
                <a:solidFill>
                  <a:schemeClr val="bg1"/>
                </a:solidFill>
              </a:rPr>
              <a:t>4.5. IMPACTO AMBIENTAL</a:t>
            </a:r>
          </a:p>
          <a:p>
            <a:pPr eaLnBrk="1" hangingPunct="1">
              <a:lnSpc>
                <a:spcPct val="12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s-MX" altLang="es-PE" sz="1800">
                <a:solidFill>
                  <a:schemeClr val="bg1"/>
                </a:solidFill>
              </a:rPr>
              <a:t>4.6. SELECCIÓN DE LA</a:t>
            </a:r>
          </a:p>
          <a:p>
            <a:pPr eaLnBrk="1" hangingPunct="1">
              <a:lnSpc>
                <a:spcPct val="12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s-MX" altLang="es-PE" sz="1800">
                <a:solidFill>
                  <a:schemeClr val="bg1"/>
                </a:solidFill>
              </a:rPr>
              <a:t>	 ALTERNATIVA</a:t>
            </a:r>
          </a:p>
          <a:p>
            <a:pPr eaLnBrk="1" hangingPunct="1">
              <a:lnSpc>
                <a:spcPct val="12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s-MX" altLang="es-PE" sz="1800">
                <a:solidFill>
                  <a:schemeClr val="bg1"/>
                </a:solidFill>
              </a:rPr>
              <a:t>4.7. MARCO LÓGICO</a:t>
            </a:r>
            <a:endParaRPr lang="es-ES" altLang="es-PE" sz="1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6 Marcador de número de diapositiva">
            <a:extLst>
              <a:ext uri="{FF2B5EF4-FFF2-40B4-BE49-F238E27FC236}">
                <a16:creationId xmlns:a16="http://schemas.microsoft.com/office/drawing/2014/main" id="{878B0476-7C20-4CE1-92EA-2C0859F4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C931E1A-05EE-4F99-99CE-E424A8CAD2A6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75</a:t>
            </a:fld>
            <a:endParaRPr lang="es-ES" altLang="es-PE" sz="12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72E74ADC-3E5E-499F-98BD-759EB544E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8001000" cy="431800"/>
          </a:xfrm>
        </p:spPr>
        <p:txBody>
          <a:bodyPr/>
          <a:lstStyle/>
          <a:p>
            <a:pPr eaLnBrk="1" hangingPunct="1"/>
            <a:r>
              <a:rPr lang="es-MX" altLang="es-PE" sz="2800" b="1"/>
              <a:t>EVALUACIÓN SOCIAL</a:t>
            </a:r>
            <a:endParaRPr lang="es-ES" altLang="es-PE" sz="2800" b="1"/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771ECD68-7D32-4A51-93CB-FFC60C2F67A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6725" y="1341438"/>
            <a:ext cx="8137525" cy="4824412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  <a:spcBef>
                <a:spcPct val="35000"/>
              </a:spcBef>
            </a:pPr>
            <a:r>
              <a:rPr lang="es-PE" altLang="es-PE" sz="2000"/>
              <a:t>La evaluación social utiliza el ratio Costo - Efectividad.</a:t>
            </a:r>
          </a:p>
          <a:p>
            <a:pPr algn="just" eaLnBrk="1" hangingPunct="1">
              <a:lnSpc>
                <a:spcPct val="125000"/>
              </a:lnSpc>
              <a:spcBef>
                <a:spcPct val="35000"/>
              </a:spcBef>
            </a:pPr>
            <a:r>
              <a:rPr lang="es-PE" altLang="es-PE" sz="2000"/>
              <a:t>Para ello, se convierten los costos privados en sociales usando los factores de corrección.</a:t>
            </a:r>
          </a:p>
          <a:p>
            <a:pPr algn="just" eaLnBrk="1" hangingPunct="1">
              <a:lnSpc>
                <a:spcPct val="125000"/>
              </a:lnSpc>
              <a:spcBef>
                <a:spcPct val="35000"/>
              </a:spcBef>
            </a:pPr>
            <a:r>
              <a:rPr lang="es-PE" altLang="es-PE" sz="2000"/>
              <a:t>Se estima el flujo de costos sociales sin proyecto, sobre la base del flujo a precios privados, corregido por su factor.</a:t>
            </a:r>
          </a:p>
          <a:p>
            <a:pPr algn="just" eaLnBrk="1" hangingPunct="1">
              <a:lnSpc>
                <a:spcPct val="125000"/>
              </a:lnSpc>
              <a:spcBef>
                <a:spcPct val="35000"/>
              </a:spcBef>
            </a:pPr>
            <a:r>
              <a:rPr lang="es-PE" altLang="es-PE" sz="2000"/>
              <a:t>Se estima el flujo de costos sociales con proyecto para cada alternativa (de modo similar al paso anterior).</a:t>
            </a:r>
          </a:p>
          <a:p>
            <a:pPr algn="just" eaLnBrk="1" hangingPunct="1">
              <a:lnSpc>
                <a:spcPct val="125000"/>
              </a:lnSpc>
              <a:spcBef>
                <a:spcPct val="35000"/>
              </a:spcBef>
            </a:pPr>
            <a:r>
              <a:rPr lang="es-PE" altLang="es-PE" sz="2000"/>
              <a:t>Se calcula el flujo de costos sociales incrementales para cada alternativa: flujos con proyecto - flujos sin proyecto.</a:t>
            </a:r>
          </a:p>
          <a:p>
            <a:pPr algn="just" eaLnBrk="1" hangingPunct="1">
              <a:lnSpc>
                <a:spcPct val="125000"/>
              </a:lnSpc>
              <a:spcBef>
                <a:spcPct val="35000"/>
              </a:spcBef>
            </a:pPr>
            <a:r>
              <a:rPr lang="es-PE" altLang="es-PE" sz="2000"/>
              <a:t>Se calcula el valor actual de los costos sociales netos (VACSN) para cada alternativa.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5 Marcador de número de diapositiva">
            <a:extLst>
              <a:ext uri="{FF2B5EF4-FFF2-40B4-BE49-F238E27FC236}">
                <a16:creationId xmlns:a16="http://schemas.microsoft.com/office/drawing/2014/main" id="{9FBE2F37-A474-48F0-840A-5E3E6C65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DEED504-E591-4967-AD01-B0B91A1B4D39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76</a:t>
            </a:fld>
            <a:endParaRPr lang="es-ES" altLang="es-PE" sz="12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823AA7D2-29B4-4F3E-BF3E-7EA543AD2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33375"/>
            <a:ext cx="7669213" cy="431800"/>
          </a:xfrm>
        </p:spPr>
        <p:txBody>
          <a:bodyPr/>
          <a:lstStyle/>
          <a:p>
            <a:pPr eaLnBrk="1" hangingPunct="1"/>
            <a:r>
              <a:rPr lang="es-MX" altLang="es-PE" sz="2800" b="1"/>
              <a:t>LOS FACTORES DE CORRECCIÓN (FC)</a:t>
            </a:r>
            <a:endParaRPr lang="es-ES" altLang="es-PE" sz="2800" b="1"/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4B56135E-54CE-411B-BC8D-A588BF9E3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135937" cy="431800"/>
          </a:xfrm>
        </p:spPr>
        <p:txBody>
          <a:bodyPr/>
          <a:lstStyle/>
          <a:p>
            <a:pPr algn="just" eaLnBrk="1" hangingPunct="1">
              <a:spcBef>
                <a:spcPct val="35000"/>
              </a:spcBef>
            </a:pPr>
            <a:r>
              <a:rPr lang="es-ES_tradnl" altLang="es-PE" sz="2200" b="1">
                <a:latin typeface="Arial" panose="020B0604020202020204" pitchFamily="34" charset="0"/>
                <a:sym typeface="Math C" pitchFamily="2" charset="2"/>
              </a:rPr>
              <a:t>Costo social = Factor de corrección x costo de mercado</a:t>
            </a:r>
          </a:p>
        </p:txBody>
      </p:sp>
      <p:sp>
        <p:nvSpPr>
          <p:cNvPr id="82949" name="Text Box 4">
            <a:extLst>
              <a:ext uri="{FF2B5EF4-FFF2-40B4-BE49-F238E27FC236}">
                <a16:creationId xmlns:a16="http://schemas.microsoft.com/office/drawing/2014/main" id="{094A4633-7340-4107-B1C0-489E939DC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941888"/>
            <a:ext cx="2819400" cy="923925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es-MX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COSTOS A PRECIOS DE MERCADO</a:t>
            </a:r>
          </a:p>
        </p:txBody>
      </p:sp>
      <p:sp>
        <p:nvSpPr>
          <p:cNvPr id="82950" name="Text Box 5">
            <a:extLst>
              <a:ext uri="{FF2B5EF4-FFF2-40B4-BE49-F238E27FC236}">
                <a16:creationId xmlns:a16="http://schemas.microsoft.com/office/drawing/2014/main" id="{EDECCC1C-A15B-4D2E-8B11-64D14D3A8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4949825"/>
            <a:ext cx="2087562" cy="923925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es-MX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FACTOR DE CORRECCIÓN</a:t>
            </a:r>
          </a:p>
        </p:txBody>
      </p:sp>
      <p:sp>
        <p:nvSpPr>
          <p:cNvPr id="82951" name="Text Box 6">
            <a:extLst>
              <a:ext uri="{FF2B5EF4-FFF2-40B4-BE49-F238E27FC236}">
                <a16:creationId xmlns:a16="http://schemas.microsoft.com/office/drawing/2014/main" id="{1C2C98A7-85F7-4E3D-83DC-5DDABC70A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350" y="4941888"/>
            <a:ext cx="2743200" cy="923925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es-MX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COSTOS A PRECIOS SOCIALES</a:t>
            </a:r>
          </a:p>
        </p:txBody>
      </p:sp>
      <p:sp>
        <p:nvSpPr>
          <p:cNvPr id="82952" name="Text Box 7">
            <a:extLst>
              <a:ext uri="{FF2B5EF4-FFF2-40B4-BE49-F238E27FC236}">
                <a16:creationId xmlns:a16="http://schemas.microsoft.com/office/drawing/2014/main" id="{4811D8B1-0CCF-428F-9458-504C8A4A8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4513" y="5170488"/>
            <a:ext cx="334962" cy="434975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82953" name="Text Box 8">
            <a:extLst>
              <a:ext uri="{FF2B5EF4-FFF2-40B4-BE49-F238E27FC236}">
                <a16:creationId xmlns:a16="http://schemas.microsoft.com/office/drawing/2014/main" id="{33925FDB-5806-4412-87A8-7887A304A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170488"/>
            <a:ext cx="334963" cy="434975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endParaRPr lang="es-ES" altLang="en-US" sz="20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82954" name="Picture 10">
            <a:extLst>
              <a:ext uri="{FF2B5EF4-FFF2-40B4-BE49-F238E27FC236}">
                <a16:creationId xmlns:a16="http://schemas.microsoft.com/office/drawing/2014/main" id="{9E0D3223-2AD1-4D3F-A880-E27878AB3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247900"/>
            <a:ext cx="5976937" cy="218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5 Marcador de número de diapositiva">
            <a:extLst>
              <a:ext uri="{FF2B5EF4-FFF2-40B4-BE49-F238E27FC236}">
                <a16:creationId xmlns:a16="http://schemas.microsoft.com/office/drawing/2014/main" id="{D1EEF876-9059-4A30-8B6B-81A26835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226D7DC-B54A-4EFD-8F9D-7FBFB8D7381C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77</a:t>
            </a:fld>
            <a:endParaRPr lang="es-ES" altLang="es-PE" sz="12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98398967-B87B-44FD-9566-0E5D665439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115888"/>
            <a:ext cx="8001000" cy="936625"/>
          </a:xfrm>
        </p:spPr>
        <p:txBody>
          <a:bodyPr/>
          <a:lstStyle/>
          <a:p>
            <a:pPr eaLnBrk="1" hangingPunct="1"/>
            <a:r>
              <a:rPr lang="es-MX" altLang="es-PE" sz="2800" b="1"/>
              <a:t>FLUJO DE COSTOS SOCIALES</a:t>
            </a:r>
            <a:br>
              <a:rPr lang="es-MX" altLang="es-PE" sz="2800" b="1"/>
            </a:br>
            <a:r>
              <a:rPr lang="es-MX" altLang="es-PE" sz="2800" b="1"/>
              <a:t>SIN PROYECTO</a:t>
            </a:r>
            <a:endParaRPr lang="es-ES" altLang="es-PE" sz="2800" b="1"/>
          </a:p>
        </p:txBody>
      </p:sp>
      <p:pic>
        <p:nvPicPr>
          <p:cNvPr id="83972" name="Picture 9">
            <a:extLst>
              <a:ext uri="{FF2B5EF4-FFF2-40B4-BE49-F238E27FC236}">
                <a16:creationId xmlns:a16="http://schemas.microsoft.com/office/drawing/2014/main" id="{4B88E978-DB09-4BB4-AB7E-C384D99A7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679575"/>
            <a:ext cx="7989888" cy="18208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3" name="Picture 10">
            <a:extLst>
              <a:ext uri="{FF2B5EF4-FFF2-40B4-BE49-F238E27FC236}">
                <a16:creationId xmlns:a16="http://schemas.microsoft.com/office/drawing/2014/main" id="{293FBB9E-84EC-49C9-A53C-AAD47D946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100513"/>
            <a:ext cx="7993063" cy="1808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5 Marcador de número de diapositiva">
            <a:extLst>
              <a:ext uri="{FF2B5EF4-FFF2-40B4-BE49-F238E27FC236}">
                <a16:creationId xmlns:a16="http://schemas.microsoft.com/office/drawing/2014/main" id="{EC661A49-4364-4AA7-81A4-34BDE617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A6EA59-B50E-46D0-9438-3BC93C1C03DD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78</a:t>
            </a:fld>
            <a:endParaRPr lang="es-ES" altLang="es-PE" sz="12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D8D8BC70-74B1-4AB3-BC92-6EF12F173E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33375"/>
            <a:ext cx="8001000" cy="719138"/>
          </a:xfrm>
        </p:spPr>
        <p:txBody>
          <a:bodyPr/>
          <a:lstStyle/>
          <a:p>
            <a:pPr eaLnBrk="1" hangingPunct="1"/>
            <a:r>
              <a:rPr lang="es-MX" altLang="es-PE" sz="2800" b="1"/>
              <a:t>FLUJO DE COSTOS SOCIALES</a:t>
            </a:r>
            <a:br>
              <a:rPr lang="es-MX" altLang="es-PE" sz="2800" b="1"/>
            </a:br>
            <a:r>
              <a:rPr lang="es-MX" altLang="es-PE" sz="2800" b="1"/>
              <a:t>CON PROYECTO: ALTERNATIVA 1</a:t>
            </a:r>
            <a:endParaRPr lang="es-ES" altLang="es-PE" sz="2800" b="1"/>
          </a:p>
        </p:txBody>
      </p:sp>
      <p:pic>
        <p:nvPicPr>
          <p:cNvPr id="84996" name="Picture 8">
            <a:extLst>
              <a:ext uri="{FF2B5EF4-FFF2-40B4-BE49-F238E27FC236}">
                <a16:creationId xmlns:a16="http://schemas.microsoft.com/office/drawing/2014/main" id="{1A05ACBD-F639-4003-9AFF-FC307D26F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938338"/>
            <a:ext cx="9074150" cy="2987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5 Marcador de número de diapositiva">
            <a:extLst>
              <a:ext uri="{FF2B5EF4-FFF2-40B4-BE49-F238E27FC236}">
                <a16:creationId xmlns:a16="http://schemas.microsoft.com/office/drawing/2014/main" id="{D213E257-AE5F-46D4-A913-04A4ED3B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5E2A83-2CCF-4B0B-A6DC-122162821AA2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79</a:t>
            </a:fld>
            <a:endParaRPr lang="es-ES" altLang="es-PE" sz="1200"/>
          </a:p>
        </p:txBody>
      </p:sp>
      <p:sp>
        <p:nvSpPr>
          <p:cNvPr id="86019" name="Rectangle 8">
            <a:extLst>
              <a:ext uri="{FF2B5EF4-FFF2-40B4-BE49-F238E27FC236}">
                <a16:creationId xmlns:a16="http://schemas.microsoft.com/office/drawing/2014/main" id="{4FD13FCA-DF55-4361-96ED-088FD5C25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115888"/>
            <a:ext cx="8001000" cy="935037"/>
          </a:xfrm>
          <a:noFill/>
        </p:spPr>
        <p:txBody>
          <a:bodyPr/>
          <a:lstStyle/>
          <a:p>
            <a:pPr eaLnBrk="1" hangingPunct="1"/>
            <a:r>
              <a:rPr lang="es-MX" altLang="es-PE" sz="2800" b="1"/>
              <a:t>FLUJO DE COSTOS SOCIALES</a:t>
            </a:r>
            <a:br>
              <a:rPr lang="es-MX" altLang="es-PE" sz="2800" b="1"/>
            </a:br>
            <a:r>
              <a:rPr lang="es-MX" altLang="es-PE" sz="2800" b="1"/>
              <a:t>CON PROYECTO: ALTERNATIVA 2</a:t>
            </a:r>
            <a:endParaRPr lang="es-ES" altLang="es-PE" sz="2800" b="1"/>
          </a:p>
        </p:txBody>
      </p:sp>
      <p:pic>
        <p:nvPicPr>
          <p:cNvPr id="86020" name="Picture 10">
            <a:extLst>
              <a:ext uri="{FF2B5EF4-FFF2-40B4-BE49-F238E27FC236}">
                <a16:creationId xmlns:a16="http://schemas.microsoft.com/office/drawing/2014/main" id="{7D9CDF6D-5B15-4C7C-9127-4029BEADB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844675"/>
            <a:ext cx="9074150" cy="3173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5 Marcador de número de diapositiva">
            <a:extLst>
              <a:ext uri="{FF2B5EF4-FFF2-40B4-BE49-F238E27FC236}">
                <a16:creationId xmlns:a16="http://schemas.microsoft.com/office/drawing/2014/main" id="{A983C731-EA6C-45F8-B772-E454C38D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6398E95-E7F3-472E-BEF2-C53250B3BE91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s-ES" altLang="es-PE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F5468CF1-E1B8-43A4-82E2-A74F4B05F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260350"/>
            <a:ext cx="8001000" cy="747713"/>
          </a:xfrm>
        </p:spPr>
        <p:txBody>
          <a:bodyPr/>
          <a:lstStyle/>
          <a:p>
            <a:pPr algn="ctr" eaLnBrk="1" hangingPunct="1"/>
            <a:r>
              <a:rPr lang="es-MX" altLang="es-PE" sz="3600" b="1">
                <a:solidFill>
                  <a:srgbClr val="FFFF00"/>
                </a:solidFill>
              </a:rPr>
              <a:t>2. IDENTIFICACIÓN</a:t>
            </a:r>
            <a:endParaRPr lang="es-ES" altLang="es-PE" sz="3600" b="1">
              <a:solidFill>
                <a:srgbClr val="FFFF00"/>
              </a:solidFill>
            </a:endParaRP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52468C8-4EDD-40C7-AADF-419BC6D588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5761037" cy="4176712"/>
          </a:xfrm>
          <a:noFill/>
        </p:spPr>
        <p:txBody>
          <a:bodyPr lIns="0" rIns="0"/>
          <a:lstStyle/>
          <a:p>
            <a:pPr marL="571500" indent="-571500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MX" altLang="es-PE" sz="2400">
                <a:solidFill>
                  <a:schemeClr val="bg1"/>
                </a:solidFill>
              </a:rPr>
              <a:t>2.1. DIAGNÓSTICO</a:t>
            </a:r>
          </a:p>
          <a:p>
            <a:pPr marL="571500" indent="-571500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MX" altLang="es-PE" sz="2400">
                <a:solidFill>
                  <a:schemeClr val="bg1"/>
                </a:solidFill>
              </a:rPr>
              <a:t>2.2. PROBLEMA CENTRAL</a:t>
            </a:r>
          </a:p>
          <a:p>
            <a:pPr marL="571500" indent="-571500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MX" altLang="es-PE" sz="2400">
                <a:solidFill>
                  <a:schemeClr val="bg1"/>
                </a:solidFill>
              </a:rPr>
              <a:t>	 Y CAUSAS - EFECTOS</a:t>
            </a:r>
          </a:p>
          <a:p>
            <a:pPr marL="571500" indent="-571500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MX" altLang="es-PE" sz="2400">
                <a:solidFill>
                  <a:schemeClr val="bg1"/>
                </a:solidFill>
              </a:rPr>
              <a:t>2.3. OBJETIVO CENTRAL</a:t>
            </a:r>
          </a:p>
          <a:p>
            <a:pPr marL="571500" indent="-571500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MX" altLang="es-PE" sz="2400">
                <a:solidFill>
                  <a:schemeClr val="bg1"/>
                </a:solidFill>
              </a:rPr>
              <a:t>	Y MEDIOS - FINES</a:t>
            </a:r>
          </a:p>
          <a:p>
            <a:pPr marL="571500" indent="-571500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MX" altLang="es-PE" sz="2400">
                <a:solidFill>
                  <a:schemeClr val="bg1"/>
                </a:solidFill>
              </a:rPr>
              <a:t>2.4. ALTERNATIVAS DE SOLUCIÓN</a:t>
            </a:r>
            <a:endParaRPr lang="es-ES" altLang="es-PE" sz="2400">
              <a:solidFill>
                <a:schemeClr val="bg1"/>
              </a:solidFill>
            </a:endParaRPr>
          </a:p>
        </p:txBody>
      </p:sp>
      <p:pic>
        <p:nvPicPr>
          <p:cNvPr id="13317" name="Picture 5" descr="j0409398">
            <a:extLst>
              <a:ext uri="{FF2B5EF4-FFF2-40B4-BE49-F238E27FC236}">
                <a16:creationId xmlns:a16="http://schemas.microsoft.com/office/drawing/2014/main" id="{7752E1ED-FBC9-45E0-B840-A4EDBF9DB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125538"/>
            <a:ext cx="3313113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6 Marcador de número de diapositiva">
            <a:extLst>
              <a:ext uri="{FF2B5EF4-FFF2-40B4-BE49-F238E27FC236}">
                <a16:creationId xmlns:a16="http://schemas.microsoft.com/office/drawing/2014/main" id="{B4152AF2-5D54-46D1-9496-44DF64BF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2F35DE-3C08-4DFA-9A31-7BB3DADE91A7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80</a:t>
            </a:fld>
            <a:endParaRPr lang="es-ES" altLang="es-PE" sz="12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625CD926-4657-4370-8375-127F923F3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0"/>
            <a:ext cx="8001000" cy="1044575"/>
          </a:xfrm>
          <a:noFill/>
        </p:spPr>
        <p:txBody>
          <a:bodyPr/>
          <a:lstStyle/>
          <a:p>
            <a:pPr eaLnBrk="1" hangingPunct="1"/>
            <a:r>
              <a:rPr lang="es-MX" altLang="es-PE" sz="2800" b="1"/>
              <a:t>FLUJO DE COSTOS SOCIALES NETOS: ALTERNATIVAS 1 Y 2</a:t>
            </a:r>
            <a:endParaRPr lang="es-ES" altLang="es-PE" sz="2800" b="1"/>
          </a:p>
        </p:txBody>
      </p:sp>
      <p:graphicFrame>
        <p:nvGraphicFramePr>
          <p:cNvPr id="146262" name="Group 2902">
            <a:extLst>
              <a:ext uri="{FF2B5EF4-FFF2-40B4-BE49-F238E27FC236}">
                <a16:creationId xmlns:a16="http://schemas.microsoft.com/office/drawing/2014/main" id="{BE0E8324-AFAE-4F23-BA18-3927D01C5509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39750" y="1268413"/>
          <a:ext cx="8208963" cy="1169987"/>
        </p:xfrm>
        <a:graphic>
          <a:graphicData uri="http://schemas.openxmlformats.org/drawingml/2006/table">
            <a:tbl>
              <a:tblPr/>
              <a:tblGrid>
                <a:gridCol w="287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2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FLUJO DE COSTOS SOCIALES NETOS: ALTERNATIVA 1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CONCEPTO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AÑO 0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AÑO 1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AÑO 2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AÑO 3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AÑO 4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AÑO 5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FLUJO DE COSTOS CON PROYECTO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974,549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52,637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63,521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63,385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66,437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64,732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FLUJO DE COSTOS SIN PROYECTO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-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52,637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63,165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63,558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63,962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64,376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FLUJO DE COSTOS SOCIALES NETOS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974,549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-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356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(173)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2,475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356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6254" name="Group 2894">
            <a:extLst>
              <a:ext uri="{FF2B5EF4-FFF2-40B4-BE49-F238E27FC236}">
                <a16:creationId xmlns:a16="http://schemas.microsoft.com/office/drawing/2014/main" id="{350C54DB-E316-42EF-ABE2-91AC4F32F3D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39750" y="2492375"/>
          <a:ext cx="8208963" cy="1181100"/>
        </p:xfrm>
        <a:graphic>
          <a:graphicData uri="http://schemas.openxmlformats.org/drawingml/2006/table">
            <a:tbl>
              <a:tblPr/>
              <a:tblGrid>
                <a:gridCol w="287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1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161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FLUJO DE COSTOS SOCIALES NETOS: ALTERNATIVA 1</a:t>
                      </a: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CONCEPTO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AÑO 6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AÑO 7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AÑO 8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AÑO 9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AÑO 10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FLUJO DE COSTOS CON PROYECTO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228,924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60,471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58,619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58,363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(14,138)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FLUJO DE COSTOS SIN PROYECTO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-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-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-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-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-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FLUJO DE COSTOS SOCIALES NETOS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228,924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60,471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58,619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58,363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Verdana" pitchFamily="34" charset="0"/>
                        </a:rPr>
                        <a:t>(14,138)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6263" name="Group 2903">
            <a:extLst>
              <a:ext uri="{FF2B5EF4-FFF2-40B4-BE49-F238E27FC236}">
                <a16:creationId xmlns:a16="http://schemas.microsoft.com/office/drawing/2014/main" id="{38F48C3B-C959-4B3C-B434-D20064C93316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3878263"/>
          <a:ext cx="8208963" cy="1143000"/>
        </p:xfrm>
        <a:graphic>
          <a:graphicData uri="http://schemas.openxmlformats.org/drawingml/2006/table">
            <a:tbl>
              <a:tblPr/>
              <a:tblGrid>
                <a:gridCol w="287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2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1613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FLUJO DE COSTOS SOCIALES NETOS: ALTERNATIVA 2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CONCEPTO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AÑO 0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AÑO 1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AÑO 2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AÑO 3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AÑO 4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AÑO 5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FLUJO DE COSTOS CON PROYECTO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967,194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52,637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63,521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63,385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66,437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64,732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FLUJO DE COSTOS SIN PROYECTO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-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52,637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63,165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63,558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63,962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64,376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FLUJO DE COSTOS SOCIALES NETOS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974,549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-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356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(173)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2,475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356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6261" name="Group 2901">
            <a:extLst>
              <a:ext uri="{FF2B5EF4-FFF2-40B4-BE49-F238E27FC236}">
                <a16:creationId xmlns:a16="http://schemas.microsoft.com/office/drawing/2014/main" id="{20E4B1BD-CEF9-4695-A4EB-FA59F99D191E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5102225"/>
          <a:ext cx="8208963" cy="1143000"/>
        </p:xfrm>
        <a:graphic>
          <a:graphicData uri="http://schemas.openxmlformats.org/drawingml/2006/table">
            <a:tbl>
              <a:tblPr/>
              <a:tblGrid>
                <a:gridCol w="287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1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161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FLUJO DE COSTOS SOCIALES NETOS: ALTERNATIVA 2</a:t>
                      </a: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CONCEPTO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AÑO 6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AÑO 7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AÑO 8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AÑO 9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AÑO 10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FLUJO DE COSTOS CON PROYECTO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137,709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140,617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138,764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138,508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154,335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FLUJO DE COSTOS SIN PROYECTO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-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-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-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-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-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FLUJO DE COSTOS SOCIALES NETOS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137,709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140,617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138,764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138,508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154,335</a:t>
                      </a:r>
                      <a:endParaRPr kumimoji="0" lang="es-E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6 Marcador de número de diapositiva">
            <a:extLst>
              <a:ext uri="{FF2B5EF4-FFF2-40B4-BE49-F238E27FC236}">
                <a16:creationId xmlns:a16="http://schemas.microsoft.com/office/drawing/2014/main" id="{89C3D67F-5188-4CC2-8A88-24CCF2EDE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7C381C-5FCE-458A-84ED-D38B018D2C71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81</a:t>
            </a:fld>
            <a:endParaRPr lang="es-ES" altLang="es-PE" sz="12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72FB2BBC-C4BE-421C-8005-0AEF22664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04800"/>
            <a:ext cx="8569325" cy="460375"/>
          </a:xfrm>
        </p:spPr>
        <p:txBody>
          <a:bodyPr/>
          <a:lstStyle/>
          <a:p>
            <a:pPr eaLnBrk="1" hangingPunct="1"/>
            <a:r>
              <a:rPr lang="es-MX" altLang="es-PE" sz="2600" b="1"/>
              <a:t>VALOR ACTUAL DE COSTOS SOCIALES NETOS</a:t>
            </a:r>
            <a:endParaRPr lang="es-ES" altLang="es-PE" sz="2600" b="1"/>
          </a:p>
        </p:txBody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2F23576E-3D01-42D0-86CA-6B65B054BEB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3000375"/>
            <a:ext cx="7966075" cy="273367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s-PE" altLang="es-PE" sz="2000"/>
              <a:t>FC</a:t>
            </a:r>
            <a:r>
              <a:rPr lang="es-PE" altLang="es-PE" sz="2000" baseline="-25000"/>
              <a:t>t</a:t>
            </a:r>
            <a:r>
              <a:rPr lang="es-PE" altLang="es-PE" sz="2000"/>
              <a:t>: flujo de costos del año “t”</a:t>
            </a:r>
          </a:p>
          <a:p>
            <a:pPr eaLnBrk="1" hangingPunct="1">
              <a:spcBef>
                <a:spcPct val="50000"/>
              </a:spcBef>
            </a:pPr>
            <a:r>
              <a:rPr lang="es-PE" altLang="es-PE" sz="2000"/>
              <a:t>n: horizonte de evaluación</a:t>
            </a:r>
          </a:p>
          <a:p>
            <a:pPr eaLnBrk="1" hangingPunct="1">
              <a:spcBef>
                <a:spcPct val="50000"/>
              </a:spcBef>
            </a:pPr>
            <a:r>
              <a:rPr lang="es-PE" altLang="es-PE" sz="2000"/>
              <a:t>TSD = 11% (tasa efectiva anual en nuevos soles reales)</a:t>
            </a:r>
          </a:p>
          <a:p>
            <a:pPr eaLnBrk="1" hangingPunct="1">
              <a:spcBef>
                <a:spcPct val="50000"/>
              </a:spcBef>
            </a:pPr>
            <a:r>
              <a:rPr lang="es-PE" altLang="es-PE" sz="2000" i="1"/>
              <a:t>Alternativa 1: VACSN</a:t>
            </a:r>
            <a:r>
              <a:rPr lang="es-PE" altLang="es-PE" sz="2000" i="1" baseline="-25000"/>
              <a:t>1</a:t>
            </a:r>
            <a:r>
              <a:rPr lang="es-PE" altLang="es-PE" sz="2000" i="1"/>
              <a:t>= </a:t>
            </a:r>
            <a:r>
              <a:rPr lang="es-PE" altLang="es-PE" sz="2000"/>
              <a:t>S/. 1’171,344</a:t>
            </a:r>
          </a:p>
          <a:p>
            <a:pPr eaLnBrk="1" hangingPunct="1">
              <a:spcBef>
                <a:spcPct val="50000"/>
              </a:spcBef>
            </a:pPr>
            <a:r>
              <a:rPr lang="es-PE" altLang="es-PE" sz="2000" i="1"/>
              <a:t>Alternativa 2: VACSN</a:t>
            </a:r>
            <a:r>
              <a:rPr lang="es-PE" altLang="es-PE" sz="2000" i="1" baseline="-25000"/>
              <a:t>2</a:t>
            </a:r>
            <a:r>
              <a:rPr lang="es-PE" altLang="es-PE" sz="2000" i="1"/>
              <a:t> = </a:t>
            </a:r>
            <a:r>
              <a:rPr lang="es-PE" altLang="es-PE" sz="2000"/>
              <a:t>S/. 1’279,266</a:t>
            </a:r>
          </a:p>
          <a:p>
            <a:pPr eaLnBrk="1" hangingPunct="1">
              <a:spcBef>
                <a:spcPct val="50000"/>
              </a:spcBef>
            </a:pPr>
            <a:r>
              <a:rPr lang="es-PE" altLang="es-PE" sz="2000"/>
              <a:t>VACSN</a:t>
            </a:r>
            <a:r>
              <a:rPr lang="es-PE" altLang="es-PE" sz="2000" baseline="-25000"/>
              <a:t>1</a:t>
            </a:r>
            <a:r>
              <a:rPr lang="es-PE" altLang="es-PE" sz="2000"/>
              <a:t> &lt; VACSN</a:t>
            </a:r>
            <a:r>
              <a:rPr lang="es-PE" altLang="es-PE" sz="2000" baseline="-25000"/>
              <a:t>2</a:t>
            </a:r>
            <a:r>
              <a:rPr lang="es-PE" altLang="es-PE" sz="2000"/>
              <a:t> </a:t>
            </a:r>
            <a:endParaRPr lang="es-ES" altLang="es-PE" sz="2000"/>
          </a:p>
        </p:txBody>
      </p:sp>
      <p:graphicFrame>
        <p:nvGraphicFramePr>
          <p:cNvPr id="88069" name="Object 4">
            <a:extLst>
              <a:ext uri="{FF2B5EF4-FFF2-40B4-BE49-F238E27FC236}">
                <a16:creationId xmlns:a16="http://schemas.microsoft.com/office/drawing/2014/main" id="{BB1FC41A-165D-4E79-AFCB-E444249BF5A3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395288" y="1677988"/>
          <a:ext cx="8424862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1" name="Ecuación" r:id="rId3" imgW="4673600" imgH="431800" progId="Equation.3">
                  <p:embed/>
                </p:oleObj>
              </mc:Choice>
              <mc:Fallback>
                <p:oleObj name="Ecuación" r:id="rId3" imgW="46736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677988"/>
                        <a:ext cx="8424862" cy="8143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chemeClr val="tx1">
                            <a:alpha val="50000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0" name="Oval 5">
            <a:extLst>
              <a:ext uri="{FF2B5EF4-FFF2-40B4-BE49-F238E27FC236}">
                <a16:creationId xmlns:a16="http://schemas.microsoft.com/office/drawing/2014/main" id="{B3AD3C9C-4D21-43CE-9C58-92A0CB56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932238"/>
            <a:ext cx="720725" cy="433387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4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6 Marcador de número de diapositiva">
            <a:extLst>
              <a:ext uri="{FF2B5EF4-FFF2-40B4-BE49-F238E27FC236}">
                <a16:creationId xmlns:a16="http://schemas.microsoft.com/office/drawing/2014/main" id="{6B0F581A-A395-4B60-91B0-8734EB87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B5C1A46-E83F-46FF-8FCA-F48EC6FA60F0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82</a:t>
            </a:fld>
            <a:endParaRPr lang="es-ES" altLang="es-PE" sz="12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04821CE1-6A1F-41F5-96D0-CB0C99ADC1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001000" cy="431800"/>
          </a:xfrm>
        </p:spPr>
        <p:txBody>
          <a:bodyPr/>
          <a:lstStyle/>
          <a:p>
            <a:pPr eaLnBrk="1" hangingPunct="1"/>
            <a:r>
              <a:rPr lang="es-MX" altLang="es-PE" sz="2800" b="1"/>
              <a:t>RATIO COSTO EFECTIVIDAD</a:t>
            </a:r>
            <a:endParaRPr lang="es-ES" altLang="es-PE" sz="2800" b="1"/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084B1B12-FE2E-4AE6-8434-0EA7D8620A2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3357563"/>
            <a:ext cx="8208962" cy="2592387"/>
          </a:xfrm>
        </p:spPr>
        <p:txBody>
          <a:bodyPr/>
          <a:lstStyle/>
          <a:p>
            <a:pPr marL="355600" indent="-355600" eaLnBrk="1" hangingPunct="1">
              <a:spcBef>
                <a:spcPct val="35000"/>
              </a:spcBef>
            </a:pPr>
            <a:r>
              <a:rPr lang="es-PE" altLang="es-PE" sz="1800"/>
              <a:t>CE: ratio Costo - Efectividad</a:t>
            </a:r>
          </a:p>
          <a:p>
            <a:pPr marL="355600" indent="-355600" eaLnBrk="1" hangingPunct="1">
              <a:spcBef>
                <a:spcPct val="35000"/>
              </a:spcBef>
            </a:pPr>
            <a:r>
              <a:rPr lang="es-PE" altLang="es-PE" sz="1800"/>
              <a:t>VACSN: Valor actual de costos sociales netos</a:t>
            </a:r>
          </a:p>
          <a:p>
            <a:pPr marL="355600" indent="-355600" eaLnBrk="1" hangingPunct="1">
              <a:spcBef>
                <a:spcPct val="35000"/>
              </a:spcBef>
            </a:pPr>
            <a:r>
              <a:rPr lang="es-PE" altLang="es-PE" sz="1800"/>
              <a:t>IE: Indicador de efectividad</a:t>
            </a:r>
          </a:p>
          <a:p>
            <a:pPr marL="355600" indent="-355600" eaLnBrk="1" hangingPunct="1">
              <a:spcBef>
                <a:spcPct val="35000"/>
              </a:spcBef>
            </a:pPr>
            <a:r>
              <a:rPr lang="es-PE" altLang="es-PE" sz="1800" i="1"/>
              <a:t>Alternativa 1: CE</a:t>
            </a:r>
            <a:r>
              <a:rPr lang="es-PE" altLang="es-PE" sz="1800" i="1" baseline="-25000"/>
              <a:t>1</a:t>
            </a:r>
            <a:r>
              <a:rPr lang="es-PE" altLang="es-PE" sz="1800" i="1"/>
              <a:t>= S/. </a:t>
            </a:r>
            <a:r>
              <a:rPr lang="es-PE" altLang="es-PE" sz="1800"/>
              <a:t>155.21</a:t>
            </a:r>
            <a:endParaRPr lang="es-PE" altLang="es-PE" sz="1800" i="1"/>
          </a:p>
          <a:p>
            <a:pPr marL="355600" indent="-355600" eaLnBrk="1" hangingPunct="1">
              <a:spcBef>
                <a:spcPct val="35000"/>
              </a:spcBef>
            </a:pPr>
            <a:r>
              <a:rPr lang="es-PE" altLang="es-PE" sz="1800" i="1"/>
              <a:t>Alternativa 2: CE</a:t>
            </a:r>
            <a:r>
              <a:rPr lang="es-PE" altLang="es-PE" sz="1800" i="1" baseline="-25000"/>
              <a:t>2</a:t>
            </a:r>
            <a:r>
              <a:rPr lang="es-PE" altLang="es-PE" sz="1800" i="1"/>
              <a:t> = S/. 169</a:t>
            </a:r>
            <a:r>
              <a:rPr lang="es-PE" altLang="es-PE" sz="1800"/>
              <a:t>.51</a:t>
            </a:r>
          </a:p>
          <a:p>
            <a:pPr marL="355600" indent="-355600" eaLnBrk="1" hangingPunct="1">
              <a:spcBef>
                <a:spcPct val="35000"/>
              </a:spcBef>
            </a:pPr>
            <a:r>
              <a:rPr lang="es-PE" altLang="es-PE" sz="1800"/>
              <a:t>CE</a:t>
            </a:r>
            <a:r>
              <a:rPr lang="es-PE" altLang="es-PE" sz="1800" baseline="-25000"/>
              <a:t>1</a:t>
            </a:r>
            <a:r>
              <a:rPr lang="es-PE" altLang="es-PE" sz="1800"/>
              <a:t> &lt; CE</a:t>
            </a:r>
            <a:r>
              <a:rPr lang="es-PE" altLang="es-PE" sz="1800" baseline="-25000"/>
              <a:t>2</a:t>
            </a:r>
            <a:r>
              <a:rPr lang="es-PE" altLang="es-PE" sz="1800"/>
              <a:t> </a:t>
            </a:r>
            <a:r>
              <a:rPr lang="es-PE" altLang="es-PE" sz="1800">
                <a:sym typeface="Wingdings" panose="05000000000000000000" pitchFamily="2" charset="2"/>
              </a:rPr>
              <a:t> la alternativa 1 es mejor que la 2, pues el costo de recolectar y hacer la disposición final es menor por TM de RR.SS.</a:t>
            </a:r>
          </a:p>
        </p:txBody>
      </p:sp>
      <p:graphicFrame>
        <p:nvGraphicFramePr>
          <p:cNvPr id="89093" name="Object 4">
            <a:extLst>
              <a:ext uri="{FF2B5EF4-FFF2-40B4-BE49-F238E27FC236}">
                <a16:creationId xmlns:a16="http://schemas.microsoft.com/office/drawing/2014/main" id="{3B515DE8-4E02-44BC-8355-863CBCBE920D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3563938" y="1633538"/>
          <a:ext cx="184308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5" name="Ecuación" r:id="rId3" imgW="888614" imgH="393529" progId="Equation.3">
                  <p:embed/>
                </p:oleObj>
              </mc:Choice>
              <mc:Fallback>
                <p:oleObj name="Ecuación" r:id="rId3" imgW="888614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633538"/>
                        <a:ext cx="1843087" cy="8159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chemeClr val="tx1">
                            <a:alpha val="50000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9094" name="Picture 6" descr="j0335524">
            <a:extLst>
              <a:ext uri="{FF2B5EF4-FFF2-40B4-BE49-F238E27FC236}">
                <a16:creationId xmlns:a16="http://schemas.microsoft.com/office/drawing/2014/main" id="{B7C3E774-B4A4-41B7-96D6-C95EE5C1E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490663"/>
            <a:ext cx="208756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5 Marcador de número de diapositiva">
            <a:extLst>
              <a:ext uri="{FF2B5EF4-FFF2-40B4-BE49-F238E27FC236}">
                <a16:creationId xmlns:a16="http://schemas.microsoft.com/office/drawing/2014/main" id="{72B0A81B-6CC2-4FC5-8B79-711E1A6D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93DB50E-1B1D-44A6-8224-B12624D3DA1A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83</a:t>
            </a:fld>
            <a:endParaRPr lang="es-ES" altLang="es-PE" sz="12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B62DA50A-FFF1-4863-878D-441D78038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115888"/>
            <a:ext cx="8001000" cy="865187"/>
          </a:xfrm>
        </p:spPr>
        <p:txBody>
          <a:bodyPr/>
          <a:lstStyle/>
          <a:p>
            <a:pPr eaLnBrk="1" hangingPunct="1"/>
            <a:r>
              <a:rPr lang="es-MX" altLang="es-PE" sz="2800" b="1"/>
              <a:t>4.3. ANÁLISIS DE SENSIBILIDAD</a:t>
            </a:r>
            <a:endParaRPr lang="es-ES" altLang="es-PE" sz="2800" b="1"/>
          </a:p>
        </p:txBody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EA43041E-78C1-44D0-A11F-540F0DF478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8001000" cy="4465637"/>
          </a:xfrm>
        </p:spPr>
        <p:txBody>
          <a:bodyPr/>
          <a:lstStyle/>
          <a:p>
            <a:pPr algn="just" eaLnBrk="1" hangingPunct="1">
              <a:spcBef>
                <a:spcPct val="35000"/>
              </a:spcBef>
            </a:pPr>
            <a:r>
              <a:rPr lang="es-PE" altLang="es-PE" sz="2000"/>
              <a:t>Se ha tomado el escenario en que el costo de alquiler de la unidad recolectora varía entre -50% y +50% del valor original, incrementando así el costo de operación y mantenimiento de la alternativa 2.</a:t>
            </a:r>
          </a:p>
          <a:p>
            <a:pPr algn="just" eaLnBrk="1" hangingPunct="1">
              <a:spcBef>
                <a:spcPct val="35000"/>
              </a:spcBef>
            </a:pPr>
            <a:r>
              <a:rPr lang="es-PE" altLang="es-PE" sz="2000"/>
              <a:t>En el Gráfico se puede observar que el CE de la Alternativa 1 es menor que el de la Alternativa 2 en casi todo el rango de variación del costo de alquiler. El costo de alquiler tendría que caer en 50% para que la Alternativa II sea más rentable que la Alternativa I.</a:t>
            </a:r>
          </a:p>
          <a:p>
            <a:pPr algn="just" eaLnBrk="1" hangingPunct="1">
              <a:spcBef>
                <a:spcPct val="35000"/>
              </a:spcBef>
            </a:pPr>
            <a:r>
              <a:rPr lang="es-MX" altLang="es-PE" sz="2000"/>
              <a:t>El ratio CE</a:t>
            </a:r>
            <a:r>
              <a:rPr lang="es-MX" altLang="es-PE" sz="2000" baseline="-25000"/>
              <a:t>2</a:t>
            </a:r>
            <a:r>
              <a:rPr lang="es-MX" altLang="es-PE" sz="2000"/>
              <a:t> es poco sensible a los cambios de costo dentro del rango de variación y es poco probable que este costo disminuya en más de 50% del valor original, por lo que la alternativa 1 sigue siendo la preferida.</a:t>
            </a:r>
            <a:endParaRPr lang="es-ES" altLang="es-PE" sz="20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5 Marcador de número de diapositiva">
            <a:extLst>
              <a:ext uri="{FF2B5EF4-FFF2-40B4-BE49-F238E27FC236}">
                <a16:creationId xmlns:a16="http://schemas.microsoft.com/office/drawing/2014/main" id="{CB2FF6D6-66C2-484D-A10B-E7FA813C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C8EB60A-E4E4-4652-BBBC-958F69D4E4FF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84</a:t>
            </a:fld>
            <a:endParaRPr lang="es-ES" altLang="es-PE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EC4B791A-1D08-4D7E-9DF1-63EE59C6DB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pPr eaLnBrk="1" hangingPunct="1"/>
            <a:r>
              <a:rPr lang="es-MX" altLang="es-PE" sz="2800" b="1"/>
              <a:t>ANÁLISIS DE SENSIBILIDAD</a:t>
            </a:r>
            <a:endParaRPr lang="es-ES" altLang="es-PE" sz="2800" b="1"/>
          </a:p>
        </p:txBody>
      </p:sp>
      <p:pic>
        <p:nvPicPr>
          <p:cNvPr id="91140" name="Picture 4">
            <a:extLst>
              <a:ext uri="{FF2B5EF4-FFF2-40B4-BE49-F238E27FC236}">
                <a16:creationId xmlns:a16="http://schemas.microsoft.com/office/drawing/2014/main" id="{89981C38-FBC5-4F2D-BC75-7515FBCC5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282700"/>
            <a:ext cx="7921625" cy="488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5 Marcador de número de diapositiva">
            <a:extLst>
              <a:ext uri="{FF2B5EF4-FFF2-40B4-BE49-F238E27FC236}">
                <a16:creationId xmlns:a16="http://schemas.microsoft.com/office/drawing/2014/main" id="{F8F66B29-7430-46E6-A092-FCC154EF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AEE04EE-ABB3-418C-9288-EB1CB0090CC3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85</a:t>
            </a:fld>
            <a:endParaRPr lang="es-ES" altLang="es-PE" sz="12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C1C2070E-5119-4527-9252-438EE716EF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15888"/>
            <a:ext cx="8424862" cy="865187"/>
          </a:xfrm>
        </p:spPr>
        <p:txBody>
          <a:bodyPr/>
          <a:lstStyle/>
          <a:p>
            <a:pPr eaLnBrk="1" hangingPunct="1"/>
            <a:r>
              <a:rPr lang="es-MX" altLang="es-PE" sz="2800" b="1"/>
              <a:t>4.4. ANÁLISIS DE SOSTENIBILIDAD</a:t>
            </a:r>
            <a:br>
              <a:rPr lang="es-MX" altLang="es-PE" sz="2800" b="1"/>
            </a:br>
            <a:r>
              <a:rPr lang="es-MX" altLang="es-PE" sz="2800" b="1"/>
              <a:t>SOSTENIBILIDAD AMBIENTAL</a:t>
            </a:r>
            <a:endParaRPr lang="es-ES" altLang="es-PE" sz="2800" b="1"/>
          </a:p>
        </p:txBody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35E1F947-1F71-4B1B-9E56-7011C3948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412875"/>
            <a:ext cx="8001000" cy="4267200"/>
          </a:xfrm>
        </p:spPr>
        <p:txBody>
          <a:bodyPr/>
          <a:lstStyle/>
          <a:p>
            <a:pPr algn="just" eaLnBrk="1" hangingPunct="1">
              <a:spcBef>
                <a:spcPct val="35000"/>
              </a:spcBef>
            </a:pPr>
            <a:r>
              <a:rPr lang="es-ES" altLang="es-PE" sz="2000"/>
              <a:t>El proyecto tiene como objetivo no contribuir al deterioro ambiental.</a:t>
            </a:r>
          </a:p>
          <a:p>
            <a:pPr algn="just" eaLnBrk="1" hangingPunct="1">
              <a:spcBef>
                <a:spcPct val="35000"/>
              </a:spcBef>
            </a:pPr>
            <a:r>
              <a:rPr lang="es-ES" altLang="es-PE" sz="2000"/>
              <a:t>Se han planteado una serie de medidas que permitirán controlar, mitigar o minimizar los impactos ambientales producto de la implementación del proyecto.</a:t>
            </a:r>
          </a:p>
          <a:p>
            <a:pPr algn="just" eaLnBrk="1" hangingPunct="1">
              <a:spcBef>
                <a:spcPct val="35000"/>
              </a:spcBef>
            </a:pPr>
            <a:r>
              <a:rPr lang="es-ES" altLang="es-PE" sz="2000"/>
              <a:t>También se ha considerado la clausura del botadero actual a fin de eliminar focos de contaminación.</a:t>
            </a:r>
          </a:p>
          <a:p>
            <a:pPr algn="just" eaLnBrk="1" hangingPunct="1">
              <a:spcBef>
                <a:spcPct val="35000"/>
              </a:spcBef>
            </a:pPr>
            <a:r>
              <a:rPr lang="es-ES" altLang="es-PE" sz="2000"/>
              <a:t>Se plantea el tema de capacitación, programas de información y sensibilización a fin de garantizar la sostenibilidad ambiental basado en el cambio de actitudes y generación de responsabilidad ambiental en la población y autoridades. 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5 Marcador de número de diapositiva">
            <a:extLst>
              <a:ext uri="{FF2B5EF4-FFF2-40B4-BE49-F238E27FC236}">
                <a16:creationId xmlns:a16="http://schemas.microsoft.com/office/drawing/2014/main" id="{F2A9C32B-D139-4439-A851-2191C1AF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C73430-E5CE-4B40-94DA-3959688E3100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86</a:t>
            </a:fld>
            <a:endParaRPr lang="es-ES" altLang="es-PE" sz="1200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8A51BCBD-0A3A-435C-B66D-1D155F2C2C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15888"/>
            <a:ext cx="8424862" cy="865187"/>
          </a:xfrm>
        </p:spPr>
        <p:txBody>
          <a:bodyPr/>
          <a:lstStyle/>
          <a:p>
            <a:pPr eaLnBrk="1" hangingPunct="1"/>
            <a:r>
              <a:rPr lang="es-MX" altLang="es-PE" sz="2800" b="1"/>
              <a:t>SOSTENIBILIDAD ECONÓMICA: ALTERNATIVA 1</a:t>
            </a:r>
            <a:endParaRPr lang="es-ES" altLang="es-PE" sz="2800" b="1"/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A2E611C8-0CF9-4DBE-AD1F-2C4A81838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351837" cy="2232025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  <a:spcBef>
                <a:spcPct val="35000"/>
              </a:spcBef>
            </a:pPr>
            <a:r>
              <a:rPr lang="es-ES" altLang="es-PE" sz="2000"/>
              <a:t>Los ingresos recaudados por la prestación del servicio de manejo de RR.SS. (cobro de tarifa mensual) son suficientes para cubrir los costos de operación y mantenimiento de la alternativa I durante toda la vida útil del proyecto.</a:t>
            </a:r>
          </a:p>
          <a:p>
            <a:pPr algn="just" eaLnBrk="1" hangingPunct="1">
              <a:lnSpc>
                <a:spcPct val="125000"/>
              </a:lnSpc>
              <a:spcBef>
                <a:spcPct val="35000"/>
              </a:spcBef>
            </a:pPr>
            <a:r>
              <a:rPr lang="es-MX" altLang="es-PE" sz="2000"/>
              <a:t>Se tiene un superávit promedio anual de S/. 35,241</a:t>
            </a:r>
            <a:endParaRPr lang="es-ES" altLang="es-PE" sz="2000"/>
          </a:p>
        </p:txBody>
      </p:sp>
      <p:pic>
        <p:nvPicPr>
          <p:cNvPr id="93189" name="Picture 6">
            <a:extLst>
              <a:ext uri="{FF2B5EF4-FFF2-40B4-BE49-F238E27FC236}">
                <a16:creationId xmlns:a16="http://schemas.microsoft.com/office/drawing/2014/main" id="{450FDB3A-9AB2-4927-B194-4BBF0F4FC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445000"/>
            <a:ext cx="8785225" cy="1576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90" name="Text Box 7">
            <a:extLst>
              <a:ext uri="{FF2B5EF4-FFF2-40B4-BE49-F238E27FC236}">
                <a16:creationId xmlns:a16="http://schemas.microsoft.com/office/drawing/2014/main" id="{41882C4B-238C-4A55-A33B-C43C5F30C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895725"/>
            <a:ext cx="8785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PE" sz="2000" b="1" u="sng"/>
              <a:t>APORTE MUNICIPAL A PRECIOS PRIVADOS: ALTERNATIVA 1</a:t>
            </a:r>
            <a:endParaRPr lang="es-ES" altLang="es-PE" sz="2000" b="1" u="sng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5 Marcador de número de diapositiva">
            <a:extLst>
              <a:ext uri="{FF2B5EF4-FFF2-40B4-BE49-F238E27FC236}">
                <a16:creationId xmlns:a16="http://schemas.microsoft.com/office/drawing/2014/main" id="{92FD14E8-8DFF-4C86-8136-1841E6F8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5963ED-E278-4AAF-A90D-3875C3155E25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87</a:t>
            </a:fld>
            <a:endParaRPr lang="es-ES" altLang="es-PE" sz="12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80FCEA4C-77F6-404A-AF35-C31AAFDF96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424862" cy="865187"/>
          </a:xfrm>
        </p:spPr>
        <p:txBody>
          <a:bodyPr/>
          <a:lstStyle/>
          <a:p>
            <a:pPr eaLnBrk="1" hangingPunct="1"/>
            <a:r>
              <a:rPr lang="es-MX" altLang="es-PE" sz="2800" b="1"/>
              <a:t>SOSTENIBILIDAD ECONÓMICA: ALTERNATIVA 2</a:t>
            </a:r>
            <a:endParaRPr lang="es-ES" altLang="es-PE" sz="2800" b="1"/>
          </a:p>
        </p:txBody>
      </p:sp>
      <p:sp>
        <p:nvSpPr>
          <p:cNvPr id="94212" name="Text Box 6">
            <a:extLst>
              <a:ext uri="{FF2B5EF4-FFF2-40B4-BE49-F238E27FC236}">
                <a16:creationId xmlns:a16="http://schemas.microsoft.com/office/drawing/2014/main" id="{E382FEE3-D4B7-478A-9014-39F77559D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183063"/>
            <a:ext cx="8785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MX" altLang="es-PE" sz="2000" b="1" u="sng"/>
              <a:t>APORTE MUNICIPAL A PRECIOS PRIVADOS: ALTERNATIVA 2</a:t>
            </a:r>
            <a:endParaRPr lang="es-ES" altLang="es-PE" sz="2000" b="1" u="sng"/>
          </a:p>
        </p:txBody>
      </p:sp>
      <p:pic>
        <p:nvPicPr>
          <p:cNvPr id="94213" name="Picture 7">
            <a:extLst>
              <a:ext uri="{FF2B5EF4-FFF2-40B4-BE49-F238E27FC236}">
                <a16:creationId xmlns:a16="http://schemas.microsoft.com/office/drawing/2014/main" id="{6B8A87E4-EF59-4879-8A65-0E284B11E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4665663"/>
            <a:ext cx="8748713" cy="1571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Rectangle 9">
            <a:extLst>
              <a:ext uri="{FF2B5EF4-FFF2-40B4-BE49-F238E27FC236}">
                <a16:creationId xmlns:a16="http://schemas.microsoft.com/office/drawing/2014/main" id="{6D94FCCC-4BC4-47CC-8891-D1DC79AD8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97887" cy="2540000"/>
          </a:xfrm>
          <a:noFill/>
        </p:spPr>
        <p:txBody>
          <a:bodyPr/>
          <a:lstStyle/>
          <a:p>
            <a:pPr algn="just" eaLnBrk="1" hangingPunct="1">
              <a:lnSpc>
                <a:spcPct val="95000"/>
              </a:lnSpc>
              <a:spcBef>
                <a:spcPct val="30000"/>
              </a:spcBef>
            </a:pPr>
            <a:r>
              <a:rPr lang="es-ES" altLang="es-PE" sz="2000"/>
              <a:t>Los ingresos recaudados por la prestación del servicio son suficientes para cubrir los costos de operación y mantenimiento de la alternativa II para los primeros 5 años.</a:t>
            </a:r>
          </a:p>
          <a:p>
            <a:pPr algn="just" eaLnBrk="1" hangingPunct="1">
              <a:lnSpc>
                <a:spcPct val="95000"/>
              </a:lnSpc>
              <a:spcBef>
                <a:spcPct val="30000"/>
              </a:spcBef>
            </a:pPr>
            <a:r>
              <a:rPr lang="es-ES" altLang="es-PE" sz="2000"/>
              <a:t>Desde el año 6 hay un déficit promedio anual de S/. 51,526 que se cubriría con recursos ordinarios de la municipalidad.</a:t>
            </a:r>
          </a:p>
          <a:p>
            <a:pPr algn="just" eaLnBrk="1" hangingPunct="1">
              <a:lnSpc>
                <a:spcPct val="95000"/>
              </a:lnSpc>
              <a:spcBef>
                <a:spcPct val="30000"/>
              </a:spcBef>
            </a:pPr>
            <a:r>
              <a:rPr lang="es-ES" altLang="es-PE" sz="2000"/>
              <a:t>Si en la actualidad se gastan S/. 88,389 anuales por el servicio de RR.SS. se estaría ahorrando en promedio S/. 36,863 con respecto a la situación actual.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5 Marcador de número de diapositiva">
            <a:extLst>
              <a:ext uri="{FF2B5EF4-FFF2-40B4-BE49-F238E27FC236}">
                <a16:creationId xmlns:a16="http://schemas.microsoft.com/office/drawing/2014/main" id="{FBA25048-225D-4FD6-AE92-90DBB68A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BA65B21-0099-4502-9EF9-31CFE30B31E7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88</a:t>
            </a:fld>
            <a:endParaRPr lang="es-ES" altLang="es-PE" sz="12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1B3FB097-BC73-47BA-93AC-B594784AA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188913"/>
            <a:ext cx="8001000" cy="792162"/>
          </a:xfrm>
        </p:spPr>
        <p:txBody>
          <a:bodyPr/>
          <a:lstStyle/>
          <a:p>
            <a:pPr eaLnBrk="1" hangingPunct="1"/>
            <a:r>
              <a:rPr lang="es-MX" altLang="es-PE" sz="2800" b="1"/>
              <a:t>SOSTENIBILIDAD SOCIAL</a:t>
            </a:r>
            <a:endParaRPr lang="es-ES" altLang="es-PE" sz="2800" b="1"/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1A59087D-6103-4BEC-926E-14295EDFEF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07375" cy="4968875"/>
          </a:xfrm>
        </p:spPr>
        <p:txBody>
          <a:bodyPr/>
          <a:lstStyle/>
          <a:p>
            <a:pPr algn="just" eaLnBrk="1" hangingPunct="1">
              <a:lnSpc>
                <a:spcPct val="95000"/>
              </a:lnSpc>
              <a:spcBef>
                <a:spcPct val="30000"/>
              </a:spcBef>
            </a:pPr>
            <a:r>
              <a:rPr lang="es-ES" altLang="es-PE" sz="2000"/>
              <a:t>Existe un compromiso de la población y la autoridad municipal. En el presupuesto participativo 2005 se priorizó el proyecto con la suma S/. 420,000 para su ejecución.</a:t>
            </a:r>
          </a:p>
          <a:p>
            <a:pPr algn="just" eaLnBrk="1" hangingPunct="1">
              <a:lnSpc>
                <a:spcPct val="95000"/>
              </a:lnSpc>
              <a:spcBef>
                <a:spcPct val="30000"/>
              </a:spcBef>
            </a:pPr>
            <a:r>
              <a:rPr lang="es-ES" altLang="es-PE" sz="2000"/>
              <a:t>Capacidad de gestión del Proyecto durante la Inversión. La Municipalidad tiene la capacidad económica, técnica y administrativa para la ejecución y el manejo de los fondos asignados al proyecto. </a:t>
            </a:r>
          </a:p>
          <a:p>
            <a:pPr algn="just" eaLnBrk="1" hangingPunct="1">
              <a:lnSpc>
                <a:spcPct val="95000"/>
              </a:lnSpc>
              <a:spcBef>
                <a:spcPct val="30000"/>
              </a:spcBef>
            </a:pPr>
            <a:r>
              <a:rPr lang="es-ES" altLang="es-PE" sz="2000"/>
              <a:t>Disponibilidad de recursos. Actualmente, la municipalidad maneja un presupuesto anual de S/. 12’000,000 provenientes del canon gasífero de CAMISEA. </a:t>
            </a:r>
          </a:p>
          <a:p>
            <a:pPr algn="just" eaLnBrk="1" hangingPunct="1">
              <a:lnSpc>
                <a:spcPct val="95000"/>
              </a:lnSpc>
              <a:spcBef>
                <a:spcPct val="30000"/>
              </a:spcBef>
            </a:pPr>
            <a:r>
              <a:rPr lang="es-ES" altLang="es-PE" sz="2000"/>
              <a:t>Financiamiento de costos de operación y mantenimiento con los ingresos recaudados de la prestación del servicio.</a:t>
            </a:r>
          </a:p>
          <a:p>
            <a:pPr algn="just" eaLnBrk="1" hangingPunct="1">
              <a:lnSpc>
                <a:spcPct val="95000"/>
              </a:lnSpc>
              <a:spcBef>
                <a:spcPct val="30000"/>
              </a:spcBef>
            </a:pPr>
            <a:r>
              <a:rPr lang="es-ES" altLang="es-PE" sz="2000"/>
              <a:t>Participación de los Beneficiarios. A través de la ejecución permanente de programas de información y sensibilización a la población y autoridades, y del oportuno pago de la tarifa del servicio.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5 Marcador de número de diapositiva">
            <a:extLst>
              <a:ext uri="{FF2B5EF4-FFF2-40B4-BE49-F238E27FC236}">
                <a16:creationId xmlns:a16="http://schemas.microsoft.com/office/drawing/2014/main" id="{3E8A2CE6-8FB0-4FD7-BBCE-7230C04E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CA62DC1-F85B-4FCD-842A-18EE0D75E683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89</a:t>
            </a:fld>
            <a:endParaRPr lang="es-ES" altLang="es-PE" sz="12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F5652F5B-58B6-493F-BA97-E5CDE50EE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268288"/>
            <a:ext cx="8280400" cy="712787"/>
          </a:xfrm>
        </p:spPr>
        <p:txBody>
          <a:bodyPr/>
          <a:lstStyle/>
          <a:p>
            <a:pPr eaLnBrk="1" hangingPunct="1"/>
            <a:r>
              <a:rPr lang="es-MX" altLang="es-PE" sz="2800" b="1"/>
              <a:t>4.5. EVALUACIÓN DE IMPACTO AMBIENTAL: IMPACTOS POSITIVOS</a:t>
            </a:r>
            <a:endParaRPr lang="es-ES" altLang="es-PE" sz="2800" b="1"/>
          </a:p>
        </p:txBody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BD4D21D6-664D-44E8-8282-2B36E6284C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628775"/>
            <a:ext cx="8001000" cy="4391025"/>
          </a:xfrm>
        </p:spPr>
        <p:txBody>
          <a:bodyPr/>
          <a:lstStyle/>
          <a:p>
            <a:pPr algn="just" eaLnBrk="1" hangingPunct="1">
              <a:spcBef>
                <a:spcPct val="35000"/>
              </a:spcBef>
            </a:pPr>
            <a:r>
              <a:rPr lang="es-ES" altLang="es-PE" sz="2000"/>
              <a:t>Preservación de la salud de la población: El manejo adecuado de los RR.SS. permitirá la eliminación de los botaderos y la disminución de focos infecciosos y vectores transmisores de enfermedades.</a:t>
            </a:r>
          </a:p>
          <a:p>
            <a:pPr algn="just" eaLnBrk="1" hangingPunct="1">
              <a:spcBef>
                <a:spcPct val="35000"/>
              </a:spcBef>
            </a:pPr>
            <a:r>
              <a:rPr lang="es-ES" altLang="es-PE" sz="2000"/>
              <a:t>Recuperación de áreas afectadas por la inadecuada disposición de los RR.SS. – botadero (0.2 has).</a:t>
            </a:r>
          </a:p>
          <a:p>
            <a:pPr algn="just" eaLnBrk="1" hangingPunct="1">
              <a:spcBef>
                <a:spcPct val="35000"/>
              </a:spcBef>
            </a:pPr>
            <a:r>
              <a:rPr lang="es-ES" altLang="es-PE" sz="2000"/>
              <a:t>Mejora del ecosistema urbano.</a:t>
            </a:r>
          </a:p>
          <a:p>
            <a:pPr algn="just" eaLnBrk="1" hangingPunct="1">
              <a:spcBef>
                <a:spcPct val="35000"/>
              </a:spcBef>
            </a:pPr>
            <a:r>
              <a:rPr lang="es-ES" altLang="es-PE" sz="2000"/>
              <a:t>Fuente de trabajo: la población accederá a trabajo temporal en la etapa de construcción; posteriormente en la etapa de operación y mantenimiento se considera que el proyecto genera trabajo estable inicialmente de 08 personas al inicio y concluye al 2015 con 20 personas laborando permanentemente.</a:t>
            </a:r>
          </a:p>
        </p:txBody>
      </p:sp>
      <p:pic>
        <p:nvPicPr>
          <p:cNvPr id="96261" name="Picture 4" descr="j0336588">
            <a:extLst>
              <a:ext uri="{FF2B5EF4-FFF2-40B4-BE49-F238E27FC236}">
                <a16:creationId xmlns:a16="http://schemas.microsoft.com/office/drawing/2014/main" id="{0CCE6203-C84F-41CA-B197-F5D18FB9ED7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320675"/>
            <a:ext cx="183515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5 Marcador de número de diapositiva">
            <a:extLst>
              <a:ext uri="{FF2B5EF4-FFF2-40B4-BE49-F238E27FC236}">
                <a16:creationId xmlns:a16="http://schemas.microsoft.com/office/drawing/2014/main" id="{8410AB80-ADE9-447C-AFAB-584A6B2C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5256EF9-A54F-46C0-B112-B32BCF49DC34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s-ES" altLang="es-PE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0861966C-44E4-4767-BD8F-DF632A3C26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260350"/>
            <a:ext cx="8001000" cy="720725"/>
          </a:xfrm>
        </p:spPr>
        <p:txBody>
          <a:bodyPr/>
          <a:lstStyle/>
          <a:p>
            <a:pPr eaLnBrk="1" hangingPunct="1"/>
            <a:r>
              <a:rPr lang="es-MX" altLang="es-PE" sz="2800" b="1"/>
              <a:t>2.1. DIAGNÓSTICO: ZONIFICACIÓN</a:t>
            </a:r>
            <a:endParaRPr lang="es-ES" altLang="es-PE" sz="2800" b="1"/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87B6E39B-F3F4-4C24-8DD8-75175B385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4608512" cy="4105275"/>
          </a:xfrm>
        </p:spPr>
        <p:txBody>
          <a:bodyPr/>
          <a:lstStyle/>
          <a:p>
            <a:pPr algn="just" eaLnBrk="1" hangingPunct="1">
              <a:spcBef>
                <a:spcPct val="80000"/>
              </a:spcBef>
            </a:pPr>
            <a:r>
              <a:rPr lang="es-PE" altLang="es-PE" sz="2000"/>
              <a:t>La zona del PIP es la localidad de Pichari, capital del distrito del mismo nombre.</a:t>
            </a:r>
          </a:p>
          <a:p>
            <a:pPr algn="just" eaLnBrk="1" hangingPunct="1">
              <a:spcBef>
                <a:spcPct val="80000"/>
              </a:spcBef>
            </a:pPr>
            <a:r>
              <a:rPr lang="es-PE" altLang="es-PE" sz="2000"/>
              <a:t>La localidad de Pichari se ubica sobre el río Apurímac entre Cusco y Ayacucho.</a:t>
            </a:r>
          </a:p>
          <a:p>
            <a:pPr algn="just" eaLnBrk="1" hangingPunct="1">
              <a:spcBef>
                <a:spcPct val="80000"/>
              </a:spcBef>
            </a:pPr>
            <a:r>
              <a:rPr lang="es-PE" altLang="es-PE" sz="2000"/>
              <a:t>Altitud: 600 m.s.n.m.</a:t>
            </a:r>
          </a:p>
          <a:p>
            <a:pPr algn="just" eaLnBrk="1" hangingPunct="1">
              <a:spcBef>
                <a:spcPct val="80000"/>
              </a:spcBef>
            </a:pPr>
            <a:r>
              <a:rPr lang="es-PE" altLang="es-PE" sz="2000"/>
              <a:t>Superficie total: 50 Km</a:t>
            </a:r>
            <a:r>
              <a:rPr lang="es-PE" altLang="es-PE" sz="2000" baseline="30000"/>
              <a:t>2</a:t>
            </a:r>
            <a:r>
              <a:rPr lang="es-PE" altLang="es-PE" sz="2000"/>
              <a:t>.</a:t>
            </a:r>
          </a:p>
          <a:p>
            <a:pPr algn="just" eaLnBrk="1" hangingPunct="1">
              <a:spcBef>
                <a:spcPct val="80000"/>
              </a:spcBef>
            </a:pPr>
            <a:r>
              <a:rPr lang="es-PE" altLang="es-PE" sz="2000"/>
              <a:t>Clima: De ceja de selva </a:t>
            </a:r>
          </a:p>
        </p:txBody>
      </p:sp>
      <p:pic>
        <p:nvPicPr>
          <p:cNvPr id="14341" name="Picture 4">
            <a:extLst>
              <a:ext uri="{FF2B5EF4-FFF2-40B4-BE49-F238E27FC236}">
                <a16:creationId xmlns:a16="http://schemas.microsoft.com/office/drawing/2014/main" id="{EF0F8F32-2DC2-44BB-9E3F-D9593C4AD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3911600"/>
            <a:ext cx="3382963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5">
            <a:extLst>
              <a:ext uri="{FF2B5EF4-FFF2-40B4-BE49-F238E27FC236}">
                <a16:creationId xmlns:a16="http://schemas.microsoft.com/office/drawing/2014/main" id="{B63064D7-A46D-4D22-8F63-EBDAC6149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412875"/>
            <a:ext cx="3384550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5 Marcador de número de diapositiva">
            <a:extLst>
              <a:ext uri="{FF2B5EF4-FFF2-40B4-BE49-F238E27FC236}">
                <a16:creationId xmlns:a16="http://schemas.microsoft.com/office/drawing/2014/main" id="{EFAC648A-3A0F-4B55-AF21-3529AA02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2B47C1-48CE-41FB-984A-E5B180668BD7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90</a:t>
            </a:fld>
            <a:endParaRPr lang="es-ES" altLang="es-PE" sz="1200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5D13D226-F52F-4420-AE1F-6D293B4FF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44450"/>
            <a:ext cx="8280400" cy="1000125"/>
          </a:xfrm>
        </p:spPr>
        <p:txBody>
          <a:bodyPr/>
          <a:lstStyle/>
          <a:p>
            <a:pPr eaLnBrk="1" hangingPunct="1"/>
            <a:r>
              <a:rPr lang="es-MX" altLang="es-PE" sz="2800" b="1"/>
              <a:t>EVALUACIÓN DE IMPACTO AMBIENTAL: IMPACTOS NEGATIVOS</a:t>
            </a:r>
            <a:endParaRPr lang="es-ES" altLang="es-PE" sz="2800" b="1"/>
          </a:p>
        </p:txBody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F856DC31-251C-412E-806B-B03C09B46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001000" cy="5040313"/>
          </a:xfrm>
        </p:spPr>
        <p:txBody>
          <a:bodyPr/>
          <a:lstStyle/>
          <a:p>
            <a:pPr algn="just" eaLnBrk="1" hangingPunct="1">
              <a:spcBef>
                <a:spcPct val="35000"/>
              </a:spcBef>
            </a:pPr>
            <a:r>
              <a:rPr lang="es-ES" altLang="es-PE" sz="1900"/>
              <a:t>Remoción de capa superficial de suelos (alteración vegetación y fauna): en la etapa de construcción se efectuará movimiento de tierra a fin de construir trincheras, ello afectará el top soil (Suelo de espesor 0.20 cm.). </a:t>
            </a:r>
          </a:p>
          <a:p>
            <a:pPr algn="just" eaLnBrk="1" hangingPunct="1">
              <a:spcBef>
                <a:spcPct val="35000"/>
              </a:spcBef>
            </a:pPr>
            <a:r>
              <a:rPr lang="es-ES" altLang="es-PE" sz="1900"/>
              <a:t>Movimientos de tierra: La excavación de trincheras originará la acumulación de grandes volúmenes de tierra que deberán ser adecuadamente  dispuestos dentro del área del relleno sanitario.</a:t>
            </a:r>
          </a:p>
          <a:p>
            <a:pPr algn="just" eaLnBrk="1" hangingPunct="1">
              <a:spcBef>
                <a:spcPct val="35000"/>
              </a:spcBef>
            </a:pPr>
            <a:r>
              <a:rPr lang="es-ES" altLang="es-PE" sz="1900"/>
              <a:t>Efectos barreras: construcción de un cerco perimétrico. Dicha infraestructura limitará el acceso de especies de la zona al área del proyecto.</a:t>
            </a:r>
          </a:p>
          <a:p>
            <a:pPr algn="just" eaLnBrk="1" hangingPunct="1">
              <a:spcBef>
                <a:spcPct val="35000"/>
              </a:spcBef>
            </a:pPr>
            <a:r>
              <a:rPr lang="es-ES" altLang="es-PE" sz="1900"/>
              <a:t>Alteración de la permeabilidad propia del terreno: El área será compactada e impermeabilizada con arcilla, ello alterará la permeabilidad natural del área.</a:t>
            </a:r>
          </a:p>
          <a:p>
            <a:pPr algn="just" eaLnBrk="1" hangingPunct="1">
              <a:spcBef>
                <a:spcPct val="35000"/>
              </a:spcBef>
            </a:pPr>
            <a:r>
              <a:rPr lang="es-ES" altLang="es-PE" sz="1900"/>
              <a:t>Actividades propias de una faena de obras civiles: ruido, polvo, tránsito, movimiento de maquinaria pesada.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5 Marcador de número de diapositiva">
            <a:extLst>
              <a:ext uri="{FF2B5EF4-FFF2-40B4-BE49-F238E27FC236}">
                <a16:creationId xmlns:a16="http://schemas.microsoft.com/office/drawing/2014/main" id="{8DE6258B-148C-4A25-8BDA-7CDE64CD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CC7268-D949-4E40-AAC6-6265D515130F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91</a:t>
            </a:fld>
            <a:endParaRPr lang="es-ES" altLang="es-PE" sz="1200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088346D5-B4C8-461B-BFEE-D839656EF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15888"/>
            <a:ext cx="8280400" cy="928687"/>
          </a:xfrm>
        </p:spPr>
        <p:txBody>
          <a:bodyPr/>
          <a:lstStyle/>
          <a:p>
            <a:pPr eaLnBrk="1" hangingPunct="1"/>
            <a:r>
              <a:rPr lang="es-MX" altLang="es-PE" sz="2800" b="1"/>
              <a:t>EVALUACIÓN DE IMPACTO AMBIENTAL: MEDIDAS PLANTEADAS</a:t>
            </a:r>
            <a:endParaRPr lang="es-ES" altLang="es-PE" sz="2800" b="1"/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578E6C93-6ACA-434C-98CE-437A14059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268413"/>
            <a:ext cx="8001000" cy="489743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30000"/>
              </a:spcBef>
            </a:pPr>
            <a:r>
              <a:rPr lang="es-ES" altLang="es-PE" sz="2000" b="1"/>
              <a:t>Control de los olores</a:t>
            </a:r>
            <a:r>
              <a:rPr lang="es-ES" altLang="es-PE" sz="2000"/>
              <a:t>:</a:t>
            </a:r>
          </a:p>
          <a:p>
            <a:pPr lvl="1" algn="just" eaLnBrk="1" hangingPunct="1">
              <a:lnSpc>
                <a:spcPct val="90000"/>
              </a:lnSpc>
              <a:spcBef>
                <a:spcPct val="30000"/>
              </a:spcBef>
            </a:pPr>
            <a:r>
              <a:rPr lang="es-ES" altLang="es-PE" sz="1800"/>
              <a:t>Utilización de pantallas vegetales, (árboles, arbustos) </a:t>
            </a:r>
          </a:p>
          <a:p>
            <a:pPr lvl="1" algn="just" eaLnBrk="1" hangingPunct="1">
              <a:lnSpc>
                <a:spcPct val="90000"/>
              </a:lnSpc>
              <a:spcBef>
                <a:spcPct val="30000"/>
              </a:spcBef>
            </a:pPr>
            <a:r>
              <a:rPr lang="es-ES" altLang="es-PE" sz="1800"/>
              <a:t>Tratamiento de los líquidos percolados. </a:t>
            </a:r>
          </a:p>
          <a:p>
            <a:pPr lvl="1" algn="just" eaLnBrk="1" hangingPunct="1">
              <a:lnSpc>
                <a:spcPct val="90000"/>
              </a:lnSpc>
              <a:spcBef>
                <a:spcPct val="30000"/>
              </a:spcBef>
            </a:pPr>
            <a:r>
              <a:rPr lang="es-ES" altLang="es-PE" sz="1800"/>
              <a:t>Elevación de la chimenea proveniente de los colectores de gases a 2.00 m altura para mejorar la dispersión y dilución. </a:t>
            </a:r>
            <a:endParaRPr lang="es-ES" altLang="es-PE" sz="1800" b="1"/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</a:pPr>
            <a:r>
              <a:rPr lang="es-ES" altLang="es-PE" sz="2000" b="1"/>
              <a:t>Control de los Ruidos</a:t>
            </a:r>
            <a:r>
              <a:rPr lang="es-ES" altLang="es-PE" sz="2000"/>
              <a:t>:</a:t>
            </a:r>
          </a:p>
          <a:p>
            <a:pPr lvl="1" algn="just" eaLnBrk="1" hangingPunct="1">
              <a:lnSpc>
                <a:spcPct val="90000"/>
              </a:lnSpc>
              <a:spcBef>
                <a:spcPct val="30000"/>
              </a:spcBef>
            </a:pPr>
            <a:r>
              <a:rPr lang="es-ES" altLang="es-PE" sz="1800"/>
              <a:t>Pantallas vegetales: se plantea usar equipos de baja emisión de ruidos e instalar un cerco vivo.</a:t>
            </a:r>
          </a:p>
          <a:p>
            <a:pPr lvl="1" algn="just" eaLnBrk="1" hangingPunct="1">
              <a:lnSpc>
                <a:spcPct val="90000"/>
              </a:lnSpc>
              <a:spcBef>
                <a:spcPct val="30000"/>
              </a:spcBef>
            </a:pPr>
            <a:r>
              <a:rPr lang="es-ES" altLang="es-PE" sz="1800"/>
              <a:t>Instalar silenciadores para los automóviles, de modo que no perturben la tranquilidad de la zona. </a:t>
            </a:r>
            <a:endParaRPr lang="es-ES" altLang="es-PE" sz="1800" b="1"/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</a:pPr>
            <a:r>
              <a:rPr lang="es-ES" altLang="es-PE" sz="2000" b="1"/>
              <a:t>Alteración de aguas subterráneas</a:t>
            </a:r>
            <a:r>
              <a:rPr lang="es-ES" altLang="es-PE" sz="2000"/>
              <a:t>:</a:t>
            </a:r>
          </a:p>
          <a:p>
            <a:pPr lvl="1" algn="just" eaLnBrk="1" hangingPunct="1">
              <a:lnSpc>
                <a:spcPct val="90000"/>
              </a:lnSpc>
              <a:spcBef>
                <a:spcPct val="30000"/>
              </a:spcBef>
            </a:pPr>
            <a:r>
              <a:rPr lang="es-ES" altLang="es-PE" sz="1800"/>
              <a:t>Adecuada impermeabilización del relleno sanitario, para evitar filtraciones: índice de infiltración de 10-7 cm./ sg</a:t>
            </a:r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</a:pPr>
            <a:r>
              <a:rPr lang="es-ES" altLang="es-PE" sz="2000" b="1"/>
              <a:t>Diseminación de materiales</a:t>
            </a:r>
            <a:r>
              <a:rPr lang="es-ES" altLang="es-PE" sz="2000"/>
              <a:t>:</a:t>
            </a:r>
          </a:p>
          <a:p>
            <a:pPr lvl="1" algn="just" eaLnBrk="1" hangingPunct="1">
              <a:lnSpc>
                <a:spcPct val="90000"/>
              </a:lnSpc>
              <a:spcBef>
                <a:spcPct val="30000"/>
              </a:spcBef>
            </a:pPr>
            <a:r>
              <a:rPr lang="es-ES" altLang="es-PE" sz="1800"/>
              <a:t>Configurar barreras evitando que el viento incida sobre el frente trabajo; se plantea la implementación de cerco vivo.</a:t>
            </a:r>
            <a:endParaRPr lang="es-ES" altLang="es-PE" sz="1800" b="1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5 Marcador de número de diapositiva">
            <a:extLst>
              <a:ext uri="{FF2B5EF4-FFF2-40B4-BE49-F238E27FC236}">
                <a16:creationId xmlns:a16="http://schemas.microsoft.com/office/drawing/2014/main" id="{4A31780E-0B8E-4213-B6DE-2FC281D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C144525-DD9E-468A-958F-0E0E96666CA1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92</a:t>
            </a:fld>
            <a:endParaRPr lang="es-ES" altLang="es-PE" sz="1200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1554D822-EEAD-44A4-827C-8C2FAE25DA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80400" cy="857250"/>
          </a:xfrm>
        </p:spPr>
        <p:txBody>
          <a:bodyPr/>
          <a:lstStyle/>
          <a:p>
            <a:pPr eaLnBrk="1" hangingPunct="1"/>
            <a:r>
              <a:rPr lang="es-MX" altLang="es-PE" sz="2800" b="1"/>
              <a:t>EVALUACIÓN DE IMPACTO AMBIENTAL: MEDIDAS PLANTEADAS</a:t>
            </a:r>
            <a:endParaRPr lang="es-ES" altLang="es-PE" sz="2800" b="1"/>
          </a:p>
        </p:txBody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5F09A6D5-10BA-453A-AAF9-7548BB6E7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07375" cy="4897437"/>
          </a:xfrm>
        </p:spPr>
        <p:txBody>
          <a:bodyPr/>
          <a:lstStyle/>
          <a:p>
            <a:pPr algn="just" eaLnBrk="1" hangingPunct="1">
              <a:spcBef>
                <a:spcPct val="35000"/>
              </a:spcBef>
            </a:pPr>
            <a:r>
              <a:rPr lang="es-ES" altLang="es-PE" sz="2000" b="1"/>
              <a:t>Control de Material particulado</a:t>
            </a:r>
            <a:r>
              <a:rPr lang="es-ES" altLang="es-PE" sz="2000"/>
              <a:t>:</a:t>
            </a:r>
          </a:p>
          <a:p>
            <a:pPr lvl="1" algn="just" eaLnBrk="1" hangingPunct="1">
              <a:spcBef>
                <a:spcPct val="35000"/>
              </a:spcBef>
            </a:pPr>
            <a:r>
              <a:rPr lang="es-ES" altLang="es-PE" sz="1800"/>
              <a:t>Riego de camino y de tierra acumulada para recubrimiento.</a:t>
            </a:r>
          </a:p>
          <a:p>
            <a:pPr lvl="1" algn="just" eaLnBrk="1" hangingPunct="1">
              <a:spcBef>
                <a:spcPct val="35000"/>
              </a:spcBef>
            </a:pPr>
            <a:r>
              <a:rPr lang="es-ES" altLang="es-PE" sz="1800"/>
              <a:t>Cerco Vivo en el perímetro del relleno. </a:t>
            </a:r>
            <a:endParaRPr lang="es-ES" altLang="es-PE" sz="1800" b="1"/>
          </a:p>
          <a:p>
            <a:pPr algn="just" eaLnBrk="1" hangingPunct="1">
              <a:spcBef>
                <a:spcPct val="35000"/>
              </a:spcBef>
            </a:pPr>
            <a:r>
              <a:rPr lang="es-ES" altLang="es-PE" sz="2000" b="1"/>
              <a:t>Control de vectores</a:t>
            </a:r>
            <a:r>
              <a:rPr lang="es-ES" altLang="es-PE" sz="2000"/>
              <a:t>: </a:t>
            </a:r>
          </a:p>
          <a:p>
            <a:pPr lvl="1" algn="just" eaLnBrk="1" hangingPunct="1">
              <a:spcBef>
                <a:spcPct val="35000"/>
              </a:spcBef>
            </a:pPr>
            <a:r>
              <a:rPr lang="es-ES" altLang="es-PE" sz="1800"/>
              <a:t>Fumigaciones y desratizaciones como mínino, cada 6 meses. </a:t>
            </a:r>
          </a:p>
          <a:p>
            <a:pPr lvl="1" algn="just" eaLnBrk="1" hangingPunct="1">
              <a:spcBef>
                <a:spcPct val="35000"/>
              </a:spcBef>
            </a:pPr>
            <a:r>
              <a:rPr lang="es-ES" altLang="es-PE" sz="1800"/>
              <a:t>Disposición de los residuos en forma inmediata en el relleno sanitario, de seguridad o planta de humus.</a:t>
            </a:r>
            <a:endParaRPr lang="es-ES" altLang="es-PE" sz="1800" b="1"/>
          </a:p>
          <a:p>
            <a:pPr algn="just" eaLnBrk="1" hangingPunct="1">
              <a:spcBef>
                <a:spcPct val="35000"/>
              </a:spcBef>
            </a:pPr>
            <a:r>
              <a:rPr lang="es-ES" altLang="es-PE" sz="2000" b="1"/>
              <a:t>Control de Líquidos percolados (lixiviados):</a:t>
            </a:r>
            <a:endParaRPr lang="es-ES" altLang="es-PE" sz="2000"/>
          </a:p>
          <a:p>
            <a:pPr lvl="1" algn="just" eaLnBrk="1" hangingPunct="1">
              <a:spcBef>
                <a:spcPct val="35000"/>
              </a:spcBef>
            </a:pPr>
            <a:r>
              <a:rPr lang="es-ES" altLang="es-PE" sz="1800"/>
              <a:t>Captación dentro de las trincheras con colectores de lixiviados y tratamiento en una laguna de evaporación.</a:t>
            </a:r>
            <a:endParaRPr lang="es-ES" altLang="es-PE" sz="1800" b="1"/>
          </a:p>
          <a:p>
            <a:pPr algn="just" eaLnBrk="1" hangingPunct="1">
              <a:spcBef>
                <a:spcPct val="35000"/>
              </a:spcBef>
            </a:pPr>
            <a:r>
              <a:rPr lang="es-ES" altLang="es-PE" sz="2000" b="1"/>
              <a:t>Control de Biogás</a:t>
            </a:r>
            <a:r>
              <a:rPr lang="es-ES" altLang="es-PE" sz="2000"/>
              <a:t>:</a:t>
            </a:r>
          </a:p>
          <a:p>
            <a:pPr lvl="1" algn="just" eaLnBrk="1" hangingPunct="1">
              <a:spcBef>
                <a:spcPct val="35000"/>
              </a:spcBef>
            </a:pPr>
            <a:r>
              <a:rPr lang="es-ES" altLang="es-PE" sz="1800"/>
              <a:t>Extracción de las trincheras por medio de las chimeneas y elevación a 2.00 con el fin de dispersarlo y diluirlos.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5 Marcador de número de diapositiva">
            <a:extLst>
              <a:ext uri="{FF2B5EF4-FFF2-40B4-BE49-F238E27FC236}">
                <a16:creationId xmlns:a16="http://schemas.microsoft.com/office/drawing/2014/main" id="{76086373-98E4-4B53-B0C5-4331C231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FFBFCB1-8911-4DE3-9ECE-AAA3AE0ED2B5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93</a:t>
            </a:fld>
            <a:endParaRPr lang="es-ES" altLang="es-PE" sz="1200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30AE2165-49D1-44A9-9C32-78BD596DEF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404813"/>
            <a:ext cx="8001000" cy="576262"/>
          </a:xfrm>
        </p:spPr>
        <p:txBody>
          <a:bodyPr/>
          <a:lstStyle/>
          <a:p>
            <a:pPr eaLnBrk="1" hangingPunct="1"/>
            <a:r>
              <a:rPr lang="es-MX" altLang="es-PE" sz="2800" b="1"/>
              <a:t>4.6. SELECCIÓN DE ALTERNATIVA</a:t>
            </a:r>
            <a:endParaRPr lang="es-ES" altLang="es-PE" sz="2800" b="1"/>
          </a:p>
        </p:txBody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AB542AA9-FDEF-400C-8262-F5571B1E76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8001000" cy="4606925"/>
          </a:xfrm>
        </p:spPr>
        <p:txBody>
          <a:bodyPr/>
          <a:lstStyle/>
          <a:p>
            <a:pPr algn="just" eaLnBrk="1" hangingPunct="1">
              <a:spcBef>
                <a:spcPct val="35000"/>
              </a:spcBef>
            </a:pPr>
            <a:r>
              <a:rPr lang="es-PE" altLang="es-PE" sz="2000"/>
              <a:t>De la evaluación social se concluye que la alternativa I es la más adecuada, ya que posee un ratio de costo-efectividad menor al de la alternativa II.</a:t>
            </a:r>
          </a:p>
          <a:p>
            <a:pPr algn="just" eaLnBrk="1" hangingPunct="1">
              <a:spcBef>
                <a:spcPct val="35000"/>
              </a:spcBef>
            </a:pPr>
            <a:r>
              <a:rPr lang="es-PE" altLang="es-PE" sz="2000"/>
              <a:t>Del análisis de sensibilidad, la variación de costos no favorece a la alternativa II, por lo que la I sigue siendo preferible.</a:t>
            </a:r>
          </a:p>
          <a:p>
            <a:pPr algn="just" eaLnBrk="1" hangingPunct="1">
              <a:spcBef>
                <a:spcPct val="35000"/>
              </a:spcBef>
            </a:pPr>
            <a:r>
              <a:rPr lang="es-PE" altLang="es-PE" sz="2000"/>
              <a:t>Del análisis de sostenibilidad, la Alternativa I es más sostenible desde el sentido económico, ya que cubre los costos de operación y mantenimiento con un cobro de S/. 6.50 por la prestación del servicio, tarifa que es la que la población estaría dispuesta a pagar por el servicio, mientras que en la Alternativa II será necesario incrementar la tarifa a S/. 10.06 a partir del año 6.</a:t>
            </a:r>
            <a:endParaRPr lang="es-ES" altLang="es-PE" sz="20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5 Marcador de número de diapositiva">
            <a:extLst>
              <a:ext uri="{FF2B5EF4-FFF2-40B4-BE49-F238E27FC236}">
                <a16:creationId xmlns:a16="http://schemas.microsoft.com/office/drawing/2014/main" id="{B89C67B0-1B6C-4411-9CCC-AED2AE96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7C50F24-54DE-4235-9FC6-BFCD8A34A502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94</a:t>
            </a:fld>
            <a:endParaRPr lang="es-ES" altLang="es-PE" sz="120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A38F6278-4104-41ED-8AB0-18DF1836E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260350"/>
            <a:ext cx="8001000" cy="792163"/>
          </a:xfrm>
        </p:spPr>
        <p:txBody>
          <a:bodyPr/>
          <a:lstStyle/>
          <a:p>
            <a:pPr eaLnBrk="1" hangingPunct="1"/>
            <a:r>
              <a:rPr lang="es-MX" altLang="es-PE" sz="2800" b="1"/>
              <a:t>4.7. MATRIZ DE MARCO LÓGICO DE LA ALTERNATIVA SELECCIONADA</a:t>
            </a:r>
            <a:endParaRPr lang="es-ES" altLang="es-PE" sz="2800" b="1"/>
          </a:p>
        </p:txBody>
      </p:sp>
      <p:pic>
        <p:nvPicPr>
          <p:cNvPr id="101380" name="Picture 904">
            <a:extLst>
              <a:ext uri="{FF2B5EF4-FFF2-40B4-BE49-F238E27FC236}">
                <a16:creationId xmlns:a16="http://schemas.microsoft.com/office/drawing/2014/main" id="{C8C37234-AD41-456E-9FFF-CC459421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5" b="2400"/>
          <a:stretch>
            <a:fillRect/>
          </a:stretch>
        </p:blipFill>
        <p:spPr bwMode="auto">
          <a:xfrm>
            <a:off x="539750" y="1146175"/>
            <a:ext cx="7943850" cy="51625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5 Marcador de número de diapositiva">
            <a:extLst>
              <a:ext uri="{FF2B5EF4-FFF2-40B4-BE49-F238E27FC236}">
                <a16:creationId xmlns:a16="http://schemas.microsoft.com/office/drawing/2014/main" id="{848D5572-3A70-4530-A3BC-9363218C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46F7661-20EC-4A69-B95F-A5467E17F4DB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95</a:t>
            </a:fld>
            <a:endParaRPr lang="es-ES" altLang="es-PE" sz="1200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46727E75-C43E-41B4-BA0A-9929DD7DB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115888"/>
            <a:ext cx="8001000" cy="865187"/>
          </a:xfrm>
        </p:spPr>
        <p:txBody>
          <a:bodyPr/>
          <a:lstStyle/>
          <a:p>
            <a:pPr eaLnBrk="1" hangingPunct="1"/>
            <a:r>
              <a:rPr lang="es-MX" altLang="es-PE" sz="3600" b="1">
                <a:solidFill>
                  <a:srgbClr val="FFFF00"/>
                </a:solidFill>
              </a:rPr>
              <a:t>5. CONCLUSIONES</a:t>
            </a:r>
            <a:endParaRPr lang="es-ES" altLang="es-PE" sz="3600" b="1">
              <a:solidFill>
                <a:srgbClr val="FFFF00"/>
              </a:solidFill>
            </a:endParaRPr>
          </a:p>
        </p:txBody>
      </p:sp>
      <p:pic>
        <p:nvPicPr>
          <p:cNvPr id="102404" name="Picture 4" descr="pic00245">
            <a:extLst>
              <a:ext uri="{FF2B5EF4-FFF2-40B4-BE49-F238E27FC236}">
                <a16:creationId xmlns:a16="http://schemas.microsoft.com/office/drawing/2014/main" id="{3F6CB522-944C-409F-B07A-A78B412F5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" t="35793" r="8519" b="17284"/>
          <a:stretch>
            <a:fillRect/>
          </a:stretch>
        </p:blipFill>
        <p:spPr bwMode="auto">
          <a:xfrm>
            <a:off x="3132138" y="3284538"/>
            <a:ext cx="33845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5" name="Rectangle 3">
            <a:extLst>
              <a:ext uri="{FF2B5EF4-FFF2-40B4-BE49-F238E27FC236}">
                <a16:creationId xmlns:a16="http://schemas.microsoft.com/office/drawing/2014/main" id="{950C6A56-8A3C-4396-BEB5-3DABE1EBC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484313"/>
            <a:ext cx="8001000" cy="424656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s-MX" altLang="es-PE" sz="2400">
                <a:solidFill>
                  <a:schemeClr val="bg1"/>
                </a:solidFill>
              </a:rPr>
              <a:t>5.1. CONCLUSIONES Y RECOMENDACIONES</a:t>
            </a:r>
          </a:p>
          <a:p>
            <a:pPr eaLnBrk="1" hangingPunct="1">
              <a:spcBef>
                <a:spcPct val="50000"/>
              </a:spcBef>
            </a:pPr>
            <a:r>
              <a:rPr lang="es-MX" altLang="es-PE" sz="2400">
                <a:solidFill>
                  <a:schemeClr val="bg1"/>
                </a:solidFill>
              </a:rPr>
              <a:t>5.2. GLOSARIO DE TÉRMINOS</a:t>
            </a:r>
          </a:p>
          <a:p>
            <a:pPr eaLnBrk="1" hangingPunct="1">
              <a:spcBef>
                <a:spcPct val="50000"/>
              </a:spcBef>
            </a:pPr>
            <a:r>
              <a:rPr lang="es-MX" altLang="es-PE" sz="2400">
                <a:solidFill>
                  <a:schemeClr val="bg1"/>
                </a:solidFill>
              </a:rPr>
              <a:t>5.3. BIBLIOGRAFÍA</a:t>
            </a:r>
            <a:endParaRPr lang="es-ES" altLang="es-PE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5 Marcador de número de diapositiva">
            <a:extLst>
              <a:ext uri="{FF2B5EF4-FFF2-40B4-BE49-F238E27FC236}">
                <a16:creationId xmlns:a16="http://schemas.microsoft.com/office/drawing/2014/main" id="{AE3480E4-A061-437E-BBDE-FDEA0092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7C9C02C-A691-4E78-BACE-2BBBEC5B12F5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96</a:t>
            </a:fld>
            <a:endParaRPr lang="es-ES" altLang="es-PE" sz="1200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75D6971D-A8A1-49A8-B2CA-9297E52235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188913"/>
            <a:ext cx="8001000" cy="820737"/>
          </a:xfrm>
        </p:spPr>
        <p:txBody>
          <a:bodyPr/>
          <a:lstStyle/>
          <a:p>
            <a:pPr eaLnBrk="1" hangingPunct="1"/>
            <a:r>
              <a:rPr lang="es-MX" altLang="es-PE" sz="2800" b="1"/>
              <a:t>5.1. CONCLUSIONES Y RECOMENDACIONES</a:t>
            </a:r>
            <a:endParaRPr lang="es-ES" altLang="es-PE" sz="2800" b="1"/>
          </a:p>
        </p:txBody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903C9FA5-F827-4D6C-84C0-D533013BD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099425" cy="4968875"/>
          </a:xfrm>
        </p:spPr>
        <p:txBody>
          <a:bodyPr/>
          <a:lstStyle/>
          <a:p>
            <a:pPr algn="just" eaLnBrk="1" hangingPunct="1">
              <a:spcBef>
                <a:spcPct val="35000"/>
              </a:spcBef>
              <a:buSzPct val="150000"/>
              <a:buFont typeface="Wingdings" panose="05000000000000000000" pitchFamily="2" charset="2"/>
              <a:buChar char="@"/>
            </a:pPr>
            <a:r>
              <a:rPr lang="es-MX" altLang="es-PE" sz="2000"/>
              <a:t>La alternativa recomendada es la 1, tal como lo demuestran la evaluación social, el análisis de sensibilidad y el análisis de sostenibilidad.</a:t>
            </a:r>
          </a:p>
          <a:p>
            <a:pPr algn="just" eaLnBrk="1" hangingPunct="1">
              <a:spcBef>
                <a:spcPct val="35000"/>
              </a:spcBef>
              <a:buSzPct val="150000"/>
              <a:buFont typeface="Wingdings" panose="05000000000000000000" pitchFamily="2" charset="2"/>
              <a:buChar char="@"/>
            </a:pPr>
            <a:r>
              <a:rPr lang="es-MX" altLang="es-PE" sz="2000"/>
              <a:t>La evaluación de impacto ambiental no tiene grandes diferencias para ambas alternativas.</a:t>
            </a:r>
          </a:p>
          <a:p>
            <a:pPr algn="just" eaLnBrk="1" hangingPunct="1">
              <a:spcBef>
                <a:spcPct val="35000"/>
              </a:spcBef>
              <a:buSzPct val="150000"/>
              <a:buFont typeface="Wingdings" panose="05000000000000000000" pitchFamily="2" charset="2"/>
              <a:buChar char="@"/>
            </a:pPr>
            <a:r>
              <a:rPr lang="es-MX" altLang="es-PE" sz="2000"/>
              <a:t>Asumir la alternativa 1 implica fundamentalmente, además de llevar a cabo las acciones mencionadas, mantener en óptimas condiciones la unidad de recolección existente durante los 5 primeros años, para poder adquirir a partir del año 6 una nueva unidad.</a:t>
            </a:r>
          </a:p>
          <a:p>
            <a:pPr algn="just" eaLnBrk="1" hangingPunct="1">
              <a:spcBef>
                <a:spcPct val="35000"/>
              </a:spcBef>
              <a:buSzPct val="150000"/>
              <a:buFont typeface="Wingdings" panose="05000000000000000000" pitchFamily="2" charset="2"/>
              <a:buChar char="@"/>
            </a:pPr>
            <a:r>
              <a:rPr lang="es-MX" altLang="es-PE" sz="2000"/>
              <a:t>La implementación de la Unidad de Gestión de RR.SS. en la Municipalidad de Pichari debe contar con el apoyo de la alta dirección y ser reconocida como tal dentro de la estructura organizacional de la institución.</a:t>
            </a:r>
            <a:endParaRPr lang="es-ES" altLang="es-PE" sz="20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5 Marcador de número de diapositiva">
            <a:extLst>
              <a:ext uri="{FF2B5EF4-FFF2-40B4-BE49-F238E27FC236}">
                <a16:creationId xmlns:a16="http://schemas.microsoft.com/office/drawing/2014/main" id="{AC8B6E57-DDED-41DF-A440-0D6E7D2F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C29AB35-1BFD-41E5-ACAB-EAC738576D20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97</a:t>
            </a:fld>
            <a:endParaRPr lang="es-ES" altLang="es-PE" sz="1200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C40B757B-91D2-49FC-B5AA-94A37806E1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188913"/>
            <a:ext cx="8001000" cy="792162"/>
          </a:xfrm>
        </p:spPr>
        <p:txBody>
          <a:bodyPr/>
          <a:lstStyle/>
          <a:p>
            <a:pPr eaLnBrk="1" hangingPunct="1"/>
            <a:r>
              <a:rPr lang="es-MX" altLang="es-PE" sz="2800" b="1"/>
              <a:t>5.2. GLOSARIO DE TÉRMINOS</a:t>
            </a:r>
            <a:endParaRPr lang="es-ES" altLang="es-PE" sz="2800" b="1"/>
          </a:p>
        </p:txBody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6410D089-3FB4-4D9C-8A9A-320C922CD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099425" cy="4678362"/>
          </a:xfrm>
        </p:spPr>
        <p:txBody>
          <a:bodyPr/>
          <a:lstStyle/>
          <a:p>
            <a:pPr algn="just" eaLnBrk="1" hangingPunct="1">
              <a:spcBef>
                <a:spcPct val="35000"/>
              </a:spcBef>
            </a:pPr>
            <a:r>
              <a:rPr lang="es-MX" altLang="es-PE" sz="2000"/>
              <a:t>SNIP: Sistema Nacional de Inversión Pública</a:t>
            </a:r>
          </a:p>
          <a:p>
            <a:pPr algn="just" eaLnBrk="1" hangingPunct="1">
              <a:spcBef>
                <a:spcPct val="35000"/>
              </a:spcBef>
            </a:pPr>
            <a:r>
              <a:rPr lang="es-MX" altLang="es-PE" sz="2000"/>
              <a:t>DNPP: Dirección Nacional de Presupuesto Público</a:t>
            </a:r>
          </a:p>
          <a:p>
            <a:pPr algn="just" eaLnBrk="1" hangingPunct="1">
              <a:spcBef>
                <a:spcPct val="35000"/>
              </a:spcBef>
            </a:pPr>
            <a:r>
              <a:rPr lang="es-MX" altLang="es-PE" sz="2000"/>
              <a:t>UPRO: Unidad de Proyectos y Obras (Municipalidad de Pichari)</a:t>
            </a:r>
          </a:p>
          <a:p>
            <a:pPr algn="just" eaLnBrk="1" hangingPunct="1">
              <a:spcBef>
                <a:spcPct val="35000"/>
              </a:spcBef>
            </a:pPr>
            <a:r>
              <a:rPr lang="es-MX" altLang="es-PE" sz="2000"/>
              <a:t>RR.SS. : Residuos sólidos</a:t>
            </a:r>
          </a:p>
          <a:p>
            <a:pPr algn="just" eaLnBrk="1" hangingPunct="1">
              <a:spcBef>
                <a:spcPct val="35000"/>
              </a:spcBef>
            </a:pPr>
            <a:r>
              <a:rPr lang="es-MX" altLang="es-PE" sz="2000"/>
              <a:t>EDA: Enfermedad diarreica aguda</a:t>
            </a:r>
          </a:p>
          <a:p>
            <a:pPr algn="just" eaLnBrk="1" hangingPunct="1">
              <a:spcBef>
                <a:spcPct val="35000"/>
              </a:spcBef>
            </a:pPr>
            <a:r>
              <a:rPr lang="es-MX" altLang="es-PE" sz="2000"/>
              <a:t>IRA: Infección respiratoria aguda</a:t>
            </a:r>
          </a:p>
          <a:p>
            <a:pPr algn="just" eaLnBrk="1" hangingPunct="1">
              <a:spcBef>
                <a:spcPct val="35000"/>
              </a:spcBef>
            </a:pPr>
            <a:r>
              <a:rPr lang="es-MX" altLang="es-PE" sz="2000"/>
              <a:t>TM: Tonelada métrica</a:t>
            </a:r>
          </a:p>
          <a:p>
            <a:pPr algn="just" eaLnBrk="1" hangingPunct="1">
              <a:spcBef>
                <a:spcPct val="35000"/>
              </a:spcBef>
            </a:pPr>
            <a:r>
              <a:rPr lang="es-MX" altLang="es-PE" sz="2000"/>
              <a:t>TSD: Tasa social de descuento</a:t>
            </a:r>
          </a:p>
          <a:p>
            <a:pPr algn="just" eaLnBrk="1" hangingPunct="1">
              <a:spcBef>
                <a:spcPct val="35000"/>
              </a:spcBef>
            </a:pPr>
            <a:r>
              <a:rPr lang="es-MX" altLang="es-PE" sz="2000"/>
              <a:t>VACSN: Valor actual de costos sociales netos</a:t>
            </a:r>
          </a:p>
          <a:p>
            <a:pPr algn="just" eaLnBrk="1" hangingPunct="1">
              <a:spcBef>
                <a:spcPct val="35000"/>
              </a:spcBef>
            </a:pPr>
            <a:r>
              <a:rPr lang="es-MX" altLang="es-PE" sz="2000"/>
              <a:t>CE: Ratio costo efectividad</a:t>
            </a:r>
          </a:p>
          <a:p>
            <a:pPr algn="just" eaLnBrk="1" hangingPunct="1">
              <a:spcBef>
                <a:spcPct val="35000"/>
              </a:spcBef>
            </a:pPr>
            <a:endParaRPr lang="es-ES" altLang="es-PE" sz="20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5 Marcador de número de diapositiva">
            <a:extLst>
              <a:ext uri="{FF2B5EF4-FFF2-40B4-BE49-F238E27FC236}">
                <a16:creationId xmlns:a16="http://schemas.microsoft.com/office/drawing/2014/main" id="{6FBB5CFB-155E-45BB-89B9-B47CDC553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BCBD4B7-6DA3-4798-879D-268AE1B5771C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98</a:t>
            </a:fld>
            <a:endParaRPr lang="es-ES" altLang="es-PE" sz="12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B3B50E7C-AAA5-4956-89BC-493A1E2FF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115888"/>
            <a:ext cx="8001000" cy="865187"/>
          </a:xfrm>
        </p:spPr>
        <p:txBody>
          <a:bodyPr/>
          <a:lstStyle/>
          <a:p>
            <a:pPr eaLnBrk="1" hangingPunct="1"/>
            <a:r>
              <a:rPr lang="es-MX" altLang="es-PE" sz="2800" b="1"/>
              <a:t>5.3. BIBLIOGRAFÍA</a:t>
            </a:r>
            <a:endParaRPr lang="es-ES" altLang="es-PE" sz="2800" b="1"/>
          </a:p>
        </p:txBody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71F49DF0-1D82-4BDB-822D-3E0B4BE2C9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351837" cy="4897438"/>
          </a:xfrm>
        </p:spPr>
        <p:txBody>
          <a:bodyPr/>
          <a:lstStyle/>
          <a:p>
            <a:pPr algn="just" eaLnBrk="1" hangingPunct="1">
              <a:lnSpc>
                <a:spcPct val="95000"/>
              </a:lnSpc>
              <a:spcBef>
                <a:spcPct val="30000"/>
              </a:spcBef>
            </a:pPr>
            <a:r>
              <a:rPr lang="es-PE" altLang="es-PE" sz="1800"/>
              <a:t>DIRECCIÓN GENERAL DE SALUD AMBIENTAL – DIRECCIÓN EJECUTIVA DE SANEAMIENTO BÁSICO, 2000. Residuos Sólidos. Lima </a:t>
            </a:r>
          </a:p>
          <a:p>
            <a:pPr algn="just" eaLnBrk="1" hangingPunct="1">
              <a:lnSpc>
                <a:spcPct val="95000"/>
              </a:lnSpc>
              <a:spcBef>
                <a:spcPct val="30000"/>
              </a:spcBef>
            </a:pPr>
            <a:r>
              <a:rPr lang="es-PE" altLang="es-PE" sz="1800"/>
              <a:t>GOBIERNO DE CHILE, MINISTERIO DE PLANIFICACIÓN, 2005. </a:t>
            </a:r>
            <a:r>
              <a:rPr lang="es-PE" altLang="es-PE" sz="1800" i="1"/>
              <a:t>Metodología de preparación y evaluación de proyectos de residuos sólidos domiciliarios y asimilables. </a:t>
            </a:r>
            <a:r>
              <a:rPr lang="es-PE" altLang="es-PE" sz="1800"/>
              <a:t>División de Planificación, estudios e inversión, Santiago.</a:t>
            </a:r>
          </a:p>
          <a:p>
            <a:pPr algn="just" eaLnBrk="1" hangingPunct="1">
              <a:lnSpc>
                <a:spcPct val="95000"/>
              </a:lnSpc>
              <a:spcBef>
                <a:spcPct val="30000"/>
              </a:spcBef>
            </a:pPr>
            <a:r>
              <a:rPr lang="es-PE" altLang="es-PE" sz="1800"/>
              <a:t>GOBIERNO DE LA REPÚBLICA DE MEXICO, SECRETARÍA DE DESARROLLO SOCIAL – SEDESOL, 2002. Secretaría de desarrollo social, Capital Federal.</a:t>
            </a:r>
          </a:p>
          <a:p>
            <a:pPr lvl="1" algn="just" eaLnBrk="1" hangingPunct="1">
              <a:lnSpc>
                <a:spcPct val="95000"/>
              </a:lnSpc>
              <a:spcBef>
                <a:spcPct val="30000"/>
              </a:spcBef>
            </a:pPr>
            <a:r>
              <a:rPr lang="es-PE" altLang="es-PE" sz="1600" i="1"/>
              <a:t>Manual Técnico sobre generación, recolección y transferencia de residuos sólidos municipales</a:t>
            </a:r>
          </a:p>
          <a:p>
            <a:pPr lvl="1" algn="just" eaLnBrk="1" hangingPunct="1">
              <a:lnSpc>
                <a:spcPct val="95000"/>
              </a:lnSpc>
              <a:spcBef>
                <a:spcPct val="30000"/>
              </a:spcBef>
            </a:pPr>
            <a:r>
              <a:rPr lang="es-PE" altLang="es-PE" sz="1600" i="1"/>
              <a:t>Manual para el diseño de rutas de recolección de residuos sólidos municipales</a:t>
            </a:r>
          </a:p>
          <a:p>
            <a:pPr lvl="1" algn="just" eaLnBrk="1" hangingPunct="1">
              <a:lnSpc>
                <a:spcPct val="95000"/>
              </a:lnSpc>
              <a:spcBef>
                <a:spcPct val="30000"/>
              </a:spcBef>
            </a:pPr>
            <a:r>
              <a:rPr lang="es-PE" altLang="es-PE" sz="1600" i="1"/>
              <a:t>Manual para la evaluación de estudios de impacto ambiental aplicados a rellenos sanitarios</a:t>
            </a:r>
            <a:endParaRPr lang="es-PE" altLang="es-PE" sz="1600"/>
          </a:p>
          <a:p>
            <a:pPr algn="just" eaLnBrk="1" hangingPunct="1">
              <a:lnSpc>
                <a:spcPct val="95000"/>
              </a:lnSpc>
              <a:spcBef>
                <a:spcPct val="30000"/>
              </a:spcBef>
            </a:pPr>
            <a:r>
              <a:rPr lang="es-PE" altLang="es-PE" sz="1800"/>
              <a:t>INSTITUTO NACIONAL DE ESTADÍSTICA E INFORMÁTICA – INEI, 2004. </a:t>
            </a:r>
            <a:r>
              <a:rPr lang="es-PE" altLang="es-PE" sz="1800" i="1"/>
              <a:t>X Censo Nacional de Población y Vivienda, </a:t>
            </a:r>
            <a:r>
              <a:rPr lang="es-PE" altLang="es-PE" sz="1800"/>
              <a:t>INEI, Lima</a:t>
            </a:r>
          </a:p>
        </p:txBody>
      </p:sp>
      <p:pic>
        <p:nvPicPr>
          <p:cNvPr id="105477" name="Picture 5" descr="j0351982">
            <a:extLst>
              <a:ext uri="{FF2B5EF4-FFF2-40B4-BE49-F238E27FC236}">
                <a16:creationId xmlns:a16="http://schemas.microsoft.com/office/drawing/2014/main" id="{99EEF9A9-EAF6-4704-88BF-782D61CFC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663" y="0"/>
            <a:ext cx="1049337" cy="10525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5 Marcador de número de diapositiva">
            <a:extLst>
              <a:ext uri="{FF2B5EF4-FFF2-40B4-BE49-F238E27FC236}">
                <a16:creationId xmlns:a16="http://schemas.microsoft.com/office/drawing/2014/main" id="{DEEC9583-4AFF-44B5-B7A4-417ED40D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F263CD0-42C9-4089-A21D-4235125459D1}" type="slidenum">
              <a:rPr lang="es-ES" altLang="es-PE" sz="1200"/>
              <a:pPr>
                <a:spcBef>
                  <a:spcPct val="0"/>
                </a:spcBef>
                <a:buClrTx/>
                <a:buFontTx/>
                <a:buNone/>
              </a:pPr>
              <a:t>99</a:t>
            </a:fld>
            <a:endParaRPr lang="es-ES" altLang="es-PE" sz="1200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BBE8F31C-7F0B-476C-9E73-0F0EC4C37D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115888"/>
            <a:ext cx="8001000" cy="865187"/>
          </a:xfrm>
        </p:spPr>
        <p:txBody>
          <a:bodyPr/>
          <a:lstStyle/>
          <a:p>
            <a:pPr eaLnBrk="1" hangingPunct="1"/>
            <a:r>
              <a:rPr lang="es-MX" altLang="es-PE" sz="2800" b="1"/>
              <a:t>BIBLIOGRAFÍA</a:t>
            </a:r>
            <a:endParaRPr lang="es-ES" altLang="es-PE" sz="2800" b="1"/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063DAC62-F855-41D0-9CF7-2E7339B680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07375" cy="4968875"/>
          </a:xfrm>
        </p:spPr>
        <p:txBody>
          <a:bodyPr/>
          <a:lstStyle/>
          <a:p>
            <a:pPr algn="just" eaLnBrk="1" hangingPunct="1">
              <a:spcBef>
                <a:spcPct val="30000"/>
              </a:spcBef>
            </a:pPr>
            <a:r>
              <a:rPr lang="es-PE" altLang="es-PE" sz="1800"/>
              <a:t>MINISTERIO DE AGRICULTURA, 2003. </a:t>
            </a:r>
            <a:r>
              <a:rPr lang="es-PE" altLang="es-PE" sz="1800" i="1"/>
              <a:t>Sistema de Información Agrícola, </a:t>
            </a:r>
            <a:r>
              <a:rPr lang="es-PE" altLang="es-PE" sz="1800"/>
              <a:t>en: http://www.portalagrario.gob.pe/sistemas.shtml</a:t>
            </a:r>
          </a:p>
          <a:p>
            <a:pPr algn="just" eaLnBrk="1" hangingPunct="1">
              <a:spcBef>
                <a:spcPct val="30000"/>
              </a:spcBef>
            </a:pPr>
            <a:r>
              <a:rPr lang="es-PE" altLang="es-PE" sz="1800"/>
              <a:t>MINISTERIO DE ECONOMIA Y FINANZAS, DIRECCIÓN GENERAL DE PROGRAMACIÓN MULTIANUAL, 2003. </a:t>
            </a:r>
            <a:r>
              <a:rPr lang="es-PE" altLang="es-PE" sz="1800" i="1"/>
              <a:t>Guía General de Identificación, Formulación y Evaluación Social de Proyectos de Inversión Pública a nivel de Perfil</a:t>
            </a:r>
            <a:endParaRPr lang="es-PE" altLang="es-PE" sz="1800"/>
          </a:p>
          <a:p>
            <a:pPr algn="just" eaLnBrk="1" hangingPunct="1">
              <a:spcBef>
                <a:spcPct val="30000"/>
              </a:spcBef>
            </a:pPr>
            <a:r>
              <a:rPr lang="es-PE" altLang="es-PE" sz="1800"/>
              <a:t>MUNICIPALIDAD DISTRITAL DE PICHARI.</a:t>
            </a:r>
          </a:p>
          <a:p>
            <a:pPr lvl="1" algn="just" eaLnBrk="1" hangingPunct="1">
              <a:spcBef>
                <a:spcPct val="30000"/>
              </a:spcBef>
            </a:pPr>
            <a:r>
              <a:rPr lang="es-PE" altLang="es-PE" sz="1600" i="1"/>
              <a:t>Plan de Paz y Desarrollo</a:t>
            </a:r>
            <a:r>
              <a:rPr lang="es-PE" altLang="es-PE" sz="1600"/>
              <a:t> – 2003</a:t>
            </a:r>
          </a:p>
          <a:p>
            <a:pPr lvl="1" algn="just" eaLnBrk="1" hangingPunct="1">
              <a:spcBef>
                <a:spcPct val="30000"/>
              </a:spcBef>
            </a:pPr>
            <a:r>
              <a:rPr lang="es-ES" altLang="es-PE" sz="1600" i="1"/>
              <a:t>Diagnóstico de la generación y manejo de los residuos sólidos en Pichari, </a:t>
            </a:r>
            <a:r>
              <a:rPr lang="es-ES" altLang="es-PE" sz="1600"/>
              <a:t>Unidad de Proyectos y Obras, 2004</a:t>
            </a:r>
            <a:endParaRPr lang="es-PE" altLang="es-PE" sz="1600"/>
          </a:p>
          <a:p>
            <a:pPr lvl="1" algn="just" eaLnBrk="1" hangingPunct="1">
              <a:spcBef>
                <a:spcPct val="30000"/>
              </a:spcBef>
            </a:pPr>
            <a:r>
              <a:rPr lang="es-PE" altLang="es-PE" sz="1600" i="1"/>
              <a:t>	Plan de Desarrollo Concertado – 2005</a:t>
            </a:r>
            <a:endParaRPr lang="es-PE" altLang="es-PE" sz="1600"/>
          </a:p>
          <a:p>
            <a:pPr algn="just" eaLnBrk="1" hangingPunct="1">
              <a:spcBef>
                <a:spcPct val="30000"/>
              </a:spcBef>
            </a:pPr>
            <a:r>
              <a:rPr lang="es-PE" altLang="es-PE" sz="1800"/>
              <a:t>PRODES – MINISTERIO DE ECONOMÍA Y FINANZAS, 2005.</a:t>
            </a:r>
          </a:p>
          <a:p>
            <a:pPr lvl="1" algn="just" eaLnBrk="1" hangingPunct="1">
              <a:spcBef>
                <a:spcPct val="30000"/>
              </a:spcBef>
            </a:pPr>
            <a:r>
              <a:rPr lang="es-PE" altLang="es-PE" sz="1600" i="1"/>
              <a:t>Guía de orientación Nº1: Normas del Sistema Nacional de Inversión Pública</a:t>
            </a:r>
            <a:endParaRPr lang="es-PE" altLang="es-PE" sz="1600"/>
          </a:p>
          <a:p>
            <a:pPr lvl="1" algn="just" eaLnBrk="1" hangingPunct="1">
              <a:spcBef>
                <a:spcPct val="30000"/>
              </a:spcBef>
            </a:pPr>
            <a:r>
              <a:rPr lang="es-PE" altLang="es-PE" sz="1600" i="1"/>
              <a:t>Guía de orientación Nº2: Identificación, Formulación y Evaluación Social de Proyectos de Inversión Pública a nivel de Perfil</a:t>
            </a:r>
            <a:endParaRPr lang="es-ES" altLang="es-PE" sz="1600"/>
          </a:p>
        </p:txBody>
      </p:sp>
      <p:pic>
        <p:nvPicPr>
          <p:cNvPr id="106501" name="Picture 4" descr="j0351982">
            <a:extLst>
              <a:ext uri="{FF2B5EF4-FFF2-40B4-BE49-F238E27FC236}">
                <a16:creationId xmlns:a16="http://schemas.microsoft.com/office/drawing/2014/main" id="{A98A3CB8-D41C-4452-BC49-85F938F97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663" y="0"/>
            <a:ext cx="1049337" cy="10525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erfil">
  <a:themeElements>
    <a:clrScheme name="Perfil 11">
      <a:dk1>
        <a:srgbClr val="000000"/>
      </a:dk1>
      <a:lt1>
        <a:srgbClr val="FFFFFF"/>
      </a:lt1>
      <a:dk2>
        <a:srgbClr val="000099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er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fil 10">
        <a:dk1>
          <a:srgbClr val="000000"/>
        </a:dk1>
        <a:lt1>
          <a:srgbClr val="FFFFFF"/>
        </a:lt1>
        <a:dk2>
          <a:srgbClr val="0000CC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fil 11">
        <a:dk1>
          <a:srgbClr val="000000"/>
        </a:dk1>
        <a:lt1>
          <a:srgbClr val="FFFFFF"/>
        </a:lt1>
        <a:dk2>
          <a:srgbClr val="000099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3150</TotalTime>
  <Words>7621</Words>
  <Application>Microsoft Office PowerPoint</Application>
  <PresentationFormat>On-screen Show (4:3)</PresentationFormat>
  <Paragraphs>1221</Paragraphs>
  <Slides>99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99</vt:i4>
      </vt:variant>
    </vt:vector>
  </HeadingPairs>
  <TitlesOfParts>
    <vt:vector size="111" baseType="lpstr">
      <vt:lpstr>Verdana</vt:lpstr>
      <vt:lpstr>Arial</vt:lpstr>
      <vt:lpstr>Wingdings</vt:lpstr>
      <vt:lpstr>Garamond</vt:lpstr>
      <vt:lpstr>Arial Narrow</vt:lpstr>
      <vt:lpstr>Times New Roman</vt:lpstr>
      <vt:lpstr>Arial Black</vt:lpstr>
      <vt:lpstr>Symbol</vt:lpstr>
      <vt:lpstr>Math C</vt:lpstr>
      <vt:lpstr>Perfil</vt:lpstr>
      <vt:lpstr>Galería de imágenes de Microsoft</vt:lpstr>
      <vt:lpstr>Microsoft Editor de ecuaciones 3.0</vt:lpstr>
      <vt:lpstr>PowerPoint Presentation</vt:lpstr>
      <vt:lpstr>CONTENIDO</vt:lpstr>
      <vt:lpstr>1. ASPECTOS GENERALES</vt:lpstr>
      <vt:lpstr>1.1. NOMBRE DEL PROYECTO</vt:lpstr>
      <vt:lpstr>1.2. UNIDAD FORMULADORA Y UNIDAD EJECUTORA</vt:lpstr>
      <vt:lpstr>1.3. PARTICIPACIÓN DE INVOLUCRADOS: ACTORES</vt:lpstr>
      <vt:lpstr>1.4. MARCO DE REFERENCIA</vt:lpstr>
      <vt:lpstr>2. IDENTIFICACIÓN</vt:lpstr>
      <vt:lpstr>2.1. DIAGNÓSTICO: ZONIFICACIÓN</vt:lpstr>
      <vt:lpstr>LOCALIZACIÓN</vt:lpstr>
      <vt:lpstr>DIAGNÓSTICO: POBLACIÓN DE ESTUDIO</vt:lpstr>
      <vt:lpstr>DIAGNÓSTICO: POBLACIÓN DE ESTUDIO </vt:lpstr>
      <vt:lpstr>POBLACIÓN: ASPECTOS ECONÓMICOS</vt:lpstr>
      <vt:lpstr>POBLACIÓN: ASPECTOS SOCIALES</vt:lpstr>
      <vt:lpstr>SITUACIÓN ACTUAL RELATIVA A RR.SS.</vt:lpstr>
      <vt:lpstr>GENERACIÓN DE RESIDUOS SÓLIDOS</vt:lpstr>
      <vt:lpstr>PRERECOLECCIÓN: ALMACENAMIENTO</vt:lpstr>
      <vt:lpstr>RECOLECCIÓN</vt:lpstr>
      <vt:lpstr>RUTAS DE RECOLECCIÓN DE RR.SS. EN PICHARI</vt:lpstr>
      <vt:lpstr>DISPOSICIÓN DE RR.SS.</vt:lpstr>
      <vt:lpstr>ASPECTOS GERENCIALES Y ADMINISTRATIVOS</vt:lpstr>
      <vt:lpstr>POBLACIÓN: ASPECTOS CULTURALES </vt:lpstr>
      <vt:lpstr>GRAVEDAD DE LA SITUACIÓN NEGATIVA QUE SE INTENTA MODIFICAR</vt:lpstr>
      <vt:lpstr>INTENTO DE SOLUCIONES ANTERIORES </vt:lpstr>
      <vt:lpstr>INTERESES DE GRUPOS INVOLUCRADOS</vt:lpstr>
      <vt:lpstr>2.2. DEFINICIÓN DEL PROBLEMA CENTRAL: CAUSAS Y EFECTOS</vt:lpstr>
      <vt:lpstr>CAUSAS DIRECTAS</vt:lpstr>
      <vt:lpstr>CAUSAS INDIRECTAS</vt:lpstr>
      <vt:lpstr>EFECTOS DIRECTOS</vt:lpstr>
      <vt:lpstr>EFECTOS INDIRECTOS</vt:lpstr>
      <vt:lpstr>ÁRBOL DE CAUSAS Y EFECTOS</vt:lpstr>
      <vt:lpstr>2.3. OBJETIVO CENTRAL Y MEDIOS FINES</vt:lpstr>
      <vt:lpstr>MEDIOS DE PRIMER NIVEL</vt:lpstr>
      <vt:lpstr>MEDIOS FUNDAMENTALES</vt:lpstr>
      <vt:lpstr>FINES</vt:lpstr>
      <vt:lpstr>ÁRBOL DE MEDIOS - FINES</vt:lpstr>
      <vt:lpstr>2.4. ALTERNATIVAS DE SOLUCIÓN: ÁRBOL DE MEDIOS Y ACCIONES</vt:lpstr>
      <vt:lpstr>PROYECTO ALTERNATIVO 1</vt:lpstr>
      <vt:lpstr>PROYECTO ALTERNATIVO 2</vt:lpstr>
      <vt:lpstr>3. FORMULACIÓN</vt:lpstr>
      <vt:lpstr>3.1. HORIZONTE DEL PROYECTO</vt:lpstr>
      <vt:lpstr>3.2. ANÁLISIS DE LA DEMANDA: SERVICIOS QUE SE OFRECERÁN</vt:lpstr>
      <vt:lpstr>POBLACIÓN DE REFERENCIA Y POBLACIÓN OBJETIVO</vt:lpstr>
      <vt:lpstr>A. DEMANDA DEL SERVICIO DE ALMACENAMIENTO</vt:lpstr>
      <vt:lpstr>DEMANDA DEL SERVICIO DE ALMACENAMIENTO POR ZONAS DE MAYOR GENERACIÓN (m3/día) </vt:lpstr>
      <vt:lpstr>B. DEMANDA DEL SERVICIO DE RECOLECCIÓN</vt:lpstr>
      <vt:lpstr>DEMANDA DEL SERVICIO DE RECOLECCIÓN: TM/día</vt:lpstr>
      <vt:lpstr>C. DEMANDA DEL SERVICIO DE DISPOSICIÓN FINAL</vt:lpstr>
      <vt:lpstr>DEMANDA DEL SERVICIO DE DISPOSICIÓN FINAL: VOLUMEN DE RELLENO REQUERIDO (m3/año)</vt:lpstr>
      <vt:lpstr>D. DEMANDA DEL SERVICIO DE TRANSPORTE Y RECORRIDO</vt:lpstr>
      <vt:lpstr>E. DEMANDA DEL SERVICIO DE CAPACITACIÓN A PERSONAL</vt:lpstr>
      <vt:lpstr>RESUMEN DE LA PROYECCIÓN DE LA DEMANDA POR TIPO DE SERVICIOS</vt:lpstr>
      <vt:lpstr>3.3. ANÁLISIS DE LA OFERTA</vt:lpstr>
      <vt:lpstr>RESUMEN DE LA OFERTA ACTUAL POR TIPO DE SERVICIOS SIN PROYECTO</vt:lpstr>
      <vt:lpstr>OFERTA OPTIMIZADA: RUTA DE RECOLECCIÓN OPTIMIZADA</vt:lpstr>
      <vt:lpstr>OFERTA OPTIMIZADA: ACCIONES</vt:lpstr>
      <vt:lpstr>PROYECCIÓN DE LA OFERTA OPTIMIZADA</vt:lpstr>
      <vt:lpstr>3.4. BALANCE OFERTA-DEMANDA</vt:lpstr>
      <vt:lpstr>BALANCE OFERTA-DEMANDA</vt:lpstr>
      <vt:lpstr>3.5. CRONOGRAMA DE ACTIVIDADES: PROYECTO ALTERNATIVO 1</vt:lpstr>
      <vt:lpstr>CRONOGRAMA DE ACTIVIDADES: PROYECTO ALTERNATIVO 2</vt:lpstr>
      <vt:lpstr>3.6. COSTOS</vt:lpstr>
      <vt:lpstr>INVERSIÓN : ALTERNATIVA 1</vt:lpstr>
      <vt:lpstr>INVERSIÓN : ALTERNATIVA 2</vt:lpstr>
      <vt:lpstr>GASTOS DE OPERACIÓN Y MANTENIMIENTO CON PROYECTO: AÑOS 1 - 5</vt:lpstr>
      <vt:lpstr>GASTOS DE OPERACIÓN Y MANTENIMIENTO CON PROYECTO: AÑOS 6 - 10</vt:lpstr>
      <vt:lpstr>PROYECCIÓN DE FLUJO DE COSTOS: CONSIDERACIONES</vt:lpstr>
      <vt:lpstr>PROYECCIÓN DE FLUJO DE COSTOS: PRECIOS PRIVADOS SIN PROYECTO</vt:lpstr>
      <vt:lpstr>PROYECCIÓN DE FLUJO DE COSTOS: ALTERNATIVA 1, PRECIOS PRIVADOS</vt:lpstr>
      <vt:lpstr>PROYECCIÓN DE FLUJO DE COSTOS: ALTERNATIVA 2, PRECIOS PRIVADOS</vt:lpstr>
      <vt:lpstr>COSTOS INCREMENTALES</vt:lpstr>
      <vt:lpstr>COSTOS INCREMENTALES A PRECIOS PRIVADOS: ALTERNATIVA 1</vt:lpstr>
      <vt:lpstr>COSTOS INCREMENTALES A PRECIOS PRIVADOS: ALTERNATIVA 2</vt:lpstr>
      <vt:lpstr>4. EVALUACIÓN</vt:lpstr>
      <vt:lpstr>EVALUACIÓN SOCIAL</vt:lpstr>
      <vt:lpstr>LOS FACTORES DE CORRECCIÓN (FC)</vt:lpstr>
      <vt:lpstr>FLUJO DE COSTOS SOCIALES SIN PROYECTO</vt:lpstr>
      <vt:lpstr>FLUJO DE COSTOS SOCIALES CON PROYECTO: ALTERNATIVA 1</vt:lpstr>
      <vt:lpstr>FLUJO DE COSTOS SOCIALES CON PROYECTO: ALTERNATIVA 2</vt:lpstr>
      <vt:lpstr>FLUJO DE COSTOS SOCIALES NETOS: ALTERNATIVAS 1 Y 2</vt:lpstr>
      <vt:lpstr>VALOR ACTUAL DE COSTOS SOCIALES NETOS</vt:lpstr>
      <vt:lpstr>RATIO COSTO EFECTIVIDAD</vt:lpstr>
      <vt:lpstr>4.3. ANÁLISIS DE SENSIBILIDAD</vt:lpstr>
      <vt:lpstr>ANÁLISIS DE SENSIBILIDAD</vt:lpstr>
      <vt:lpstr>4.4. ANÁLISIS DE SOSTENIBILIDAD SOSTENIBILIDAD AMBIENTAL</vt:lpstr>
      <vt:lpstr>SOSTENIBILIDAD ECONÓMICA: ALTERNATIVA 1</vt:lpstr>
      <vt:lpstr>SOSTENIBILIDAD ECONÓMICA: ALTERNATIVA 2</vt:lpstr>
      <vt:lpstr>SOSTENIBILIDAD SOCIAL</vt:lpstr>
      <vt:lpstr>4.5. EVALUACIÓN DE IMPACTO AMBIENTAL: IMPACTOS POSITIVOS</vt:lpstr>
      <vt:lpstr>EVALUACIÓN DE IMPACTO AMBIENTAL: IMPACTOS NEGATIVOS</vt:lpstr>
      <vt:lpstr>EVALUACIÓN DE IMPACTO AMBIENTAL: MEDIDAS PLANTEADAS</vt:lpstr>
      <vt:lpstr>EVALUACIÓN DE IMPACTO AMBIENTAL: MEDIDAS PLANTEADAS</vt:lpstr>
      <vt:lpstr>4.6. SELECCIÓN DE ALTERNATIVA</vt:lpstr>
      <vt:lpstr>4.7. MATRIZ DE MARCO LÓGICO DE LA ALTERNATIVA SELECCIONADA</vt:lpstr>
      <vt:lpstr>5. CONCLUSIONES</vt:lpstr>
      <vt:lpstr>5.1. CONCLUSIONES Y RECOMENDACIONES</vt:lpstr>
      <vt:lpstr>5.2. GLOSARIO DE TÉRMINOS</vt:lpstr>
      <vt:lpstr>5.3. BIBLIOGRAFÍA</vt:lpstr>
      <vt:lpstr>BIBLIOGRAFÍA</vt:lpstr>
    </vt:vector>
  </TitlesOfParts>
  <Company>FMV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JL</dc:creator>
  <cp:lastModifiedBy>EDISON ACHALMA</cp:lastModifiedBy>
  <cp:revision>190</cp:revision>
  <dcterms:created xsi:type="dcterms:W3CDTF">2006-10-06T00:48:00Z</dcterms:created>
  <dcterms:modified xsi:type="dcterms:W3CDTF">2021-10-24T16:12:15Z</dcterms:modified>
</cp:coreProperties>
</file>