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59" r:id="rId3"/>
    <p:sldId id="257" r:id="rId4"/>
    <p:sldId id="258" r:id="rId5"/>
    <p:sldId id="260" r:id="rId6"/>
    <p:sldId id="261" r:id="rId7"/>
    <p:sldId id="34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 id="281" r:id="rId26"/>
    <p:sldId id="283" r:id="rId27"/>
    <p:sldId id="284" r:id="rId28"/>
    <p:sldId id="285" r:id="rId29"/>
    <p:sldId id="286" r:id="rId30"/>
    <p:sldId id="287" r:id="rId31"/>
    <p:sldId id="290" r:id="rId32"/>
    <p:sldId id="289"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4" r:id="rId56"/>
    <p:sldId id="315" r:id="rId57"/>
    <p:sldId id="316" r:id="rId58"/>
    <p:sldId id="317" r:id="rId59"/>
    <p:sldId id="318" r:id="rId60"/>
    <p:sldId id="319" r:id="rId61"/>
    <p:sldId id="320" r:id="rId62"/>
    <p:sldId id="321" r:id="rId63"/>
    <p:sldId id="322" r:id="rId64"/>
    <p:sldId id="323" r:id="rId65"/>
    <p:sldId id="325" r:id="rId66"/>
    <p:sldId id="324" r:id="rId67"/>
    <p:sldId id="326" r:id="rId68"/>
    <p:sldId id="327" r:id="rId69"/>
    <p:sldId id="328" r:id="rId70"/>
    <p:sldId id="329" r:id="rId71"/>
    <p:sldId id="330" r:id="rId72"/>
    <p:sldId id="331" r:id="rId73"/>
    <p:sldId id="332" r:id="rId74"/>
    <p:sldId id="350" r:id="rId75"/>
    <p:sldId id="333" r:id="rId76"/>
    <p:sldId id="334" r:id="rId77"/>
    <p:sldId id="342" r:id="rId78"/>
    <p:sldId id="335" r:id="rId79"/>
    <p:sldId id="337" r:id="rId80"/>
    <p:sldId id="336" r:id="rId81"/>
    <p:sldId id="338" r:id="rId82"/>
    <p:sldId id="339" r:id="rId83"/>
    <p:sldId id="340" r:id="rId84"/>
    <p:sldId id="341" r:id="rId85"/>
    <p:sldId id="343" r:id="rId86"/>
    <p:sldId id="344" r:id="rId87"/>
    <p:sldId id="345" r:id="rId88"/>
    <p:sldId id="346" r:id="rId89"/>
    <p:sldId id="347" r:id="rId90"/>
    <p:sldId id="348" r:id="rId91"/>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DBAF"/>
    <a:srgbClr val="00FF00"/>
    <a:srgbClr val="CCFF33"/>
    <a:srgbClr val="A29E6A"/>
    <a:srgbClr val="76E412"/>
    <a:srgbClr val="99FFCC"/>
    <a:srgbClr val="CCFFFF"/>
    <a:srgbClr val="A6F0CD"/>
    <a:srgbClr val="99CCFF"/>
    <a:srgbClr val="92F4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78092D-6072-42DF-9101-070B0C4DA9F7}" type="datetimeFigureOut">
              <a:rPr lang="es-PE" smtClean="0"/>
              <a:pPr/>
              <a:t>28/10/2020</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2006C9-438B-4470-8911-2DF28E519C47}" type="slidenum">
              <a:rPr lang="es-PE" smtClean="0"/>
              <a:pPr/>
              <a:t>‹Nº›</a:t>
            </a:fld>
            <a:endParaRPr lang="es-P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dirty="0"/>
          </a:p>
        </p:txBody>
      </p:sp>
      <p:sp>
        <p:nvSpPr>
          <p:cNvPr id="4" name="3 Marcador de número de diapositiva"/>
          <p:cNvSpPr>
            <a:spLocks noGrp="1"/>
          </p:cNvSpPr>
          <p:nvPr>
            <p:ph type="sldNum" sz="quarter" idx="10"/>
          </p:nvPr>
        </p:nvSpPr>
        <p:spPr/>
        <p:txBody>
          <a:bodyPr/>
          <a:lstStyle/>
          <a:p>
            <a:fld id="{0F2006C9-438B-4470-8911-2DF28E519C47}" type="slidenum">
              <a:rPr lang="es-PE" smtClean="0"/>
              <a:pPr/>
              <a:t>34</a:t>
            </a:fld>
            <a:endParaRPr lang="es-P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0F2006C9-438B-4470-8911-2DF28E519C47}" type="slidenum">
              <a:rPr lang="es-PE" smtClean="0"/>
              <a:pPr/>
              <a:t>57</a:t>
            </a:fld>
            <a:endParaRPr lang="es-PE"/>
          </a:p>
        </p:txBody>
      </p:sp>
    </p:spTree>
    <p:extLst>
      <p:ext uri="{BB962C8B-B14F-4D97-AF65-F5344CB8AC3E}">
        <p14:creationId xmlns:p14="http://schemas.microsoft.com/office/powerpoint/2010/main" val="956980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PE"/>
          </a:p>
        </p:txBody>
      </p:sp>
      <p:sp>
        <p:nvSpPr>
          <p:cNvPr id="4" name="3 Marcador de fecha"/>
          <p:cNvSpPr>
            <a:spLocks noGrp="1"/>
          </p:cNvSpPr>
          <p:nvPr>
            <p:ph type="dt" sz="half" idx="10"/>
          </p:nvPr>
        </p:nvSpPr>
        <p:spPr/>
        <p:txBody>
          <a:bodyPr/>
          <a:lstStyle/>
          <a:p>
            <a:fld id="{3793E0A3-B18A-41AB-A265-CD615A324115}" type="datetimeFigureOut">
              <a:rPr lang="es-PE" smtClean="0"/>
              <a:pPr/>
              <a:t>28/10/2020</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CA72FD69-E4F8-4487-8CEC-D883B99792CC}" type="slidenum">
              <a:rPr lang="es-PE" smtClean="0"/>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10"/>
          </p:nvPr>
        </p:nvSpPr>
        <p:spPr/>
        <p:txBody>
          <a:bodyPr/>
          <a:lstStyle/>
          <a:p>
            <a:fld id="{3793E0A3-B18A-41AB-A265-CD615A324115}" type="datetimeFigureOut">
              <a:rPr lang="es-PE" smtClean="0"/>
              <a:pPr/>
              <a:t>28/10/2020</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CA72FD69-E4F8-4487-8CEC-D883B99792CC}" type="slidenum">
              <a:rPr lang="es-PE" smtClean="0"/>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10"/>
          </p:nvPr>
        </p:nvSpPr>
        <p:spPr/>
        <p:txBody>
          <a:bodyPr/>
          <a:lstStyle/>
          <a:p>
            <a:fld id="{3793E0A3-B18A-41AB-A265-CD615A324115}" type="datetimeFigureOut">
              <a:rPr lang="es-PE" smtClean="0"/>
              <a:pPr/>
              <a:t>28/10/2020</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CA72FD69-E4F8-4487-8CEC-D883B99792CC}" type="slidenum">
              <a:rPr lang="es-PE" smtClean="0"/>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10"/>
          </p:nvPr>
        </p:nvSpPr>
        <p:spPr/>
        <p:txBody>
          <a:bodyPr/>
          <a:lstStyle/>
          <a:p>
            <a:fld id="{3793E0A3-B18A-41AB-A265-CD615A324115}" type="datetimeFigureOut">
              <a:rPr lang="es-PE" smtClean="0"/>
              <a:pPr/>
              <a:t>28/10/2020</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CA72FD69-E4F8-4487-8CEC-D883B99792CC}" type="slidenum">
              <a:rPr lang="es-PE" smtClean="0"/>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3793E0A3-B18A-41AB-A265-CD615A324115}" type="datetimeFigureOut">
              <a:rPr lang="es-PE" smtClean="0"/>
              <a:pPr/>
              <a:t>28/10/2020</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CA72FD69-E4F8-4487-8CEC-D883B99792CC}" type="slidenum">
              <a:rPr lang="es-PE" smtClean="0"/>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4 Marcador de fecha"/>
          <p:cNvSpPr>
            <a:spLocks noGrp="1"/>
          </p:cNvSpPr>
          <p:nvPr>
            <p:ph type="dt" sz="half" idx="10"/>
          </p:nvPr>
        </p:nvSpPr>
        <p:spPr/>
        <p:txBody>
          <a:bodyPr/>
          <a:lstStyle/>
          <a:p>
            <a:fld id="{3793E0A3-B18A-41AB-A265-CD615A324115}" type="datetimeFigureOut">
              <a:rPr lang="es-PE" smtClean="0"/>
              <a:pPr/>
              <a:t>28/10/2020</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CA72FD69-E4F8-4487-8CEC-D883B99792CC}" type="slidenum">
              <a:rPr lang="es-PE" smtClean="0"/>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6 Marcador de fecha"/>
          <p:cNvSpPr>
            <a:spLocks noGrp="1"/>
          </p:cNvSpPr>
          <p:nvPr>
            <p:ph type="dt" sz="half" idx="10"/>
          </p:nvPr>
        </p:nvSpPr>
        <p:spPr/>
        <p:txBody>
          <a:bodyPr/>
          <a:lstStyle/>
          <a:p>
            <a:fld id="{3793E0A3-B18A-41AB-A265-CD615A324115}" type="datetimeFigureOut">
              <a:rPr lang="es-PE" smtClean="0"/>
              <a:pPr/>
              <a:t>28/10/2020</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CA72FD69-E4F8-4487-8CEC-D883B99792CC}" type="slidenum">
              <a:rPr lang="es-PE" smtClean="0"/>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fecha"/>
          <p:cNvSpPr>
            <a:spLocks noGrp="1"/>
          </p:cNvSpPr>
          <p:nvPr>
            <p:ph type="dt" sz="half" idx="10"/>
          </p:nvPr>
        </p:nvSpPr>
        <p:spPr/>
        <p:txBody>
          <a:bodyPr/>
          <a:lstStyle/>
          <a:p>
            <a:fld id="{3793E0A3-B18A-41AB-A265-CD615A324115}" type="datetimeFigureOut">
              <a:rPr lang="es-PE" smtClean="0"/>
              <a:pPr/>
              <a:t>28/10/2020</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CA72FD69-E4F8-4487-8CEC-D883B99792CC}" type="slidenum">
              <a:rPr lang="es-PE" smtClean="0"/>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793E0A3-B18A-41AB-A265-CD615A324115}" type="datetimeFigureOut">
              <a:rPr lang="es-PE" smtClean="0"/>
              <a:pPr/>
              <a:t>28/10/2020</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CA72FD69-E4F8-4487-8CEC-D883B99792CC}" type="slidenum">
              <a:rPr lang="es-PE" smtClean="0"/>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793E0A3-B18A-41AB-A265-CD615A324115}" type="datetimeFigureOut">
              <a:rPr lang="es-PE" smtClean="0"/>
              <a:pPr/>
              <a:t>28/10/2020</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CA72FD69-E4F8-4487-8CEC-D883B99792CC}" type="slidenum">
              <a:rPr lang="es-PE" smtClean="0"/>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793E0A3-B18A-41AB-A265-CD615A324115}" type="datetimeFigureOut">
              <a:rPr lang="es-PE" smtClean="0"/>
              <a:pPr/>
              <a:t>28/10/2020</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CA72FD69-E4F8-4487-8CEC-D883B99792CC}" type="slidenum">
              <a:rPr lang="es-PE" smtClean="0"/>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3E0A3-B18A-41AB-A265-CD615A324115}" type="datetimeFigureOut">
              <a:rPr lang="es-PE" smtClean="0"/>
              <a:pPr/>
              <a:t>28/10/2020</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2FD69-E4F8-4487-8CEC-D883B99792CC}" type="slidenum">
              <a:rPr lang="es-PE" smtClean="0"/>
              <a:pPr/>
              <a:t>‹Nº›</a:t>
            </a:fld>
            <a:endParaRPr lang="es-P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img.inforegion.pe.s3.amazonaws.com/wp-content/uploads/2013/06/UNIVERSIDAD-DE-HUAMANGA.jpg" TargetMode="External"/><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www.google.com.pe/url?sa=i&amp;rct=j&amp;q=&amp;esrc=s&amp;frm=1&amp;source=images&amp;cd=&amp;cad=rja&amp;uact=8&amp;ved=0ahUKEwjmj_H5t6jLAhVBJCYKHRMkDRsQjRwIBw&amp;url=http://www.emprendices.co/tag/lluvia-de-ideas/&amp;psig=AFQjCNGCiV10Qi7nxdEvYJRCd2Yspj5boA&amp;ust=1457229183974167"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hyperlink" Target="http://www.google.com.pe/url?url=http://www.inforegion.pe/portada/74673/piden-mantenimiento-y-ampliacion-del-puente-san-francisco-%E2%80%93-kimbiri/&amp;rct=j&amp;frm=1&amp;q=&amp;esrc=s&amp;sa=U&amp;ei=harLVPC_NoyxggSCuYDYAg&amp;ved=0CBcQ9QEwAQ&amp;usg=AFQjCNFOTFeJXsazLyGOxnxmFRNBDb5_pw"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www.google.com.pe/url?url=http://gestion.pe/economia/caf-otorga-prestamo-us150-mlls-financiar-tercera-etapa-chavimochic-2092072&amp;rct=j&amp;frm=1&amp;q=&amp;esrc=s&amp;sa=U&amp;ei=XqzLVOisHpPmgwTYq4HYCQ&amp;ved=0CCYQ9QEwAw&amp;usg=AFQjCNEpJCyPOEKdAtBIKHnfBVplTxw7Vw" TargetMode="Externa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hyperlink" Target="http://www.google.com.pe/url?url=http://livinglavidapyme.com/2009/06/%C2%BFque-tanto-eres-un-equipo-o-solo-un-grupo-de-personas/&amp;rct=j&amp;frm=1&amp;q=&amp;esrc=s&amp;sa=U&amp;ei=ATjSVNH1PIanggSg44H4CA&amp;ved=0CBcQ9QEwAQ&amp;usg=AFQjCNHgL6Y_2vm1rndXwaydfIo6aYUYzQ"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hyperlink" Target="http://www.google.com.pe/url?url=http://kapullana.buzznet.com/photos/cushivianisatipo2006/?id=10489531&amp;rct=j&amp;frm=1&amp;q=&amp;esrc=s&amp;sa=U&amp;ei=RenYVNzTAYanggTLoIDIDQ&amp;ved=0CBUQ9QEwAA&amp;usg=AFQjCNFeX0zuHVNrBR3JwYg75URdVAWrEA" TargetMode="External"/><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hyperlink" Target="http://www.google.com.pe/url?url=http://www.la-razon.com/index.php?_url=/seguridad_nacional/Segip-equipa-carro-cedulas-gabinete_0_1800419994.html&amp;rct=j&amp;frm=1&amp;q=&amp;esrc=s&amp;sa=U&amp;ei=eenYVLOfBoaoNpKIg6AB&amp;ved=0CBcQ9QEwAQ&amp;usg=AFQjCNHI8P2SIalhi3I6McKIHbTnjD7cjQ"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hyperlink" Target="http://www.google.com.pe/url?url=http://es.wikipedia.org/wiki/Nuevo_sol&amp;rct=j&amp;frm=1&amp;q=&amp;esrc=s&amp;sa=U&amp;ei=YwzZVIjlHe2asQTYlYHgDw&amp;ved=0CB0Q9QEwBA&amp;usg=AFQjCNE3Cnz_sQ7KuzSamHSs4QQiqBqMYg" TargetMode="External"/><Relationship Id="rId1" Type="http://schemas.openxmlformats.org/officeDocument/2006/relationships/slideLayout" Target="../slideLayouts/slideLayout2.xml"/><Relationship Id="rId6" Type="http://schemas.openxmlformats.org/officeDocument/2006/relationships/image" Target="../media/image36.emf"/><Relationship Id="rId5" Type="http://schemas.openxmlformats.org/officeDocument/2006/relationships/image" Target="../media/image35.jpeg"/><Relationship Id="rId4" Type="http://schemas.openxmlformats.org/officeDocument/2006/relationships/hyperlink" Target="http://www.google.com.pe/url?url=http://www.cheleloyborolas.com/index.php/sociales/19127-vecino-de-champamarca-pago-con-billete-de-cien-soles-por-tres-mondongos-y-le-habrian-dado-su-vuelto-con-billete-falso&amp;rct=j&amp;frm=1&amp;q=&amp;esrc=s&amp;sa=U&amp;ei=jgzZVI22IYGxsASYxYDgAQ&amp;ved=0CBcQ9QEwAQ&amp;usg=AFQjCNGyP38GDb7gQYWCvvktq9Ow8UQXJA"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hyperlink" Target="http://www.google.com.pe/url?url=http://www.cheleloyborolas.com/index.php/sociales/19127-vecino-de-champamarca-pago-con-billete-de-cien-soles-por-tres-mondongos-y-le-habrian-dado-su-vuelto-con-billete-falso&amp;rct=j&amp;frm=1&amp;q=&amp;esrc=s&amp;sa=U&amp;ei=jgzZVI22IYGxsASYxYDgAQ&amp;ved=0CBcQ9QEwAQ&amp;usg=AFQjCNGyP38GDb7gQYWCvvktq9Ow8UQXJA"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hyperlink" Target="http://www.google.com.pe/url?url=http://www.diariolaprimeraperu.com/online/municipios/surco-cuenta-con-nuevo-hospital-municipal_109492.html&amp;rct=j&amp;frm=1&amp;q=&amp;esrc=s&amp;sa=U&amp;ei=l3TaVMvFM4q_ggSHooKgBQ&amp;ved=0CEQQ9QEwCg&amp;usg=AFQjCNHaFFlao5QtPq1m_gR6cBC8kewXbg" TargetMode="External"/><Relationship Id="rId1" Type="http://schemas.openxmlformats.org/officeDocument/2006/relationships/slideLayout" Target="../slideLayouts/slideLayout2.xml"/><Relationship Id="rId5" Type="http://schemas.openxmlformats.org/officeDocument/2006/relationships/image" Target="../media/image39.jpeg"/><Relationship Id="rId4" Type="http://schemas.openxmlformats.org/officeDocument/2006/relationships/hyperlink" Target="http://www.google.com.pe/url?url=http://www.lapatriaenlinea.com/?nota=64398&amp;rct=j&amp;frm=1&amp;q=&amp;esrc=s&amp;sa=U&amp;ei=4HTaVJHJK8KoNsawgvgF&amp;ved=0CBUQ9QEwAA&amp;usg=AFQjCNF2Y_TGjB5kBYD_vkHYirFg_6eANA"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 Id="rId6" Type="http://schemas.openxmlformats.org/officeDocument/2006/relationships/image" Target="../media/image43.jpeg"/><Relationship Id="rId5" Type="http://schemas.openxmlformats.org/officeDocument/2006/relationships/hyperlink" Target="http://www.google.com.pe/url?url=http://mackoleiva.blogspot.com/2011/01/mi-colegio-el-san-jose-de-jauja.html&amp;rct=j&amp;frm=1&amp;q=&amp;esrc=s&amp;sa=U&amp;ei=iIjbVMPtEoerNon0gLgJ&amp;ved=0CBkQ9QEwAg&amp;usg=AFQjCNFHVjH5mFhDhpTxkFHiJojQvnM-JQ" TargetMode="External"/><Relationship Id="rId4" Type="http://schemas.openxmlformats.org/officeDocument/2006/relationships/image" Target="../media/image42.jpeg"/></Relationships>
</file>

<file path=ppt/slides/_rels/slide7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hyperlink" Target="http://www.google.com.pe/url?url=http://es.wikipedia.org/wiki/Nuevo_sol&amp;rct=j&amp;frm=1&amp;q=&amp;esrc=s&amp;sa=U&amp;ei=z7_cVMCJN8a1ggTukYHwDg&amp;ved=0CBkQ9QEwAg&amp;usg=AFQjCNH9cSretj8-0mK8ue56zBmvULhWxQ" TargetMode="External"/><Relationship Id="rId3" Type="http://schemas.openxmlformats.org/officeDocument/2006/relationships/image" Target="../media/image50.jpeg"/><Relationship Id="rId7" Type="http://schemas.openxmlformats.org/officeDocument/2006/relationships/image" Target="../media/image53.jpeg"/><Relationship Id="rId2" Type="http://schemas.openxmlformats.org/officeDocument/2006/relationships/image" Target="../media/image49.jpeg"/><Relationship Id="rId1" Type="http://schemas.openxmlformats.org/officeDocument/2006/relationships/slideLayout" Target="../slideLayouts/slideLayout2.xml"/><Relationship Id="rId6" Type="http://schemas.openxmlformats.org/officeDocument/2006/relationships/hyperlink" Target="http://www.google.com.pe/url?url=http://commons.wikimedia.org/wiki/File:100_soles.jpg&amp;rct=j&amp;frm=1&amp;q=&amp;esrc=s&amp;sa=U&amp;ei=m7_cVOrlIMWWgwTVrIKgBw&amp;ved=0CBsQ9QEwAw&amp;usg=AFQjCNHFd8MFEvMlQRVyvkBV0Q5Po33k7Q" TargetMode="External"/><Relationship Id="rId11" Type="http://schemas.openxmlformats.org/officeDocument/2006/relationships/image" Target="../media/image56.jpeg"/><Relationship Id="rId5" Type="http://schemas.openxmlformats.org/officeDocument/2006/relationships/image" Target="../media/image52.jpeg"/><Relationship Id="rId10" Type="http://schemas.openxmlformats.org/officeDocument/2006/relationships/image" Target="../media/image55.jpeg"/><Relationship Id="rId4" Type="http://schemas.openxmlformats.org/officeDocument/2006/relationships/image" Target="../media/image51.jpeg"/><Relationship Id="rId9" Type="http://schemas.openxmlformats.org/officeDocument/2006/relationships/image" Target="../media/image54.jpe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hyperlink" Target="http://www.google.com.pe/url?url=http://proeticapoderciudadano.pe/2014/09/10/jee-excluye-al-candidato-a-la-presidencia-regional-de-ayacucho-wilfredo-oscorima/&amp;rct=j&amp;frm=1&amp;q=&amp;esrc=s&amp;sa=U&amp;ei=hE_rVOPtFMKUNsmOhNAG&amp;ved=0CB4Q9QEwAw&amp;usg=AFQjCNH3EEQ2Vx4ubm8OkvYFaS5JcQHHhQ" TargetMode="External"/><Relationship Id="rId1" Type="http://schemas.openxmlformats.org/officeDocument/2006/relationships/slideLayout" Target="../slideLayouts/slideLayout2.xml"/><Relationship Id="rId6" Type="http://schemas.openxmlformats.org/officeDocument/2006/relationships/image" Target="../media/image62.jpeg"/><Relationship Id="rId5" Type="http://schemas.openxmlformats.org/officeDocument/2006/relationships/image" Target="../media/image61.jpeg"/><Relationship Id="rId4" Type="http://schemas.openxmlformats.org/officeDocument/2006/relationships/hyperlink" Target="http://www.google.com.pe/url?url=http://diariocorreo.pe/ciudad/hugo-aedo-priorizaremos-el-transporte-y-la-1368/&amp;rct=j&amp;frm=1&amp;q=&amp;esrc=s&amp;sa=U&amp;ei=UlDrVKmgNIWegwTUk4DgDQ&amp;ved=0CBUQ9QEwAA&amp;usg=AFQjCNGsT6ZXPoYCY6CZ_dWTzw6KAGGz1A"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428604"/>
            <a:ext cx="7772400" cy="1500198"/>
          </a:xfrm>
          <a:solidFill>
            <a:srgbClr val="92D050"/>
          </a:solidFill>
          <a:ln w="38100">
            <a:solidFill>
              <a:srgbClr val="00B050"/>
            </a:solidFill>
          </a:ln>
        </p:spPr>
        <p:txBody>
          <a:bodyPr/>
          <a:lstStyle/>
          <a:p>
            <a:r>
              <a:rPr lang="es-ES" dirty="0"/>
              <a:t>.</a:t>
            </a:r>
            <a:endParaRPr lang="es-PE" dirty="0"/>
          </a:p>
        </p:txBody>
      </p:sp>
      <p:sp>
        <p:nvSpPr>
          <p:cNvPr id="3" name="2 Subtítulo"/>
          <p:cNvSpPr>
            <a:spLocks noGrp="1"/>
          </p:cNvSpPr>
          <p:nvPr>
            <p:ph type="subTitle" idx="1"/>
          </p:nvPr>
        </p:nvSpPr>
        <p:spPr>
          <a:xfrm>
            <a:off x="2643174" y="2571744"/>
            <a:ext cx="4000528" cy="1071570"/>
          </a:xfrm>
          <a:solidFill>
            <a:srgbClr val="C00000"/>
          </a:solidFill>
          <a:ln w="38100">
            <a:solidFill>
              <a:srgbClr val="FFFF00"/>
            </a:solidFill>
          </a:ln>
        </p:spPr>
        <p:txBody>
          <a:bodyPr>
            <a:noAutofit/>
          </a:bodyPr>
          <a:lstStyle/>
          <a:p>
            <a:r>
              <a:rPr lang="es-ES" sz="2800" b="1" dirty="0">
                <a:solidFill>
                  <a:srgbClr val="FFFF00"/>
                </a:solidFill>
              </a:rPr>
              <a:t>EVALUACION SOCIAL </a:t>
            </a:r>
          </a:p>
          <a:p>
            <a:r>
              <a:rPr lang="es-ES" sz="2800" b="1" dirty="0">
                <a:solidFill>
                  <a:srgbClr val="FFFF00"/>
                </a:solidFill>
              </a:rPr>
              <a:t>DE PROYECTOS</a:t>
            </a:r>
            <a:endParaRPr lang="es-PE" sz="2800" b="1" dirty="0">
              <a:solidFill>
                <a:srgbClr val="FFFF00"/>
              </a:solidFill>
            </a:endParaRPr>
          </a:p>
        </p:txBody>
      </p:sp>
      <p:pic>
        <p:nvPicPr>
          <p:cNvPr id="4" name="Picture 3" descr="C:\Documents and Settings\Usuario\Configuración local\Archivos temporales de Internet\Content.IE5\EGIA71LP\MP900362799[1].jpg"/>
          <p:cNvPicPr>
            <a:picLocks noChangeAspect="1" noChangeArrowheads="1"/>
          </p:cNvPicPr>
          <p:nvPr/>
        </p:nvPicPr>
        <p:blipFill>
          <a:blip r:embed="rId2" cstate="print"/>
          <a:srcRect/>
          <a:stretch>
            <a:fillRect/>
          </a:stretch>
        </p:blipFill>
        <p:spPr bwMode="auto">
          <a:xfrm>
            <a:off x="3929058" y="714356"/>
            <a:ext cx="2214578" cy="1004886"/>
          </a:xfrm>
          <a:prstGeom prst="rect">
            <a:avLst/>
          </a:prstGeom>
          <a:noFill/>
        </p:spPr>
      </p:pic>
      <p:pic>
        <p:nvPicPr>
          <p:cNvPr id="5" name="Picture 2" descr="http://html.rincondelvago.com/000346880.png"/>
          <p:cNvPicPr>
            <a:picLocks noChangeAspect="1" noChangeArrowheads="1"/>
          </p:cNvPicPr>
          <p:nvPr/>
        </p:nvPicPr>
        <p:blipFill>
          <a:blip r:embed="rId3"/>
          <a:srcRect/>
          <a:stretch>
            <a:fillRect/>
          </a:stretch>
        </p:blipFill>
        <p:spPr bwMode="auto">
          <a:xfrm>
            <a:off x="1000100" y="571480"/>
            <a:ext cx="928694" cy="1214446"/>
          </a:xfrm>
          <a:prstGeom prst="rect">
            <a:avLst/>
          </a:prstGeom>
          <a:noFill/>
        </p:spPr>
      </p:pic>
      <p:pic>
        <p:nvPicPr>
          <p:cNvPr id="1026" name="Picture 2" descr="C:\Documents and Settings\Usuario\Configuración local\Archivos temporales de Internet\Content.IE5\EGIA71LP\Germany_Grunge_Flag_by_think0[1].jpg"/>
          <p:cNvPicPr>
            <a:picLocks noChangeAspect="1" noChangeArrowheads="1"/>
          </p:cNvPicPr>
          <p:nvPr/>
        </p:nvPicPr>
        <p:blipFill>
          <a:blip r:embed="rId4" cstate="print"/>
          <a:srcRect/>
          <a:stretch>
            <a:fillRect/>
          </a:stretch>
        </p:blipFill>
        <p:spPr bwMode="auto">
          <a:xfrm>
            <a:off x="6357950" y="642918"/>
            <a:ext cx="1720459" cy="1032574"/>
          </a:xfrm>
          <a:prstGeom prst="rect">
            <a:avLst/>
          </a:prstGeom>
          <a:noFill/>
        </p:spPr>
      </p:pic>
      <p:pic>
        <p:nvPicPr>
          <p:cNvPr id="1027" name="Picture 3" descr="C:\Documents and Settings\Usuario\Configuración local\Archivos temporales de Internet\Content.IE5\O8N12D7G\up[1].jpg"/>
          <p:cNvPicPr>
            <a:picLocks noChangeAspect="1" noChangeArrowheads="1"/>
          </p:cNvPicPr>
          <p:nvPr/>
        </p:nvPicPr>
        <p:blipFill>
          <a:blip r:embed="rId5" cstate="print"/>
          <a:srcRect/>
          <a:stretch>
            <a:fillRect/>
          </a:stretch>
        </p:blipFill>
        <p:spPr bwMode="auto">
          <a:xfrm rot="2271393">
            <a:off x="1258691" y="4310624"/>
            <a:ext cx="1903830" cy="2194069"/>
          </a:xfrm>
          <a:prstGeom prst="rect">
            <a:avLst/>
          </a:prstGeom>
          <a:noFill/>
        </p:spPr>
      </p:pic>
      <p:sp>
        <p:nvSpPr>
          <p:cNvPr id="8" name="7 CuadroTexto"/>
          <p:cNvSpPr txBox="1"/>
          <p:nvPr/>
        </p:nvSpPr>
        <p:spPr>
          <a:xfrm>
            <a:off x="5143504" y="6215082"/>
            <a:ext cx="3214710" cy="369332"/>
          </a:xfrm>
          <a:prstGeom prst="rect">
            <a:avLst/>
          </a:prstGeom>
          <a:noFill/>
        </p:spPr>
        <p:txBody>
          <a:bodyPr wrap="square" rtlCol="0">
            <a:spAutoFit/>
          </a:bodyPr>
          <a:lstStyle/>
          <a:p>
            <a:r>
              <a:rPr lang="es-ES" dirty="0"/>
              <a:t>Dr. Pelayo HILARIO VLENZUELA</a:t>
            </a:r>
            <a:endParaRPr lang="es-PE" dirty="0"/>
          </a:p>
        </p:txBody>
      </p:sp>
      <p:pic>
        <p:nvPicPr>
          <p:cNvPr id="1028" name="Picture 4" descr="C:\Documents and Settings\Usuario\Configuración local\Archivos temporales de Internet\Content.IE5\0XZKNQ6X\SNIP_Peru[1].PNG"/>
          <p:cNvPicPr>
            <a:picLocks noChangeAspect="1" noChangeArrowheads="1"/>
          </p:cNvPicPr>
          <p:nvPr/>
        </p:nvPicPr>
        <p:blipFill>
          <a:blip r:embed="rId6" cstate="print"/>
          <a:srcRect/>
          <a:stretch>
            <a:fillRect/>
          </a:stretch>
        </p:blipFill>
        <p:spPr bwMode="auto">
          <a:xfrm>
            <a:off x="2428860" y="857232"/>
            <a:ext cx="1243005" cy="700789"/>
          </a:xfrm>
          <a:prstGeom prst="rect">
            <a:avLst/>
          </a:prstGeom>
          <a:noFill/>
        </p:spPr>
      </p:pic>
      <p:pic>
        <p:nvPicPr>
          <p:cNvPr id="1029" name="Picture 5" descr="C:\Documents and Settings\Usuario\Configuración local\Archivos temporales de Internet\Content.IE5\CM1RGHB8\4643021984_b9b933ee33_z[1].jpg"/>
          <p:cNvPicPr>
            <a:picLocks noChangeAspect="1" noChangeArrowheads="1"/>
          </p:cNvPicPr>
          <p:nvPr/>
        </p:nvPicPr>
        <p:blipFill>
          <a:blip r:embed="rId7" cstate="print"/>
          <a:srcRect/>
          <a:stretch>
            <a:fillRect/>
          </a:stretch>
        </p:blipFill>
        <p:spPr bwMode="auto">
          <a:xfrm>
            <a:off x="2428860" y="3929066"/>
            <a:ext cx="821345" cy="866519"/>
          </a:xfrm>
          <a:prstGeom prst="rect">
            <a:avLst/>
          </a:prstGeom>
          <a:noFill/>
        </p:spPr>
      </p:pic>
      <p:pic>
        <p:nvPicPr>
          <p:cNvPr id="1031" name="Picture 7" descr="http://img.inforegion.pe.s3.amazonaws.com/wp-content/uploads/2013/06/UNIVERSIDAD-DE-HUAMANGA-150x150.jpg">
            <a:hlinkClick r:id="rId8"/>
          </p:cNvPr>
          <p:cNvPicPr>
            <a:picLocks noChangeAspect="1" noChangeArrowheads="1"/>
          </p:cNvPicPr>
          <p:nvPr/>
        </p:nvPicPr>
        <p:blipFill>
          <a:blip r:embed="rId9"/>
          <a:srcRect/>
          <a:stretch>
            <a:fillRect/>
          </a:stretch>
        </p:blipFill>
        <p:spPr bwMode="auto">
          <a:xfrm>
            <a:off x="5786446" y="4071942"/>
            <a:ext cx="1928816" cy="192881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142976" y="1785926"/>
            <a:ext cx="2500330" cy="646331"/>
          </a:xfrm>
          <a:prstGeom prst="rect">
            <a:avLst/>
          </a:prstGeom>
          <a:solidFill>
            <a:srgbClr val="C00000"/>
          </a:solidFill>
          <a:ln>
            <a:solidFill>
              <a:schemeClr val="tx1"/>
            </a:solidFill>
          </a:ln>
        </p:spPr>
        <p:txBody>
          <a:bodyPr wrap="square" rtlCol="0">
            <a:spAutoFit/>
          </a:bodyPr>
          <a:lstStyle/>
          <a:p>
            <a:pPr algn="ctr"/>
            <a:r>
              <a:rPr lang="es-ES" dirty="0">
                <a:solidFill>
                  <a:schemeClr val="bg1"/>
                </a:solidFill>
              </a:rPr>
              <a:t>Diagnóstico de la situación actual</a:t>
            </a:r>
            <a:endParaRPr lang="es-PE" dirty="0">
              <a:solidFill>
                <a:schemeClr val="bg1"/>
              </a:solidFill>
            </a:endParaRPr>
          </a:p>
        </p:txBody>
      </p:sp>
      <p:sp>
        <p:nvSpPr>
          <p:cNvPr id="5" name="4 CuadroTexto"/>
          <p:cNvSpPr txBox="1"/>
          <p:nvPr/>
        </p:nvSpPr>
        <p:spPr>
          <a:xfrm>
            <a:off x="3714744" y="714356"/>
            <a:ext cx="2000264" cy="646331"/>
          </a:xfrm>
          <a:prstGeom prst="rect">
            <a:avLst/>
          </a:prstGeom>
          <a:solidFill>
            <a:schemeClr val="accent5">
              <a:lumMod val="40000"/>
              <a:lumOff val="60000"/>
            </a:schemeClr>
          </a:solidFill>
          <a:ln>
            <a:solidFill>
              <a:schemeClr val="tx1"/>
            </a:solidFill>
          </a:ln>
        </p:spPr>
        <p:txBody>
          <a:bodyPr wrap="square" rtlCol="0">
            <a:spAutoFit/>
          </a:bodyPr>
          <a:lstStyle/>
          <a:p>
            <a:pPr algn="ctr"/>
            <a:r>
              <a:rPr lang="es-ES" dirty="0"/>
              <a:t>Definición de problema</a:t>
            </a:r>
            <a:endParaRPr lang="es-PE" dirty="0"/>
          </a:p>
        </p:txBody>
      </p:sp>
      <p:sp>
        <p:nvSpPr>
          <p:cNvPr id="6" name="5 CuadroTexto"/>
          <p:cNvSpPr txBox="1"/>
          <p:nvPr/>
        </p:nvSpPr>
        <p:spPr>
          <a:xfrm>
            <a:off x="5857884" y="1785926"/>
            <a:ext cx="2500330" cy="646331"/>
          </a:xfrm>
          <a:prstGeom prst="rect">
            <a:avLst/>
          </a:prstGeom>
          <a:solidFill>
            <a:srgbClr val="CCFF99"/>
          </a:solidFill>
          <a:ln>
            <a:solidFill>
              <a:schemeClr val="tx1"/>
            </a:solidFill>
          </a:ln>
        </p:spPr>
        <p:txBody>
          <a:bodyPr wrap="square" rtlCol="0">
            <a:spAutoFit/>
          </a:bodyPr>
          <a:lstStyle/>
          <a:p>
            <a:pPr algn="ctr"/>
            <a:r>
              <a:rPr lang="es-ES" dirty="0"/>
              <a:t>Análisis </a:t>
            </a:r>
            <a:r>
              <a:rPr lang="es-ES"/>
              <a:t>de causas </a:t>
            </a:r>
            <a:r>
              <a:rPr lang="es-ES" dirty="0"/>
              <a:t>del problema.</a:t>
            </a:r>
            <a:endParaRPr lang="es-PE" dirty="0"/>
          </a:p>
        </p:txBody>
      </p:sp>
      <p:sp>
        <p:nvSpPr>
          <p:cNvPr id="7" name="6 CuadroTexto"/>
          <p:cNvSpPr txBox="1"/>
          <p:nvPr/>
        </p:nvSpPr>
        <p:spPr>
          <a:xfrm>
            <a:off x="5857884" y="3214686"/>
            <a:ext cx="2500330" cy="646331"/>
          </a:xfrm>
          <a:prstGeom prst="rect">
            <a:avLst/>
          </a:prstGeom>
          <a:solidFill>
            <a:schemeClr val="accent6">
              <a:lumMod val="40000"/>
              <a:lumOff val="60000"/>
            </a:schemeClr>
          </a:solidFill>
          <a:ln>
            <a:solidFill>
              <a:schemeClr val="tx1"/>
            </a:solidFill>
          </a:ln>
        </p:spPr>
        <p:txBody>
          <a:bodyPr wrap="square" rtlCol="0">
            <a:spAutoFit/>
          </a:bodyPr>
          <a:lstStyle/>
          <a:p>
            <a:pPr algn="ctr"/>
            <a:r>
              <a:rPr lang="es-ES" dirty="0"/>
              <a:t>Análisis de efectos  del problema.</a:t>
            </a:r>
            <a:endParaRPr lang="es-PE" dirty="0"/>
          </a:p>
        </p:txBody>
      </p:sp>
      <p:sp>
        <p:nvSpPr>
          <p:cNvPr id="8" name="7 CuadroTexto"/>
          <p:cNvSpPr txBox="1"/>
          <p:nvPr/>
        </p:nvSpPr>
        <p:spPr>
          <a:xfrm>
            <a:off x="5857884" y="4643446"/>
            <a:ext cx="2428892" cy="646331"/>
          </a:xfrm>
          <a:prstGeom prst="rect">
            <a:avLst/>
          </a:prstGeom>
          <a:solidFill>
            <a:srgbClr val="CCCC00"/>
          </a:solidFill>
          <a:ln>
            <a:solidFill>
              <a:schemeClr val="tx1"/>
            </a:solidFill>
          </a:ln>
        </p:spPr>
        <p:txBody>
          <a:bodyPr wrap="square" rtlCol="0">
            <a:spAutoFit/>
          </a:bodyPr>
          <a:lstStyle/>
          <a:p>
            <a:pPr algn="ctr"/>
            <a:r>
              <a:rPr lang="es-ES" dirty="0"/>
              <a:t>Análisis de objetivos del problema.</a:t>
            </a:r>
            <a:endParaRPr lang="es-PE" dirty="0"/>
          </a:p>
        </p:txBody>
      </p:sp>
      <p:sp>
        <p:nvSpPr>
          <p:cNvPr id="9" name="8 CuadroTexto"/>
          <p:cNvSpPr txBox="1"/>
          <p:nvPr/>
        </p:nvSpPr>
        <p:spPr>
          <a:xfrm>
            <a:off x="3500430" y="5715016"/>
            <a:ext cx="2286016" cy="646331"/>
          </a:xfrm>
          <a:prstGeom prst="rect">
            <a:avLst/>
          </a:prstGeom>
          <a:solidFill>
            <a:srgbClr val="29D1E3"/>
          </a:solidFill>
          <a:ln>
            <a:solidFill>
              <a:schemeClr val="tx1"/>
            </a:solidFill>
          </a:ln>
        </p:spPr>
        <p:txBody>
          <a:bodyPr wrap="square" rtlCol="0">
            <a:spAutoFit/>
          </a:bodyPr>
          <a:lstStyle/>
          <a:p>
            <a:pPr algn="ctr"/>
            <a:r>
              <a:rPr lang="es-ES" dirty="0"/>
              <a:t>Definición de medios del problema.</a:t>
            </a:r>
            <a:endParaRPr lang="es-PE" dirty="0"/>
          </a:p>
        </p:txBody>
      </p:sp>
      <p:sp>
        <p:nvSpPr>
          <p:cNvPr id="10" name="9 CuadroTexto"/>
          <p:cNvSpPr txBox="1"/>
          <p:nvPr/>
        </p:nvSpPr>
        <p:spPr>
          <a:xfrm>
            <a:off x="1071538" y="4572008"/>
            <a:ext cx="2500330" cy="646331"/>
          </a:xfrm>
          <a:prstGeom prst="rect">
            <a:avLst/>
          </a:prstGeom>
          <a:solidFill>
            <a:srgbClr val="CC9900"/>
          </a:solidFill>
          <a:ln>
            <a:solidFill>
              <a:schemeClr val="tx1"/>
            </a:solidFill>
          </a:ln>
        </p:spPr>
        <p:txBody>
          <a:bodyPr wrap="square" rtlCol="0">
            <a:spAutoFit/>
          </a:bodyPr>
          <a:lstStyle/>
          <a:p>
            <a:pPr algn="ctr"/>
            <a:r>
              <a:rPr lang="es-ES" dirty="0"/>
              <a:t>Definición de fines del proyecto</a:t>
            </a:r>
            <a:endParaRPr lang="es-PE" dirty="0"/>
          </a:p>
        </p:txBody>
      </p:sp>
      <p:sp>
        <p:nvSpPr>
          <p:cNvPr id="11" name="10 CuadroTexto"/>
          <p:cNvSpPr txBox="1"/>
          <p:nvPr/>
        </p:nvSpPr>
        <p:spPr>
          <a:xfrm>
            <a:off x="1142976" y="3214686"/>
            <a:ext cx="2500330" cy="646331"/>
          </a:xfrm>
          <a:prstGeom prst="rect">
            <a:avLst/>
          </a:prstGeom>
          <a:solidFill>
            <a:srgbClr val="FFCCCC"/>
          </a:solidFill>
          <a:ln>
            <a:solidFill>
              <a:schemeClr val="tx1"/>
            </a:solidFill>
          </a:ln>
        </p:spPr>
        <p:txBody>
          <a:bodyPr wrap="square" rtlCol="0">
            <a:spAutoFit/>
          </a:bodyPr>
          <a:lstStyle/>
          <a:p>
            <a:pPr algn="ctr"/>
            <a:r>
              <a:rPr lang="es-ES" dirty="0"/>
              <a:t>Construcción de alternativas de solución</a:t>
            </a:r>
            <a:endParaRPr lang="es-PE" dirty="0"/>
          </a:p>
        </p:txBody>
      </p:sp>
      <p:sp>
        <p:nvSpPr>
          <p:cNvPr id="12" name="11 Flecha circular"/>
          <p:cNvSpPr/>
          <p:nvPr/>
        </p:nvSpPr>
        <p:spPr>
          <a:xfrm rot="2884771">
            <a:off x="5696120" y="791440"/>
            <a:ext cx="1390646" cy="107157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13" name="12 Flecha circular"/>
          <p:cNvSpPr/>
          <p:nvPr/>
        </p:nvSpPr>
        <p:spPr>
          <a:xfrm rot="19779113">
            <a:off x="2245816" y="764329"/>
            <a:ext cx="1390646" cy="107157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14" name="13 Flecha circular"/>
          <p:cNvSpPr/>
          <p:nvPr/>
        </p:nvSpPr>
        <p:spPr>
          <a:xfrm rot="8852010">
            <a:off x="5822507" y="5147274"/>
            <a:ext cx="1390646" cy="107157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15" name="14 Flecha circular"/>
          <p:cNvSpPr/>
          <p:nvPr/>
        </p:nvSpPr>
        <p:spPr>
          <a:xfrm rot="12814622">
            <a:off x="2180533" y="5152914"/>
            <a:ext cx="1390646" cy="107157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16" name="15 Flecha abajo"/>
          <p:cNvSpPr/>
          <p:nvPr/>
        </p:nvSpPr>
        <p:spPr>
          <a:xfrm>
            <a:off x="6786578" y="2500306"/>
            <a:ext cx="285752"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16 Flecha abajo"/>
          <p:cNvSpPr/>
          <p:nvPr/>
        </p:nvSpPr>
        <p:spPr>
          <a:xfrm>
            <a:off x="6858016" y="3929066"/>
            <a:ext cx="285752"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 name="17 Flecha abajo"/>
          <p:cNvSpPr/>
          <p:nvPr/>
        </p:nvSpPr>
        <p:spPr>
          <a:xfrm rot="10800000">
            <a:off x="2071670" y="3929066"/>
            <a:ext cx="357190" cy="571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9" name="18 Octágono"/>
          <p:cNvSpPr/>
          <p:nvPr/>
        </p:nvSpPr>
        <p:spPr>
          <a:xfrm>
            <a:off x="2571736" y="1571612"/>
            <a:ext cx="214314" cy="214314"/>
          </a:xfrm>
          <a:prstGeom prst="oc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a:t>
            </a:r>
            <a:endParaRPr lang="es-PE" dirty="0"/>
          </a:p>
        </p:txBody>
      </p:sp>
      <p:sp>
        <p:nvSpPr>
          <p:cNvPr id="20" name="19 Octágono"/>
          <p:cNvSpPr/>
          <p:nvPr/>
        </p:nvSpPr>
        <p:spPr>
          <a:xfrm>
            <a:off x="4643438" y="500042"/>
            <a:ext cx="214314" cy="214314"/>
          </a:xfrm>
          <a:prstGeom prst="oc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2</a:t>
            </a:r>
            <a:endParaRPr lang="es-PE" dirty="0"/>
          </a:p>
        </p:txBody>
      </p:sp>
      <p:sp>
        <p:nvSpPr>
          <p:cNvPr id="21" name="20 Octágono"/>
          <p:cNvSpPr/>
          <p:nvPr/>
        </p:nvSpPr>
        <p:spPr>
          <a:xfrm>
            <a:off x="7143768" y="1571612"/>
            <a:ext cx="214314" cy="214314"/>
          </a:xfrm>
          <a:prstGeom prst="oc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a:t>
            </a:r>
            <a:endParaRPr lang="es-PE" dirty="0"/>
          </a:p>
        </p:txBody>
      </p:sp>
      <p:sp>
        <p:nvSpPr>
          <p:cNvPr id="22" name="21 Octágono"/>
          <p:cNvSpPr/>
          <p:nvPr/>
        </p:nvSpPr>
        <p:spPr>
          <a:xfrm>
            <a:off x="7215206" y="3000372"/>
            <a:ext cx="214314" cy="214314"/>
          </a:xfrm>
          <a:prstGeom prst="oc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4</a:t>
            </a:r>
            <a:endParaRPr lang="es-PE" dirty="0"/>
          </a:p>
        </p:txBody>
      </p:sp>
      <p:sp>
        <p:nvSpPr>
          <p:cNvPr id="23" name="22 Octágono"/>
          <p:cNvSpPr/>
          <p:nvPr/>
        </p:nvSpPr>
        <p:spPr>
          <a:xfrm>
            <a:off x="7215206" y="4429132"/>
            <a:ext cx="214314" cy="214314"/>
          </a:xfrm>
          <a:prstGeom prst="oc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5</a:t>
            </a:r>
            <a:endParaRPr lang="es-PE" dirty="0"/>
          </a:p>
        </p:txBody>
      </p:sp>
      <p:sp>
        <p:nvSpPr>
          <p:cNvPr id="24" name="23 Octágono"/>
          <p:cNvSpPr/>
          <p:nvPr/>
        </p:nvSpPr>
        <p:spPr>
          <a:xfrm>
            <a:off x="4572000" y="5500702"/>
            <a:ext cx="214314" cy="214314"/>
          </a:xfrm>
          <a:prstGeom prst="oc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6</a:t>
            </a:r>
            <a:endParaRPr lang="es-PE" dirty="0"/>
          </a:p>
        </p:txBody>
      </p:sp>
      <p:sp>
        <p:nvSpPr>
          <p:cNvPr id="25" name="24 Octágono"/>
          <p:cNvSpPr/>
          <p:nvPr/>
        </p:nvSpPr>
        <p:spPr>
          <a:xfrm>
            <a:off x="2500298" y="4357694"/>
            <a:ext cx="214314" cy="214314"/>
          </a:xfrm>
          <a:prstGeom prst="oc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7</a:t>
            </a:r>
            <a:endParaRPr lang="es-PE" dirty="0"/>
          </a:p>
        </p:txBody>
      </p:sp>
      <p:sp>
        <p:nvSpPr>
          <p:cNvPr id="26" name="25 Octágono"/>
          <p:cNvSpPr/>
          <p:nvPr/>
        </p:nvSpPr>
        <p:spPr>
          <a:xfrm>
            <a:off x="2428860" y="3000372"/>
            <a:ext cx="214314" cy="214314"/>
          </a:xfrm>
          <a:prstGeom prst="oc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8</a:t>
            </a:r>
            <a:endParaRPr lang="es-PE" dirty="0"/>
          </a:p>
        </p:txBody>
      </p:sp>
      <p:sp>
        <p:nvSpPr>
          <p:cNvPr id="27" name="26 CuadroTexto"/>
          <p:cNvSpPr txBox="1"/>
          <p:nvPr/>
        </p:nvSpPr>
        <p:spPr>
          <a:xfrm>
            <a:off x="500034" y="642918"/>
            <a:ext cx="1071570" cy="523220"/>
          </a:xfrm>
          <a:prstGeom prst="rect">
            <a:avLst/>
          </a:prstGeom>
          <a:solidFill>
            <a:srgbClr val="FF0000"/>
          </a:solidFill>
          <a:ln>
            <a:solidFill>
              <a:srgbClr val="FFFF00"/>
            </a:solidFill>
          </a:ln>
        </p:spPr>
        <p:txBody>
          <a:bodyPr wrap="square" rtlCol="0">
            <a:spAutoFit/>
          </a:bodyPr>
          <a:lstStyle/>
          <a:p>
            <a:pPr algn="ctr"/>
            <a:r>
              <a:rPr lang="es-ES" sz="2800" b="1" dirty="0">
                <a:solidFill>
                  <a:schemeClr val="bg1"/>
                </a:solidFill>
              </a:rPr>
              <a:t>RUTA</a:t>
            </a:r>
            <a:endParaRPr lang="es-PE" sz="2800" b="1"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28662" y="274638"/>
            <a:ext cx="7143800" cy="796908"/>
          </a:xfrm>
          <a:solidFill>
            <a:schemeClr val="accent2"/>
          </a:solidFill>
          <a:ln w="28575">
            <a:solidFill>
              <a:schemeClr val="tx1"/>
            </a:solidFill>
          </a:ln>
        </p:spPr>
        <p:txBody>
          <a:bodyPr>
            <a:normAutofit/>
          </a:bodyPr>
          <a:lstStyle/>
          <a:p>
            <a:r>
              <a:rPr lang="es-ES" sz="3200" dirty="0">
                <a:solidFill>
                  <a:schemeClr val="bg1"/>
                </a:solidFill>
              </a:rPr>
              <a:t>DIAGNÓSTICO DE LA SITUACIÓN ACTUAL</a:t>
            </a:r>
            <a:endParaRPr lang="es-PE" sz="3200" dirty="0">
              <a:solidFill>
                <a:schemeClr val="bg1"/>
              </a:solidFill>
            </a:endParaRPr>
          </a:p>
        </p:txBody>
      </p:sp>
      <p:sp>
        <p:nvSpPr>
          <p:cNvPr id="4" name="3 CuadroTexto"/>
          <p:cNvSpPr txBox="1"/>
          <p:nvPr/>
        </p:nvSpPr>
        <p:spPr>
          <a:xfrm>
            <a:off x="2214546" y="1428736"/>
            <a:ext cx="4429156" cy="369332"/>
          </a:xfrm>
          <a:prstGeom prst="rect">
            <a:avLst/>
          </a:prstGeom>
          <a:solidFill>
            <a:srgbClr val="FFFF00"/>
          </a:solidFill>
          <a:ln>
            <a:solidFill>
              <a:schemeClr val="tx1"/>
            </a:solidFill>
          </a:ln>
        </p:spPr>
        <p:txBody>
          <a:bodyPr wrap="square" rtlCol="0">
            <a:spAutoFit/>
          </a:bodyPr>
          <a:lstStyle/>
          <a:p>
            <a:pPr algn="ctr"/>
            <a:r>
              <a:rPr lang="es-ES" dirty="0"/>
              <a:t>¿Cómo podemos elaborar un diagnóstico?</a:t>
            </a:r>
            <a:endParaRPr lang="es-PE" dirty="0"/>
          </a:p>
        </p:txBody>
      </p:sp>
      <p:sp>
        <p:nvSpPr>
          <p:cNvPr id="5" name="4 CuadroTexto"/>
          <p:cNvSpPr txBox="1"/>
          <p:nvPr/>
        </p:nvSpPr>
        <p:spPr>
          <a:xfrm>
            <a:off x="785786" y="1928802"/>
            <a:ext cx="7715304" cy="3416320"/>
          </a:xfrm>
          <a:prstGeom prst="rect">
            <a:avLst/>
          </a:prstGeom>
          <a:solidFill>
            <a:srgbClr val="FFFFCC"/>
          </a:solidFill>
          <a:ln>
            <a:solidFill>
              <a:schemeClr val="tx1"/>
            </a:solidFill>
          </a:ln>
        </p:spPr>
        <p:txBody>
          <a:bodyPr wrap="square" rtlCol="0">
            <a:spAutoFit/>
          </a:bodyPr>
          <a:lstStyle/>
          <a:p>
            <a:pPr marL="342900" indent="-342900">
              <a:buAutoNum type="alphaLcParenR"/>
            </a:pPr>
            <a:r>
              <a:rPr lang="es-ES" dirty="0"/>
              <a:t>Antecedentes de la situación que motiva el PIP.-  Motivos que genera la elaboración del PIP,  por qué la población lo considera importante y por qué debe implementar con recursos públicos.</a:t>
            </a:r>
          </a:p>
          <a:p>
            <a:pPr marL="342900" indent="-342900">
              <a:buAutoNum type="alphaLcParenR"/>
            </a:pPr>
            <a:r>
              <a:rPr lang="es-ES" dirty="0"/>
              <a:t>Conocer la zona.- Cuantos pobladores o familias son afectados.</a:t>
            </a:r>
          </a:p>
          <a:p>
            <a:pPr marL="342900" indent="-342900">
              <a:buAutoNum type="alphaLcParenR"/>
            </a:pPr>
            <a:r>
              <a:rPr lang="es-ES" dirty="0"/>
              <a:t>Gravedad de la situación que se pretende atender.- Desde cuando se manifiesta esta situación negativa y cual es el nivel de gravedad de la misma.</a:t>
            </a:r>
          </a:p>
          <a:p>
            <a:pPr marL="342900" indent="-342900">
              <a:buAutoNum type="alphaLcParenR"/>
            </a:pPr>
            <a:r>
              <a:rPr lang="es-ES" dirty="0"/>
              <a:t>Intentos de soluciones anteriores.-  Conocer si anteriormente se plantearon algunas alternativas de solución a la situación negativa, así como las causas de su éxito o fracaso.</a:t>
            </a:r>
          </a:p>
          <a:p>
            <a:pPr marL="342900" indent="-342900">
              <a:buAutoNum type="alphaLcParenR"/>
            </a:pPr>
            <a:r>
              <a:rPr lang="es-ES" dirty="0"/>
              <a:t>Intereses de grupo involucrados.-  Identificar a los grupos involucrados  con el PIP, así como los intereses de cada uno de ellos frente a los problemas que perciben.</a:t>
            </a:r>
            <a:endParaRPr lang="es-PE" dirty="0"/>
          </a:p>
        </p:txBody>
      </p:sp>
      <p:pic>
        <p:nvPicPr>
          <p:cNvPr id="1026" name="Picture 2" descr="C:\Users\UNSCH\AppData\Local\Microsoft\Windows\Temporary Internet Files\Content.IE5\3RIAODY0\tb-group-people[1].gif"/>
          <p:cNvPicPr>
            <a:picLocks noChangeAspect="1" noChangeArrowheads="1"/>
          </p:cNvPicPr>
          <p:nvPr/>
        </p:nvPicPr>
        <p:blipFill>
          <a:blip r:embed="rId2"/>
          <a:srcRect/>
          <a:stretch>
            <a:fillRect/>
          </a:stretch>
        </p:blipFill>
        <p:spPr bwMode="auto">
          <a:xfrm>
            <a:off x="3714744" y="5572140"/>
            <a:ext cx="1181092" cy="91810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a:xfrm>
            <a:off x="1357290" y="285728"/>
            <a:ext cx="5286412" cy="796908"/>
          </a:xfrm>
          <a:solidFill>
            <a:schemeClr val="accent2"/>
          </a:solidFill>
          <a:ln w="28575">
            <a:solidFill>
              <a:schemeClr val="tx1"/>
            </a:solidFill>
          </a:ln>
        </p:spPr>
        <p:txBody>
          <a:bodyPr>
            <a:normAutofit/>
          </a:bodyPr>
          <a:lstStyle/>
          <a:p>
            <a:r>
              <a:rPr lang="es-ES" sz="3200" dirty="0">
                <a:solidFill>
                  <a:schemeClr val="bg1"/>
                </a:solidFill>
              </a:rPr>
              <a:t>DEFINICIÓN DEL PROBLEMA</a:t>
            </a:r>
            <a:endParaRPr lang="es-PE" sz="3200" dirty="0">
              <a:solidFill>
                <a:schemeClr val="bg1"/>
              </a:solidFill>
            </a:endParaRPr>
          </a:p>
        </p:txBody>
      </p:sp>
      <p:sp>
        <p:nvSpPr>
          <p:cNvPr id="7" name="6 CuadroTexto"/>
          <p:cNvSpPr txBox="1"/>
          <p:nvPr/>
        </p:nvSpPr>
        <p:spPr>
          <a:xfrm>
            <a:off x="357158" y="1857364"/>
            <a:ext cx="2143140" cy="369332"/>
          </a:xfrm>
          <a:prstGeom prst="rect">
            <a:avLst/>
          </a:prstGeom>
          <a:solidFill>
            <a:srgbClr val="CCFF99"/>
          </a:solidFill>
          <a:ln>
            <a:solidFill>
              <a:schemeClr val="tx1"/>
            </a:solidFill>
          </a:ln>
        </p:spPr>
        <p:txBody>
          <a:bodyPr wrap="square" rtlCol="0">
            <a:spAutoFit/>
          </a:bodyPr>
          <a:lstStyle/>
          <a:p>
            <a:pPr algn="ctr"/>
            <a:r>
              <a:rPr lang="es-ES" dirty="0"/>
              <a:t>Problema central</a:t>
            </a:r>
            <a:endParaRPr lang="es-PE" dirty="0"/>
          </a:p>
        </p:txBody>
      </p:sp>
      <p:sp>
        <p:nvSpPr>
          <p:cNvPr id="8" name="7 CuadroTexto"/>
          <p:cNvSpPr txBox="1"/>
          <p:nvPr/>
        </p:nvSpPr>
        <p:spPr>
          <a:xfrm>
            <a:off x="285720" y="2714621"/>
            <a:ext cx="2571768" cy="3139321"/>
          </a:xfrm>
          <a:prstGeom prst="rect">
            <a:avLst/>
          </a:prstGeom>
          <a:solidFill>
            <a:schemeClr val="accent3">
              <a:lumMod val="20000"/>
              <a:lumOff val="80000"/>
            </a:schemeClr>
          </a:solidFill>
          <a:ln>
            <a:solidFill>
              <a:schemeClr val="tx1"/>
            </a:solidFill>
          </a:ln>
        </p:spPr>
        <p:txBody>
          <a:bodyPr wrap="square" rtlCol="0">
            <a:spAutoFit/>
          </a:bodyPr>
          <a:lstStyle/>
          <a:p>
            <a:r>
              <a:rPr lang="es-ES" dirty="0"/>
              <a:t>Situación negativa que afecta a un sector de la población.  Debe ser concreto de manera objetiva, de tal forma que se pueda encontrar un conjunto de soluciones o alternativas para aliviarlo. No debe ser expresado como la ausencia de una solución</a:t>
            </a:r>
            <a:endParaRPr lang="es-PE" dirty="0"/>
          </a:p>
        </p:txBody>
      </p:sp>
      <p:graphicFrame>
        <p:nvGraphicFramePr>
          <p:cNvPr id="9" name="8 Tabla"/>
          <p:cNvGraphicFramePr>
            <a:graphicFrameLocks noGrp="1"/>
          </p:cNvGraphicFramePr>
          <p:nvPr/>
        </p:nvGraphicFramePr>
        <p:xfrm>
          <a:off x="3214678" y="2500306"/>
          <a:ext cx="5453058" cy="3487864"/>
        </p:xfrm>
        <a:graphic>
          <a:graphicData uri="http://schemas.openxmlformats.org/drawingml/2006/table">
            <a:tbl>
              <a:tblPr firstRow="1" bandRow="1">
                <a:tableStyleId>{5C22544A-7EE6-4342-B048-85BDC9FD1C3A}</a:tableStyleId>
              </a:tblPr>
              <a:tblGrid>
                <a:gridCol w="2726529">
                  <a:extLst>
                    <a:ext uri="{9D8B030D-6E8A-4147-A177-3AD203B41FA5}">
                      <a16:colId xmlns:a16="http://schemas.microsoft.com/office/drawing/2014/main" val="20000"/>
                    </a:ext>
                  </a:extLst>
                </a:gridCol>
                <a:gridCol w="2726529">
                  <a:extLst>
                    <a:ext uri="{9D8B030D-6E8A-4147-A177-3AD203B41FA5}">
                      <a16:colId xmlns:a16="http://schemas.microsoft.com/office/drawing/2014/main" val="20001"/>
                    </a:ext>
                  </a:extLst>
                </a:gridCol>
              </a:tblGrid>
              <a:tr h="495680">
                <a:tc>
                  <a:txBody>
                    <a:bodyPr/>
                    <a:lstStyle/>
                    <a:p>
                      <a:pPr algn="ctr"/>
                      <a:r>
                        <a:rPr lang="es-ES" sz="2400" dirty="0"/>
                        <a:t>Correcta</a:t>
                      </a:r>
                      <a:endParaRPr lang="es-PE" sz="2400" dirty="0"/>
                    </a:p>
                  </a:txBody>
                  <a:tcPr>
                    <a:solidFill>
                      <a:srgbClr val="92D050"/>
                    </a:solidFill>
                  </a:tcPr>
                </a:tc>
                <a:tc>
                  <a:txBody>
                    <a:bodyPr/>
                    <a:lstStyle/>
                    <a:p>
                      <a:pPr algn="ctr"/>
                      <a:r>
                        <a:rPr lang="es-ES" sz="2400" dirty="0"/>
                        <a:t>incorrecta</a:t>
                      </a:r>
                      <a:endParaRPr lang="es-PE" sz="2400" dirty="0"/>
                    </a:p>
                  </a:txBody>
                  <a:tcPr>
                    <a:solidFill>
                      <a:srgbClr val="FF0000"/>
                    </a:solidFill>
                  </a:tcPr>
                </a:tc>
                <a:extLst>
                  <a:ext uri="{0D108BD9-81ED-4DB2-BD59-A6C34878D82A}">
                    <a16:rowId xmlns:a16="http://schemas.microsoft.com/office/drawing/2014/main" val="10000"/>
                  </a:ext>
                </a:extLst>
              </a:tr>
              <a:tr h="855558">
                <a:tc>
                  <a:txBody>
                    <a:bodyPr/>
                    <a:lstStyle/>
                    <a:p>
                      <a:r>
                        <a:rPr lang="es-ES" dirty="0"/>
                        <a:t>Limitada provisión de energía eléctrica durante el día</a:t>
                      </a:r>
                      <a:endParaRPr lang="es-PE" dirty="0"/>
                    </a:p>
                  </a:txBody>
                  <a:tcPr>
                    <a:solidFill>
                      <a:srgbClr val="009999"/>
                    </a:solidFill>
                  </a:tcPr>
                </a:tc>
                <a:tc>
                  <a:txBody>
                    <a:bodyPr/>
                    <a:lstStyle/>
                    <a:p>
                      <a:r>
                        <a:rPr lang="es-ES" dirty="0"/>
                        <a:t>No existe un generador local de energía</a:t>
                      </a:r>
                      <a:endParaRPr lang="es-PE" dirty="0"/>
                    </a:p>
                  </a:txBody>
                  <a:tcPr>
                    <a:solidFill>
                      <a:srgbClr val="F3C5CC"/>
                    </a:solidFill>
                  </a:tcPr>
                </a:tc>
                <a:extLst>
                  <a:ext uri="{0D108BD9-81ED-4DB2-BD59-A6C34878D82A}">
                    <a16:rowId xmlns:a16="http://schemas.microsoft.com/office/drawing/2014/main" val="10001"/>
                  </a:ext>
                </a:extLst>
              </a:tr>
              <a:tr h="855558">
                <a:tc>
                  <a:txBody>
                    <a:bodyPr/>
                    <a:lstStyle/>
                    <a:p>
                      <a:r>
                        <a:rPr lang="es-ES" dirty="0"/>
                        <a:t>Bajo rendimiento de lo cultivos</a:t>
                      </a:r>
                      <a:endParaRPr lang="es-PE" dirty="0"/>
                    </a:p>
                  </a:txBody>
                  <a:tcPr>
                    <a:solidFill>
                      <a:srgbClr val="339933"/>
                    </a:solidFill>
                  </a:tcPr>
                </a:tc>
                <a:tc>
                  <a:txBody>
                    <a:bodyPr/>
                    <a:lstStyle/>
                    <a:p>
                      <a:r>
                        <a:rPr lang="es-ES" dirty="0"/>
                        <a:t>No existe un canal de riego</a:t>
                      </a:r>
                      <a:endParaRPr lang="es-PE" dirty="0"/>
                    </a:p>
                  </a:txBody>
                  <a:tcPr>
                    <a:solidFill>
                      <a:srgbClr val="DD114B"/>
                    </a:solidFill>
                  </a:tcPr>
                </a:tc>
                <a:extLst>
                  <a:ext uri="{0D108BD9-81ED-4DB2-BD59-A6C34878D82A}">
                    <a16:rowId xmlns:a16="http://schemas.microsoft.com/office/drawing/2014/main" val="10002"/>
                  </a:ext>
                </a:extLst>
              </a:tr>
              <a:tr h="1222226">
                <a:tc>
                  <a:txBody>
                    <a:bodyPr/>
                    <a:lstStyle/>
                    <a:p>
                      <a:r>
                        <a:rPr lang="es-ES" dirty="0"/>
                        <a:t>Bajo rendimiento de los niños en los primeros años de educación primaria</a:t>
                      </a:r>
                      <a:endParaRPr lang="es-PE" dirty="0"/>
                    </a:p>
                  </a:txBody>
                  <a:tcPr>
                    <a:solidFill>
                      <a:srgbClr val="C3F5C3"/>
                    </a:solidFill>
                  </a:tcPr>
                </a:tc>
                <a:tc>
                  <a:txBody>
                    <a:bodyPr/>
                    <a:lstStyle/>
                    <a:p>
                      <a:r>
                        <a:rPr lang="es-ES" dirty="0"/>
                        <a:t>Ausencia de programas de educación inicial</a:t>
                      </a:r>
                      <a:endParaRPr lang="es-PE" dirty="0"/>
                    </a:p>
                  </a:txBody>
                  <a:tcPr>
                    <a:solidFill>
                      <a:srgbClr val="EC709C"/>
                    </a:solidFill>
                  </a:tcPr>
                </a:tc>
                <a:extLst>
                  <a:ext uri="{0D108BD9-81ED-4DB2-BD59-A6C34878D82A}">
                    <a16:rowId xmlns:a16="http://schemas.microsoft.com/office/drawing/2014/main" val="10003"/>
                  </a:ext>
                </a:extLst>
              </a:tr>
            </a:tbl>
          </a:graphicData>
        </a:graphic>
      </p:graphicFrame>
      <p:sp>
        <p:nvSpPr>
          <p:cNvPr id="10" name="9 CuadroTexto"/>
          <p:cNvSpPr txBox="1"/>
          <p:nvPr/>
        </p:nvSpPr>
        <p:spPr>
          <a:xfrm>
            <a:off x="4357686" y="1857364"/>
            <a:ext cx="1285884" cy="369332"/>
          </a:xfrm>
          <a:prstGeom prst="rect">
            <a:avLst/>
          </a:prstGeom>
          <a:solidFill>
            <a:srgbClr val="CCFF99"/>
          </a:solidFill>
          <a:ln>
            <a:solidFill>
              <a:schemeClr val="tx1"/>
            </a:solidFill>
          </a:ln>
        </p:spPr>
        <p:txBody>
          <a:bodyPr wrap="square" rtlCol="0">
            <a:spAutoFit/>
          </a:bodyPr>
          <a:lstStyle/>
          <a:p>
            <a:pPr algn="ctr"/>
            <a:r>
              <a:rPr lang="es-ES" dirty="0"/>
              <a:t>Ejemplos:</a:t>
            </a:r>
            <a:endParaRPr lang="es-PE" dirty="0"/>
          </a:p>
        </p:txBody>
      </p:sp>
      <p:pic>
        <p:nvPicPr>
          <p:cNvPr id="2050" name="Picture 2" descr="C:\Users\UNSCH\AppData\Local\Microsoft\Windows\Temporary Internet Files\Content.IE5\UX1218N6\plantas0[1].jpg"/>
          <p:cNvPicPr>
            <a:picLocks noChangeAspect="1" noChangeArrowheads="1"/>
          </p:cNvPicPr>
          <p:nvPr/>
        </p:nvPicPr>
        <p:blipFill>
          <a:blip r:embed="rId2" cstate="print"/>
          <a:srcRect/>
          <a:stretch>
            <a:fillRect/>
          </a:stretch>
        </p:blipFill>
        <p:spPr bwMode="auto">
          <a:xfrm>
            <a:off x="7000892" y="123568"/>
            <a:ext cx="1580189" cy="1938882"/>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500034" y="274638"/>
            <a:ext cx="8215370" cy="1439850"/>
          </a:xfrm>
          <a:solidFill>
            <a:schemeClr val="accent2"/>
          </a:solidFill>
          <a:ln w="28575">
            <a:solidFill>
              <a:schemeClr val="tx1"/>
            </a:solidFill>
          </a:ln>
        </p:spPr>
        <p:txBody>
          <a:bodyPr>
            <a:normAutofit fontScale="90000"/>
          </a:bodyPr>
          <a:lstStyle/>
          <a:p>
            <a:r>
              <a:rPr lang="es-ES" sz="3200" dirty="0">
                <a:solidFill>
                  <a:schemeClr val="bg1"/>
                </a:solidFill>
              </a:rPr>
              <a:t>¿Qué características debe tener el problema identificado para que su solución sea considerada un PIP?</a:t>
            </a:r>
            <a:endParaRPr lang="es-PE" sz="3200" dirty="0">
              <a:solidFill>
                <a:schemeClr val="bg1"/>
              </a:solidFill>
            </a:endParaRPr>
          </a:p>
        </p:txBody>
      </p:sp>
      <p:sp>
        <p:nvSpPr>
          <p:cNvPr id="5" name="4 Elipse"/>
          <p:cNvSpPr/>
          <p:nvPr/>
        </p:nvSpPr>
        <p:spPr>
          <a:xfrm>
            <a:off x="3643306" y="2285992"/>
            <a:ext cx="2571768" cy="2214578"/>
          </a:xfrm>
          <a:prstGeom prst="ellipse">
            <a:avLst/>
          </a:prstGeom>
          <a:solidFill>
            <a:srgbClr val="F191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Debe ser específico para poder ser atendido por un solo PIP </a:t>
            </a:r>
            <a:endParaRPr lang="es-PE" dirty="0">
              <a:solidFill>
                <a:schemeClr val="tx1"/>
              </a:solidFill>
            </a:endParaRPr>
          </a:p>
        </p:txBody>
      </p:sp>
      <p:sp>
        <p:nvSpPr>
          <p:cNvPr id="6" name="5 CuadroTexto"/>
          <p:cNvSpPr txBox="1"/>
          <p:nvPr/>
        </p:nvSpPr>
        <p:spPr>
          <a:xfrm>
            <a:off x="571472" y="2000240"/>
            <a:ext cx="2714644" cy="3970318"/>
          </a:xfrm>
          <a:prstGeom prst="rect">
            <a:avLst/>
          </a:prstGeom>
          <a:solidFill>
            <a:srgbClr val="FFFFCC"/>
          </a:solidFill>
          <a:ln>
            <a:solidFill>
              <a:schemeClr val="tx1"/>
            </a:solidFill>
          </a:ln>
        </p:spPr>
        <p:txBody>
          <a:bodyPr wrap="square" rtlCol="0">
            <a:spAutoFit/>
          </a:bodyPr>
          <a:lstStyle/>
          <a:p>
            <a:r>
              <a:rPr lang="es-ES" dirty="0"/>
              <a:t>Se requiere intervención pública.-  Debe justificarse si corresponde al Estado  intervenir en este tipo de problemas de manera conjunto con los beneficiarios, principalmente porque se trata de Bs o </a:t>
            </a:r>
            <a:r>
              <a:rPr lang="es-ES" dirty="0" err="1"/>
              <a:t>Ss</a:t>
            </a:r>
            <a:r>
              <a:rPr lang="es-ES" dirty="0"/>
              <a:t> públicos. Debe quedar claro que entidad del sector público va enfrentar el problema de acuerdo con sus competencias.</a:t>
            </a:r>
            <a:endParaRPr lang="es-PE" dirty="0"/>
          </a:p>
        </p:txBody>
      </p:sp>
      <p:sp>
        <p:nvSpPr>
          <p:cNvPr id="7" name="6 CuadroTexto"/>
          <p:cNvSpPr txBox="1"/>
          <p:nvPr/>
        </p:nvSpPr>
        <p:spPr>
          <a:xfrm>
            <a:off x="6643702" y="2428868"/>
            <a:ext cx="1714512" cy="1754326"/>
          </a:xfrm>
          <a:prstGeom prst="rect">
            <a:avLst/>
          </a:prstGeom>
          <a:solidFill>
            <a:schemeClr val="accent3">
              <a:lumMod val="40000"/>
              <a:lumOff val="60000"/>
            </a:schemeClr>
          </a:solidFill>
          <a:ln>
            <a:solidFill>
              <a:schemeClr val="tx1"/>
            </a:solidFill>
          </a:ln>
        </p:spPr>
        <p:txBody>
          <a:bodyPr wrap="square" rtlCol="0">
            <a:spAutoFit/>
          </a:bodyPr>
          <a:lstStyle/>
          <a:p>
            <a:r>
              <a:rPr lang="es-ES" dirty="0"/>
              <a:t>Debe admitir diversas alternativas de solución.- A partir de sus causas críticas</a:t>
            </a:r>
            <a:endParaRPr lang="es-PE" dirty="0"/>
          </a:p>
        </p:txBody>
      </p:sp>
      <p:pic>
        <p:nvPicPr>
          <p:cNvPr id="3076" name="Picture 4" descr="C:\Users\UNSCH\AppData\Local\Microsoft\Windows\Temporary Internet Files\Content.IE5\2CKYDVGJ\Puente_Sifon_Palmilla_Chile[1].jpg"/>
          <p:cNvPicPr>
            <a:picLocks noChangeAspect="1" noChangeArrowheads="1"/>
          </p:cNvPicPr>
          <p:nvPr/>
        </p:nvPicPr>
        <p:blipFill>
          <a:blip r:embed="rId2" cstate="print"/>
          <a:srcRect/>
          <a:stretch>
            <a:fillRect/>
          </a:stretch>
        </p:blipFill>
        <p:spPr bwMode="auto">
          <a:xfrm>
            <a:off x="5715008" y="4429132"/>
            <a:ext cx="2714612" cy="2035959"/>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1643042" y="274638"/>
            <a:ext cx="5929354" cy="796908"/>
          </a:xfrm>
          <a:solidFill>
            <a:srgbClr val="CCFF99"/>
          </a:solidFill>
          <a:ln w="28575">
            <a:solidFill>
              <a:schemeClr val="tx1"/>
            </a:solidFill>
          </a:ln>
        </p:spPr>
        <p:txBody>
          <a:bodyPr>
            <a:normAutofit fontScale="90000"/>
          </a:bodyPr>
          <a:lstStyle/>
          <a:p>
            <a:r>
              <a:rPr lang="es-ES" sz="3200" dirty="0"/>
              <a:t>ANÁLISIS DE CAUSAS DEL PROBLEMA</a:t>
            </a:r>
            <a:endParaRPr lang="es-PE" sz="3200" dirty="0"/>
          </a:p>
        </p:txBody>
      </p:sp>
      <p:sp>
        <p:nvSpPr>
          <p:cNvPr id="6" name="5 CuadroTexto"/>
          <p:cNvSpPr txBox="1"/>
          <p:nvPr/>
        </p:nvSpPr>
        <p:spPr>
          <a:xfrm>
            <a:off x="1714480" y="1357298"/>
            <a:ext cx="3357586" cy="369332"/>
          </a:xfrm>
          <a:prstGeom prst="rect">
            <a:avLst/>
          </a:prstGeom>
          <a:solidFill>
            <a:schemeClr val="accent5">
              <a:lumMod val="60000"/>
              <a:lumOff val="40000"/>
            </a:schemeClr>
          </a:solidFill>
          <a:ln>
            <a:solidFill>
              <a:schemeClr val="tx1"/>
            </a:solidFill>
          </a:ln>
        </p:spPr>
        <p:txBody>
          <a:bodyPr wrap="square" rtlCol="0">
            <a:spAutoFit/>
          </a:bodyPr>
          <a:lstStyle/>
          <a:p>
            <a:r>
              <a:rPr lang="es-ES" dirty="0"/>
              <a:t>¿Por qué ocurre este problema?</a:t>
            </a:r>
            <a:endParaRPr lang="es-PE" dirty="0"/>
          </a:p>
        </p:txBody>
      </p:sp>
      <p:sp>
        <p:nvSpPr>
          <p:cNvPr id="7" name="6 CuadroTexto"/>
          <p:cNvSpPr txBox="1"/>
          <p:nvPr/>
        </p:nvSpPr>
        <p:spPr>
          <a:xfrm>
            <a:off x="3857620" y="1785926"/>
            <a:ext cx="3714776" cy="369332"/>
          </a:xfrm>
          <a:prstGeom prst="rect">
            <a:avLst/>
          </a:prstGeom>
          <a:solidFill>
            <a:schemeClr val="accent5">
              <a:lumMod val="60000"/>
              <a:lumOff val="40000"/>
            </a:schemeClr>
          </a:solidFill>
          <a:ln>
            <a:solidFill>
              <a:schemeClr val="tx1"/>
            </a:solidFill>
          </a:ln>
        </p:spPr>
        <p:txBody>
          <a:bodyPr wrap="square" rtlCol="0">
            <a:spAutoFit/>
          </a:bodyPr>
          <a:lstStyle/>
          <a:p>
            <a:r>
              <a:rPr lang="es-ES" dirty="0"/>
              <a:t>¿Cuáles son las cusas del problema?</a:t>
            </a:r>
            <a:endParaRPr lang="es-PE" dirty="0"/>
          </a:p>
        </p:txBody>
      </p:sp>
      <p:sp>
        <p:nvSpPr>
          <p:cNvPr id="8" name="7 CuadroTexto"/>
          <p:cNvSpPr txBox="1"/>
          <p:nvPr/>
        </p:nvSpPr>
        <p:spPr>
          <a:xfrm>
            <a:off x="1285852" y="2500306"/>
            <a:ext cx="4214842" cy="369332"/>
          </a:xfrm>
          <a:prstGeom prst="rect">
            <a:avLst/>
          </a:prstGeom>
          <a:solidFill>
            <a:srgbClr val="C3F5C3"/>
          </a:solidFill>
          <a:ln>
            <a:solidFill>
              <a:schemeClr val="tx1"/>
            </a:solidFill>
          </a:ln>
        </p:spPr>
        <p:txBody>
          <a:bodyPr wrap="square" rtlCol="0">
            <a:spAutoFit/>
          </a:bodyPr>
          <a:lstStyle/>
          <a:p>
            <a:pPr algn="ctr"/>
            <a:r>
              <a:rPr lang="es-ES" dirty="0"/>
              <a:t>¿Como encontrar las causas del problema?</a:t>
            </a:r>
            <a:endParaRPr lang="es-PE" dirty="0"/>
          </a:p>
        </p:txBody>
      </p:sp>
      <p:sp>
        <p:nvSpPr>
          <p:cNvPr id="9" name="8 Trapecio"/>
          <p:cNvSpPr/>
          <p:nvPr/>
        </p:nvSpPr>
        <p:spPr>
          <a:xfrm>
            <a:off x="857224" y="3214686"/>
            <a:ext cx="4071966" cy="2714644"/>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lphaLcParenR"/>
            </a:pPr>
            <a:r>
              <a:rPr lang="es-ES" dirty="0"/>
              <a:t>Realizar un listado, lo más extenso posible. Lluvia de idea.</a:t>
            </a:r>
          </a:p>
          <a:p>
            <a:pPr marL="342900" indent="-342900" algn="ctr">
              <a:buAutoNum type="alphaLcParenR"/>
            </a:pPr>
            <a:r>
              <a:rPr lang="es-ES" dirty="0"/>
              <a:t>Quedarse solo con aquellas que realmente tienen relación o explican nuestro problema.</a:t>
            </a:r>
          </a:p>
          <a:p>
            <a:pPr marL="342900" indent="-342900" algn="ctr">
              <a:buAutoNum type="alphaLcParenR"/>
            </a:pPr>
            <a:r>
              <a:rPr lang="es-ES" dirty="0"/>
              <a:t>Preguntar a especialistas.</a:t>
            </a:r>
            <a:endParaRPr lang="es-PE" dirty="0"/>
          </a:p>
        </p:txBody>
      </p:sp>
      <p:pic>
        <p:nvPicPr>
          <p:cNvPr id="82946" name="Picture 2" descr="https://lh3.googleusercontent.com/-gNYB-HpWlLk/UXvZ6Yjiq6I/AAAAAAAAL1g/qTm944sUVT4/s400/hacer-lluvia-ideas-efectiva.jpg">
            <a:hlinkClick r:id="rId2"/>
          </p:cNvPr>
          <p:cNvPicPr>
            <a:picLocks noChangeAspect="1" noChangeArrowheads="1"/>
          </p:cNvPicPr>
          <p:nvPr/>
        </p:nvPicPr>
        <p:blipFill>
          <a:blip r:embed="rId3"/>
          <a:srcRect/>
          <a:stretch>
            <a:fillRect/>
          </a:stretch>
        </p:blipFill>
        <p:spPr bwMode="auto">
          <a:xfrm>
            <a:off x="4960672" y="4000504"/>
            <a:ext cx="3713159" cy="1643074"/>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643042" y="274638"/>
            <a:ext cx="5929354" cy="796908"/>
          </a:xfrm>
          <a:solidFill>
            <a:srgbClr val="CCFF99"/>
          </a:solidFill>
          <a:ln w="28575">
            <a:solidFill>
              <a:schemeClr val="tx1"/>
            </a:solidFill>
          </a:ln>
        </p:spPr>
        <p:txBody>
          <a:bodyPr>
            <a:normAutofit fontScale="90000"/>
          </a:bodyPr>
          <a:lstStyle/>
          <a:p>
            <a:r>
              <a:rPr lang="es-ES" sz="3200" dirty="0"/>
              <a:t>ANÁLISIS DE CAUSAS DEL PROBLEMA</a:t>
            </a:r>
            <a:endParaRPr lang="es-PE" sz="3200" dirty="0"/>
          </a:p>
        </p:txBody>
      </p:sp>
      <p:sp>
        <p:nvSpPr>
          <p:cNvPr id="5" name="4 CuadroTexto"/>
          <p:cNvSpPr txBox="1"/>
          <p:nvPr/>
        </p:nvSpPr>
        <p:spPr>
          <a:xfrm>
            <a:off x="428596" y="1500174"/>
            <a:ext cx="1071570" cy="369332"/>
          </a:xfrm>
          <a:prstGeom prst="rect">
            <a:avLst/>
          </a:prstGeom>
          <a:solidFill>
            <a:srgbClr val="66FF33"/>
          </a:solidFill>
          <a:ln>
            <a:solidFill>
              <a:schemeClr val="tx1"/>
            </a:solidFill>
          </a:ln>
        </p:spPr>
        <p:txBody>
          <a:bodyPr wrap="square" rtlCol="0">
            <a:spAutoFit/>
          </a:bodyPr>
          <a:lstStyle/>
          <a:p>
            <a:r>
              <a:rPr lang="es-ES" dirty="0"/>
              <a:t>Ejemplo:</a:t>
            </a:r>
            <a:endParaRPr lang="es-PE" dirty="0"/>
          </a:p>
        </p:txBody>
      </p:sp>
      <p:sp>
        <p:nvSpPr>
          <p:cNvPr id="6" name="5 CuadroTexto"/>
          <p:cNvSpPr txBox="1"/>
          <p:nvPr/>
        </p:nvSpPr>
        <p:spPr>
          <a:xfrm>
            <a:off x="500034" y="2714620"/>
            <a:ext cx="2786082" cy="1292662"/>
          </a:xfrm>
          <a:prstGeom prst="rect">
            <a:avLst/>
          </a:prstGeom>
          <a:solidFill>
            <a:srgbClr val="DD114B"/>
          </a:solidFill>
        </p:spPr>
        <p:txBody>
          <a:bodyPr wrap="square" rtlCol="0">
            <a:spAutoFit/>
          </a:bodyPr>
          <a:lstStyle/>
          <a:p>
            <a:pPr algn="ctr"/>
            <a:r>
              <a:rPr lang="es-ES" sz="2400" dirty="0">
                <a:solidFill>
                  <a:srgbClr val="66FF33"/>
                </a:solidFill>
              </a:rPr>
              <a:t>Problema central: </a:t>
            </a:r>
            <a:r>
              <a:rPr lang="es-ES" dirty="0">
                <a:solidFill>
                  <a:srgbClr val="FFFF00"/>
                </a:solidFill>
              </a:rPr>
              <a:t>Limitada provisión de energía eléctrica durante el día</a:t>
            </a:r>
            <a:endParaRPr lang="es-PE" dirty="0">
              <a:solidFill>
                <a:srgbClr val="FFFF00"/>
              </a:solidFill>
            </a:endParaRPr>
          </a:p>
        </p:txBody>
      </p:sp>
      <p:sp>
        <p:nvSpPr>
          <p:cNvPr id="7" name="6 CuadroTexto"/>
          <p:cNvSpPr txBox="1"/>
          <p:nvPr/>
        </p:nvSpPr>
        <p:spPr>
          <a:xfrm>
            <a:off x="3428992" y="1285860"/>
            <a:ext cx="5286412" cy="4801314"/>
          </a:xfrm>
          <a:prstGeom prst="rect">
            <a:avLst/>
          </a:prstGeom>
          <a:solidFill>
            <a:schemeClr val="accent2">
              <a:lumMod val="20000"/>
              <a:lumOff val="80000"/>
            </a:schemeClr>
          </a:solidFill>
          <a:ln>
            <a:solidFill>
              <a:srgbClr val="FF0000"/>
            </a:solidFill>
          </a:ln>
        </p:spPr>
        <p:txBody>
          <a:bodyPr wrap="square" rtlCol="0">
            <a:spAutoFit/>
          </a:bodyPr>
          <a:lstStyle/>
          <a:p>
            <a:r>
              <a:rPr lang="es-ES" sz="2000" dirty="0">
                <a:solidFill>
                  <a:srgbClr val="FF0000"/>
                </a:solidFill>
              </a:rPr>
              <a:t>Lista de causas:</a:t>
            </a:r>
          </a:p>
          <a:p>
            <a:pPr marL="342900" indent="-342900">
              <a:buAutoNum type="arabicParenR"/>
            </a:pPr>
            <a:r>
              <a:rPr lang="es-ES" dirty="0"/>
              <a:t>Insuficiente generación local de energía.</a:t>
            </a:r>
          </a:p>
          <a:p>
            <a:pPr marL="342900" indent="-342900">
              <a:buAutoNum type="arabicParenR"/>
            </a:pPr>
            <a:r>
              <a:rPr lang="es-ES" dirty="0"/>
              <a:t>Ausencia de infraestructura para conectarse al sistema de generación de electricidad más cercano</a:t>
            </a:r>
          </a:p>
          <a:p>
            <a:pPr marL="342900" indent="-342900">
              <a:buAutoNum type="arabicParenR"/>
            </a:pPr>
            <a:r>
              <a:rPr lang="es-ES" dirty="0"/>
              <a:t>Bajo rendimiento de lo generadores existentes</a:t>
            </a:r>
          </a:p>
          <a:p>
            <a:pPr marL="342900" indent="-342900">
              <a:buAutoNum type="arabicParenR"/>
            </a:pPr>
            <a:r>
              <a:rPr lang="es-ES" dirty="0"/>
              <a:t>Infraestructura obsoleta para generar energía eléctrica</a:t>
            </a:r>
          </a:p>
          <a:p>
            <a:pPr marL="342900" indent="-342900">
              <a:buAutoNum type="arabicParenR"/>
            </a:pPr>
            <a:r>
              <a:rPr lang="es-ES" dirty="0"/>
              <a:t>Uso de combustibles costosos</a:t>
            </a:r>
          </a:p>
          <a:p>
            <a:pPr marL="342900" indent="-342900">
              <a:buAutoNum type="arabicParenR"/>
            </a:pPr>
            <a:r>
              <a:rPr lang="es-ES" dirty="0"/>
              <a:t>Ingresos tarifario no cubren los costos de operación y mantenimiento</a:t>
            </a:r>
          </a:p>
          <a:p>
            <a:pPr marL="342900" indent="-342900">
              <a:buAutoNum type="arabicParenR"/>
            </a:pPr>
            <a:r>
              <a:rPr lang="es-ES" dirty="0"/>
              <a:t>Mala gestión del servicio de generación local de energía</a:t>
            </a:r>
          </a:p>
          <a:p>
            <a:pPr marL="342900" indent="-342900">
              <a:buAutoNum type="arabicParenR"/>
            </a:pPr>
            <a:r>
              <a:rPr lang="es-ES" dirty="0"/>
              <a:t>Las plantas eléctricas cercanas fueron mal diseñadas</a:t>
            </a:r>
          </a:p>
          <a:p>
            <a:pPr marL="342900" indent="-342900">
              <a:buAutoNum type="arabicParenR"/>
            </a:pPr>
            <a:r>
              <a:rPr lang="es-ES" dirty="0"/>
              <a:t>Desaprovechamiento de los sistemas de electricidad cercanos a la zona.</a:t>
            </a:r>
          </a:p>
          <a:p>
            <a:pPr marL="342900" indent="-342900">
              <a:buAutoNum type="arabicParenR"/>
            </a:pPr>
            <a:r>
              <a:rPr lang="es-ES" dirty="0"/>
              <a:t>Poca disposición de pago de la población</a:t>
            </a:r>
            <a:endParaRPr lang="es-PE" dirty="0"/>
          </a:p>
        </p:txBody>
      </p:sp>
      <p:pic>
        <p:nvPicPr>
          <p:cNvPr id="81921" name="Picture 1" descr="C:\Users\UNSCH\AppData\Local\Microsoft\Windows\Temporary Internet Files\Content.IE5\2CKYDVGJ\ar119786025701219[1].jpg"/>
          <p:cNvPicPr>
            <a:picLocks noChangeAspect="1" noChangeArrowheads="1"/>
          </p:cNvPicPr>
          <p:nvPr/>
        </p:nvPicPr>
        <p:blipFill>
          <a:blip r:embed="rId2" cstate="print"/>
          <a:srcRect/>
          <a:stretch>
            <a:fillRect/>
          </a:stretch>
        </p:blipFill>
        <p:spPr bwMode="auto">
          <a:xfrm>
            <a:off x="1000100" y="4572008"/>
            <a:ext cx="1372026" cy="1428736"/>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1643042" y="274638"/>
            <a:ext cx="5929354" cy="796908"/>
          </a:xfrm>
          <a:solidFill>
            <a:srgbClr val="CCFF99"/>
          </a:solidFill>
          <a:ln w="28575">
            <a:solidFill>
              <a:schemeClr val="tx1"/>
            </a:solidFill>
          </a:ln>
        </p:spPr>
        <p:txBody>
          <a:bodyPr>
            <a:normAutofit fontScale="90000"/>
          </a:bodyPr>
          <a:lstStyle/>
          <a:p>
            <a:r>
              <a:rPr lang="es-ES" sz="3200" dirty="0"/>
              <a:t>ANÁLISIS DE CAUSAS DEL PROBLEMA</a:t>
            </a:r>
            <a:endParaRPr lang="es-PE" sz="3200" dirty="0"/>
          </a:p>
        </p:txBody>
      </p:sp>
      <p:sp>
        <p:nvSpPr>
          <p:cNvPr id="6" name="5 CuadroTexto"/>
          <p:cNvSpPr txBox="1"/>
          <p:nvPr/>
        </p:nvSpPr>
        <p:spPr>
          <a:xfrm>
            <a:off x="642910" y="1571612"/>
            <a:ext cx="2500330" cy="1938992"/>
          </a:xfrm>
          <a:prstGeom prst="rect">
            <a:avLst/>
          </a:prstGeom>
          <a:solidFill>
            <a:schemeClr val="accent2"/>
          </a:solidFill>
          <a:ln w="28575">
            <a:solidFill>
              <a:srgbClr val="FFFF00"/>
            </a:solidFill>
          </a:ln>
        </p:spPr>
        <p:txBody>
          <a:bodyPr wrap="square" rtlCol="0">
            <a:spAutoFit/>
          </a:bodyPr>
          <a:lstStyle/>
          <a:p>
            <a:r>
              <a:rPr lang="es-ES" sz="2400" dirty="0">
                <a:solidFill>
                  <a:srgbClr val="FFFF00"/>
                </a:solidFill>
              </a:rPr>
              <a:t>CAUSAS DIRECTAS:</a:t>
            </a:r>
          </a:p>
          <a:p>
            <a:r>
              <a:rPr lang="es-ES" sz="2400" dirty="0">
                <a:solidFill>
                  <a:srgbClr val="66FF33"/>
                </a:solidFill>
              </a:rPr>
              <a:t>Son aquellas que se relacionan directamente con el problema</a:t>
            </a:r>
            <a:endParaRPr lang="es-PE" sz="2400" dirty="0">
              <a:solidFill>
                <a:srgbClr val="66FF33"/>
              </a:solidFill>
            </a:endParaRPr>
          </a:p>
        </p:txBody>
      </p:sp>
      <p:sp>
        <p:nvSpPr>
          <p:cNvPr id="7" name="6 CuadroTexto"/>
          <p:cNvSpPr txBox="1"/>
          <p:nvPr/>
        </p:nvSpPr>
        <p:spPr>
          <a:xfrm>
            <a:off x="3714744" y="1571612"/>
            <a:ext cx="2500330" cy="2031325"/>
          </a:xfrm>
          <a:prstGeom prst="rect">
            <a:avLst/>
          </a:prstGeom>
          <a:solidFill>
            <a:schemeClr val="accent2"/>
          </a:solidFill>
          <a:ln w="28575">
            <a:solidFill>
              <a:srgbClr val="FFFF00"/>
            </a:solidFill>
          </a:ln>
        </p:spPr>
        <p:txBody>
          <a:bodyPr wrap="square" rtlCol="0">
            <a:spAutoFit/>
          </a:bodyPr>
          <a:lstStyle/>
          <a:p>
            <a:r>
              <a:rPr lang="es-ES" b="1" dirty="0">
                <a:solidFill>
                  <a:srgbClr val="FFFF00"/>
                </a:solidFill>
              </a:rPr>
              <a:t>CAUSAS INDIRECTAS:</a:t>
            </a:r>
          </a:p>
          <a:p>
            <a:r>
              <a:rPr lang="es-ES" b="1" dirty="0">
                <a:solidFill>
                  <a:srgbClr val="66FF33"/>
                </a:solidFill>
              </a:rPr>
              <a:t>Son aquellas que no actúan directamente sobre el problema central, sino que lo hacen a través de otra causa</a:t>
            </a:r>
            <a:endParaRPr lang="es-PE" b="1" dirty="0">
              <a:solidFill>
                <a:srgbClr val="66FF33"/>
              </a:solidFill>
            </a:endParaRPr>
          </a:p>
        </p:txBody>
      </p:sp>
      <p:sp>
        <p:nvSpPr>
          <p:cNvPr id="8" name="7 CuadroTexto"/>
          <p:cNvSpPr txBox="1"/>
          <p:nvPr/>
        </p:nvSpPr>
        <p:spPr>
          <a:xfrm>
            <a:off x="285720" y="3786190"/>
            <a:ext cx="6000792" cy="1754326"/>
          </a:xfrm>
          <a:prstGeom prst="rect">
            <a:avLst/>
          </a:prstGeom>
          <a:solidFill>
            <a:srgbClr val="CCFF33"/>
          </a:solidFill>
          <a:ln w="28575">
            <a:solidFill>
              <a:srgbClr val="FFFF00"/>
            </a:solidFill>
          </a:ln>
        </p:spPr>
        <p:txBody>
          <a:bodyPr wrap="square" rtlCol="0">
            <a:spAutoFit/>
          </a:bodyPr>
          <a:lstStyle/>
          <a:p>
            <a:pPr algn="ctr"/>
            <a:r>
              <a:rPr lang="es-ES" dirty="0"/>
              <a:t>Árbol de causas. Ordena de manera esquemática y </a:t>
            </a:r>
            <a:r>
              <a:rPr lang="es-ES" dirty="0">
                <a:solidFill>
                  <a:srgbClr val="7030A0"/>
                </a:solidFill>
              </a:rPr>
              <a:t>jerarquizada las causas del problema.  </a:t>
            </a:r>
            <a:r>
              <a:rPr lang="es-ES" dirty="0"/>
              <a:t>Apreciar el problema dentro del contexto de las causas que lo ocasionan. A partir de éste árbol será sencillo poder plantear la actividades que permitan solucionar el problema central, mediante la solución de sus causas.</a:t>
            </a:r>
            <a:endParaRPr lang="es-PE" dirty="0"/>
          </a:p>
        </p:txBody>
      </p:sp>
      <p:pic>
        <p:nvPicPr>
          <p:cNvPr id="80897" name="Picture 1" descr="C:\Users\UNSCH\AppData\Local\Microsoft\Windows\Temporary Internet Files\Content.IE5\UX1218N6\arbol[1].JPG"/>
          <p:cNvPicPr>
            <a:picLocks noChangeAspect="1" noChangeArrowheads="1"/>
          </p:cNvPicPr>
          <p:nvPr/>
        </p:nvPicPr>
        <p:blipFill>
          <a:blip r:embed="rId2"/>
          <a:srcRect/>
          <a:stretch>
            <a:fillRect/>
          </a:stretch>
        </p:blipFill>
        <p:spPr bwMode="auto">
          <a:xfrm>
            <a:off x="6533440" y="2643182"/>
            <a:ext cx="2293072" cy="1857388"/>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571480"/>
            <a:ext cx="2286016" cy="369332"/>
          </a:xfrm>
          <a:prstGeom prst="rect">
            <a:avLst/>
          </a:prstGeom>
          <a:solidFill>
            <a:srgbClr val="66FF33"/>
          </a:solidFill>
          <a:ln>
            <a:solidFill>
              <a:schemeClr val="tx1"/>
            </a:solidFill>
          </a:ln>
        </p:spPr>
        <p:txBody>
          <a:bodyPr wrap="square" rtlCol="0">
            <a:spAutoFit/>
          </a:bodyPr>
          <a:lstStyle/>
          <a:p>
            <a:pPr algn="ctr"/>
            <a:r>
              <a:rPr lang="es-ES" dirty="0"/>
              <a:t>En nuestro ejemplo</a:t>
            </a:r>
            <a:endParaRPr lang="es-PE" dirty="0"/>
          </a:p>
        </p:txBody>
      </p:sp>
      <p:sp>
        <p:nvSpPr>
          <p:cNvPr id="5" name="4 CuadroTexto"/>
          <p:cNvSpPr txBox="1"/>
          <p:nvPr/>
        </p:nvSpPr>
        <p:spPr>
          <a:xfrm>
            <a:off x="1500166" y="1428736"/>
            <a:ext cx="3571900" cy="646331"/>
          </a:xfrm>
          <a:prstGeom prst="rect">
            <a:avLst/>
          </a:prstGeom>
          <a:solidFill>
            <a:srgbClr val="FF0066"/>
          </a:solidFill>
          <a:ln w="38100">
            <a:solidFill>
              <a:schemeClr val="tx1"/>
            </a:solidFill>
          </a:ln>
        </p:spPr>
        <p:txBody>
          <a:bodyPr wrap="square" rtlCol="0">
            <a:spAutoFit/>
          </a:bodyPr>
          <a:lstStyle/>
          <a:p>
            <a:pPr algn="ctr"/>
            <a:r>
              <a:rPr lang="es-ES" b="1" dirty="0">
                <a:solidFill>
                  <a:schemeClr val="bg1"/>
                </a:solidFill>
              </a:rPr>
              <a:t>LIMITADA PROVISIÓN DE ENERGÍA ELECTRICA DURANTE EL DIA</a:t>
            </a:r>
            <a:endParaRPr lang="es-PE" b="1" dirty="0">
              <a:solidFill>
                <a:schemeClr val="bg1"/>
              </a:solidFill>
            </a:endParaRPr>
          </a:p>
        </p:txBody>
      </p:sp>
      <p:sp>
        <p:nvSpPr>
          <p:cNvPr id="7" name="6 CuadroTexto"/>
          <p:cNvSpPr txBox="1"/>
          <p:nvPr/>
        </p:nvSpPr>
        <p:spPr>
          <a:xfrm>
            <a:off x="142844" y="2714620"/>
            <a:ext cx="3071834" cy="923330"/>
          </a:xfrm>
          <a:prstGeom prst="rect">
            <a:avLst/>
          </a:prstGeom>
          <a:solidFill>
            <a:srgbClr val="FF9999"/>
          </a:solidFill>
          <a:ln>
            <a:solidFill>
              <a:schemeClr val="tx1"/>
            </a:solidFill>
          </a:ln>
        </p:spPr>
        <p:txBody>
          <a:bodyPr wrap="square" rtlCol="0">
            <a:spAutoFit/>
          </a:bodyPr>
          <a:lstStyle/>
          <a:p>
            <a:pPr algn="ctr"/>
            <a:r>
              <a:rPr lang="es-ES" dirty="0"/>
              <a:t>Desaprovechamiento de los sistemas de electricidad cercanos a la zona</a:t>
            </a:r>
            <a:endParaRPr lang="es-PE" dirty="0"/>
          </a:p>
        </p:txBody>
      </p:sp>
      <p:sp>
        <p:nvSpPr>
          <p:cNvPr id="8" name="7 CuadroTexto"/>
          <p:cNvSpPr txBox="1"/>
          <p:nvPr/>
        </p:nvSpPr>
        <p:spPr>
          <a:xfrm>
            <a:off x="3643306" y="2714620"/>
            <a:ext cx="3071834" cy="923330"/>
          </a:xfrm>
          <a:prstGeom prst="rect">
            <a:avLst/>
          </a:prstGeom>
          <a:solidFill>
            <a:srgbClr val="FF9999"/>
          </a:solidFill>
          <a:ln>
            <a:solidFill>
              <a:schemeClr val="tx1"/>
            </a:solidFill>
          </a:ln>
        </p:spPr>
        <p:txBody>
          <a:bodyPr wrap="square" rtlCol="0">
            <a:spAutoFit/>
          </a:bodyPr>
          <a:lstStyle/>
          <a:p>
            <a:pPr algn="ctr"/>
            <a:r>
              <a:rPr lang="es-ES" dirty="0"/>
              <a:t>Insuficiente generación local de energía</a:t>
            </a:r>
          </a:p>
          <a:p>
            <a:pPr algn="ctr"/>
            <a:r>
              <a:rPr lang="es-ES" dirty="0"/>
              <a:t>.</a:t>
            </a:r>
            <a:endParaRPr lang="es-PE" dirty="0"/>
          </a:p>
        </p:txBody>
      </p:sp>
      <p:sp>
        <p:nvSpPr>
          <p:cNvPr id="9" name="8 CuadroTexto"/>
          <p:cNvSpPr txBox="1"/>
          <p:nvPr/>
        </p:nvSpPr>
        <p:spPr>
          <a:xfrm>
            <a:off x="214282" y="5286388"/>
            <a:ext cx="3071834" cy="1200329"/>
          </a:xfrm>
          <a:prstGeom prst="rect">
            <a:avLst/>
          </a:prstGeom>
          <a:solidFill>
            <a:schemeClr val="accent2">
              <a:lumMod val="20000"/>
              <a:lumOff val="80000"/>
            </a:schemeClr>
          </a:solidFill>
          <a:ln>
            <a:solidFill>
              <a:schemeClr val="tx1"/>
            </a:solidFill>
          </a:ln>
        </p:spPr>
        <p:txBody>
          <a:bodyPr wrap="square" rtlCol="0">
            <a:spAutoFit/>
          </a:bodyPr>
          <a:lstStyle/>
          <a:p>
            <a:pPr algn="ctr"/>
            <a:r>
              <a:rPr lang="es-ES" dirty="0"/>
              <a:t>Ausencia de infraestructura para conectarse al sistema de generación de electricidad más cercano</a:t>
            </a:r>
            <a:endParaRPr lang="es-PE" dirty="0"/>
          </a:p>
        </p:txBody>
      </p:sp>
      <p:sp>
        <p:nvSpPr>
          <p:cNvPr id="10" name="9 CuadroTexto"/>
          <p:cNvSpPr txBox="1"/>
          <p:nvPr/>
        </p:nvSpPr>
        <p:spPr>
          <a:xfrm>
            <a:off x="3428992" y="4000504"/>
            <a:ext cx="1571636" cy="923330"/>
          </a:xfrm>
          <a:prstGeom prst="rect">
            <a:avLst/>
          </a:prstGeom>
          <a:solidFill>
            <a:schemeClr val="accent2">
              <a:lumMod val="20000"/>
              <a:lumOff val="80000"/>
            </a:schemeClr>
          </a:solidFill>
          <a:ln>
            <a:solidFill>
              <a:schemeClr val="tx1"/>
            </a:solidFill>
          </a:ln>
        </p:spPr>
        <p:txBody>
          <a:bodyPr wrap="square" rtlCol="0">
            <a:spAutoFit/>
          </a:bodyPr>
          <a:lstStyle/>
          <a:p>
            <a:pPr algn="ctr"/>
            <a:r>
              <a:rPr lang="es-ES" dirty="0"/>
              <a:t>Uso de combustibles costosos</a:t>
            </a:r>
            <a:endParaRPr lang="es-PE" dirty="0"/>
          </a:p>
        </p:txBody>
      </p:sp>
      <p:sp>
        <p:nvSpPr>
          <p:cNvPr id="11" name="10 CuadroTexto"/>
          <p:cNvSpPr txBox="1"/>
          <p:nvPr/>
        </p:nvSpPr>
        <p:spPr>
          <a:xfrm>
            <a:off x="5429256" y="4000504"/>
            <a:ext cx="1571636" cy="892552"/>
          </a:xfrm>
          <a:prstGeom prst="rect">
            <a:avLst/>
          </a:prstGeom>
          <a:solidFill>
            <a:schemeClr val="accent2">
              <a:lumMod val="20000"/>
              <a:lumOff val="80000"/>
            </a:schemeClr>
          </a:solidFill>
          <a:ln>
            <a:solidFill>
              <a:schemeClr val="tx1"/>
            </a:solidFill>
          </a:ln>
        </p:spPr>
        <p:txBody>
          <a:bodyPr wrap="square" rtlCol="0">
            <a:spAutoFit/>
          </a:bodyPr>
          <a:lstStyle/>
          <a:p>
            <a:pPr algn="ctr"/>
            <a:r>
              <a:rPr lang="es-ES" sz="1300" dirty="0"/>
              <a:t>Ingresos tarifarios no cubren los costos de operación y mantenimiento</a:t>
            </a:r>
            <a:endParaRPr lang="es-PE" sz="1300" dirty="0"/>
          </a:p>
        </p:txBody>
      </p:sp>
      <p:sp>
        <p:nvSpPr>
          <p:cNvPr id="12" name="11 CuadroTexto"/>
          <p:cNvSpPr txBox="1"/>
          <p:nvPr/>
        </p:nvSpPr>
        <p:spPr>
          <a:xfrm>
            <a:off x="3500430" y="5286388"/>
            <a:ext cx="1571636" cy="1200329"/>
          </a:xfrm>
          <a:prstGeom prst="rect">
            <a:avLst/>
          </a:prstGeom>
          <a:solidFill>
            <a:schemeClr val="accent2">
              <a:lumMod val="20000"/>
              <a:lumOff val="80000"/>
            </a:schemeClr>
          </a:solidFill>
          <a:ln>
            <a:solidFill>
              <a:schemeClr val="tx1"/>
            </a:solidFill>
          </a:ln>
        </p:spPr>
        <p:txBody>
          <a:bodyPr wrap="square" rtlCol="0">
            <a:spAutoFit/>
          </a:bodyPr>
          <a:lstStyle/>
          <a:p>
            <a:pPr algn="ctr"/>
            <a:r>
              <a:rPr lang="es-ES" dirty="0"/>
              <a:t>Infraestructura obsoleta para generar energía</a:t>
            </a:r>
            <a:endParaRPr lang="es-PE" dirty="0"/>
          </a:p>
        </p:txBody>
      </p:sp>
      <p:sp>
        <p:nvSpPr>
          <p:cNvPr id="13" name="12 CuadroTexto"/>
          <p:cNvSpPr txBox="1"/>
          <p:nvPr/>
        </p:nvSpPr>
        <p:spPr>
          <a:xfrm>
            <a:off x="5429256" y="5286388"/>
            <a:ext cx="1571636" cy="1138773"/>
          </a:xfrm>
          <a:prstGeom prst="rect">
            <a:avLst/>
          </a:prstGeom>
          <a:solidFill>
            <a:schemeClr val="accent2">
              <a:lumMod val="20000"/>
              <a:lumOff val="80000"/>
            </a:schemeClr>
          </a:solidFill>
          <a:ln>
            <a:solidFill>
              <a:schemeClr val="tx1"/>
            </a:solidFill>
          </a:ln>
        </p:spPr>
        <p:txBody>
          <a:bodyPr wrap="square" rtlCol="0">
            <a:spAutoFit/>
          </a:bodyPr>
          <a:lstStyle/>
          <a:p>
            <a:pPr algn="ctr"/>
            <a:r>
              <a:rPr lang="es-ES" sz="1700" dirty="0"/>
              <a:t>Mala gestión del servicio de generación local de energía</a:t>
            </a:r>
            <a:endParaRPr lang="es-PE" sz="1700" dirty="0"/>
          </a:p>
        </p:txBody>
      </p:sp>
      <p:sp>
        <p:nvSpPr>
          <p:cNvPr id="14" name="13 Lágrima"/>
          <p:cNvSpPr/>
          <p:nvPr/>
        </p:nvSpPr>
        <p:spPr>
          <a:xfrm>
            <a:off x="7429520" y="2786058"/>
            <a:ext cx="1428760" cy="642942"/>
          </a:xfrm>
          <a:prstGeom prst="teardrop">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Causas directas</a:t>
            </a:r>
            <a:endParaRPr lang="es-PE" dirty="0">
              <a:solidFill>
                <a:schemeClr val="tx1"/>
              </a:solidFill>
            </a:endParaRPr>
          </a:p>
        </p:txBody>
      </p:sp>
      <p:sp>
        <p:nvSpPr>
          <p:cNvPr id="15" name="14 Lágrima"/>
          <p:cNvSpPr/>
          <p:nvPr/>
        </p:nvSpPr>
        <p:spPr>
          <a:xfrm>
            <a:off x="7286644" y="4714884"/>
            <a:ext cx="1571636" cy="642942"/>
          </a:xfrm>
          <a:prstGeom prst="teardrop">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Causas indirectas</a:t>
            </a:r>
            <a:endParaRPr lang="es-PE" dirty="0">
              <a:solidFill>
                <a:schemeClr val="tx1"/>
              </a:solidFill>
            </a:endParaRPr>
          </a:p>
        </p:txBody>
      </p:sp>
      <p:cxnSp>
        <p:nvCxnSpPr>
          <p:cNvPr id="17" name="16 Conector recto"/>
          <p:cNvCxnSpPr/>
          <p:nvPr/>
        </p:nvCxnSpPr>
        <p:spPr>
          <a:xfrm>
            <a:off x="1428728" y="2428868"/>
            <a:ext cx="385765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4143372" y="3786190"/>
            <a:ext cx="207170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rot="5400000" flipH="1" flipV="1">
            <a:off x="1286646" y="2570950"/>
            <a:ext cx="28575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rot="5400000" flipH="1" flipV="1">
            <a:off x="5144298" y="2570950"/>
            <a:ext cx="28575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30 Conector recto"/>
          <p:cNvCxnSpPr/>
          <p:nvPr/>
        </p:nvCxnSpPr>
        <p:spPr>
          <a:xfrm rot="5400000" flipH="1" flipV="1">
            <a:off x="3962492" y="5110078"/>
            <a:ext cx="36334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34 Conector recto"/>
          <p:cNvCxnSpPr>
            <a:endCxn id="11" idx="2"/>
          </p:cNvCxnSpPr>
          <p:nvPr/>
        </p:nvCxnSpPr>
        <p:spPr>
          <a:xfrm rot="5400000" flipH="1" flipV="1">
            <a:off x="6015329" y="5092801"/>
            <a:ext cx="39949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35 Conector recto"/>
          <p:cNvCxnSpPr/>
          <p:nvPr/>
        </p:nvCxnSpPr>
        <p:spPr>
          <a:xfrm rot="5400000" flipH="1" flipV="1">
            <a:off x="6108711" y="3892553"/>
            <a:ext cx="21431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rot="5400000" flipH="1" flipV="1">
            <a:off x="4037009" y="3892553"/>
            <a:ext cx="21431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38 Conector recto"/>
          <p:cNvCxnSpPr/>
          <p:nvPr/>
        </p:nvCxnSpPr>
        <p:spPr>
          <a:xfrm rot="5400000" flipH="1" flipV="1">
            <a:off x="607985" y="4464057"/>
            <a:ext cx="164307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80 Conector recto"/>
          <p:cNvCxnSpPr/>
          <p:nvPr/>
        </p:nvCxnSpPr>
        <p:spPr>
          <a:xfrm rot="5400000">
            <a:off x="5180017" y="3678239"/>
            <a:ext cx="21431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84 Conector recto de flecha"/>
          <p:cNvCxnSpPr/>
          <p:nvPr/>
        </p:nvCxnSpPr>
        <p:spPr>
          <a:xfrm rot="5400000">
            <a:off x="6680215" y="2106603"/>
            <a:ext cx="785818" cy="1588"/>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87" name="86 Lágrima"/>
          <p:cNvSpPr/>
          <p:nvPr/>
        </p:nvSpPr>
        <p:spPr>
          <a:xfrm>
            <a:off x="7358082" y="1500174"/>
            <a:ext cx="1143008" cy="928694"/>
          </a:xfrm>
          <a:prstGeom prst="teardrop">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Se debe a:</a:t>
            </a:r>
            <a:endParaRPr lang="es-PE" sz="1600" dirty="0">
              <a:solidFill>
                <a:schemeClr val="tx1"/>
              </a:solidFill>
            </a:endParaRPr>
          </a:p>
        </p:txBody>
      </p:sp>
      <p:sp>
        <p:nvSpPr>
          <p:cNvPr id="88" name="87 Lágrima"/>
          <p:cNvSpPr/>
          <p:nvPr/>
        </p:nvSpPr>
        <p:spPr>
          <a:xfrm>
            <a:off x="0" y="1571612"/>
            <a:ext cx="1428760" cy="642942"/>
          </a:xfrm>
          <a:prstGeom prst="teardrop">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Prob</a:t>
            </a:r>
            <a:r>
              <a:rPr lang="es-ES" dirty="0">
                <a:solidFill>
                  <a:schemeClr val="tx1"/>
                </a:solidFill>
              </a:rPr>
              <a:t>. Central</a:t>
            </a:r>
            <a:endParaRPr lang="es-PE"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643042" y="274638"/>
            <a:ext cx="5929354" cy="1011222"/>
          </a:xfrm>
          <a:solidFill>
            <a:schemeClr val="accent6">
              <a:lumMod val="75000"/>
            </a:schemeClr>
          </a:solidFill>
          <a:ln w="28575">
            <a:solidFill>
              <a:schemeClr val="tx1"/>
            </a:solidFill>
          </a:ln>
        </p:spPr>
        <p:txBody>
          <a:bodyPr>
            <a:normAutofit fontScale="90000"/>
          </a:bodyPr>
          <a:lstStyle/>
          <a:p>
            <a:r>
              <a:rPr lang="es-ES" sz="3200" dirty="0">
                <a:solidFill>
                  <a:schemeClr val="accent5">
                    <a:lumMod val="20000"/>
                    <a:lumOff val="80000"/>
                  </a:schemeClr>
                </a:solidFill>
              </a:rPr>
              <a:t>ANÁLISIS DE EFECTOS DEL PROBLEMA</a:t>
            </a:r>
            <a:endParaRPr lang="es-PE" sz="3200" dirty="0">
              <a:solidFill>
                <a:schemeClr val="accent5">
                  <a:lumMod val="20000"/>
                  <a:lumOff val="80000"/>
                </a:schemeClr>
              </a:solidFill>
            </a:endParaRPr>
          </a:p>
        </p:txBody>
      </p:sp>
      <p:sp>
        <p:nvSpPr>
          <p:cNvPr id="5" name="4 CuadroTexto"/>
          <p:cNvSpPr txBox="1"/>
          <p:nvPr/>
        </p:nvSpPr>
        <p:spPr>
          <a:xfrm>
            <a:off x="214282" y="1571612"/>
            <a:ext cx="2643206" cy="646331"/>
          </a:xfrm>
          <a:prstGeom prst="rect">
            <a:avLst/>
          </a:prstGeom>
          <a:solidFill>
            <a:schemeClr val="accent6">
              <a:lumMod val="40000"/>
              <a:lumOff val="60000"/>
            </a:schemeClr>
          </a:solidFill>
          <a:ln>
            <a:solidFill>
              <a:schemeClr val="tx1"/>
            </a:solidFill>
          </a:ln>
        </p:spPr>
        <p:txBody>
          <a:bodyPr wrap="square" rtlCol="0">
            <a:spAutoFit/>
          </a:bodyPr>
          <a:lstStyle/>
          <a:p>
            <a:r>
              <a:rPr lang="es-ES" dirty="0"/>
              <a:t>¿Cuáles son los efecto del problema?</a:t>
            </a:r>
            <a:endParaRPr lang="es-PE" dirty="0"/>
          </a:p>
        </p:txBody>
      </p:sp>
      <p:sp>
        <p:nvSpPr>
          <p:cNvPr id="6" name="5 CuadroTexto"/>
          <p:cNvSpPr txBox="1"/>
          <p:nvPr/>
        </p:nvSpPr>
        <p:spPr>
          <a:xfrm>
            <a:off x="3000364" y="1571612"/>
            <a:ext cx="2571768" cy="923330"/>
          </a:xfrm>
          <a:prstGeom prst="rect">
            <a:avLst/>
          </a:prstGeom>
          <a:solidFill>
            <a:schemeClr val="accent6">
              <a:lumMod val="40000"/>
              <a:lumOff val="60000"/>
            </a:schemeClr>
          </a:solidFill>
          <a:ln>
            <a:solidFill>
              <a:schemeClr val="tx1"/>
            </a:solidFill>
          </a:ln>
        </p:spPr>
        <p:txBody>
          <a:bodyPr wrap="square" rtlCol="0">
            <a:spAutoFit/>
          </a:bodyPr>
          <a:lstStyle/>
          <a:p>
            <a:pPr algn="ctr"/>
            <a:r>
              <a:rPr lang="es-ES" dirty="0"/>
              <a:t>¿Qué sucederá en el mediano plazo si no se soluciona el problema?</a:t>
            </a:r>
            <a:endParaRPr lang="es-PE" dirty="0"/>
          </a:p>
        </p:txBody>
      </p:sp>
      <p:sp>
        <p:nvSpPr>
          <p:cNvPr id="7" name="6 CuadroTexto"/>
          <p:cNvSpPr txBox="1"/>
          <p:nvPr/>
        </p:nvSpPr>
        <p:spPr>
          <a:xfrm>
            <a:off x="5715008" y="1571612"/>
            <a:ext cx="3143272" cy="646331"/>
          </a:xfrm>
          <a:prstGeom prst="rect">
            <a:avLst/>
          </a:prstGeom>
          <a:solidFill>
            <a:schemeClr val="accent6">
              <a:lumMod val="40000"/>
              <a:lumOff val="60000"/>
            </a:schemeClr>
          </a:solidFill>
          <a:ln>
            <a:solidFill>
              <a:schemeClr val="tx1"/>
            </a:solidFill>
          </a:ln>
        </p:spPr>
        <p:txBody>
          <a:bodyPr wrap="square" rtlCol="0">
            <a:spAutoFit/>
          </a:bodyPr>
          <a:lstStyle/>
          <a:p>
            <a:pPr algn="ctr"/>
            <a:r>
              <a:rPr lang="es-ES" dirty="0"/>
              <a:t>¿Cuáles son las consecuencia si no se soluciona el problema?</a:t>
            </a:r>
            <a:endParaRPr lang="es-PE" dirty="0"/>
          </a:p>
        </p:txBody>
      </p:sp>
      <p:sp>
        <p:nvSpPr>
          <p:cNvPr id="8" name="7 CuadroTexto"/>
          <p:cNvSpPr txBox="1"/>
          <p:nvPr/>
        </p:nvSpPr>
        <p:spPr>
          <a:xfrm>
            <a:off x="214282" y="2786058"/>
            <a:ext cx="6500858" cy="2862322"/>
          </a:xfrm>
          <a:prstGeom prst="rect">
            <a:avLst/>
          </a:prstGeom>
          <a:solidFill>
            <a:srgbClr val="C3F5C3"/>
          </a:solidFill>
          <a:ln>
            <a:solidFill>
              <a:srgbClr val="002060"/>
            </a:solidFill>
          </a:ln>
        </p:spPr>
        <p:txBody>
          <a:bodyPr wrap="square" rtlCol="0">
            <a:spAutoFit/>
          </a:bodyPr>
          <a:lstStyle/>
          <a:p>
            <a:r>
              <a:rPr lang="es-ES" b="1" dirty="0">
                <a:solidFill>
                  <a:srgbClr val="FF0000"/>
                </a:solidFill>
              </a:rPr>
              <a:t>Lista de efectos:</a:t>
            </a:r>
          </a:p>
          <a:p>
            <a:pPr marL="342900" indent="-342900">
              <a:buAutoNum type="arabicPeriod"/>
            </a:pPr>
            <a:r>
              <a:rPr lang="es-ES" dirty="0"/>
              <a:t>Restricciones en la calidad de servicios de salud y educación.</a:t>
            </a:r>
          </a:p>
          <a:p>
            <a:pPr marL="342900" indent="-342900">
              <a:buAutoNum type="arabicPeriod"/>
            </a:pPr>
            <a:r>
              <a:rPr lang="es-ES" dirty="0"/>
              <a:t>Restricciones en la disponibilidad de telecomunicaciones.</a:t>
            </a:r>
          </a:p>
          <a:p>
            <a:pPr marL="342900" indent="-342900">
              <a:buAutoNum type="arabicPeriod"/>
            </a:pPr>
            <a:r>
              <a:rPr lang="es-ES" dirty="0"/>
              <a:t>Incremento de costos de actividades productivas y comerciales.</a:t>
            </a:r>
          </a:p>
          <a:p>
            <a:pPr marL="342900" indent="-342900">
              <a:buAutoNum type="arabicPeriod"/>
            </a:pPr>
            <a:r>
              <a:rPr lang="es-ES" dirty="0"/>
              <a:t>Baja productividad de actividades productivas y comerciales.</a:t>
            </a:r>
          </a:p>
          <a:p>
            <a:pPr marL="342900" indent="-342900">
              <a:buAutoNum type="arabicPeriod"/>
            </a:pPr>
            <a:r>
              <a:rPr lang="es-ES" dirty="0"/>
              <a:t>Almacenamiento inadecuado de alimentos.</a:t>
            </a:r>
          </a:p>
          <a:p>
            <a:pPr marL="342900" indent="-342900">
              <a:buAutoNum type="arabicPeriod"/>
            </a:pPr>
            <a:r>
              <a:rPr lang="es-ES" dirty="0"/>
              <a:t>Bajo desarrollo productivo de las localidades</a:t>
            </a:r>
          </a:p>
          <a:p>
            <a:pPr marL="342900" indent="-342900">
              <a:buAutoNum type="arabicPeriod"/>
            </a:pPr>
            <a:r>
              <a:rPr lang="es-ES" dirty="0"/>
              <a:t>Baja calidad de vida</a:t>
            </a:r>
          </a:p>
          <a:p>
            <a:pPr marL="342900" indent="-342900">
              <a:buAutoNum type="arabicPeriod"/>
            </a:pPr>
            <a:r>
              <a:rPr lang="es-ES" dirty="0"/>
              <a:t>Retraso socioeconómico de las  localidades</a:t>
            </a:r>
          </a:p>
          <a:p>
            <a:endParaRPr lang="es-PE" dirty="0"/>
          </a:p>
        </p:txBody>
      </p:sp>
      <p:pic>
        <p:nvPicPr>
          <p:cNvPr id="9" name="Picture 1" descr="C:\Users\UNSCH\AppData\Local\Microsoft\Windows\Temporary Internet Files\Content.IE5\UX1218N6\arbol[1].JPG"/>
          <p:cNvPicPr>
            <a:picLocks noChangeAspect="1" noChangeArrowheads="1"/>
          </p:cNvPicPr>
          <p:nvPr/>
        </p:nvPicPr>
        <p:blipFill>
          <a:blip r:embed="rId2"/>
          <a:srcRect/>
          <a:stretch>
            <a:fillRect/>
          </a:stretch>
        </p:blipFill>
        <p:spPr bwMode="auto">
          <a:xfrm>
            <a:off x="7000892" y="3071810"/>
            <a:ext cx="1940292" cy="1571636"/>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643042" y="274638"/>
            <a:ext cx="5929354" cy="1011222"/>
          </a:xfrm>
          <a:solidFill>
            <a:schemeClr val="accent6">
              <a:lumMod val="75000"/>
            </a:schemeClr>
          </a:solidFill>
          <a:ln w="28575">
            <a:solidFill>
              <a:schemeClr val="tx1"/>
            </a:solidFill>
          </a:ln>
        </p:spPr>
        <p:txBody>
          <a:bodyPr>
            <a:normAutofit fontScale="90000"/>
          </a:bodyPr>
          <a:lstStyle/>
          <a:p>
            <a:r>
              <a:rPr lang="es-ES" sz="3200" dirty="0">
                <a:solidFill>
                  <a:schemeClr val="accent5">
                    <a:lumMod val="20000"/>
                    <a:lumOff val="80000"/>
                  </a:schemeClr>
                </a:solidFill>
              </a:rPr>
              <a:t>ANÁLISIS DE EFECTOS DEL PROBLEMA</a:t>
            </a:r>
            <a:endParaRPr lang="es-PE" sz="3200" dirty="0">
              <a:solidFill>
                <a:schemeClr val="accent5">
                  <a:lumMod val="20000"/>
                  <a:lumOff val="80000"/>
                </a:schemeClr>
              </a:solidFill>
            </a:endParaRPr>
          </a:p>
        </p:txBody>
      </p:sp>
      <p:sp>
        <p:nvSpPr>
          <p:cNvPr id="6" name="5 CuadroTexto"/>
          <p:cNvSpPr txBox="1"/>
          <p:nvPr/>
        </p:nvSpPr>
        <p:spPr>
          <a:xfrm>
            <a:off x="2428860" y="5929330"/>
            <a:ext cx="3571900" cy="646331"/>
          </a:xfrm>
          <a:prstGeom prst="rect">
            <a:avLst/>
          </a:prstGeom>
          <a:solidFill>
            <a:srgbClr val="FF0066"/>
          </a:solidFill>
          <a:ln w="38100">
            <a:solidFill>
              <a:schemeClr val="tx1"/>
            </a:solidFill>
          </a:ln>
        </p:spPr>
        <p:txBody>
          <a:bodyPr wrap="square" rtlCol="0">
            <a:spAutoFit/>
          </a:bodyPr>
          <a:lstStyle/>
          <a:p>
            <a:pPr algn="ctr"/>
            <a:r>
              <a:rPr lang="es-ES" b="1" dirty="0">
                <a:solidFill>
                  <a:schemeClr val="bg1"/>
                </a:solidFill>
              </a:rPr>
              <a:t>LIMITADA PROVISIÓN DE ENERGÍA ELECTRICA DURANTE EL DIA</a:t>
            </a:r>
            <a:endParaRPr lang="es-PE" b="1" dirty="0">
              <a:solidFill>
                <a:schemeClr val="bg1"/>
              </a:solidFill>
            </a:endParaRPr>
          </a:p>
        </p:txBody>
      </p:sp>
      <p:sp>
        <p:nvSpPr>
          <p:cNvPr id="7" name="6 CuadroTexto"/>
          <p:cNvSpPr txBox="1"/>
          <p:nvPr/>
        </p:nvSpPr>
        <p:spPr>
          <a:xfrm>
            <a:off x="214282" y="3571876"/>
            <a:ext cx="1500198" cy="1323439"/>
          </a:xfrm>
          <a:prstGeom prst="rect">
            <a:avLst/>
          </a:prstGeom>
          <a:solidFill>
            <a:srgbClr val="C3F5C3"/>
          </a:solidFill>
          <a:ln>
            <a:solidFill>
              <a:srgbClr val="002060"/>
            </a:solidFill>
          </a:ln>
        </p:spPr>
        <p:txBody>
          <a:bodyPr wrap="square" rtlCol="0">
            <a:spAutoFit/>
          </a:bodyPr>
          <a:lstStyle/>
          <a:p>
            <a:pPr algn="ctr"/>
            <a:r>
              <a:rPr lang="es-ES" sz="1600" dirty="0"/>
              <a:t>Baja productividad de actividades productivas y comerciales</a:t>
            </a:r>
            <a:endParaRPr lang="es-PE" sz="1600" dirty="0"/>
          </a:p>
        </p:txBody>
      </p:sp>
      <p:sp>
        <p:nvSpPr>
          <p:cNvPr id="8" name="7 CuadroTexto"/>
          <p:cNvSpPr txBox="1"/>
          <p:nvPr/>
        </p:nvSpPr>
        <p:spPr>
          <a:xfrm>
            <a:off x="1785918" y="3571876"/>
            <a:ext cx="1571636" cy="1323439"/>
          </a:xfrm>
          <a:prstGeom prst="rect">
            <a:avLst/>
          </a:prstGeom>
          <a:solidFill>
            <a:srgbClr val="C3F5C3"/>
          </a:solidFill>
          <a:ln>
            <a:solidFill>
              <a:srgbClr val="002060"/>
            </a:solidFill>
          </a:ln>
        </p:spPr>
        <p:txBody>
          <a:bodyPr wrap="square" rtlCol="0">
            <a:spAutoFit/>
          </a:bodyPr>
          <a:lstStyle/>
          <a:p>
            <a:pPr algn="ctr"/>
            <a:r>
              <a:rPr lang="es-ES" sz="1600" dirty="0"/>
              <a:t>Incremento de costos de actividades productivas y comerciales</a:t>
            </a:r>
            <a:endParaRPr lang="es-PE" sz="1600" dirty="0"/>
          </a:p>
        </p:txBody>
      </p:sp>
      <p:sp>
        <p:nvSpPr>
          <p:cNvPr id="9" name="8 CuadroTexto"/>
          <p:cNvSpPr txBox="1"/>
          <p:nvPr/>
        </p:nvSpPr>
        <p:spPr>
          <a:xfrm>
            <a:off x="3428992" y="3571876"/>
            <a:ext cx="1571636" cy="1323439"/>
          </a:xfrm>
          <a:prstGeom prst="rect">
            <a:avLst/>
          </a:prstGeom>
          <a:solidFill>
            <a:srgbClr val="C3F5C3"/>
          </a:solidFill>
          <a:ln>
            <a:solidFill>
              <a:srgbClr val="002060"/>
            </a:solidFill>
          </a:ln>
        </p:spPr>
        <p:txBody>
          <a:bodyPr wrap="square" rtlCol="0">
            <a:spAutoFit/>
          </a:bodyPr>
          <a:lstStyle/>
          <a:p>
            <a:pPr algn="ctr"/>
            <a:r>
              <a:rPr lang="es-ES" sz="1600" dirty="0"/>
              <a:t>Restricciones en la disponibilidad de telecomunicaciones</a:t>
            </a:r>
            <a:endParaRPr lang="es-PE" sz="1600" dirty="0"/>
          </a:p>
        </p:txBody>
      </p:sp>
      <p:sp>
        <p:nvSpPr>
          <p:cNvPr id="10" name="9 CuadroTexto"/>
          <p:cNvSpPr txBox="1"/>
          <p:nvPr/>
        </p:nvSpPr>
        <p:spPr>
          <a:xfrm>
            <a:off x="5072066" y="3571876"/>
            <a:ext cx="1428760" cy="1323439"/>
          </a:xfrm>
          <a:prstGeom prst="rect">
            <a:avLst/>
          </a:prstGeom>
          <a:solidFill>
            <a:srgbClr val="C3F5C3"/>
          </a:solidFill>
          <a:ln>
            <a:solidFill>
              <a:srgbClr val="002060"/>
            </a:solidFill>
          </a:ln>
        </p:spPr>
        <p:txBody>
          <a:bodyPr wrap="square" rtlCol="0">
            <a:spAutoFit/>
          </a:bodyPr>
          <a:lstStyle/>
          <a:p>
            <a:pPr algn="ctr"/>
            <a:r>
              <a:rPr lang="es-ES" sz="1600" dirty="0"/>
              <a:t>Restricciones en la calidad de servicios de salud y educación</a:t>
            </a:r>
            <a:endParaRPr lang="es-PE" sz="1600" dirty="0"/>
          </a:p>
        </p:txBody>
      </p:sp>
      <p:sp>
        <p:nvSpPr>
          <p:cNvPr id="11" name="10 CuadroTexto"/>
          <p:cNvSpPr txBox="1"/>
          <p:nvPr/>
        </p:nvSpPr>
        <p:spPr>
          <a:xfrm>
            <a:off x="6572264" y="3571876"/>
            <a:ext cx="1285884" cy="1323439"/>
          </a:xfrm>
          <a:prstGeom prst="rect">
            <a:avLst/>
          </a:prstGeom>
          <a:solidFill>
            <a:srgbClr val="C3F5C3"/>
          </a:solidFill>
          <a:ln>
            <a:solidFill>
              <a:srgbClr val="002060"/>
            </a:solidFill>
          </a:ln>
        </p:spPr>
        <p:txBody>
          <a:bodyPr wrap="square" rtlCol="0">
            <a:spAutoFit/>
          </a:bodyPr>
          <a:lstStyle/>
          <a:p>
            <a:pPr algn="ctr"/>
            <a:r>
              <a:rPr lang="es-ES" sz="1600" dirty="0"/>
              <a:t>Almacenamiento inadecuado de </a:t>
            </a:r>
          </a:p>
          <a:p>
            <a:pPr algn="ctr"/>
            <a:r>
              <a:rPr lang="es-ES" sz="1600" dirty="0"/>
              <a:t>alimentos </a:t>
            </a:r>
            <a:endParaRPr lang="es-PE" sz="1600" dirty="0"/>
          </a:p>
        </p:txBody>
      </p:sp>
      <p:sp>
        <p:nvSpPr>
          <p:cNvPr id="12" name="11 CuadroTexto"/>
          <p:cNvSpPr txBox="1"/>
          <p:nvPr/>
        </p:nvSpPr>
        <p:spPr>
          <a:xfrm>
            <a:off x="1071538" y="2428868"/>
            <a:ext cx="2786082" cy="646331"/>
          </a:xfrm>
          <a:prstGeom prst="rect">
            <a:avLst/>
          </a:prstGeom>
          <a:solidFill>
            <a:srgbClr val="C3F5C3"/>
          </a:solidFill>
          <a:ln>
            <a:solidFill>
              <a:srgbClr val="002060"/>
            </a:solidFill>
          </a:ln>
        </p:spPr>
        <p:txBody>
          <a:bodyPr wrap="square" rtlCol="0">
            <a:spAutoFit/>
          </a:bodyPr>
          <a:lstStyle/>
          <a:p>
            <a:pPr algn="ctr"/>
            <a:r>
              <a:rPr lang="es-ES" dirty="0"/>
              <a:t>Bajo desarrollo productivo de las localidades</a:t>
            </a:r>
            <a:endParaRPr lang="es-PE" dirty="0"/>
          </a:p>
        </p:txBody>
      </p:sp>
      <p:sp>
        <p:nvSpPr>
          <p:cNvPr id="13" name="12 CuadroTexto"/>
          <p:cNvSpPr txBox="1"/>
          <p:nvPr/>
        </p:nvSpPr>
        <p:spPr>
          <a:xfrm>
            <a:off x="4429124" y="2428868"/>
            <a:ext cx="2786082" cy="646331"/>
          </a:xfrm>
          <a:prstGeom prst="rect">
            <a:avLst/>
          </a:prstGeom>
          <a:solidFill>
            <a:srgbClr val="C3F5C3"/>
          </a:solidFill>
          <a:ln>
            <a:solidFill>
              <a:srgbClr val="002060"/>
            </a:solidFill>
          </a:ln>
        </p:spPr>
        <p:txBody>
          <a:bodyPr wrap="square" rtlCol="0">
            <a:spAutoFit/>
          </a:bodyPr>
          <a:lstStyle/>
          <a:p>
            <a:pPr algn="ctr"/>
            <a:r>
              <a:rPr lang="es-ES" dirty="0"/>
              <a:t>Baja calidad de vida</a:t>
            </a:r>
          </a:p>
          <a:p>
            <a:pPr algn="ctr"/>
            <a:r>
              <a:rPr lang="es-ES" dirty="0"/>
              <a:t>.</a:t>
            </a:r>
            <a:endParaRPr lang="es-PE" dirty="0"/>
          </a:p>
        </p:txBody>
      </p:sp>
      <p:sp>
        <p:nvSpPr>
          <p:cNvPr id="14" name="13 CuadroTexto"/>
          <p:cNvSpPr txBox="1"/>
          <p:nvPr/>
        </p:nvSpPr>
        <p:spPr>
          <a:xfrm>
            <a:off x="1928794" y="1428736"/>
            <a:ext cx="4714908" cy="400110"/>
          </a:xfrm>
          <a:prstGeom prst="rect">
            <a:avLst/>
          </a:prstGeom>
          <a:solidFill>
            <a:srgbClr val="C3F5C3"/>
          </a:solidFill>
          <a:ln>
            <a:solidFill>
              <a:srgbClr val="002060"/>
            </a:solidFill>
          </a:ln>
        </p:spPr>
        <p:txBody>
          <a:bodyPr wrap="square" rtlCol="0">
            <a:spAutoFit/>
          </a:bodyPr>
          <a:lstStyle/>
          <a:p>
            <a:pPr algn="ctr"/>
            <a:r>
              <a:rPr lang="es-ES" sz="2000" b="1" dirty="0"/>
              <a:t>Retraso socioeconómico de las localidades</a:t>
            </a:r>
            <a:endParaRPr lang="es-PE" sz="2000" b="1" dirty="0"/>
          </a:p>
        </p:txBody>
      </p:sp>
      <p:cxnSp>
        <p:nvCxnSpPr>
          <p:cNvPr id="16" name="15 Conector recto"/>
          <p:cNvCxnSpPr/>
          <p:nvPr/>
        </p:nvCxnSpPr>
        <p:spPr>
          <a:xfrm>
            <a:off x="928662" y="5214950"/>
            <a:ext cx="30003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4357686" y="5214950"/>
            <a:ext cx="30003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1000100" y="3357562"/>
            <a:ext cx="30003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4357686" y="3357562"/>
            <a:ext cx="30003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a:off x="2786050" y="2143116"/>
            <a:ext cx="30003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a:off x="2786050" y="5572140"/>
            <a:ext cx="30003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rot="5400000">
            <a:off x="7180281" y="5035561"/>
            <a:ext cx="35719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rot="5400000">
            <a:off x="750861" y="5035561"/>
            <a:ext cx="35719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rot="5400000">
            <a:off x="4179885" y="5035561"/>
            <a:ext cx="35719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rot="5400000">
            <a:off x="3965571" y="5749941"/>
            <a:ext cx="35719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30 Conector recto"/>
          <p:cNvCxnSpPr/>
          <p:nvPr/>
        </p:nvCxnSpPr>
        <p:spPr>
          <a:xfrm rot="5400000">
            <a:off x="3751257" y="5035561"/>
            <a:ext cx="35719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31 Conector recto"/>
          <p:cNvCxnSpPr/>
          <p:nvPr/>
        </p:nvCxnSpPr>
        <p:spPr>
          <a:xfrm rot="5400000">
            <a:off x="5607851" y="5393545"/>
            <a:ext cx="35719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rot="5400000">
            <a:off x="2608249" y="5392751"/>
            <a:ext cx="35719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38 Conector recto"/>
          <p:cNvCxnSpPr/>
          <p:nvPr/>
        </p:nvCxnSpPr>
        <p:spPr>
          <a:xfrm rot="5400000">
            <a:off x="5644364" y="3213892"/>
            <a:ext cx="28575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41 Conector recto"/>
          <p:cNvCxnSpPr/>
          <p:nvPr/>
        </p:nvCxnSpPr>
        <p:spPr>
          <a:xfrm rot="5400000">
            <a:off x="2643968" y="3213892"/>
            <a:ext cx="28575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42 Conector recto"/>
          <p:cNvCxnSpPr/>
          <p:nvPr/>
        </p:nvCxnSpPr>
        <p:spPr>
          <a:xfrm rot="5400000">
            <a:off x="5644364" y="2285198"/>
            <a:ext cx="28575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43 Conector recto"/>
          <p:cNvCxnSpPr/>
          <p:nvPr/>
        </p:nvCxnSpPr>
        <p:spPr>
          <a:xfrm rot="5400000">
            <a:off x="2643968" y="2285198"/>
            <a:ext cx="28575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44 Conector recto"/>
          <p:cNvCxnSpPr/>
          <p:nvPr/>
        </p:nvCxnSpPr>
        <p:spPr>
          <a:xfrm rot="5400000">
            <a:off x="4072728" y="1999446"/>
            <a:ext cx="28575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45 Conector recto"/>
          <p:cNvCxnSpPr/>
          <p:nvPr/>
        </p:nvCxnSpPr>
        <p:spPr>
          <a:xfrm rot="5400000">
            <a:off x="7251719" y="3463925"/>
            <a:ext cx="21431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48 Conector recto"/>
          <p:cNvCxnSpPr/>
          <p:nvPr/>
        </p:nvCxnSpPr>
        <p:spPr>
          <a:xfrm rot="5400000">
            <a:off x="4251323" y="3463925"/>
            <a:ext cx="21431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49 Conector recto"/>
          <p:cNvCxnSpPr/>
          <p:nvPr/>
        </p:nvCxnSpPr>
        <p:spPr>
          <a:xfrm rot="5400000">
            <a:off x="3894133" y="3463925"/>
            <a:ext cx="21431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50 Conector recto"/>
          <p:cNvCxnSpPr/>
          <p:nvPr/>
        </p:nvCxnSpPr>
        <p:spPr>
          <a:xfrm rot="5400000">
            <a:off x="893737" y="3463925"/>
            <a:ext cx="21431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51 Conector recto"/>
          <p:cNvCxnSpPr/>
          <p:nvPr/>
        </p:nvCxnSpPr>
        <p:spPr>
          <a:xfrm rot="5400000">
            <a:off x="5680083" y="3463925"/>
            <a:ext cx="21431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rot="5400000">
            <a:off x="2679687" y="3463925"/>
            <a:ext cx="21431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53 Lágrima"/>
          <p:cNvSpPr/>
          <p:nvPr/>
        </p:nvSpPr>
        <p:spPr>
          <a:xfrm>
            <a:off x="8072462" y="3929066"/>
            <a:ext cx="785818" cy="500066"/>
          </a:xfrm>
          <a:prstGeom prst="teardrop">
            <a:avLst/>
          </a:prstGeom>
          <a:solidFill>
            <a:srgbClr val="D3C8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C00000"/>
                </a:solidFill>
              </a:rPr>
              <a:t>ED</a:t>
            </a:r>
            <a:endParaRPr lang="es-PE" dirty="0">
              <a:solidFill>
                <a:srgbClr val="C00000"/>
              </a:solidFill>
            </a:endParaRPr>
          </a:p>
        </p:txBody>
      </p:sp>
      <p:sp>
        <p:nvSpPr>
          <p:cNvPr id="55" name="54 Lágrima"/>
          <p:cNvSpPr/>
          <p:nvPr/>
        </p:nvSpPr>
        <p:spPr>
          <a:xfrm>
            <a:off x="8001024" y="2571744"/>
            <a:ext cx="785818" cy="500066"/>
          </a:xfrm>
          <a:prstGeom prst="teardrop">
            <a:avLst/>
          </a:prstGeom>
          <a:solidFill>
            <a:srgbClr val="D3C8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C00000"/>
                </a:solidFill>
              </a:rPr>
              <a:t>EI</a:t>
            </a:r>
            <a:endParaRPr lang="es-PE" dirty="0">
              <a:solidFill>
                <a:srgbClr val="C00000"/>
              </a:solidFill>
            </a:endParaRPr>
          </a:p>
        </p:txBody>
      </p:sp>
      <p:sp>
        <p:nvSpPr>
          <p:cNvPr id="56" name="55 Lágrima"/>
          <p:cNvSpPr/>
          <p:nvPr/>
        </p:nvSpPr>
        <p:spPr>
          <a:xfrm>
            <a:off x="7786710" y="1428736"/>
            <a:ext cx="785818" cy="500066"/>
          </a:xfrm>
          <a:prstGeom prst="teardrop">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rgbClr val="FFFF00"/>
                </a:solidFill>
              </a:rPr>
              <a:t>EF</a:t>
            </a:r>
            <a:endParaRPr lang="es-PE" b="1" dirty="0">
              <a:solidFill>
                <a:srgbClr val="FFFF00"/>
              </a:solidFill>
            </a:endParaRPr>
          </a:p>
        </p:txBody>
      </p:sp>
      <p:sp>
        <p:nvSpPr>
          <p:cNvPr id="57" name="56 Lágrima"/>
          <p:cNvSpPr/>
          <p:nvPr/>
        </p:nvSpPr>
        <p:spPr>
          <a:xfrm>
            <a:off x="428596" y="6000768"/>
            <a:ext cx="1428760" cy="642942"/>
          </a:xfrm>
          <a:prstGeom prst="teardrop">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Prob</a:t>
            </a:r>
            <a:r>
              <a:rPr lang="es-ES" dirty="0">
                <a:solidFill>
                  <a:schemeClr val="tx1"/>
                </a:solidFill>
              </a:rPr>
              <a:t>. Central</a:t>
            </a:r>
            <a:endParaRPr lang="es-PE"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ombo"/>
          <p:cNvSpPr/>
          <p:nvPr/>
        </p:nvSpPr>
        <p:spPr>
          <a:xfrm>
            <a:off x="285720" y="2357430"/>
            <a:ext cx="3357586" cy="2000264"/>
          </a:xfrm>
          <a:prstGeom prst="diamond">
            <a:avLst/>
          </a:prstGeom>
          <a:solidFill>
            <a:srgbClr val="99B85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ASPECTOS GENERALES</a:t>
            </a:r>
            <a:endParaRPr lang="es-PE" dirty="0">
              <a:solidFill>
                <a:schemeClr val="tx1"/>
              </a:solidFill>
            </a:endParaRPr>
          </a:p>
        </p:txBody>
      </p:sp>
      <p:sp>
        <p:nvSpPr>
          <p:cNvPr id="5" name="4 Rombo"/>
          <p:cNvSpPr/>
          <p:nvPr/>
        </p:nvSpPr>
        <p:spPr>
          <a:xfrm>
            <a:off x="3071802" y="642918"/>
            <a:ext cx="3071834" cy="1857388"/>
          </a:xfrm>
          <a:prstGeom prst="diamon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IDENTIFICACIÓN</a:t>
            </a:r>
            <a:endParaRPr lang="es-PE" dirty="0">
              <a:solidFill>
                <a:schemeClr val="tx1"/>
              </a:solidFill>
            </a:endParaRPr>
          </a:p>
        </p:txBody>
      </p:sp>
      <p:sp>
        <p:nvSpPr>
          <p:cNvPr id="6" name="5 Rombo"/>
          <p:cNvSpPr/>
          <p:nvPr/>
        </p:nvSpPr>
        <p:spPr>
          <a:xfrm>
            <a:off x="5357818" y="2214554"/>
            <a:ext cx="3286148" cy="2214578"/>
          </a:xfrm>
          <a:prstGeom prst="diamon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FORMULACIÓN</a:t>
            </a:r>
            <a:endParaRPr lang="es-PE" dirty="0">
              <a:solidFill>
                <a:schemeClr val="tx1"/>
              </a:solidFill>
            </a:endParaRPr>
          </a:p>
        </p:txBody>
      </p:sp>
      <p:sp>
        <p:nvSpPr>
          <p:cNvPr id="7" name="6 Rombo"/>
          <p:cNvSpPr/>
          <p:nvPr/>
        </p:nvSpPr>
        <p:spPr>
          <a:xfrm>
            <a:off x="5000628" y="4714884"/>
            <a:ext cx="3071834" cy="1857388"/>
          </a:xfrm>
          <a:prstGeom prst="diamond">
            <a:avLst/>
          </a:prstGeom>
          <a:solidFill>
            <a:srgbClr val="F676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EVALUACION</a:t>
            </a:r>
            <a:endParaRPr lang="es-PE" dirty="0">
              <a:solidFill>
                <a:schemeClr val="tx1"/>
              </a:solidFill>
            </a:endParaRPr>
          </a:p>
        </p:txBody>
      </p:sp>
      <p:sp>
        <p:nvSpPr>
          <p:cNvPr id="8" name="7 Rombo"/>
          <p:cNvSpPr/>
          <p:nvPr/>
        </p:nvSpPr>
        <p:spPr>
          <a:xfrm>
            <a:off x="1214414" y="4714884"/>
            <a:ext cx="3286148" cy="1857388"/>
          </a:xfrm>
          <a:prstGeom prst="diamond">
            <a:avLst/>
          </a:prstGeom>
          <a:solidFill>
            <a:srgbClr val="29D1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CONCLUSIONES Y ANEXOS</a:t>
            </a:r>
            <a:endParaRPr lang="es-PE" dirty="0">
              <a:solidFill>
                <a:schemeClr val="tx1"/>
              </a:solidFill>
            </a:endParaRPr>
          </a:p>
        </p:txBody>
      </p:sp>
      <p:sp>
        <p:nvSpPr>
          <p:cNvPr id="12" name="11 Flecha circular"/>
          <p:cNvSpPr/>
          <p:nvPr/>
        </p:nvSpPr>
        <p:spPr>
          <a:xfrm rot="19757930">
            <a:off x="1261070" y="913572"/>
            <a:ext cx="2051846" cy="1553872"/>
          </a:xfrm>
          <a:prstGeom prst="circularArrow">
            <a:avLst/>
          </a:prstGeom>
          <a:solidFill>
            <a:srgbClr val="81EE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13" name="12 Flecha circular"/>
          <p:cNvSpPr/>
          <p:nvPr/>
        </p:nvSpPr>
        <p:spPr>
          <a:xfrm rot="2339083">
            <a:off x="5754124" y="905766"/>
            <a:ext cx="2060259" cy="1534941"/>
          </a:xfrm>
          <a:prstGeom prst="circularArrow">
            <a:avLst/>
          </a:prstGeom>
          <a:solidFill>
            <a:srgbClr val="81EE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14" name="13 Flecha circular"/>
          <p:cNvSpPr/>
          <p:nvPr/>
        </p:nvSpPr>
        <p:spPr>
          <a:xfrm rot="5626391">
            <a:off x="7095203" y="3675501"/>
            <a:ext cx="2056484" cy="1864451"/>
          </a:xfrm>
          <a:prstGeom prst="circularArrow">
            <a:avLst/>
          </a:prstGeom>
          <a:solidFill>
            <a:srgbClr val="81EE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15" name="14 Flecha circular"/>
          <p:cNvSpPr/>
          <p:nvPr/>
        </p:nvSpPr>
        <p:spPr>
          <a:xfrm rot="11128267">
            <a:off x="3783224" y="5381107"/>
            <a:ext cx="2060259" cy="1534941"/>
          </a:xfrm>
          <a:prstGeom prst="circularArrow">
            <a:avLst/>
          </a:prstGeom>
          <a:solidFill>
            <a:srgbClr val="81EE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17" name="16 Flecha derecha"/>
          <p:cNvSpPr/>
          <p:nvPr/>
        </p:nvSpPr>
        <p:spPr>
          <a:xfrm rot="16200000">
            <a:off x="1393009" y="4679165"/>
            <a:ext cx="571504" cy="357190"/>
          </a:xfrm>
          <a:prstGeom prst="rightArrow">
            <a:avLst/>
          </a:prstGeom>
          <a:solidFill>
            <a:srgbClr val="33993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 name="17 CuadroTexto"/>
          <p:cNvSpPr txBox="1"/>
          <p:nvPr/>
        </p:nvSpPr>
        <p:spPr>
          <a:xfrm>
            <a:off x="214282" y="357166"/>
            <a:ext cx="1143008" cy="523220"/>
          </a:xfrm>
          <a:prstGeom prst="rect">
            <a:avLst/>
          </a:prstGeom>
          <a:solidFill>
            <a:srgbClr val="FF0000"/>
          </a:solidFill>
          <a:ln>
            <a:solidFill>
              <a:srgbClr val="FFFF00"/>
            </a:solidFill>
          </a:ln>
        </p:spPr>
        <p:txBody>
          <a:bodyPr wrap="square" rtlCol="0">
            <a:spAutoFit/>
          </a:bodyPr>
          <a:lstStyle/>
          <a:p>
            <a:pPr algn="ctr"/>
            <a:r>
              <a:rPr lang="es-ES" sz="2800" b="1" dirty="0">
                <a:solidFill>
                  <a:schemeClr val="bg1"/>
                </a:solidFill>
              </a:rPr>
              <a:t>RUTA</a:t>
            </a:r>
            <a:endParaRPr lang="es-PE" sz="2800" b="1"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357422" y="274638"/>
            <a:ext cx="4500594" cy="796908"/>
          </a:xfrm>
          <a:solidFill>
            <a:srgbClr val="FFC000"/>
          </a:solidFill>
          <a:ln>
            <a:solidFill>
              <a:schemeClr val="accent1"/>
            </a:solidFill>
          </a:ln>
        </p:spPr>
        <p:txBody>
          <a:bodyPr>
            <a:normAutofit/>
          </a:bodyPr>
          <a:lstStyle/>
          <a:p>
            <a:r>
              <a:rPr lang="es-ES" sz="3200" dirty="0"/>
              <a:t>ARBOL DE PROBLEMAS</a:t>
            </a:r>
            <a:endParaRPr lang="es-PE" sz="3200" dirty="0"/>
          </a:p>
        </p:txBody>
      </p:sp>
      <p:pic>
        <p:nvPicPr>
          <p:cNvPr id="1026" name="Picture 2" descr="C:\Documents and Settings\Usuario\Configuración local\Archivos temporales de Internet\Content.IE5\8VQ76L4T\146067060_b9a3c21f63_b[1].jpg"/>
          <p:cNvPicPr>
            <a:picLocks noChangeAspect="1" noChangeArrowheads="1"/>
          </p:cNvPicPr>
          <p:nvPr/>
        </p:nvPicPr>
        <p:blipFill>
          <a:blip r:embed="rId2" cstate="print"/>
          <a:srcRect/>
          <a:stretch>
            <a:fillRect/>
          </a:stretch>
        </p:blipFill>
        <p:spPr bwMode="auto">
          <a:xfrm>
            <a:off x="2071670" y="1714488"/>
            <a:ext cx="3643338" cy="3643338"/>
          </a:xfrm>
          <a:prstGeom prst="rect">
            <a:avLst/>
          </a:prstGeom>
          <a:noFill/>
        </p:spPr>
      </p:pic>
      <p:sp>
        <p:nvSpPr>
          <p:cNvPr id="5" name="4 CuadroTexto"/>
          <p:cNvSpPr txBox="1"/>
          <p:nvPr/>
        </p:nvSpPr>
        <p:spPr>
          <a:xfrm>
            <a:off x="4214810" y="4929198"/>
            <a:ext cx="1143008" cy="400110"/>
          </a:xfrm>
          <a:prstGeom prst="rect">
            <a:avLst/>
          </a:prstGeom>
          <a:solidFill>
            <a:srgbClr val="FFFF00"/>
          </a:solidFill>
        </p:spPr>
        <p:txBody>
          <a:bodyPr wrap="square" rtlCol="0">
            <a:spAutoFit/>
          </a:bodyPr>
          <a:lstStyle/>
          <a:p>
            <a:pPr algn="ctr"/>
            <a:r>
              <a:rPr lang="es-ES" sz="2000" dirty="0"/>
              <a:t>CAUSAS</a:t>
            </a:r>
            <a:endParaRPr lang="es-PE" sz="2000" dirty="0"/>
          </a:p>
        </p:txBody>
      </p:sp>
      <p:sp>
        <p:nvSpPr>
          <p:cNvPr id="6" name="5 CuadroTexto"/>
          <p:cNvSpPr txBox="1"/>
          <p:nvPr/>
        </p:nvSpPr>
        <p:spPr>
          <a:xfrm>
            <a:off x="3357554" y="3071810"/>
            <a:ext cx="1071570" cy="369332"/>
          </a:xfrm>
          <a:prstGeom prst="rect">
            <a:avLst/>
          </a:prstGeom>
          <a:solidFill>
            <a:srgbClr val="FFFF00"/>
          </a:solidFill>
        </p:spPr>
        <p:txBody>
          <a:bodyPr wrap="square" rtlCol="0">
            <a:spAutoFit/>
          </a:bodyPr>
          <a:lstStyle/>
          <a:p>
            <a:pPr algn="ctr"/>
            <a:r>
              <a:rPr lang="es-ES" dirty="0"/>
              <a:t>EFECTOS</a:t>
            </a:r>
            <a:endParaRPr lang="es-PE" dirty="0"/>
          </a:p>
        </p:txBody>
      </p:sp>
      <p:sp>
        <p:nvSpPr>
          <p:cNvPr id="7" name="6 CuadroTexto"/>
          <p:cNvSpPr txBox="1"/>
          <p:nvPr/>
        </p:nvSpPr>
        <p:spPr>
          <a:xfrm>
            <a:off x="3214678" y="4643446"/>
            <a:ext cx="500066" cy="369332"/>
          </a:xfrm>
          <a:prstGeom prst="rect">
            <a:avLst/>
          </a:prstGeom>
          <a:solidFill>
            <a:srgbClr val="FFFF00"/>
          </a:solidFill>
        </p:spPr>
        <p:txBody>
          <a:bodyPr wrap="square" rtlCol="0">
            <a:spAutoFit/>
          </a:bodyPr>
          <a:lstStyle/>
          <a:p>
            <a:pPr algn="ctr"/>
            <a:r>
              <a:rPr lang="es-ES" dirty="0"/>
              <a:t>PC</a:t>
            </a:r>
            <a:endParaRPr lang="es-P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643174" y="274638"/>
            <a:ext cx="3714776" cy="796908"/>
          </a:xfrm>
          <a:solidFill>
            <a:srgbClr val="D3C883"/>
          </a:solidFill>
          <a:ln>
            <a:solidFill>
              <a:schemeClr val="accent1"/>
            </a:solidFill>
          </a:ln>
        </p:spPr>
        <p:txBody>
          <a:bodyPr>
            <a:normAutofit/>
          </a:bodyPr>
          <a:lstStyle/>
          <a:p>
            <a:r>
              <a:rPr lang="es-ES" sz="3200" dirty="0"/>
              <a:t>OBJETIVO CENTRAL</a:t>
            </a:r>
            <a:endParaRPr lang="es-PE" sz="3200" dirty="0"/>
          </a:p>
        </p:txBody>
      </p:sp>
      <p:sp>
        <p:nvSpPr>
          <p:cNvPr id="4" name="3 CuadroTexto"/>
          <p:cNvSpPr txBox="1"/>
          <p:nvPr/>
        </p:nvSpPr>
        <p:spPr>
          <a:xfrm>
            <a:off x="571472" y="2500306"/>
            <a:ext cx="3000396" cy="923330"/>
          </a:xfrm>
          <a:prstGeom prst="rect">
            <a:avLst/>
          </a:prstGeom>
          <a:solidFill>
            <a:srgbClr val="C3F5C3"/>
          </a:solidFill>
          <a:ln w="38100">
            <a:solidFill>
              <a:schemeClr val="tx1"/>
            </a:solidFill>
          </a:ln>
        </p:spPr>
        <p:txBody>
          <a:bodyPr wrap="square" rtlCol="0">
            <a:spAutoFit/>
          </a:bodyPr>
          <a:lstStyle/>
          <a:p>
            <a:r>
              <a:rPr lang="es-ES" b="1" dirty="0"/>
              <a:t>PROBLEMA CENTRAL.</a:t>
            </a:r>
          </a:p>
          <a:p>
            <a:r>
              <a:rPr lang="es-ES" dirty="0"/>
              <a:t>Limitada provisión de energía eléctrica durante el día</a:t>
            </a:r>
            <a:endParaRPr lang="es-PE" dirty="0"/>
          </a:p>
        </p:txBody>
      </p:sp>
      <p:sp>
        <p:nvSpPr>
          <p:cNvPr id="5" name="4 CuadroTexto"/>
          <p:cNvSpPr txBox="1"/>
          <p:nvPr/>
        </p:nvSpPr>
        <p:spPr>
          <a:xfrm>
            <a:off x="5286380" y="2500306"/>
            <a:ext cx="3071834" cy="923330"/>
          </a:xfrm>
          <a:prstGeom prst="rect">
            <a:avLst/>
          </a:prstGeom>
          <a:solidFill>
            <a:srgbClr val="FFFF00"/>
          </a:solidFill>
          <a:ln w="38100">
            <a:solidFill>
              <a:schemeClr val="tx1"/>
            </a:solidFill>
          </a:ln>
        </p:spPr>
        <p:txBody>
          <a:bodyPr wrap="square" rtlCol="0">
            <a:spAutoFit/>
          </a:bodyPr>
          <a:lstStyle/>
          <a:p>
            <a:r>
              <a:rPr lang="es-ES" dirty="0"/>
              <a:t>OBJETIVO CENTRAL.</a:t>
            </a:r>
          </a:p>
          <a:p>
            <a:r>
              <a:rPr lang="es-ES" dirty="0"/>
              <a:t>Incremento de la provisión de energía eléctrica durante el día</a:t>
            </a:r>
            <a:endParaRPr lang="es-PE" dirty="0"/>
          </a:p>
        </p:txBody>
      </p:sp>
      <p:sp>
        <p:nvSpPr>
          <p:cNvPr id="6" name="5 Flecha a la derecha con muesca"/>
          <p:cNvSpPr/>
          <p:nvPr/>
        </p:nvSpPr>
        <p:spPr>
          <a:xfrm>
            <a:off x="3786182" y="2571744"/>
            <a:ext cx="1357322" cy="64294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Proyecto</a:t>
            </a:r>
            <a:endParaRPr lang="es-P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2643174" y="274638"/>
            <a:ext cx="4286280" cy="796908"/>
          </a:xfrm>
          <a:solidFill>
            <a:srgbClr val="D3C883"/>
          </a:solidFill>
          <a:ln>
            <a:solidFill>
              <a:schemeClr val="accent1"/>
            </a:solidFill>
          </a:ln>
        </p:spPr>
        <p:txBody>
          <a:bodyPr>
            <a:normAutofit fontScale="90000"/>
          </a:bodyPr>
          <a:lstStyle/>
          <a:p>
            <a:r>
              <a:rPr lang="es-ES" sz="3200" dirty="0"/>
              <a:t>ANALISIS DE MEDIOS DEL PROYECTO</a:t>
            </a:r>
            <a:endParaRPr lang="es-PE" sz="3200" dirty="0"/>
          </a:p>
        </p:txBody>
      </p:sp>
      <p:sp>
        <p:nvSpPr>
          <p:cNvPr id="6" name="5 CuadroTexto"/>
          <p:cNvSpPr txBox="1"/>
          <p:nvPr/>
        </p:nvSpPr>
        <p:spPr>
          <a:xfrm>
            <a:off x="714348" y="2143116"/>
            <a:ext cx="2286016" cy="369332"/>
          </a:xfrm>
          <a:prstGeom prst="rect">
            <a:avLst/>
          </a:prstGeom>
          <a:solidFill>
            <a:srgbClr val="FFFF00"/>
          </a:solidFill>
          <a:ln>
            <a:solidFill>
              <a:schemeClr val="tx1"/>
            </a:solidFill>
          </a:ln>
        </p:spPr>
        <p:txBody>
          <a:bodyPr wrap="square" rtlCol="0">
            <a:spAutoFit/>
          </a:bodyPr>
          <a:lstStyle/>
          <a:p>
            <a:pPr algn="ctr"/>
            <a:r>
              <a:rPr lang="es-ES" dirty="0"/>
              <a:t>Causa del problema</a:t>
            </a:r>
            <a:endParaRPr lang="es-PE" dirty="0"/>
          </a:p>
        </p:txBody>
      </p:sp>
      <p:sp>
        <p:nvSpPr>
          <p:cNvPr id="7" name="6 CuadroTexto"/>
          <p:cNvSpPr txBox="1"/>
          <p:nvPr/>
        </p:nvSpPr>
        <p:spPr>
          <a:xfrm>
            <a:off x="4714876" y="2143116"/>
            <a:ext cx="2286016" cy="369332"/>
          </a:xfrm>
          <a:prstGeom prst="rect">
            <a:avLst/>
          </a:prstGeom>
          <a:solidFill>
            <a:srgbClr val="66FF33"/>
          </a:solidFill>
          <a:ln>
            <a:solidFill>
              <a:schemeClr val="tx1"/>
            </a:solidFill>
          </a:ln>
        </p:spPr>
        <p:txBody>
          <a:bodyPr wrap="square" rtlCol="0">
            <a:spAutoFit/>
          </a:bodyPr>
          <a:lstStyle/>
          <a:p>
            <a:pPr algn="ctr"/>
            <a:r>
              <a:rPr lang="es-ES" dirty="0"/>
              <a:t>Medios del proyecto</a:t>
            </a:r>
            <a:endParaRPr lang="es-PE" dirty="0"/>
          </a:p>
        </p:txBody>
      </p:sp>
      <p:sp>
        <p:nvSpPr>
          <p:cNvPr id="9" name="8 Flecha a la derecha con muesca"/>
          <p:cNvSpPr/>
          <p:nvPr/>
        </p:nvSpPr>
        <p:spPr>
          <a:xfrm>
            <a:off x="3143240" y="2143116"/>
            <a:ext cx="1357322" cy="42862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Convertir</a:t>
            </a:r>
            <a:endParaRPr lang="es-PE" dirty="0"/>
          </a:p>
        </p:txBody>
      </p:sp>
      <p:sp>
        <p:nvSpPr>
          <p:cNvPr id="10" name="9 CuadroTexto"/>
          <p:cNvSpPr txBox="1"/>
          <p:nvPr/>
        </p:nvSpPr>
        <p:spPr>
          <a:xfrm>
            <a:off x="2143108" y="3643314"/>
            <a:ext cx="1357322" cy="646331"/>
          </a:xfrm>
          <a:prstGeom prst="rect">
            <a:avLst/>
          </a:prstGeom>
          <a:solidFill>
            <a:srgbClr val="FFFF00"/>
          </a:solidFill>
          <a:ln>
            <a:solidFill>
              <a:schemeClr val="tx1"/>
            </a:solidFill>
          </a:ln>
        </p:spPr>
        <p:txBody>
          <a:bodyPr wrap="square" rtlCol="0">
            <a:spAutoFit/>
          </a:bodyPr>
          <a:lstStyle/>
          <a:p>
            <a:pPr algn="ctr"/>
            <a:r>
              <a:rPr lang="es-ES" dirty="0"/>
              <a:t>Causa </a:t>
            </a:r>
          </a:p>
          <a:p>
            <a:pPr algn="ctr"/>
            <a:r>
              <a:rPr lang="es-ES" dirty="0"/>
              <a:t>Directa</a:t>
            </a:r>
            <a:endParaRPr lang="es-PE" dirty="0"/>
          </a:p>
        </p:txBody>
      </p:sp>
      <p:sp>
        <p:nvSpPr>
          <p:cNvPr id="11" name="10 CuadroTexto"/>
          <p:cNvSpPr txBox="1"/>
          <p:nvPr/>
        </p:nvSpPr>
        <p:spPr>
          <a:xfrm>
            <a:off x="4286248" y="3643314"/>
            <a:ext cx="1357322" cy="646331"/>
          </a:xfrm>
          <a:prstGeom prst="rect">
            <a:avLst/>
          </a:prstGeom>
          <a:solidFill>
            <a:srgbClr val="FFFF00"/>
          </a:solidFill>
          <a:ln>
            <a:solidFill>
              <a:schemeClr val="tx1"/>
            </a:solidFill>
          </a:ln>
        </p:spPr>
        <p:txBody>
          <a:bodyPr wrap="square" rtlCol="0">
            <a:spAutoFit/>
          </a:bodyPr>
          <a:lstStyle/>
          <a:p>
            <a:pPr algn="ctr"/>
            <a:r>
              <a:rPr lang="es-ES" dirty="0"/>
              <a:t>Medios de Primer nivel</a:t>
            </a:r>
            <a:endParaRPr lang="es-PE" dirty="0"/>
          </a:p>
        </p:txBody>
      </p:sp>
      <p:sp>
        <p:nvSpPr>
          <p:cNvPr id="12" name="11 Flecha a la derecha con muesca"/>
          <p:cNvSpPr/>
          <p:nvPr/>
        </p:nvSpPr>
        <p:spPr>
          <a:xfrm>
            <a:off x="3714744" y="3929066"/>
            <a:ext cx="428628" cy="14287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12 CuadroTexto"/>
          <p:cNvSpPr txBox="1"/>
          <p:nvPr/>
        </p:nvSpPr>
        <p:spPr>
          <a:xfrm>
            <a:off x="2143108" y="4786322"/>
            <a:ext cx="1357322" cy="646331"/>
          </a:xfrm>
          <a:prstGeom prst="rect">
            <a:avLst/>
          </a:prstGeom>
          <a:solidFill>
            <a:srgbClr val="FF9999"/>
          </a:solidFill>
          <a:ln>
            <a:solidFill>
              <a:schemeClr val="tx1"/>
            </a:solidFill>
          </a:ln>
        </p:spPr>
        <p:txBody>
          <a:bodyPr wrap="square" rtlCol="0">
            <a:spAutoFit/>
          </a:bodyPr>
          <a:lstStyle/>
          <a:p>
            <a:pPr algn="ctr"/>
            <a:r>
              <a:rPr lang="es-ES" dirty="0"/>
              <a:t>Causa indirecta</a:t>
            </a:r>
            <a:endParaRPr lang="es-PE" dirty="0"/>
          </a:p>
        </p:txBody>
      </p:sp>
      <p:sp>
        <p:nvSpPr>
          <p:cNvPr id="14" name="13 CuadroTexto"/>
          <p:cNvSpPr txBox="1"/>
          <p:nvPr/>
        </p:nvSpPr>
        <p:spPr>
          <a:xfrm>
            <a:off x="4286248" y="4786322"/>
            <a:ext cx="1500198" cy="923330"/>
          </a:xfrm>
          <a:prstGeom prst="rect">
            <a:avLst/>
          </a:prstGeom>
          <a:solidFill>
            <a:srgbClr val="FF9999"/>
          </a:solidFill>
          <a:ln>
            <a:solidFill>
              <a:schemeClr val="tx1"/>
            </a:solidFill>
          </a:ln>
        </p:spPr>
        <p:txBody>
          <a:bodyPr wrap="square" rtlCol="0">
            <a:spAutoFit/>
          </a:bodyPr>
          <a:lstStyle/>
          <a:p>
            <a:pPr algn="ctr"/>
            <a:r>
              <a:rPr lang="es-ES" dirty="0"/>
              <a:t>Medio fundamental (*)</a:t>
            </a:r>
            <a:endParaRPr lang="es-PE" dirty="0"/>
          </a:p>
        </p:txBody>
      </p:sp>
      <p:sp>
        <p:nvSpPr>
          <p:cNvPr id="15" name="14 Flecha a la derecha con muesca"/>
          <p:cNvSpPr/>
          <p:nvPr/>
        </p:nvSpPr>
        <p:spPr>
          <a:xfrm>
            <a:off x="3714744" y="5072074"/>
            <a:ext cx="428628" cy="14287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15 CuadroTexto"/>
          <p:cNvSpPr txBox="1"/>
          <p:nvPr/>
        </p:nvSpPr>
        <p:spPr>
          <a:xfrm>
            <a:off x="857224" y="6429396"/>
            <a:ext cx="5857916" cy="307777"/>
          </a:xfrm>
          <a:prstGeom prst="rect">
            <a:avLst/>
          </a:prstGeom>
          <a:noFill/>
        </p:spPr>
        <p:txBody>
          <a:bodyPr wrap="square" rtlCol="0">
            <a:spAutoFit/>
          </a:bodyPr>
          <a:lstStyle/>
          <a:p>
            <a:r>
              <a:rPr lang="es-ES" sz="1400" dirty="0"/>
              <a:t>(*)  Solo las causas indirectas del último nivel, no todas las causas indirectas</a:t>
            </a:r>
            <a:endParaRPr lang="es-PE"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2643174" y="274638"/>
            <a:ext cx="4286280" cy="796908"/>
          </a:xfrm>
          <a:solidFill>
            <a:srgbClr val="D3C883"/>
          </a:solidFill>
          <a:ln>
            <a:solidFill>
              <a:schemeClr val="accent1"/>
            </a:solidFill>
          </a:ln>
        </p:spPr>
        <p:txBody>
          <a:bodyPr>
            <a:normAutofit fontScale="90000"/>
          </a:bodyPr>
          <a:lstStyle/>
          <a:p>
            <a:r>
              <a:rPr lang="es-ES" sz="3200" dirty="0"/>
              <a:t>ANALISIS DE FINES DEL PROYECTO</a:t>
            </a:r>
            <a:endParaRPr lang="es-PE" sz="3200" dirty="0"/>
          </a:p>
        </p:txBody>
      </p:sp>
      <p:sp>
        <p:nvSpPr>
          <p:cNvPr id="5" name="4 CuadroTexto"/>
          <p:cNvSpPr txBox="1"/>
          <p:nvPr/>
        </p:nvSpPr>
        <p:spPr>
          <a:xfrm>
            <a:off x="500034" y="2071678"/>
            <a:ext cx="3000396" cy="461665"/>
          </a:xfrm>
          <a:prstGeom prst="rect">
            <a:avLst/>
          </a:prstGeom>
          <a:solidFill>
            <a:srgbClr val="FF9999"/>
          </a:solidFill>
          <a:ln>
            <a:solidFill>
              <a:schemeClr val="tx1"/>
            </a:solidFill>
          </a:ln>
        </p:spPr>
        <p:txBody>
          <a:bodyPr wrap="square" rtlCol="0">
            <a:spAutoFit/>
          </a:bodyPr>
          <a:lstStyle/>
          <a:p>
            <a:r>
              <a:rPr lang="es-ES" sz="2400" dirty="0"/>
              <a:t>Efectos del Problema</a:t>
            </a:r>
            <a:endParaRPr lang="es-PE" sz="2400" dirty="0"/>
          </a:p>
        </p:txBody>
      </p:sp>
      <p:sp>
        <p:nvSpPr>
          <p:cNvPr id="6" name="5 CuadroTexto"/>
          <p:cNvSpPr txBox="1"/>
          <p:nvPr/>
        </p:nvSpPr>
        <p:spPr>
          <a:xfrm>
            <a:off x="5429256" y="2071678"/>
            <a:ext cx="3000396" cy="461665"/>
          </a:xfrm>
          <a:prstGeom prst="rect">
            <a:avLst/>
          </a:prstGeom>
          <a:solidFill>
            <a:srgbClr val="FF9999"/>
          </a:solidFill>
          <a:ln>
            <a:solidFill>
              <a:schemeClr val="tx1"/>
            </a:solidFill>
          </a:ln>
        </p:spPr>
        <p:txBody>
          <a:bodyPr wrap="square" rtlCol="0">
            <a:spAutoFit/>
          </a:bodyPr>
          <a:lstStyle/>
          <a:p>
            <a:r>
              <a:rPr lang="es-ES" sz="2400" dirty="0"/>
              <a:t>Fines del proyecto</a:t>
            </a:r>
            <a:endParaRPr lang="es-PE" sz="2400" dirty="0"/>
          </a:p>
        </p:txBody>
      </p:sp>
      <p:sp>
        <p:nvSpPr>
          <p:cNvPr id="7" name="6 Flecha a la derecha con muesca"/>
          <p:cNvSpPr/>
          <p:nvPr/>
        </p:nvSpPr>
        <p:spPr>
          <a:xfrm>
            <a:off x="3929058" y="2143116"/>
            <a:ext cx="1357322" cy="42862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Convertir</a:t>
            </a:r>
            <a:endParaRPr lang="es-PE" dirty="0"/>
          </a:p>
        </p:txBody>
      </p:sp>
      <p:sp>
        <p:nvSpPr>
          <p:cNvPr id="8" name="7 CuadroTexto"/>
          <p:cNvSpPr txBox="1"/>
          <p:nvPr/>
        </p:nvSpPr>
        <p:spPr>
          <a:xfrm>
            <a:off x="1714480" y="3571876"/>
            <a:ext cx="2143140" cy="461665"/>
          </a:xfrm>
          <a:prstGeom prst="rect">
            <a:avLst/>
          </a:prstGeom>
          <a:solidFill>
            <a:srgbClr val="C3F5C3"/>
          </a:solidFill>
          <a:ln>
            <a:solidFill>
              <a:schemeClr val="tx1"/>
            </a:solidFill>
          </a:ln>
        </p:spPr>
        <p:txBody>
          <a:bodyPr wrap="square" rtlCol="0">
            <a:spAutoFit/>
          </a:bodyPr>
          <a:lstStyle/>
          <a:p>
            <a:r>
              <a:rPr lang="es-ES" sz="2400" dirty="0"/>
              <a:t>Efectos directo </a:t>
            </a:r>
            <a:endParaRPr lang="es-PE" sz="2400" dirty="0"/>
          </a:p>
        </p:txBody>
      </p:sp>
      <p:sp>
        <p:nvSpPr>
          <p:cNvPr id="9" name="8 CuadroTexto"/>
          <p:cNvSpPr txBox="1"/>
          <p:nvPr/>
        </p:nvSpPr>
        <p:spPr>
          <a:xfrm>
            <a:off x="4929190" y="3571876"/>
            <a:ext cx="2143140" cy="461665"/>
          </a:xfrm>
          <a:prstGeom prst="rect">
            <a:avLst/>
          </a:prstGeom>
          <a:solidFill>
            <a:srgbClr val="C3F5C3"/>
          </a:solidFill>
          <a:ln>
            <a:solidFill>
              <a:schemeClr val="tx1"/>
            </a:solidFill>
          </a:ln>
        </p:spPr>
        <p:txBody>
          <a:bodyPr wrap="square" rtlCol="0">
            <a:spAutoFit/>
          </a:bodyPr>
          <a:lstStyle/>
          <a:p>
            <a:pPr algn="ctr"/>
            <a:r>
              <a:rPr lang="es-ES" sz="2400" dirty="0"/>
              <a:t>Fin directo </a:t>
            </a:r>
            <a:endParaRPr lang="es-PE" sz="2400" dirty="0"/>
          </a:p>
        </p:txBody>
      </p:sp>
      <p:sp>
        <p:nvSpPr>
          <p:cNvPr id="10" name="9 Flecha a la derecha con muesca"/>
          <p:cNvSpPr/>
          <p:nvPr/>
        </p:nvSpPr>
        <p:spPr>
          <a:xfrm>
            <a:off x="4214810" y="3714752"/>
            <a:ext cx="428628" cy="35719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10 CuadroTexto"/>
          <p:cNvSpPr txBox="1"/>
          <p:nvPr/>
        </p:nvSpPr>
        <p:spPr>
          <a:xfrm>
            <a:off x="1714480" y="4929198"/>
            <a:ext cx="2143140" cy="830997"/>
          </a:xfrm>
          <a:prstGeom prst="rect">
            <a:avLst/>
          </a:prstGeom>
          <a:solidFill>
            <a:srgbClr val="C3F5C3"/>
          </a:solidFill>
          <a:ln>
            <a:solidFill>
              <a:schemeClr val="tx1"/>
            </a:solidFill>
          </a:ln>
        </p:spPr>
        <p:txBody>
          <a:bodyPr wrap="square" rtlCol="0">
            <a:spAutoFit/>
          </a:bodyPr>
          <a:lstStyle/>
          <a:p>
            <a:pPr algn="ctr"/>
            <a:r>
              <a:rPr lang="es-ES" sz="2400" dirty="0"/>
              <a:t>Efectos indirecto </a:t>
            </a:r>
            <a:endParaRPr lang="es-PE" sz="2400" dirty="0"/>
          </a:p>
        </p:txBody>
      </p:sp>
      <p:sp>
        <p:nvSpPr>
          <p:cNvPr id="12" name="11 CuadroTexto"/>
          <p:cNvSpPr txBox="1"/>
          <p:nvPr/>
        </p:nvSpPr>
        <p:spPr>
          <a:xfrm>
            <a:off x="4857752" y="4929198"/>
            <a:ext cx="2143140" cy="830997"/>
          </a:xfrm>
          <a:prstGeom prst="rect">
            <a:avLst/>
          </a:prstGeom>
          <a:solidFill>
            <a:srgbClr val="C3F5C3"/>
          </a:solidFill>
          <a:ln>
            <a:solidFill>
              <a:schemeClr val="tx1"/>
            </a:solidFill>
          </a:ln>
        </p:spPr>
        <p:txBody>
          <a:bodyPr wrap="square" rtlCol="0">
            <a:spAutoFit/>
          </a:bodyPr>
          <a:lstStyle/>
          <a:p>
            <a:pPr algn="ctr"/>
            <a:r>
              <a:rPr lang="es-ES" sz="2400" dirty="0"/>
              <a:t>Fin </a:t>
            </a:r>
          </a:p>
          <a:p>
            <a:pPr algn="ctr"/>
            <a:r>
              <a:rPr lang="es-ES" sz="2400" dirty="0"/>
              <a:t>indirecto </a:t>
            </a:r>
            <a:endParaRPr lang="es-PE" sz="2400" dirty="0"/>
          </a:p>
        </p:txBody>
      </p:sp>
      <p:sp>
        <p:nvSpPr>
          <p:cNvPr id="13" name="12 Flecha a la derecha con muesca"/>
          <p:cNvSpPr/>
          <p:nvPr/>
        </p:nvSpPr>
        <p:spPr>
          <a:xfrm>
            <a:off x="4214810" y="5214950"/>
            <a:ext cx="428628" cy="35719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571480"/>
            <a:ext cx="2286016" cy="369332"/>
          </a:xfrm>
          <a:prstGeom prst="rect">
            <a:avLst/>
          </a:prstGeom>
          <a:solidFill>
            <a:srgbClr val="66FF33"/>
          </a:solidFill>
          <a:ln>
            <a:solidFill>
              <a:schemeClr val="tx1"/>
            </a:solidFill>
          </a:ln>
        </p:spPr>
        <p:txBody>
          <a:bodyPr wrap="square" rtlCol="0">
            <a:spAutoFit/>
          </a:bodyPr>
          <a:lstStyle/>
          <a:p>
            <a:pPr algn="ctr"/>
            <a:r>
              <a:rPr lang="es-ES" dirty="0"/>
              <a:t>En nuestro ejemplo</a:t>
            </a:r>
            <a:endParaRPr lang="es-PE" dirty="0"/>
          </a:p>
        </p:txBody>
      </p:sp>
      <p:sp>
        <p:nvSpPr>
          <p:cNvPr id="5" name="4 CuadroTexto"/>
          <p:cNvSpPr txBox="1"/>
          <p:nvPr/>
        </p:nvSpPr>
        <p:spPr>
          <a:xfrm>
            <a:off x="1500166" y="1428736"/>
            <a:ext cx="3571900" cy="923330"/>
          </a:xfrm>
          <a:prstGeom prst="rect">
            <a:avLst/>
          </a:prstGeom>
          <a:solidFill>
            <a:schemeClr val="bg2">
              <a:lumMod val="50000"/>
            </a:schemeClr>
          </a:solidFill>
          <a:ln w="38100">
            <a:solidFill>
              <a:schemeClr val="tx1"/>
            </a:solidFill>
          </a:ln>
        </p:spPr>
        <p:txBody>
          <a:bodyPr wrap="square" rtlCol="0">
            <a:spAutoFit/>
          </a:bodyPr>
          <a:lstStyle/>
          <a:p>
            <a:pPr algn="ctr"/>
            <a:r>
              <a:rPr lang="es-ES" b="1" dirty="0">
                <a:solidFill>
                  <a:schemeClr val="bg1"/>
                </a:solidFill>
              </a:rPr>
              <a:t>INCREMENTO DE LA PROVISIÓN DE ENERGÍA ELECTRICA DURANTE EL DIA</a:t>
            </a:r>
            <a:endParaRPr lang="es-PE" b="1" dirty="0">
              <a:solidFill>
                <a:schemeClr val="bg1"/>
              </a:solidFill>
            </a:endParaRPr>
          </a:p>
        </p:txBody>
      </p:sp>
      <p:sp>
        <p:nvSpPr>
          <p:cNvPr id="7" name="6 CuadroTexto"/>
          <p:cNvSpPr txBox="1"/>
          <p:nvPr/>
        </p:nvSpPr>
        <p:spPr>
          <a:xfrm>
            <a:off x="142844" y="2714620"/>
            <a:ext cx="3071834" cy="923330"/>
          </a:xfrm>
          <a:prstGeom prst="rect">
            <a:avLst/>
          </a:prstGeom>
          <a:solidFill>
            <a:schemeClr val="bg2">
              <a:lumMod val="75000"/>
            </a:schemeClr>
          </a:solidFill>
          <a:ln>
            <a:solidFill>
              <a:schemeClr val="tx1"/>
            </a:solidFill>
          </a:ln>
        </p:spPr>
        <p:txBody>
          <a:bodyPr wrap="square" rtlCol="0">
            <a:spAutoFit/>
          </a:bodyPr>
          <a:lstStyle/>
          <a:p>
            <a:pPr algn="ctr"/>
            <a:r>
              <a:rPr lang="es-ES" dirty="0"/>
              <a:t>Aprovechamiento de los sistemas de electricidad cercanos a la zona</a:t>
            </a:r>
            <a:endParaRPr lang="es-PE" dirty="0"/>
          </a:p>
        </p:txBody>
      </p:sp>
      <p:sp>
        <p:nvSpPr>
          <p:cNvPr id="8" name="7 CuadroTexto"/>
          <p:cNvSpPr txBox="1"/>
          <p:nvPr/>
        </p:nvSpPr>
        <p:spPr>
          <a:xfrm>
            <a:off x="3643306" y="2714620"/>
            <a:ext cx="3071834" cy="923330"/>
          </a:xfrm>
          <a:prstGeom prst="rect">
            <a:avLst/>
          </a:prstGeom>
          <a:solidFill>
            <a:schemeClr val="bg2">
              <a:lumMod val="75000"/>
            </a:schemeClr>
          </a:solidFill>
          <a:ln>
            <a:solidFill>
              <a:schemeClr val="tx1"/>
            </a:solidFill>
          </a:ln>
        </p:spPr>
        <p:txBody>
          <a:bodyPr wrap="square" rtlCol="0">
            <a:spAutoFit/>
          </a:bodyPr>
          <a:lstStyle/>
          <a:p>
            <a:pPr algn="ctr"/>
            <a:r>
              <a:rPr lang="es-ES" dirty="0"/>
              <a:t>Suficiente generación local de energía</a:t>
            </a:r>
          </a:p>
          <a:p>
            <a:pPr algn="ctr"/>
            <a:r>
              <a:rPr lang="es-ES" dirty="0"/>
              <a:t>.</a:t>
            </a:r>
            <a:endParaRPr lang="es-PE" dirty="0"/>
          </a:p>
        </p:txBody>
      </p:sp>
      <p:sp>
        <p:nvSpPr>
          <p:cNvPr id="9" name="8 CuadroTexto"/>
          <p:cNvSpPr txBox="1"/>
          <p:nvPr/>
        </p:nvSpPr>
        <p:spPr>
          <a:xfrm>
            <a:off x="214282" y="5286388"/>
            <a:ext cx="2857520" cy="1477328"/>
          </a:xfrm>
          <a:prstGeom prst="rect">
            <a:avLst/>
          </a:prstGeom>
          <a:solidFill>
            <a:schemeClr val="bg1">
              <a:lumMod val="75000"/>
            </a:schemeClr>
          </a:solidFill>
          <a:ln w="28575">
            <a:solidFill>
              <a:srgbClr val="FF9999"/>
            </a:solidFill>
          </a:ln>
        </p:spPr>
        <p:txBody>
          <a:bodyPr wrap="square" rtlCol="0">
            <a:spAutoFit/>
          </a:bodyPr>
          <a:lstStyle/>
          <a:p>
            <a:pPr algn="ctr"/>
            <a:r>
              <a:rPr lang="es-ES" dirty="0"/>
              <a:t>Disponibilidad de  infraestructura para conectarse al sistema de generación de electricidad más cercano</a:t>
            </a:r>
            <a:endParaRPr lang="es-PE" dirty="0"/>
          </a:p>
        </p:txBody>
      </p:sp>
      <p:sp>
        <p:nvSpPr>
          <p:cNvPr id="10" name="9 CuadroTexto"/>
          <p:cNvSpPr txBox="1"/>
          <p:nvPr/>
        </p:nvSpPr>
        <p:spPr>
          <a:xfrm>
            <a:off x="3428992" y="4000504"/>
            <a:ext cx="1571636" cy="923330"/>
          </a:xfrm>
          <a:prstGeom prst="rect">
            <a:avLst/>
          </a:prstGeom>
          <a:solidFill>
            <a:schemeClr val="bg1">
              <a:lumMod val="75000"/>
            </a:schemeClr>
          </a:solidFill>
          <a:ln>
            <a:solidFill>
              <a:schemeClr val="tx1"/>
            </a:solidFill>
          </a:ln>
        </p:spPr>
        <p:txBody>
          <a:bodyPr wrap="square" rtlCol="0">
            <a:spAutoFit/>
          </a:bodyPr>
          <a:lstStyle/>
          <a:p>
            <a:pPr algn="ctr"/>
            <a:r>
              <a:rPr lang="es-ES" dirty="0"/>
              <a:t>Uso de combustibles poco costosos</a:t>
            </a:r>
            <a:endParaRPr lang="es-PE" dirty="0"/>
          </a:p>
        </p:txBody>
      </p:sp>
      <p:sp>
        <p:nvSpPr>
          <p:cNvPr id="11" name="10 CuadroTexto"/>
          <p:cNvSpPr txBox="1"/>
          <p:nvPr/>
        </p:nvSpPr>
        <p:spPr>
          <a:xfrm>
            <a:off x="5429256" y="4000504"/>
            <a:ext cx="1571636" cy="892552"/>
          </a:xfrm>
          <a:prstGeom prst="rect">
            <a:avLst/>
          </a:prstGeom>
          <a:solidFill>
            <a:schemeClr val="bg1">
              <a:lumMod val="75000"/>
            </a:schemeClr>
          </a:solidFill>
          <a:ln>
            <a:solidFill>
              <a:schemeClr val="tx1"/>
            </a:solidFill>
          </a:ln>
        </p:spPr>
        <p:txBody>
          <a:bodyPr wrap="square" rtlCol="0">
            <a:spAutoFit/>
          </a:bodyPr>
          <a:lstStyle/>
          <a:p>
            <a:pPr algn="ctr"/>
            <a:r>
              <a:rPr lang="es-ES" sz="1300" dirty="0"/>
              <a:t>Ingresos tarifarios  cubren los costos de operación y mantenimiento</a:t>
            </a:r>
            <a:endParaRPr lang="es-PE" sz="1300" dirty="0"/>
          </a:p>
        </p:txBody>
      </p:sp>
      <p:sp>
        <p:nvSpPr>
          <p:cNvPr id="12" name="11 CuadroTexto"/>
          <p:cNvSpPr txBox="1"/>
          <p:nvPr/>
        </p:nvSpPr>
        <p:spPr>
          <a:xfrm>
            <a:off x="3214678" y="5286388"/>
            <a:ext cx="1857388" cy="1200329"/>
          </a:xfrm>
          <a:prstGeom prst="rect">
            <a:avLst/>
          </a:prstGeom>
          <a:solidFill>
            <a:schemeClr val="bg1">
              <a:lumMod val="75000"/>
            </a:schemeClr>
          </a:solidFill>
          <a:ln w="28575">
            <a:solidFill>
              <a:srgbClr val="FF9999"/>
            </a:solidFill>
          </a:ln>
        </p:spPr>
        <p:txBody>
          <a:bodyPr wrap="square" rtlCol="0">
            <a:spAutoFit/>
          </a:bodyPr>
          <a:lstStyle/>
          <a:p>
            <a:pPr algn="ctr"/>
            <a:r>
              <a:rPr lang="es-ES" dirty="0"/>
              <a:t>Disponibilidad de Infraestructura moderna para generar energía</a:t>
            </a:r>
            <a:endParaRPr lang="es-PE" dirty="0"/>
          </a:p>
        </p:txBody>
      </p:sp>
      <p:sp>
        <p:nvSpPr>
          <p:cNvPr id="13" name="12 CuadroTexto"/>
          <p:cNvSpPr txBox="1"/>
          <p:nvPr/>
        </p:nvSpPr>
        <p:spPr>
          <a:xfrm>
            <a:off x="5429256" y="5286388"/>
            <a:ext cx="1643074" cy="1400383"/>
          </a:xfrm>
          <a:prstGeom prst="rect">
            <a:avLst/>
          </a:prstGeom>
          <a:solidFill>
            <a:schemeClr val="bg1">
              <a:lumMod val="75000"/>
            </a:schemeClr>
          </a:solidFill>
          <a:ln w="28575">
            <a:solidFill>
              <a:srgbClr val="FF9999"/>
            </a:solidFill>
          </a:ln>
        </p:spPr>
        <p:txBody>
          <a:bodyPr wrap="square" rtlCol="0">
            <a:spAutoFit/>
          </a:bodyPr>
          <a:lstStyle/>
          <a:p>
            <a:pPr algn="ctr"/>
            <a:r>
              <a:rPr lang="es-ES" sz="1700" dirty="0"/>
              <a:t>Mejora de la gestión del servicio de generación local de energía</a:t>
            </a:r>
            <a:endParaRPr lang="es-PE" sz="1700" dirty="0"/>
          </a:p>
        </p:txBody>
      </p:sp>
      <p:sp>
        <p:nvSpPr>
          <p:cNvPr id="14" name="13 Lágrima"/>
          <p:cNvSpPr/>
          <p:nvPr/>
        </p:nvSpPr>
        <p:spPr>
          <a:xfrm>
            <a:off x="7429520" y="2786058"/>
            <a:ext cx="1428760" cy="642942"/>
          </a:xfrm>
          <a:prstGeom prst="teardrop">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Medios  1º nivel</a:t>
            </a:r>
            <a:endParaRPr lang="es-PE" dirty="0">
              <a:solidFill>
                <a:schemeClr val="tx1"/>
              </a:solidFill>
            </a:endParaRPr>
          </a:p>
        </p:txBody>
      </p:sp>
      <p:sp>
        <p:nvSpPr>
          <p:cNvPr id="15" name="14 Lágrima"/>
          <p:cNvSpPr/>
          <p:nvPr/>
        </p:nvSpPr>
        <p:spPr>
          <a:xfrm>
            <a:off x="7358082" y="5429264"/>
            <a:ext cx="1571636" cy="642942"/>
          </a:xfrm>
          <a:prstGeom prst="teardrop">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Medio </a:t>
            </a:r>
            <a:r>
              <a:rPr lang="es-ES" sz="1200" dirty="0">
                <a:solidFill>
                  <a:schemeClr val="tx1"/>
                </a:solidFill>
              </a:rPr>
              <a:t>fundamental</a:t>
            </a:r>
            <a:endParaRPr lang="es-PE" sz="1200" dirty="0">
              <a:solidFill>
                <a:schemeClr val="tx1"/>
              </a:solidFill>
            </a:endParaRPr>
          </a:p>
        </p:txBody>
      </p:sp>
      <p:cxnSp>
        <p:nvCxnSpPr>
          <p:cNvPr id="17" name="16 Conector recto"/>
          <p:cNvCxnSpPr/>
          <p:nvPr/>
        </p:nvCxnSpPr>
        <p:spPr>
          <a:xfrm>
            <a:off x="1428728" y="2428868"/>
            <a:ext cx="385765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4143372" y="3786190"/>
            <a:ext cx="207170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rot="5400000" flipH="1" flipV="1">
            <a:off x="1286646" y="2570950"/>
            <a:ext cx="28575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rot="5400000" flipH="1" flipV="1">
            <a:off x="5144298" y="2570950"/>
            <a:ext cx="28575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30 Conector recto"/>
          <p:cNvCxnSpPr/>
          <p:nvPr/>
        </p:nvCxnSpPr>
        <p:spPr>
          <a:xfrm rot="5400000" flipH="1" flipV="1">
            <a:off x="3962492" y="5110078"/>
            <a:ext cx="36334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34 Conector recto"/>
          <p:cNvCxnSpPr>
            <a:endCxn id="11" idx="2"/>
          </p:cNvCxnSpPr>
          <p:nvPr/>
        </p:nvCxnSpPr>
        <p:spPr>
          <a:xfrm rot="5400000" flipH="1" flipV="1">
            <a:off x="6015329" y="5092801"/>
            <a:ext cx="39949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35 Conector recto"/>
          <p:cNvCxnSpPr/>
          <p:nvPr/>
        </p:nvCxnSpPr>
        <p:spPr>
          <a:xfrm rot="5400000" flipH="1" flipV="1">
            <a:off x="6108711" y="3892553"/>
            <a:ext cx="21431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rot="5400000" flipH="1" flipV="1">
            <a:off x="4037009" y="3892553"/>
            <a:ext cx="21431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38 Conector recto"/>
          <p:cNvCxnSpPr/>
          <p:nvPr/>
        </p:nvCxnSpPr>
        <p:spPr>
          <a:xfrm rot="5400000" flipH="1" flipV="1">
            <a:off x="607985" y="4464057"/>
            <a:ext cx="164307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80 Conector recto"/>
          <p:cNvCxnSpPr/>
          <p:nvPr/>
        </p:nvCxnSpPr>
        <p:spPr>
          <a:xfrm rot="5400000">
            <a:off x="5180017" y="3678239"/>
            <a:ext cx="21431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84 Conector recto de flecha"/>
          <p:cNvCxnSpPr/>
          <p:nvPr/>
        </p:nvCxnSpPr>
        <p:spPr>
          <a:xfrm rot="5400000">
            <a:off x="6680215" y="2106603"/>
            <a:ext cx="785818" cy="1588"/>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87" name="86 Lágrima"/>
          <p:cNvSpPr/>
          <p:nvPr/>
        </p:nvSpPr>
        <p:spPr>
          <a:xfrm>
            <a:off x="7358082" y="1500174"/>
            <a:ext cx="1143008" cy="928694"/>
          </a:xfrm>
          <a:prstGeom prst="teardrop">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Se debe a:</a:t>
            </a:r>
            <a:endParaRPr lang="es-PE" sz="1600" dirty="0">
              <a:solidFill>
                <a:schemeClr val="tx1"/>
              </a:solidFill>
            </a:endParaRPr>
          </a:p>
        </p:txBody>
      </p:sp>
      <p:sp>
        <p:nvSpPr>
          <p:cNvPr id="88" name="87 Lágrima"/>
          <p:cNvSpPr/>
          <p:nvPr/>
        </p:nvSpPr>
        <p:spPr>
          <a:xfrm>
            <a:off x="0" y="1571612"/>
            <a:ext cx="1428760" cy="642942"/>
          </a:xfrm>
          <a:prstGeom prst="teardrop">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Obj</a:t>
            </a:r>
            <a:r>
              <a:rPr lang="es-ES" dirty="0">
                <a:solidFill>
                  <a:schemeClr val="tx1"/>
                </a:solidFill>
              </a:rPr>
              <a:t>. Central</a:t>
            </a:r>
            <a:endParaRPr lang="es-PE" dirty="0">
              <a:solidFill>
                <a:schemeClr val="tx1"/>
              </a:solidFill>
            </a:endParaRPr>
          </a:p>
        </p:txBody>
      </p:sp>
      <p:sp>
        <p:nvSpPr>
          <p:cNvPr id="26" name="25 CuadroTexto"/>
          <p:cNvSpPr txBox="1"/>
          <p:nvPr/>
        </p:nvSpPr>
        <p:spPr>
          <a:xfrm>
            <a:off x="3428992" y="214290"/>
            <a:ext cx="3643338" cy="584775"/>
          </a:xfrm>
          <a:prstGeom prst="rect">
            <a:avLst/>
          </a:prstGeom>
          <a:solidFill>
            <a:schemeClr val="accent2">
              <a:lumMod val="40000"/>
              <a:lumOff val="60000"/>
            </a:schemeClr>
          </a:solidFill>
          <a:ln w="28575">
            <a:solidFill>
              <a:schemeClr val="tx1"/>
            </a:solidFill>
          </a:ln>
        </p:spPr>
        <p:txBody>
          <a:bodyPr wrap="square" rtlCol="0">
            <a:spAutoFit/>
          </a:bodyPr>
          <a:lstStyle/>
          <a:p>
            <a:pPr algn="ctr"/>
            <a:r>
              <a:rPr lang="es-ES" sz="3200" dirty="0"/>
              <a:t>ARBOL DE MEDIOS</a:t>
            </a:r>
            <a:endParaRPr lang="es-PE" sz="3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2428860" y="5929330"/>
            <a:ext cx="3571900" cy="923330"/>
          </a:xfrm>
          <a:prstGeom prst="rect">
            <a:avLst/>
          </a:prstGeom>
          <a:solidFill>
            <a:srgbClr val="FF0066"/>
          </a:solidFill>
          <a:ln w="38100">
            <a:solidFill>
              <a:schemeClr val="tx1"/>
            </a:solidFill>
          </a:ln>
        </p:spPr>
        <p:txBody>
          <a:bodyPr wrap="square" rtlCol="0">
            <a:spAutoFit/>
          </a:bodyPr>
          <a:lstStyle/>
          <a:p>
            <a:pPr algn="ctr"/>
            <a:r>
              <a:rPr lang="es-ES" b="1" dirty="0">
                <a:solidFill>
                  <a:schemeClr val="bg1"/>
                </a:solidFill>
              </a:rPr>
              <a:t>INCREMENTO DE LA PROVISIÓN DE ENERGÍA ELECTRICA DURANTE EL DIA</a:t>
            </a:r>
            <a:endParaRPr lang="es-PE" b="1" dirty="0">
              <a:solidFill>
                <a:schemeClr val="bg1"/>
              </a:solidFill>
            </a:endParaRPr>
          </a:p>
        </p:txBody>
      </p:sp>
      <p:sp>
        <p:nvSpPr>
          <p:cNvPr id="7" name="6 CuadroTexto"/>
          <p:cNvSpPr txBox="1"/>
          <p:nvPr/>
        </p:nvSpPr>
        <p:spPr>
          <a:xfrm>
            <a:off x="214282" y="3571876"/>
            <a:ext cx="1500198" cy="1323439"/>
          </a:xfrm>
          <a:prstGeom prst="rect">
            <a:avLst/>
          </a:prstGeom>
          <a:solidFill>
            <a:srgbClr val="C3F5C3"/>
          </a:solidFill>
          <a:ln>
            <a:solidFill>
              <a:srgbClr val="002060"/>
            </a:solidFill>
          </a:ln>
        </p:spPr>
        <p:txBody>
          <a:bodyPr wrap="square" rtlCol="0">
            <a:spAutoFit/>
          </a:bodyPr>
          <a:lstStyle/>
          <a:p>
            <a:pPr algn="ctr"/>
            <a:r>
              <a:rPr lang="es-ES" sz="1600" dirty="0"/>
              <a:t>Aumento de la productividad de actividades productivas y comerciales</a:t>
            </a:r>
            <a:endParaRPr lang="es-PE" sz="1600" dirty="0"/>
          </a:p>
        </p:txBody>
      </p:sp>
      <p:sp>
        <p:nvSpPr>
          <p:cNvPr id="8" name="7 CuadroTexto"/>
          <p:cNvSpPr txBox="1"/>
          <p:nvPr/>
        </p:nvSpPr>
        <p:spPr>
          <a:xfrm>
            <a:off x="1785918" y="3571876"/>
            <a:ext cx="1571636" cy="1323439"/>
          </a:xfrm>
          <a:prstGeom prst="rect">
            <a:avLst/>
          </a:prstGeom>
          <a:solidFill>
            <a:srgbClr val="C3F5C3"/>
          </a:solidFill>
          <a:ln>
            <a:solidFill>
              <a:srgbClr val="002060"/>
            </a:solidFill>
          </a:ln>
        </p:spPr>
        <p:txBody>
          <a:bodyPr wrap="square" rtlCol="0">
            <a:spAutoFit/>
          </a:bodyPr>
          <a:lstStyle/>
          <a:p>
            <a:pPr algn="ctr"/>
            <a:r>
              <a:rPr lang="es-ES" sz="1600" dirty="0"/>
              <a:t>Reducción de costos de actividades productivas y comerciales</a:t>
            </a:r>
            <a:endParaRPr lang="es-PE" sz="1600" dirty="0"/>
          </a:p>
        </p:txBody>
      </p:sp>
      <p:sp>
        <p:nvSpPr>
          <p:cNvPr id="9" name="8 CuadroTexto"/>
          <p:cNvSpPr txBox="1"/>
          <p:nvPr/>
        </p:nvSpPr>
        <p:spPr>
          <a:xfrm>
            <a:off x="3428992" y="3571876"/>
            <a:ext cx="1571636" cy="1323439"/>
          </a:xfrm>
          <a:prstGeom prst="rect">
            <a:avLst/>
          </a:prstGeom>
          <a:solidFill>
            <a:srgbClr val="C3F5C3"/>
          </a:solidFill>
          <a:ln>
            <a:solidFill>
              <a:srgbClr val="002060"/>
            </a:solidFill>
          </a:ln>
        </p:spPr>
        <p:txBody>
          <a:bodyPr wrap="square" rtlCol="0">
            <a:spAutoFit/>
          </a:bodyPr>
          <a:lstStyle/>
          <a:p>
            <a:pPr algn="ctr"/>
            <a:r>
              <a:rPr lang="es-ES" sz="1600" dirty="0"/>
              <a:t>Incremento en la disponibilidad de telecomunicaciones</a:t>
            </a:r>
            <a:endParaRPr lang="es-PE" sz="1600" dirty="0"/>
          </a:p>
        </p:txBody>
      </p:sp>
      <p:sp>
        <p:nvSpPr>
          <p:cNvPr id="10" name="9 CuadroTexto"/>
          <p:cNvSpPr txBox="1"/>
          <p:nvPr/>
        </p:nvSpPr>
        <p:spPr>
          <a:xfrm>
            <a:off x="5072066" y="3571876"/>
            <a:ext cx="1428760" cy="1323439"/>
          </a:xfrm>
          <a:prstGeom prst="rect">
            <a:avLst/>
          </a:prstGeom>
          <a:solidFill>
            <a:srgbClr val="C3F5C3"/>
          </a:solidFill>
          <a:ln>
            <a:solidFill>
              <a:srgbClr val="002060"/>
            </a:solidFill>
          </a:ln>
        </p:spPr>
        <p:txBody>
          <a:bodyPr wrap="square" rtlCol="0">
            <a:spAutoFit/>
          </a:bodyPr>
          <a:lstStyle/>
          <a:p>
            <a:pPr algn="ctr"/>
            <a:r>
              <a:rPr lang="es-ES" sz="1600" dirty="0"/>
              <a:t>Mejora en la calidad de servicios de salud y educación</a:t>
            </a:r>
            <a:endParaRPr lang="es-PE" sz="1600" dirty="0"/>
          </a:p>
        </p:txBody>
      </p:sp>
      <p:sp>
        <p:nvSpPr>
          <p:cNvPr id="11" name="10 CuadroTexto"/>
          <p:cNvSpPr txBox="1"/>
          <p:nvPr/>
        </p:nvSpPr>
        <p:spPr>
          <a:xfrm>
            <a:off x="6572264" y="3571876"/>
            <a:ext cx="1285884" cy="1323439"/>
          </a:xfrm>
          <a:prstGeom prst="rect">
            <a:avLst/>
          </a:prstGeom>
          <a:solidFill>
            <a:srgbClr val="C3F5C3"/>
          </a:solidFill>
          <a:ln>
            <a:solidFill>
              <a:srgbClr val="002060"/>
            </a:solidFill>
          </a:ln>
        </p:spPr>
        <p:txBody>
          <a:bodyPr wrap="square" rtlCol="0">
            <a:spAutoFit/>
          </a:bodyPr>
          <a:lstStyle/>
          <a:p>
            <a:pPr algn="ctr"/>
            <a:r>
              <a:rPr lang="es-ES" sz="1600" dirty="0"/>
              <a:t>Almacenamiento adecuado </a:t>
            </a:r>
          </a:p>
          <a:p>
            <a:pPr algn="ctr"/>
            <a:r>
              <a:rPr lang="es-ES" sz="1600" dirty="0"/>
              <a:t>De</a:t>
            </a:r>
          </a:p>
          <a:p>
            <a:pPr algn="ctr"/>
            <a:r>
              <a:rPr lang="es-ES" sz="1600" dirty="0"/>
              <a:t> alimentos </a:t>
            </a:r>
            <a:endParaRPr lang="es-PE" sz="1600" dirty="0"/>
          </a:p>
        </p:txBody>
      </p:sp>
      <p:sp>
        <p:nvSpPr>
          <p:cNvPr id="12" name="11 CuadroTexto"/>
          <p:cNvSpPr txBox="1"/>
          <p:nvPr/>
        </p:nvSpPr>
        <p:spPr>
          <a:xfrm>
            <a:off x="1071538" y="2428868"/>
            <a:ext cx="2786082" cy="646331"/>
          </a:xfrm>
          <a:prstGeom prst="rect">
            <a:avLst/>
          </a:prstGeom>
          <a:solidFill>
            <a:srgbClr val="C3F5C3"/>
          </a:solidFill>
          <a:ln>
            <a:solidFill>
              <a:srgbClr val="002060"/>
            </a:solidFill>
          </a:ln>
        </p:spPr>
        <p:txBody>
          <a:bodyPr wrap="square" rtlCol="0">
            <a:spAutoFit/>
          </a:bodyPr>
          <a:lstStyle/>
          <a:p>
            <a:pPr algn="ctr"/>
            <a:r>
              <a:rPr lang="es-ES" dirty="0"/>
              <a:t>Incremento productivo de las localidades</a:t>
            </a:r>
            <a:endParaRPr lang="es-PE" dirty="0"/>
          </a:p>
        </p:txBody>
      </p:sp>
      <p:sp>
        <p:nvSpPr>
          <p:cNvPr id="13" name="12 CuadroTexto"/>
          <p:cNvSpPr txBox="1"/>
          <p:nvPr/>
        </p:nvSpPr>
        <p:spPr>
          <a:xfrm>
            <a:off x="4429124" y="2428868"/>
            <a:ext cx="2786082" cy="923330"/>
          </a:xfrm>
          <a:prstGeom prst="rect">
            <a:avLst/>
          </a:prstGeom>
          <a:solidFill>
            <a:srgbClr val="C3F5C3"/>
          </a:solidFill>
          <a:ln>
            <a:solidFill>
              <a:srgbClr val="002060"/>
            </a:solidFill>
          </a:ln>
        </p:spPr>
        <p:txBody>
          <a:bodyPr wrap="square" rtlCol="0">
            <a:spAutoFit/>
          </a:bodyPr>
          <a:lstStyle/>
          <a:p>
            <a:pPr algn="ctr"/>
            <a:r>
              <a:rPr lang="es-ES" dirty="0"/>
              <a:t>Mejora de</a:t>
            </a:r>
          </a:p>
          <a:p>
            <a:pPr algn="ctr"/>
            <a:r>
              <a:rPr lang="es-ES" dirty="0"/>
              <a:t> calidad de vida</a:t>
            </a:r>
          </a:p>
          <a:p>
            <a:pPr algn="ctr"/>
            <a:r>
              <a:rPr lang="es-ES" dirty="0"/>
              <a:t>.</a:t>
            </a:r>
            <a:endParaRPr lang="es-PE" dirty="0"/>
          </a:p>
        </p:txBody>
      </p:sp>
      <p:sp>
        <p:nvSpPr>
          <p:cNvPr id="14" name="13 CuadroTexto"/>
          <p:cNvSpPr txBox="1"/>
          <p:nvPr/>
        </p:nvSpPr>
        <p:spPr>
          <a:xfrm>
            <a:off x="1928794" y="1428736"/>
            <a:ext cx="4714908" cy="707886"/>
          </a:xfrm>
          <a:prstGeom prst="rect">
            <a:avLst/>
          </a:prstGeom>
          <a:solidFill>
            <a:srgbClr val="C3F5C3"/>
          </a:solidFill>
          <a:ln>
            <a:solidFill>
              <a:srgbClr val="002060"/>
            </a:solidFill>
          </a:ln>
        </p:spPr>
        <p:txBody>
          <a:bodyPr wrap="square" rtlCol="0">
            <a:spAutoFit/>
          </a:bodyPr>
          <a:lstStyle/>
          <a:p>
            <a:pPr algn="ctr"/>
            <a:r>
              <a:rPr lang="es-ES" sz="2000" b="1" dirty="0"/>
              <a:t>Desarrollo socioeconómico de las localidades</a:t>
            </a:r>
            <a:endParaRPr lang="es-PE" sz="2000" b="1" dirty="0"/>
          </a:p>
        </p:txBody>
      </p:sp>
      <p:cxnSp>
        <p:nvCxnSpPr>
          <p:cNvPr id="16" name="15 Conector recto"/>
          <p:cNvCxnSpPr/>
          <p:nvPr/>
        </p:nvCxnSpPr>
        <p:spPr>
          <a:xfrm>
            <a:off x="928662" y="5214950"/>
            <a:ext cx="30003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4357686" y="5214950"/>
            <a:ext cx="30003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1000100" y="3357562"/>
            <a:ext cx="30003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4357686" y="3357562"/>
            <a:ext cx="30003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a:off x="2786050" y="2143116"/>
            <a:ext cx="30003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a:off x="2786050" y="5572140"/>
            <a:ext cx="30003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rot="5400000">
            <a:off x="7180281" y="5035561"/>
            <a:ext cx="35719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rot="5400000">
            <a:off x="750861" y="5035561"/>
            <a:ext cx="35719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rot="5400000">
            <a:off x="4179885" y="5035561"/>
            <a:ext cx="35719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rot="5400000">
            <a:off x="3965571" y="5749941"/>
            <a:ext cx="35719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30 Conector recto"/>
          <p:cNvCxnSpPr/>
          <p:nvPr/>
        </p:nvCxnSpPr>
        <p:spPr>
          <a:xfrm rot="5400000">
            <a:off x="3751257" y="5035561"/>
            <a:ext cx="35719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31 Conector recto"/>
          <p:cNvCxnSpPr/>
          <p:nvPr/>
        </p:nvCxnSpPr>
        <p:spPr>
          <a:xfrm rot="5400000">
            <a:off x="5607851" y="5393545"/>
            <a:ext cx="35719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rot="5400000">
            <a:off x="2608249" y="5392751"/>
            <a:ext cx="35719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41 Conector recto"/>
          <p:cNvCxnSpPr/>
          <p:nvPr/>
        </p:nvCxnSpPr>
        <p:spPr>
          <a:xfrm rot="5400000">
            <a:off x="2643968" y="3213892"/>
            <a:ext cx="28575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42 Conector recto"/>
          <p:cNvCxnSpPr/>
          <p:nvPr/>
        </p:nvCxnSpPr>
        <p:spPr>
          <a:xfrm rot="5400000">
            <a:off x="5644364" y="2285198"/>
            <a:ext cx="28575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43 Conector recto"/>
          <p:cNvCxnSpPr/>
          <p:nvPr/>
        </p:nvCxnSpPr>
        <p:spPr>
          <a:xfrm rot="5400000">
            <a:off x="2643968" y="2285198"/>
            <a:ext cx="28575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44 Conector recto"/>
          <p:cNvCxnSpPr/>
          <p:nvPr/>
        </p:nvCxnSpPr>
        <p:spPr>
          <a:xfrm rot="5400000">
            <a:off x="4072728" y="1999446"/>
            <a:ext cx="28575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45 Conector recto"/>
          <p:cNvCxnSpPr/>
          <p:nvPr/>
        </p:nvCxnSpPr>
        <p:spPr>
          <a:xfrm rot="5400000">
            <a:off x="7251719" y="3463925"/>
            <a:ext cx="21431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48 Conector recto"/>
          <p:cNvCxnSpPr/>
          <p:nvPr/>
        </p:nvCxnSpPr>
        <p:spPr>
          <a:xfrm rot="5400000">
            <a:off x="4251323" y="3463925"/>
            <a:ext cx="21431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49 Conector recto"/>
          <p:cNvCxnSpPr/>
          <p:nvPr/>
        </p:nvCxnSpPr>
        <p:spPr>
          <a:xfrm rot="5400000">
            <a:off x="3894133" y="3463925"/>
            <a:ext cx="21431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50 Conector recto"/>
          <p:cNvCxnSpPr/>
          <p:nvPr/>
        </p:nvCxnSpPr>
        <p:spPr>
          <a:xfrm rot="5400000">
            <a:off x="893737" y="3463925"/>
            <a:ext cx="21431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51 Conector recto"/>
          <p:cNvCxnSpPr/>
          <p:nvPr/>
        </p:nvCxnSpPr>
        <p:spPr>
          <a:xfrm rot="5400000">
            <a:off x="5680083" y="3463925"/>
            <a:ext cx="21431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rot="5400000">
            <a:off x="2679687" y="3463925"/>
            <a:ext cx="21431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53 Lágrima"/>
          <p:cNvSpPr/>
          <p:nvPr/>
        </p:nvSpPr>
        <p:spPr>
          <a:xfrm>
            <a:off x="8072462" y="3929066"/>
            <a:ext cx="785818" cy="500066"/>
          </a:xfrm>
          <a:prstGeom prst="teardrop">
            <a:avLst/>
          </a:prstGeom>
          <a:solidFill>
            <a:srgbClr val="D3C8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C00000"/>
                </a:solidFill>
              </a:rPr>
              <a:t>FD</a:t>
            </a:r>
            <a:endParaRPr lang="es-PE" dirty="0">
              <a:solidFill>
                <a:srgbClr val="C00000"/>
              </a:solidFill>
            </a:endParaRPr>
          </a:p>
        </p:txBody>
      </p:sp>
      <p:sp>
        <p:nvSpPr>
          <p:cNvPr id="55" name="54 Lágrima"/>
          <p:cNvSpPr/>
          <p:nvPr/>
        </p:nvSpPr>
        <p:spPr>
          <a:xfrm>
            <a:off x="8001024" y="2571744"/>
            <a:ext cx="785818" cy="500066"/>
          </a:xfrm>
          <a:prstGeom prst="teardrop">
            <a:avLst/>
          </a:prstGeom>
          <a:solidFill>
            <a:srgbClr val="D3C8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C00000"/>
                </a:solidFill>
              </a:rPr>
              <a:t>FI</a:t>
            </a:r>
            <a:endParaRPr lang="es-PE" dirty="0">
              <a:solidFill>
                <a:srgbClr val="C00000"/>
              </a:solidFill>
            </a:endParaRPr>
          </a:p>
        </p:txBody>
      </p:sp>
      <p:sp>
        <p:nvSpPr>
          <p:cNvPr id="56" name="55 Lágrima"/>
          <p:cNvSpPr/>
          <p:nvPr/>
        </p:nvSpPr>
        <p:spPr>
          <a:xfrm>
            <a:off x="7786710" y="1428736"/>
            <a:ext cx="785818" cy="500066"/>
          </a:xfrm>
          <a:prstGeom prst="teardrop">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rgbClr val="FFFF00"/>
                </a:solidFill>
              </a:rPr>
              <a:t>FU</a:t>
            </a:r>
            <a:endParaRPr lang="es-PE" b="1" dirty="0">
              <a:solidFill>
                <a:srgbClr val="FFFF00"/>
              </a:solidFill>
            </a:endParaRPr>
          </a:p>
        </p:txBody>
      </p:sp>
      <p:sp>
        <p:nvSpPr>
          <p:cNvPr id="57" name="56 Lágrima"/>
          <p:cNvSpPr/>
          <p:nvPr/>
        </p:nvSpPr>
        <p:spPr>
          <a:xfrm>
            <a:off x="428596" y="6000768"/>
            <a:ext cx="1428760" cy="642942"/>
          </a:xfrm>
          <a:prstGeom prst="teardrop">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Obj</a:t>
            </a:r>
            <a:r>
              <a:rPr lang="es-ES" dirty="0">
                <a:solidFill>
                  <a:schemeClr val="tx1"/>
                </a:solidFill>
              </a:rPr>
              <a:t>. Central</a:t>
            </a:r>
            <a:endParaRPr lang="es-PE" dirty="0">
              <a:solidFill>
                <a:schemeClr val="tx1"/>
              </a:solidFill>
            </a:endParaRPr>
          </a:p>
        </p:txBody>
      </p:sp>
      <p:sp>
        <p:nvSpPr>
          <p:cNvPr id="40" name="39 CuadroTexto"/>
          <p:cNvSpPr txBox="1"/>
          <p:nvPr/>
        </p:nvSpPr>
        <p:spPr>
          <a:xfrm>
            <a:off x="3428992" y="214290"/>
            <a:ext cx="3643338" cy="584775"/>
          </a:xfrm>
          <a:prstGeom prst="rect">
            <a:avLst/>
          </a:prstGeom>
          <a:solidFill>
            <a:srgbClr val="66FF33"/>
          </a:solidFill>
          <a:ln w="28575">
            <a:solidFill>
              <a:schemeClr val="tx1"/>
            </a:solidFill>
          </a:ln>
        </p:spPr>
        <p:txBody>
          <a:bodyPr wrap="square" rtlCol="0">
            <a:spAutoFit/>
          </a:bodyPr>
          <a:lstStyle/>
          <a:p>
            <a:pPr algn="ctr"/>
            <a:r>
              <a:rPr lang="es-ES" sz="3200" dirty="0"/>
              <a:t>ARBOL DE FINES</a:t>
            </a:r>
            <a:endParaRPr lang="es-PE" sz="3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357422" y="274638"/>
            <a:ext cx="4500594" cy="796908"/>
          </a:xfrm>
          <a:solidFill>
            <a:srgbClr val="66FF33"/>
          </a:solidFill>
          <a:ln>
            <a:solidFill>
              <a:schemeClr val="accent1"/>
            </a:solidFill>
          </a:ln>
        </p:spPr>
        <p:txBody>
          <a:bodyPr>
            <a:normAutofit/>
          </a:bodyPr>
          <a:lstStyle/>
          <a:p>
            <a:r>
              <a:rPr lang="es-ES" sz="3200" dirty="0"/>
              <a:t>ARBOL DE OBJETIVOS</a:t>
            </a:r>
            <a:endParaRPr lang="es-PE" sz="3200" dirty="0"/>
          </a:p>
        </p:txBody>
      </p:sp>
      <p:pic>
        <p:nvPicPr>
          <p:cNvPr id="1026" name="Picture 2" descr="C:\Documents and Settings\Usuario\Configuración local\Archivos temporales de Internet\Content.IE5\8VQ76L4T\146067060_b9a3c21f63_b[1].jpg"/>
          <p:cNvPicPr>
            <a:picLocks noChangeAspect="1" noChangeArrowheads="1"/>
          </p:cNvPicPr>
          <p:nvPr/>
        </p:nvPicPr>
        <p:blipFill>
          <a:blip r:embed="rId2" cstate="print"/>
          <a:srcRect/>
          <a:stretch>
            <a:fillRect/>
          </a:stretch>
        </p:blipFill>
        <p:spPr bwMode="auto">
          <a:xfrm>
            <a:off x="2071670" y="1714488"/>
            <a:ext cx="3643338" cy="3643338"/>
          </a:xfrm>
          <a:prstGeom prst="rect">
            <a:avLst/>
          </a:prstGeom>
          <a:noFill/>
        </p:spPr>
      </p:pic>
      <p:sp>
        <p:nvSpPr>
          <p:cNvPr id="5" name="4 CuadroTexto"/>
          <p:cNvSpPr txBox="1"/>
          <p:nvPr/>
        </p:nvSpPr>
        <p:spPr>
          <a:xfrm>
            <a:off x="4214810" y="4929198"/>
            <a:ext cx="1143008" cy="400110"/>
          </a:xfrm>
          <a:prstGeom prst="rect">
            <a:avLst/>
          </a:prstGeom>
          <a:solidFill>
            <a:srgbClr val="66FF33"/>
          </a:solidFill>
        </p:spPr>
        <p:txBody>
          <a:bodyPr wrap="square" rtlCol="0">
            <a:spAutoFit/>
          </a:bodyPr>
          <a:lstStyle/>
          <a:p>
            <a:pPr algn="ctr"/>
            <a:r>
              <a:rPr lang="es-ES" sz="2000" dirty="0"/>
              <a:t>MEDIOS</a:t>
            </a:r>
            <a:endParaRPr lang="es-PE" sz="2000" dirty="0"/>
          </a:p>
        </p:txBody>
      </p:sp>
      <p:sp>
        <p:nvSpPr>
          <p:cNvPr id="6" name="5 CuadroTexto"/>
          <p:cNvSpPr txBox="1"/>
          <p:nvPr/>
        </p:nvSpPr>
        <p:spPr>
          <a:xfrm>
            <a:off x="3357554" y="3071810"/>
            <a:ext cx="1071570" cy="369332"/>
          </a:xfrm>
          <a:prstGeom prst="rect">
            <a:avLst/>
          </a:prstGeom>
          <a:solidFill>
            <a:srgbClr val="66FF33"/>
          </a:solidFill>
        </p:spPr>
        <p:txBody>
          <a:bodyPr wrap="square" rtlCol="0">
            <a:spAutoFit/>
          </a:bodyPr>
          <a:lstStyle/>
          <a:p>
            <a:pPr algn="ctr"/>
            <a:r>
              <a:rPr lang="es-ES" dirty="0"/>
              <a:t>FINES</a:t>
            </a:r>
            <a:endParaRPr lang="es-PE" dirty="0"/>
          </a:p>
        </p:txBody>
      </p:sp>
      <p:sp>
        <p:nvSpPr>
          <p:cNvPr id="7" name="6 CuadroTexto"/>
          <p:cNvSpPr txBox="1"/>
          <p:nvPr/>
        </p:nvSpPr>
        <p:spPr>
          <a:xfrm>
            <a:off x="3071802" y="4643446"/>
            <a:ext cx="500066" cy="369332"/>
          </a:xfrm>
          <a:prstGeom prst="rect">
            <a:avLst/>
          </a:prstGeom>
          <a:solidFill>
            <a:srgbClr val="66FF33"/>
          </a:solidFill>
        </p:spPr>
        <p:txBody>
          <a:bodyPr wrap="square" rtlCol="0">
            <a:spAutoFit/>
          </a:bodyPr>
          <a:lstStyle/>
          <a:p>
            <a:pPr algn="ctr"/>
            <a:r>
              <a:rPr lang="es-ES" dirty="0"/>
              <a:t>OC</a:t>
            </a:r>
            <a:endParaRPr lang="es-PE"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071670" y="285728"/>
            <a:ext cx="5143536" cy="584775"/>
          </a:xfrm>
          <a:prstGeom prst="rect">
            <a:avLst/>
          </a:prstGeom>
          <a:solidFill>
            <a:srgbClr val="FFCCCC"/>
          </a:solidFill>
          <a:ln w="38100">
            <a:solidFill>
              <a:srgbClr val="42BD2D"/>
            </a:solidFill>
          </a:ln>
        </p:spPr>
        <p:txBody>
          <a:bodyPr wrap="square" rtlCol="0">
            <a:spAutoFit/>
          </a:bodyPr>
          <a:lstStyle/>
          <a:p>
            <a:pPr algn="ctr"/>
            <a:r>
              <a:rPr lang="es-ES" sz="3200" dirty="0"/>
              <a:t>ALTERNATIVAS DE SOLUCIÓN</a:t>
            </a:r>
            <a:endParaRPr lang="es-PE" sz="3200" dirty="0"/>
          </a:p>
        </p:txBody>
      </p:sp>
      <p:sp>
        <p:nvSpPr>
          <p:cNvPr id="5" name="4 CuadroTexto"/>
          <p:cNvSpPr txBox="1"/>
          <p:nvPr/>
        </p:nvSpPr>
        <p:spPr>
          <a:xfrm>
            <a:off x="2500298" y="1142984"/>
            <a:ext cx="4429156" cy="646331"/>
          </a:xfrm>
          <a:prstGeom prst="rect">
            <a:avLst/>
          </a:prstGeom>
          <a:solidFill>
            <a:srgbClr val="66FF33"/>
          </a:solidFill>
          <a:ln>
            <a:solidFill>
              <a:srgbClr val="FFFF00"/>
            </a:solidFill>
          </a:ln>
        </p:spPr>
        <p:txBody>
          <a:bodyPr wrap="square" rtlCol="0">
            <a:spAutoFit/>
          </a:bodyPr>
          <a:lstStyle/>
          <a:p>
            <a:pPr algn="ctr"/>
            <a:r>
              <a:rPr lang="es-ES" dirty="0"/>
              <a:t>Prestar atención a los medios fundamentales:</a:t>
            </a:r>
          </a:p>
          <a:p>
            <a:pPr algn="ctr"/>
            <a:r>
              <a:rPr lang="es-ES" dirty="0">
                <a:solidFill>
                  <a:srgbClr val="FF0000"/>
                </a:solidFill>
              </a:rPr>
              <a:t>IMPLEMENTARLOS</a:t>
            </a:r>
            <a:endParaRPr lang="es-PE" dirty="0">
              <a:solidFill>
                <a:srgbClr val="FF0000"/>
              </a:solidFill>
            </a:endParaRPr>
          </a:p>
        </p:txBody>
      </p:sp>
      <p:sp>
        <p:nvSpPr>
          <p:cNvPr id="6" name="5 Recortar rectángulo de esquina del mismo lado"/>
          <p:cNvSpPr/>
          <p:nvPr/>
        </p:nvSpPr>
        <p:spPr>
          <a:xfrm>
            <a:off x="3357554" y="1928802"/>
            <a:ext cx="2786082" cy="642942"/>
          </a:xfrm>
          <a:prstGeom prst="snip2Same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tx1"/>
                </a:solidFill>
              </a:rPr>
              <a:t>Plantear Acciones</a:t>
            </a:r>
            <a:endParaRPr lang="es-PE" sz="2400" dirty="0">
              <a:solidFill>
                <a:schemeClr val="tx1"/>
              </a:solidFill>
            </a:endParaRPr>
          </a:p>
        </p:txBody>
      </p:sp>
      <p:sp>
        <p:nvSpPr>
          <p:cNvPr id="7" name="6 Llamada de flecha cuádruple"/>
          <p:cNvSpPr/>
          <p:nvPr/>
        </p:nvSpPr>
        <p:spPr>
          <a:xfrm>
            <a:off x="3214678" y="2857496"/>
            <a:ext cx="3214710" cy="2357454"/>
          </a:xfrm>
          <a:prstGeom prst="quadArrowCallout">
            <a:avLst/>
          </a:prstGeom>
          <a:solidFill>
            <a:srgbClr val="42BD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Alternativas de solución</a:t>
            </a:r>
            <a:endParaRPr lang="es-PE" dirty="0">
              <a:solidFill>
                <a:schemeClr val="tx1"/>
              </a:solidFill>
            </a:endParaRPr>
          </a:p>
        </p:txBody>
      </p:sp>
      <p:sp>
        <p:nvSpPr>
          <p:cNvPr id="8" name="7 CuadroTexto"/>
          <p:cNvSpPr txBox="1"/>
          <p:nvPr/>
        </p:nvSpPr>
        <p:spPr>
          <a:xfrm>
            <a:off x="2214546" y="5786454"/>
            <a:ext cx="4786346" cy="369332"/>
          </a:xfrm>
          <a:prstGeom prst="rect">
            <a:avLst/>
          </a:prstGeom>
          <a:solidFill>
            <a:srgbClr val="C3F5C3"/>
          </a:solidFill>
          <a:ln w="38100">
            <a:solidFill>
              <a:srgbClr val="FFFF00"/>
            </a:solidFill>
          </a:ln>
        </p:spPr>
        <p:txBody>
          <a:bodyPr wrap="square" rtlCol="0">
            <a:spAutoFit/>
          </a:bodyPr>
          <a:lstStyle/>
          <a:p>
            <a:r>
              <a:rPr lang="es-ES" dirty="0"/>
              <a:t>Diversas agrupaciones de las acciones planteadas</a:t>
            </a:r>
            <a:endParaRPr lang="es-PE" dirty="0"/>
          </a:p>
        </p:txBody>
      </p:sp>
      <p:cxnSp>
        <p:nvCxnSpPr>
          <p:cNvPr id="11" name="10 Conector recto de flecha"/>
          <p:cNvCxnSpPr/>
          <p:nvPr/>
        </p:nvCxnSpPr>
        <p:spPr>
          <a:xfrm rot="5400000" flipH="1" flipV="1">
            <a:off x="3107521" y="4893479"/>
            <a:ext cx="1000132" cy="642942"/>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5" name="14 Lágrima"/>
          <p:cNvSpPr/>
          <p:nvPr/>
        </p:nvSpPr>
        <p:spPr>
          <a:xfrm>
            <a:off x="7500958" y="1643050"/>
            <a:ext cx="1357322" cy="642942"/>
          </a:xfrm>
          <a:prstGeom prst="teardrop">
            <a:avLst/>
          </a:prstGeom>
          <a:solidFill>
            <a:srgbClr val="FF9999"/>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452CDA"/>
                </a:solidFill>
              </a:rPr>
              <a:t>¿Qué hacer?</a:t>
            </a:r>
            <a:endParaRPr lang="es-PE" dirty="0">
              <a:solidFill>
                <a:srgbClr val="452CDA"/>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214546" y="0"/>
            <a:ext cx="5072098" cy="584775"/>
          </a:xfrm>
          <a:prstGeom prst="rect">
            <a:avLst/>
          </a:prstGeom>
          <a:solidFill>
            <a:srgbClr val="66FF33"/>
          </a:solidFill>
          <a:ln w="38100">
            <a:solidFill>
              <a:srgbClr val="FFFF00"/>
            </a:solidFill>
          </a:ln>
        </p:spPr>
        <p:txBody>
          <a:bodyPr wrap="square" rtlCol="0">
            <a:spAutoFit/>
          </a:bodyPr>
          <a:lstStyle/>
          <a:p>
            <a:r>
              <a:rPr lang="es-ES" sz="3200" dirty="0"/>
              <a:t>ALTERNATIVAS DE SOLUCIÓN</a:t>
            </a:r>
            <a:endParaRPr lang="es-PE" sz="3200" dirty="0"/>
          </a:p>
        </p:txBody>
      </p:sp>
      <p:sp>
        <p:nvSpPr>
          <p:cNvPr id="6" name="5 CuadroTexto"/>
          <p:cNvSpPr txBox="1"/>
          <p:nvPr/>
        </p:nvSpPr>
        <p:spPr>
          <a:xfrm>
            <a:off x="3714744" y="714356"/>
            <a:ext cx="2286016" cy="1877437"/>
          </a:xfrm>
          <a:prstGeom prst="rect">
            <a:avLst/>
          </a:prstGeom>
          <a:solidFill>
            <a:schemeClr val="bg1">
              <a:lumMod val="75000"/>
            </a:schemeClr>
          </a:solidFill>
          <a:ln w="28575">
            <a:solidFill>
              <a:srgbClr val="FF9999"/>
            </a:solidFill>
          </a:ln>
        </p:spPr>
        <p:txBody>
          <a:bodyPr wrap="square" rtlCol="0">
            <a:spAutoFit/>
          </a:bodyPr>
          <a:lstStyle/>
          <a:p>
            <a:pPr algn="ctr"/>
            <a:r>
              <a:rPr lang="es-ES" b="1" dirty="0">
                <a:solidFill>
                  <a:srgbClr val="C00000"/>
                </a:solidFill>
              </a:rPr>
              <a:t>MEDIO FUNDAMENTAL 2</a:t>
            </a:r>
          </a:p>
          <a:p>
            <a:pPr algn="ctr"/>
            <a:r>
              <a:rPr lang="es-ES" sz="1600" dirty="0"/>
              <a:t>Disponibilidad </a:t>
            </a:r>
          </a:p>
          <a:p>
            <a:pPr algn="ctr"/>
            <a:r>
              <a:rPr lang="es-ES" sz="1600" dirty="0"/>
              <a:t>de Infraestructura</a:t>
            </a:r>
          </a:p>
          <a:p>
            <a:pPr algn="ctr"/>
            <a:r>
              <a:rPr lang="es-ES" sz="1600" dirty="0"/>
              <a:t> moderna</a:t>
            </a:r>
          </a:p>
          <a:p>
            <a:pPr algn="ctr"/>
            <a:r>
              <a:rPr lang="es-ES" sz="1600" dirty="0"/>
              <a:t> para generar</a:t>
            </a:r>
          </a:p>
          <a:p>
            <a:pPr algn="ctr"/>
            <a:r>
              <a:rPr lang="es-ES" sz="1600" dirty="0"/>
              <a:t> energía</a:t>
            </a:r>
            <a:endParaRPr lang="es-PE" sz="1600" dirty="0"/>
          </a:p>
        </p:txBody>
      </p:sp>
      <p:sp>
        <p:nvSpPr>
          <p:cNvPr id="7" name="6 CuadroTexto"/>
          <p:cNvSpPr txBox="1"/>
          <p:nvPr/>
        </p:nvSpPr>
        <p:spPr>
          <a:xfrm>
            <a:off x="500034" y="714356"/>
            <a:ext cx="2857520" cy="1877437"/>
          </a:xfrm>
          <a:prstGeom prst="rect">
            <a:avLst/>
          </a:prstGeom>
          <a:solidFill>
            <a:schemeClr val="bg1">
              <a:lumMod val="75000"/>
            </a:schemeClr>
          </a:solidFill>
          <a:ln w="28575">
            <a:solidFill>
              <a:srgbClr val="FF9999"/>
            </a:solidFill>
          </a:ln>
        </p:spPr>
        <p:txBody>
          <a:bodyPr wrap="square" rtlCol="0">
            <a:spAutoFit/>
          </a:bodyPr>
          <a:lstStyle/>
          <a:p>
            <a:pPr algn="ctr"/>
            <a:r>
              <a:rPr lang="es-ES" b="1" dirty="0">
                <a:solidFill>
                  <a:srgbClr val="C00000"/>
                </a:solidFill>
              </a:rPr>
              <a:t>MEDIO</a:t>
            </a:r>
          </a:p>
          <a:p>
            <a:pPr algn="ctr"/>
            <a:r>
              <a:rPr lang="es-ES" b="1" dirty="0">
                <a:solidFill>
                  <a:srgbClr val="C00000"/>
                </a:solidFill>
              </a:rPr>
              <a:t> FUNDAMENTAL 1</a:t>
            </a:r>
          </a:p>
          <a:p>
            <a:pPr algn="ctr"/>
            <a:r>
              <a:rPr lang="es-ES" sz="1600" dirty="0"/>
              <a:t>Disponibilidad</a:t>
            </a:r>
          </a:p>
          <a:p>
            <a:pPr algn="ctr"/>
            <a:r>
              <a:rPr lang="es-ES" sz="1600" dirty="0"/>
              <a:t> de  infraestructura para conectarse al sistema de generación de electricidad más cercano</a:t>
            </a:r>
            <a:endParaRPr lang="es-PE" sz="1600" dirty="0"/>
          </a:p>
        </p:txBody>
      </p:sp>
      <p:sp>
        <p:nvSpPr>
          <p:cNvPr id="8" name="7 CuadroTexto"/>
          <p:cNvSpPr txBox="1"/>
          <p:nvPr/>
        </p:nvSpPr>
        <p:spPr>
          <a:xfrm>
            <a:off x="6357950" y="714356"/>
            <a:ext cx="2071702" cy="1846659"/>
          </a:xfrm>
          <a:prstGeom prst="rect">
            <a:avLst/>
          </a:prstGeom>
          <a:solidFill>
            <a:schemeClr val="bg1">
              <a:lumMod val="75000"/>
            </a:schemeClr>
          </a:solidFill>
          <a:ln w="28575">
            <a:solidFill>
              <a:srgbClr val="FF9999"/>
            </a:solidFill>
          </a:ln>
        </p:spPr>
        <p:txBody>
          <a:bodyPr wrap="square" rtlCol="0">
            <a:spAutoFit/>
          </a:bodyPr>
          <a:lstStyle/>
          <a:p>
            <a:pPr algn="ctr"/>
            <a:r>
              <a:rPr lang="es-ES" sz="1700" b="1" dirty="0">
                <a:solidFill>
                  <a:srgbClr val="C00000"/>
                </a:solidFill>
              </a:rPr>
              <a:t>MEDIO FUNDAMENTAL 3</a:t>
            </a:r>
          </a:p>
          <a:p>
            <a:pPr algn="ctr"/>
            <a:r>
              <a:rPr lang="es-ES" sz="1600" dirty="0"/>
              <a:t>Mejora</a:t>
            </a:r>
          </a:p>
          <a:p>
            <a:pPr algn="ctr"/>
            <a:r>
              <a:rPr lang="es-ES" sz="1600" dirty="0"/>
              <a:t> de la gestión </a:t>
            </a:r>
          </a:p>
          <a:p>
            <a:pPr algn="ctr"/>
            <a:r>
              <a:rPr lang="es-ES" sz="1600" dirty="0"/>
              <a:t>del servicio</a:t>
            </a:r>
          </a:p>
          <a:p>
            <a:pPr algn="ctr"/>
            <a:r>
              <a:rPr lang="es-ES" sz="1600" dirty="0"/>
              <a:t> de generación</a:t>
            </a:r>
          </a:p>
          <a:p>
            <a:pPr algn="ctr"/>
            <a:r>
              <a:rPr lang="es-ES" sz="1600" dirty="0"/>
              <a:t> local de energía</a:t>
            </a:r>
            <a:endParaRPr lang="es-PE" sz="1600" dirty="0"/>
          </a:p>
        </p:txBody>
      </p:sp>
      <p:sp>
        <p:nvSpPr>
          <p:cNvPr id="9" name="8 CuadroTexto"/>
          <p:cNvSpPr txBox="1"/>
          <p:nvPr/>
        </p:nvSpPr>
        <p:spPr>
          <a:xfrm>
            <a:off x="500034" y="3071810"/>
            <a:ext cx="1857388" cy="1754326"/>
          </a:xfrm>
          <a:prstGeom prst="rect">
            <a:avLst/>
          </a:prstGeom>
          <a:solidFill>
            <a:srgbClr val="C3F5C3"/>
          </a:solidFill>
          <a:ln w="38100">
            <a:solidFill>
              <a:srgbClr val="009999"/>
            </a:solidFill>
          </a:ln>
        </p:spPr>
        <p:txBody>
          <a:bodyPr wrap="square" rtlCol="0">
            <a:spAutoFit/>
          </a:bodyPr>
          <a:lstStyle/>
          <a:p>
            <a:r>
              <a:rPr lang="es-ES" b="1" dirty="0">
                <a:solidFill>
                  <a:srgbClr val="FF0000"/>
                </a:solidFill>
              </a:rPr>
              <a:t>ACCIÓN 1</a:t>
            </a:r>
          </a:p>
          <a:p>
            <a:pPr algn="ctr"/>
            <a:r>
              <a:rPr lang="es-ES" dirty="0"/>
              <a:t>Interconexión al sistema eléctrico a través de una línea de transmisión</a:t>
            </a:r>
            <a:endParaRPr lang="es-PE" dirty="0"/>
          </a:p>
        </p:txBody>
      </p:sp>
      <p:sp>
        <p:nvSpPr>
          <p:cNvPr id="10" name="9 CuadroTexto"/>
          <p:cNvSpPr txBox="1"/>
          <p:nvPr/>
        </p:nvSpPr>
        <p:spPr>
          <a:xfrm>
            <a:off x="2643174" y="3071810"/>
            <a:ext cx="1643074" cy="1477328"/>
          </a:xfrm>
          <a:prstGeom prst="rect">
            <a:avLst/>
          </a:prstGeom>
          <a:solidFill>
            <a:srgbClr val="C3F5C3"/>
          </a:solidFill>
          <a:ln w="38100">
            <a:solidFill>
              <a:srgbClr val="009999"/>
            </a:solidFill>
          </a:ln>
        </p:spPr>
        <p:txBody>
          <a:bodyPr wrap="square" rtlCol="0">
            <a:spAutoFit/>
          </a:bodyPr>
          <a:lstStyle/>
          <a:p>
            <a:r>
              <a:rPr lang="es-ES" b="1" dirty="0">
                <a:solidFill>
                  <a:srgbClr val="FF0000"/>
                </a:solidFill>
              </a:rPr>
              <a:t>ACCIÓN 2a</a:t>
            </a:r>
          </a:p>
          <a:p>
            <a:pPr algn="ctr"/>
            <a:r>
              <a:rPr lang="es-ES" dirty="0"/>
              <a:t>Construcción de una </a:t>
            </a:r>
            <a:r>
              <a:rPr lang="es-ES" dirty="0" err="1"/>
              <a:t>microcentral</a:t>
            </a:r>
            <a:r>
              <a:rPr lang="es-ES" dirty="0"/>
              <a:t> hidroeléctrica</a:t>
            </a:r>
            <a:endParaRPr lang="es-PE" dirty="0"/>
          </a:p>
        </p:txBody>
      </p:sp>
      <p:sp>
        <p:nvSpPr>
          <p:cNvPr id="11" name="10 CuadroTexto"/>
          <p:cNvSpPr txBox="1"/>
          <p:nvPr/>
        </p:nvSpPr>
        <p:spPr>
          <a:xfrm>
            <a:off x="4643438" y="3071810"/>
            <a:ext cx="1714512" cy="1754326"/>
          </a:xfrm>
          <a:prstGeom prst="rect">
            <a:avLst/>
          </a:prstGeom>
          <a:solidFill>
            <a:srgbClr val="C3F5C3"/>
          </a:solidFill>
          <a:ln w="38100">
            <a:solidFill>
              <a:srgbClr val="009999"/>
            </a:solidFill>
          </a:ln>
        </p:spPr>
        <p:txBody>
          <a:bodyPr wrap="square" rtlCol="0">
            <a:spAutoFit/>
          </a:bodyPr>
          <a:lstStyle/>
          <a:p>
            <a:r>
              <a:rPr lang="es-ES" b="1" dirty="0">
                <a:solidFill>
                  <a:srgbClr val="FF0000"/>
                </a:solidFill>
              </a:rPr>
              <a:t>ACCIÓN 2b</a:t>
            </a:r>
          </a:p>
          <a:p>
            <a:pPr algn="ctr"/>
            <a:r>
              <a:rPr lang="es-ES" dirty="0"/>
              <a:t>Construcción de una planta de generación diesel (termoeléctrica)</a:t>
            </a:r>
            <a:endParaRPr lang="es-PE" dirty="0"/>
          </a:p>
        </p:txBody>
      </p:sp>
      <p:sp>
        <p:nvSpPr>
          <p:cNvPr id="12" name="11 CuadroTexto"/>
          <p:cNvSpPr txBox="1"/>
          <p:nvPr/>
        </p:nvSpPr>
        <p:spPr>
          <a:xfrm>
            <a:off x="6643702" y="3071810"/>
            <a:ext cx="1643074" cy="1754326"/>
          </a:xfrm>
          <a:prstGeom prst="rect">
            <a:avLst/>
          </a:prstGeom>
          <a:solidFill>
            <a:srgbClr val="C3F5C3"/>
          </a:solidFill>
          <a:ln w="38100">
            <a:solidFill>
              <a:srgbClr val="009999"/>
            </a:solidFill>
          </a:ln>
        </p:spPr>
        <p:txBody>
          <a:bodyPr wrap="square" rtlCol="0">
            <a:spAutoFit/>
          </a:bodyPr>
          <a:lstStyle/>
          <a:p>
            <a:r>
              <a:rPr lang="es-ES" b="1" dirty="0">
                <a:solidFill>
                  <a:srgbClr val="FF0000"/>
                </a:solidFill>
              </a:rPr>
              <a:t>ACCIÓN 3</a:t>
            </a:r>
          </a:p>
          <a:p>
            <a:pPr algn="ctr"/>
            <a:r>
              <a:rPr lang="es-ES" dirty="0"/>
              <a:t>Capacitación de personal y reorganización de los sistemas de gestión</a:t>
            </a:r>
            <a:endParaRPr lang="es-PE" dirty="0"/>
          </a:p>
        </p:txBody>
      </p:sp>
      <p:cxnSp>
        <p:nvCxnSpPr>
          <p:cNvPr id="14" name="13 Conector recto"/>
          <p:cNvCxnSpPr>
            <a:stCxn id="7" idx="1"/>
          </p:cNvCxnSpPr>
          <p:nvPr/>
        </p:nvCxnSpPr>
        <p:spPr>
          <a:xfrm rot="10800000">
            <a:off x="214282" y="1643051"/>
            <a:ext cx="285752" cy="10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14 Conector recto"/>
          <p:cNvCxnSpPr/>
          <p:nvPr/>
        </p:nvCxnSpPr>
        <p:spPr>
          <a:xfrm rot="5400000" flipH="1" flipV="1">
            <a:off x="-352460" y="2209792"/>
            <a:ext cx="1143008"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rot="10800000">
            <a:off x="214282" y="2786058"/>
            <a:ext cx="121444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rot="10800000">
            <a:off x="3643306" y="2786058"/>
            <a:ext cx="207170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25 Conector recto"/>
          <p:cNvCxnSpPr/>
          <p:nvPr/>
        </p:nvCxnSpPr>
        <p:spPr>
          <a:xfrm rot="10800000">
            <a:off x="8429652" y="1643050"/>
            <a:ext cx="285752" cy="10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rot="5400000" flipH="1" flipV="1">
            <a:off x="8148662" y="2209792"/>
            <a:ext cx="1143008"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rot="10800000">
            <a:off x="7500958" y="2786058"/>
            <a:ext cx="121444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rot="10800000">
            <a:off x="1500166" y="5143512"/>
            <a:ext cx="5715040" cy="1588"/>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36" name="35 Conector recto"/>
          <p:cNvCxnSpPr/>
          <p:nvPr/>
        </p:nvCxnSpPr>
        <p:spPr>
          <a:xfrm rot="10800000">
            <a:off x="3428992" y="5286388"/>
            <a:ext cx="3938614" cy="1111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rot="10800000">
            <a:off x="5500694" y="5429264"/>
            <a:ext cx="2019312" cy="20636"/>
          </a:xfrm>
          <a:prstGeom prst="line">
            <a:avLst/>
          </a:prstGeom>
          <a:ln>
            <a:solidFill>
              <a:srgbClr val="66FF33"/>
            </a:solidFill>
          </a:ln>
        </p:spPr>
        <p:style>
          <a:lnRef idx="1">
            <a:schemeClr val="accent1"/>
          </a:lnRef>
          <a:fillRef idx="0">
            <a:schemeClr val="accent1"/>
          </a:fillRef>
          <a:effectRef idx="0">
            <a:schemeClr val="accent1"/>
          </a:effectRef>
          <a:fontRef idx="minor">
            <a:schemeClr val="tx1"/>
          </a:fontRef>
        </p:style>
      </p:cxnSp>
      <p:cxnSp>
        <p:nvCxnSpPr>
          <p:cNvPr id="40" name="39 Conector recto"/>
          <p:cNvCxnSpPr/>
          <p:nvPr/>
        </p:nvCxnSpPr>
        <p:spPr>
          <a:xfrm rot="5400000" flipH="1" flipV="1">
            <a:off x="7072330" y="5000636"/>
            <a:ext cx="285752" cy="1588"/>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42" name="41 Conector recto"/>
          <p:cNvCxnSpPr/>
          <p:nvPr/>
        </p:nvCxnSpPr>
        <p:spPr>
          <a:xfrm rot="16200000" flipV="1">
            <a:off x="7143768" y="5072076"/>
            <a:ext cx="438154" cy="952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6" name="45 Conector recto"/>
          <p:cNvCxnSpPr/>
          <p:nvPr/>
        </p:nvCxnSpPr>
        <p:spPr>
          <a:xfrm rot="5400000" flipH="1" flipV="1">
            <a:off x="1362052" y="4995874"/>
            <a:ext cx="285752" cy="9524"/>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50" name="49 Conector recto"/>
          <p:cNvCxnSpPr>
            <a:endCxn id="10" idx="2"/>
          </p:cNvCxnSpPr>
          <p:nvPr/>
        </p:nvCxnSpPr>
        <p:spPr>
          <a:xfrm rot="5400000" flipH="1" flipV="1">
            <a:off x="3078226" y="4899904"/>
            <a:ext cx="737250" cy="357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52 Conector recto"/>
          <p:cNvCxnSpPr>
            <a:endCxn id="12" idx="2"/>
          </p:cNvCxnSpPr>
          <p:nvPr/>
        </p:nvCxnSpPr>
        <p:spPr>
          <a:xfrm rot="16200000" flipV="1">
            <a:off x="7181536" y="5109839"/>
            <a:ext cx="603130" cy="35724"/>
          </a:xfrm>
          <a:prstGeom prst="line">
            <a:avLst/>
          </a:prstGeom>
          <a:ln>
            <a:solidFill>
              <a:srgbClr val="66FF33"/>
            </a:solidFill>
          </a:ln>
        </p:spPr>
        <p:style>
          <a:lnRef idx="1">
            <a:schemeClr val="accent1"/>
          </a:lnRef>
          <a:fillRef idx="0">
            <a:schemeClr val="accent1"/>
          </a:fillRef>
          <a:effectRef idx="0">
            <a:schemeClr val="accent1"/>
          </a:effectRef>
          <a:fontRef idx="minor">
            <a:schemeClr val="tx1"/>
          </a:fontRef>
        </p:style>
      </p:cxnSp>
      <p:cxnSp>
        <p:nvCxnSpPr>
          <p:cNvPr id="56" name="55 Conector recto"/>
          <p:cNvCxnSpPr/>
          <p:nvPr/>
        </p:nvCxnSpPr>
        <p:spPr>
          <a:xfrm rot="5400000" flipH="1" flipV="1">
            <a:off x="5232801" y="5125653"/>
            <a:ext cx="571503" cy="35716"/>
          </a:xfrm>
          <a:prstGeom prst="line">
            <a:avLst/>
          </a:prstGeom>
          <a:ln>
            <a:solidFill>
              <a:srgbClr val="66FF33"/>
            </a:solidFill>
          </a:ln>
        </p:spPr>
        <p:style>
          <a:lnRef idx="1">
            <a:schemeClr val="accent1"/>
          </a:lnRef>
          <a:fillRef idx="0">
            <a:schemeClr val="accent1"/>
          </a:fillRef>
          <a:effectRef idx="0">
            <a:schemeClr val="accent1"/>
          </a:effectRef>
          <a:fontRef idx="minor">
            <a:schemeClr val="tx1"/>
          </a:fontRef>
        </p:style>
      </p:cxnSp>
      <p:cxnSp>
        <p:nvCxnSpPr>
          <p:cNvPr id="57" name="56 Conector recto"/>
          <p:cNvCxnSpPr/>
          <p:nvPr/>
        </p:nvCxnSpPr>
        <p:spPr>
          <a:xfrm rot="5400000" flipH="1" flipV="1">
            <a:off x="4679951" y="2678107"/>
            <a:ext cx="214314" cy="1588"/>
          </a:xfrm>
          <a:prstGeom prst="line">
            <a:avLst/>
          </a:prstGeom>
        </p:spPr>
        <p:style>
          <a:lnRef idx="1">
            <a:schemeClr val="accent1"/>
          </a:lnRef>
          <a:fillRef idx="0">
            <a:schemeClr val="accent1"/>
          </a:fillRef>
          <a:effectRef idx="0">
            <a:schemeClr val="accent1"/>
          </a:effectRef>
          <a:fontRef idx="minor">
            <a:schemeClr val="tx1"/>
          </a:fontRef>
        </p:style>
      </p:cxnSp>
      <p:sp>
        <p:nvSpPr>
          <p:cNvPr id="59" name="58 CuadroTexto"/>
          <p:cNvSpPr txBox="1"/>
          <p:nvPr/>
        </p:nvSpPr>
        <p:spPr>
          <a:xfrm>
            <a:off x="1214414" y="5572140"/>
            <a:ext cx="1857388" cy="646331"/>
          </a:xfrm>
          <a:prstGeom prst="rect">
            <a:avLst/>
          </a:prstGeom>
          <a:solidFill>
            <a:srgbClr val="FF0066"/>
          </a:solidFill>
          <a:ln>
            <a:solidFill>
              <a:srgbClr val="FF0066"/>
            </a:solidFill>
          </a:ln>
        </p:spPr>
        <p:txBody>
          <a:bodyPr wrap="square" rtlCol="0">
            <a:spAutoFit/>
          </a:bodyPr>
          <a:lstStyle/>
          <a:p>
            <a:pPr algn="ctr"/>
            <a:r>
              <a:rPr lang="es-ES" b="1" dirty="0">
                <a:solidFill>
                  <a:schemeClr val="bg1"/>
                </a:solidFill>
              </a:rPr>
              <a:t>ALTERNATIVA DE SOLUCIÓN 1</a:t>
            </a:r>
            <a:endParaRPr lang="es-PE" b="1" dirty="0">
              <a:solidFill>
                <a:schemeClr val="bg1"/>
              </a:solidFill>
            </a:endParaRPr>
          </a:p>
        </p:txBody>
      </p:sp>
      <p:sp>
        <p:nvSpPr>
          <p:cNvPr id="60" name="59 CuadroTexto"/>
          <p:cNvSpPr txBox="1"/>
          <p:nvPr/>
        </p:nvSpPr>
        <p:spPr>
          <a:xfrm>
            <a:off x="3500430" y="5715016"/>
            <a:ext cx="1857388" cy="646331"/>
          </a:xfrm>
          <a:prstGeom prst="rect">
            <a:avLst/>
          </a:prstGeom>
          <a:solidFill>
            <a:srgbClr val="CC99FF"/>
          </a:solidFill>
          <a:ln>
            <a:solidFill>
              <a:srgbClr val="009999"/>
            </a:solidFill>
          </a:ln>
        </p:spPr>
        <p:txBody>
          <a:bodyPr wrap="square" rtlCol="0">
            <a:spAutoFit/>
          </a:bodyPr>
          <a:lstStyle/>
          <a:p>
            <a:pPr algn="ctr"/>
            <a:r>
              <a:rPr lang="es-ES" dirty="0"/>
              <a:t>ALTERNATIVA DE SOLUCIÓN 2</a:t>
            </a:r>
            <a:endParaRPr lang="es-PE" dirty="0"/>
          </a:p>
        </p:txBody>
      </p:sp>
      <p:sp>
        <p:nvSpPr>
          <p:cNvPr id="61" name="60 CuadroTexto"/>
          <p:cNvSpPr txBox="1"/>
          <p:nvPr/>
        </p:nvSpPr>
        <p:spPr>
          <a:xfrm>
            <a:off x="5643570" y="5929330"/>
            <a:ext cx="1857388" cy="646331"/>
          </a:xfrm>
          <a:prstGeom prst="rect">
            <a:avLst/>
          </a:prstGeom>
          <a:solidFill>
            <a:srgbClr val="66FF33"/>
          </a:solidFill>
          <a:ln>
            <a:solidFill>
              <a:srgbClr val="009999"/>
            </a:solidFill>
          </a:ln>
        </p:spPr>
        <p:txBody>
          <a:bodyPr wrap="square" rtlCol="0">
            <a:spAutoFit/>
          </a:bodyPr>
          <a:lstStyle/>
          <a:p>
            <a:pPr algn="ctr"/>
            <a:r>
              <a:rPr lang="es-ES" dirty="0"/>
              <a:t>ALTERNATIVA DE SOLUCIÓN 3</a:t>
            </a:r>
            <a:endParaRPr lang="es-PE" dirty="0"/>
          </a:p>
        </p:txBody>
      </p:sp>
      <p:cxnSp>
        <p:nvCxnSpPr>
          <p:cNvPr id="65" name="64 Conector recto de flecha"/>
          <p:cNvCxnSpPr/>
          <p:nvPr/>
        </p:nvCxnSpPr>
        <p:spPr>
          <a:xfrm rot="5400000">
            <a:off x="1285852" y="2928934"/>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p:nvPr/>
        </p:nvCxnSpPr>
        <p:spPr>
          <a:xfrm rot="5400000">
            <a:off x="3501224" y="2928140"/>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69 Conector recto de flecha"/>
          <p:cNvCxnSpPr/>
          <p:nvPr/>
        </p:nvCxnSpPr>
        <p:spPr>
          <a:xfrm rot="5400000">
            <a:off x="5572926" y="2928140"/>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70 Conector recto de flecha"/>
          <p:cNvCxnSpPr/>
          <p:nvPr/>
        </p:nvCxnSpPr>
        <p:spPr>
          <a:xfrm rot="5400000">
            <a:off x="7358876" y="2928140"/>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71 Conector recto de flecha"/>
          <p:cNvCxnSpPr/>
          <p:nvPr/>
        </p:nvCxnSpPr>
        <p:spPr>
          <a:xfrm rot="5400000">
            <a:off x="2001026" y="5357032"/>
            <a:ext cx="428628" cy="1588"/>
          </a:xfrm>
          <a:prstGeom prst="straightConnector1">
            <a:avLst/>
          </a:prstGeom>
          <a:ln>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74" name="73 Conector recto de flecha"/>
          <p:cNvCxnSpPr/>
          <p:nvPr/>
        </p:nvCxnSpPr>
        <p:spPr>
          <a:xfrm rot="5400000">
            <a:off x="4287042" y="5499908"/>
            <a:ext cx="428628" cy="1588"/>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75" name="74 Conector recto de flecha"/>
          <p:cNvCxnSpPr/>
          <p:nvPr/>
        </p:nvCxnSpPr>
        <p:spPr>
          <a:xfrm rot="5400000">
            <a:off x="6250793" y="5679297"/>
            <a:ext cx="500066" cy="1588"/>
          </a:xfrm>
          <a:prstGeom prst="straightConnector1">
            <a:avLst/>
          </a:prstGeom>
          <a:ln>
            <a:solidFill>
              <a:srgbClr val="66FF33"/>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928794" y="1600201"/>
            <a:ext cx="5286412" cy="3900502"/>
          </a:xfrm>
          <a:solidFill>
            <a:srgbClr val="C3F5C3"/>
          </a:solidFill>
          <a:ln w="38100">
            <a:solidFill>
              <a:srgbClr val="FFFF00"/>
            </a:solidFill>
          </a:ln>
        </p:spPr>
        <p:txBody>
          <a:bodyPr/>
          <a:lstStyle/>
          <a:p>
            <a:pPr>
              <a:buNone/>
            </a:pPr>
            <a:r>
              <a:rPr lang="es-ES" dirty="0"/>
              <a:t>ALTERNATIVA DE SOLUCIÓN 1:</a:t>
            </a:r>
          </a:p>
          <a:p>
            <a:pPr>
              <a:buNone/>
            </a:pPr>
            <a:r>
              <a:rPr lang="es-ES" dirty="0"/>
              <a:t> Acción 1 + acción 3</a:t>
            </a:r>
          </a:p>
          <a:p>
            <a:pPr>
              <a:buNone/>
            </a:pPr>
            <a:r>
              <a:rPr lang="es-ES" dirty="0"/>
              <a:t>ALTERNATIVA DE SOLUCIÓN 2:</a:t>
            </a:r>
          </a:p>
          <a:p>
            <a:pPr>
              <a:buNone/>
            </a:pPr>
            <a:r>
              <a:rPr lang="es-ES" dirty="0"/>
              <a:t> Acción 2a + acción 3</a:t>
            </a:r>
          </a:p>
          <a:p>
            <a:pPr>
              <a:buNone/>
            </a:pPr>
            <a:r>
              <a:rPr lang="es-ES" dirty="0"/>
              <a:t>ALTERNATIVA DE SOLUCIÓN 3:</a:t>
            </a:r>
          </a:p>
          <a:p>
            <a:pPr>
              <a:buNone/>
            </a:pPr>
            <a:r>
              <a:rPr lang="es-ES" dirty="0"/>
              <a:t>Acción 2b + acción 3</a:t>
            </a:r>
            <a:endParaRPr lang="es-PE" dirty="0"/>
          </a:p>
        </p:txBody>
      </p:sp>
      <p:sp>
        <p:nvSpPr>
          <p:cNvPr id="4" name="3 CuadroTexto"/>
          <p:cNvSpPr txBox="1"/>
          <p:nvPr/>
        </p:nvSpPr>
        <p:spPr>
          <a:xfrm>
            <a:off x="2143108" y="714356"/>
            <a:ext cx="5072098" cy="584775"/>
          </a:xfrm>
          <a:prstGeom prst="rect">
            <a:avLst/>
          </a:prstGeom>
          <a:solidFill>
            <a:srgbClr val="66FF33"/>
          </a:solidFill>
          <a:ln w="38100">
            <a:solidFill>
              <a:srgbClr val="FFFF00"/>
            </a:solidFill>
          </a:ln>
        </p:spPr>
        <p:txBody>
          <a:bodyPr wrap="square" rtlCol="0">
            <a:spAutoFit/>
          </a:bodyPr>
          <a:lstStyle/>
          <a:p>
            <a:r>
              <a:rPr lang="es-ES" sz="3200" dirty="0"/>
              <a:t>ALTERNATIVAS DE SOLUCIÓN</a:t>
            </a:r>
            <a:endParaRPr lang="es-PE"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ombo"/>
          <p:cNvSpPr/>
          <p:nvPr/>
        </p:nvSpPr>
        <p:spPr>
          <a:xfrm>
            <a:off x="571472" y="357166"/>
            <a:ext cx="8072494" cy="6286544"/>
          </a:xfrm>
          <a:prstGeom prst="diamond">
            <a:avLst/>
          </a:prstGeom>
          <a:solidFill>
            <a:srgbClr val="99B85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5400" b="1" dirty="0">
                <a:solidFill>
                  <a:schemeClr val="tx1"/>
                </a:solidFill>
              </a:rPr>
              <a:t>ASPECTOS GENERALES</a:t>
            </a:r>
            <a:endParaRPr lang="es-PE" sz="5400" b="1"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ortar rectángulo de esquina del mismo lado"/>
          <p:cNvSpPr/>
          <p:nvPr/>
        </p:nvSpPr>
        <p:spPr>
          <a:xfrm>
            <a:off x="571472" y="500042"/>
            <a:ext cx="7858180" cy="5643602"/>
          </a:xfrm>
          <a:prstGeom prst="snip2SameRect">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800" b="1" dirty="0">
                <a:solidFill>
                  <a:srgbClr val="452CDA"/>
                </a:solidFill>
              </a:rPr>
              <a:t>FORMULACIÓN</a:t>
            </a:r>
            <a:endParaRPr lang="es-PE" sz="4800" b="1" dirty="0">
              <a:solidFill>
                <a:srgbClr val="452CDA"/>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71736" y="274638"/>
            <a:ext cx="3571900" cy="654032"/>
          </a:xfrm>
          <a:solidFill>
            <a:srgbClr val="FF9999"/>
          </a:solidFill>
          <a:ln w="38100">
            <a:solidFill>
              <a:schemeClr val="tx1"/>
            </a:solidFill>
          </a:ln>
        </p:spPr>
        <p:txBody>
          <a:bodyPr>
            <a:normAutofit/>
          </a:bodyPr>
          <a:lstStyle/>
          <a:p>
            <a:r>
              <a:rPr lang="es-ES" sz="3200" dirty="0"/>
              <a:t>FORMULACIÓN</a:t>
            </a:r>
            <a:endParaRPr lang="es-PE" sz="3200" dirty="0"/>
          </a:p>
        </p:txBody>
      </p:sp>
      <p:sp>
        <p:nvSpPr>
          <p:cNvPr id="3" name="2 Marcador de contenido"/>
          <p:cNvSpPr>
            <a:spLocks noGrp="1"/>
          </p:cNvSpPr>
          <p:nvPr>
            <p:ph idx="1"/>
          </p:nvPr>
        </p:nvSpPr>
        <p:spPr>
          <a:xfrm>
            <a:off x="357158" y="1643050"/>
            <a:ext cx="5429288" cy="4786345"/>
          </a:xfrm>
          <a:solidFill>
            <a:srgbClr val="C3F5C3"/>
          </a:solidFill>
          <a:ln w="28575">
            <a:solidFill>
              <a:srgbClr val="00B050"/>
            </a:solidFill>
          </a:ln>
        </p:spPr>
        <p:txBody>
          <a:bodyPr>
            <a:normAutofit fontScale="92500" lnSpcReduction="10000"/>
          </a:bodyPr>
          <a:lstStyle/>
          <a:p>
            <a:pPr>
              <a:buNone/>
            </a:pPr>
            <a:r>
              <a:rPr lang="es-ES" dirty="0"/>
              <a:t>Idea clara:</a:t>
            </a:r>
          </a:p>
          <a:p>
            <a:pPr>
              <a:buFont typeface="Wingdings" pitchFamily="2" charset="2"/>
              <a:buChar char="Ø"/>
            </a:pPr>
            <a:r>
              <a:rPr lang="es-ES" dirty="0"/>
              <a:t>Estimar y proyectar los servicios demandados</a:t>
            </a:r>
          </a:p>
          <a:p>
            <a:pPr>
              <a:buFont typeface="Wingdings" pitchFamily="2" charset="2"/>
              <a:buChar char="Ø"/>
            </a:pPr>
            <a:r>
              <a:rPr lang="es-ES" dirty="0"/>
              <a:t>Conocer la oferta actual y las restricciones de los servicios que se proveen actualmente</a:t>
            </a:r>
          </a:p>
          <a:p>
            <a:pPr>
              <a:buFont typeface="Wingdings" pitchFamily="2" charset="2"/>
              <a:buChar char="Ø"/>
            </a:pPr>
            <a:r>
              <a:rPr lang="es-ES" dirty="0"/>
              <a:t>Conocer el déficit</a:t>
            </a:r>
          </a:p>
          <a:p>
            <a:pPr>
              <a:buFont typeface="Wingdings" pitchFamily="2" charset="2"/>
              <a:buChar char="Ø"/>
            </a:pPr>
            <a:r>
              <a:rPr lang="es-ES" dirty="0"/>
              <a:t>Determinar los costos totales e incrementales de cada una de las alternativas</a:t>
            </a:r>
          </a:p>
          <a:p>
            <a:pPr>
              <a:buFont typeface="Wingdings" pitchFamily="2" charset="2"/>
              <a:buChar char="Ø"/>
            </a:pPr>
            <a:endParaRPr lang="es-PE" dirty="0"/>
          </a:p>
        </p:txBody>
      </p:sp>
      <p:pic>
        <p:nvPicPr>
          <p:cNvPr id="1027" name="Picture 3" descr="C:\Documents and Settings\Usuario\Configuración local\Archivos temporales de Internet\Content.IE5\6DE5KZ85\250px-Riego_por_surcos[1].jpg"/>
          <p:cNvPicPr>
            <a:picLocks noChangeAspect="1" noChangeArrowheads="1"/>
          </p:cNvPicPr>
          <p:nvPr/>
        </p:nvPicPr>
        <p:blipFill>
          <a:blip r:embed="rId2"/>
          <a:srcRect/>
          <a:stretch>
            <a:fillRect/>
          </a:stretch>
        </p:blipFill>
        <p:spPr bwMode="auto">
          <a:xfrm>
            <a:off x="6072198" y="3000372"/>
            <a:ext cx="2405066" cy="1798989"/>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142976" y="1785926"/>
            <a:ext cx="2500330" cy="1015663"/>
          </a:xfrm>
          <a:prstGeom prst="rect">
            <a:avLst/>
          </a:prstGeom>
          <a:solidFill>
            <a:srgbClr val="FF9999"/>
          </a:solidFill>
          <a:ln>
            <a:solidFill>
              <a:schemeClr val="tx1"/>
            </a:solidFill>
          </a:ln>
        </p:spPr>
        <p:txBody>
          <a:bodyPr wrap="square" rtlCol="0">
            <a:spAutoFit/>
          </a:bodyPr>
          <a:lstStyle/>
          <a:p>
            <a:pPr algn="ctr"/>
            <a:r>
              <a:rPr lang="es-ES" sz="2000" b="1" dirty="0">
                <a:solidFill>
                  <a:srgbClr val="452CDA"/>
                </a:solidFill>
              </a:rPr>
              <a:t>Horizonte</a:t>
            </a:r>
          </a:p>
          <a:p>
            <a:pPr algn="ctr"/>
            <a:r>
              <a:rPr lang="es-ES" sz="2000" b="1" dirty="0">
                <a:solidFill>
                  <a:srgbClr val="452CDA"/>
                </a:solidFill>
              </a:rPr>
              <a:t> de</a:t>
            </a:r>
          </a:p>
          <a:p>
            <a:pPr algn="ctr"/>
            <a:r>
              <a:rPr lang="es-ES" sz="2000" b="1" dirty="0">
                <a:solidFill>
                  <a:srgbClr val="452CDA"/>
                </a:solidFill>
              </a:rPr>
              <a:t> evaluación</a:t>
            </a:r>
            <a:endParaRPr lang="es-PE" sz="2000" b="1" dirty="0">
              <a:solidFill>
                <a:srgbClr val="452CDA"/>
              </a:solidFill>
            </a:endParaRPr>
          </a:p>
        </p:txBody>
      </p:sp>
      <p:sp>
        <p:nvSpPr>
          <p:cNvPr id="5" name="4 CuadroTexto"/>
          <p:cNvSpPr txBox="1"/>
          <p:nvPr/>
        </p:nvSpPr>
        <p:spPr>
          <a:xfrm>
            <a:off x="3714744" y="714356"/>
            <a:ext cx="2000264" cy="646331"/>
          </a:xfrm>
          <a:prstGeom prst="rect">
            <a:avLst/>
          </a:prstGeom>
          <a:solidFill>
            <a:srgbClr val="CC99FF"/>
          </a:solidFill>
          <a:ln>
            <a:solidFill>
              <a:schemeClr val="tx1"/>
            </a:solidFill>
          </a:ln>
        </p:spPr>
        <p:txBody>
          <a:bodyPr wrap="square" rtlCol="0">
            <a:spAutoFit/>
          </a:bodyPr>
          <a:lstStyle/>
          <a:p>
            <a:pPr algn="ctr"/>
            <a:r>
              <a:rPr lang="es-ES" dirty="0"/>
              <a:t>Análisis de demanda</a:t>
            </a:r>
            <a:endParaRPr lang="es-PE" dirty="0"/>
          </a:p>
        </p:txBody>
      </p:sp>
      <p:sp>
        <p:nvSpPr>
          <p:cNvPr id="6" name="5 CuadroTexto"/>
          <p:cNvSpPr txBox="1"/>
          <p:nvPr/>
        </p:nvSpPr>
        <p:spPr>
          <a:xfrm>
            <a:off x="5857884" y="1785926"/>
            <a:ext cx="2500330" cy="646331"/>
          </a:xfrm>
          <a:prstGeom prst="rect">
            <a:avLst/>
          </a:prstGeom>
          <a:solidFill>
            <a:srgbClr val="FFCCFF"/>
          </a:solidFill>
          <a:ln>
            <a:solidFill>
              <a:schemeClr val="tx1"/>
            </a:solidFill>
          </a:ln>
        </p:spPr>
        <p:txBody>
          <a:bodyPr wrap="square" rtlCol="0">
            <a:spAutoFit/>
          </a:bodyPr>
          <a:lstStyle/>
          <a:p>
            <a:pPr algn="ctr"/>
            <a:r>
              <a:rPr lang="es-ES" dirty="0"/>
              <a:t>Análisis de </a:t>
            </a:r>
          </a:p>
          <a:p>
            <a:pPr algn="ctr"/>
            <a:r>
              <a:rPr lang="es-ES" dirty="0"/>
              <a:t>oferta</a:t>
            </a:r>
            <a:endParaRPr lang="es-PE" dirty="0"/>
          </a:p>
        </p:txBody>
      </p:sp>
      <p:sp>
        <p:nvSpPr>
          <p:cNvPr id="7" name="6 CuadroTexto"/>
          <p:cNvSpPr txBox="1"/>
          <p:nvPr/>
        </p:nvSpPr>
        <p:spPr>
          <a:xfrm>
            <a:off x="5857884" y="3214686"/>
            <a:ext cx="2500330" cy="646331"/>
          </a:xfrm>
          <a:prstGeom prst="rect">
            <a:avLst/>
          </a:prstGeom>
          <a:solidFill>
            <a:srgbClr val="FFCC99"/>
          </a:solidFill>
          <a:ln>
            <a:solidFill>
              <a:schemeClr val="tx1"/>
            </a:solidFill>
          </a:ln>
        </p:spPr>
        <p:txBody>
          <a:bodyPr wrap="square" rtlCol="0">
            <a:spAutoFit/>
          </a:bodyPr>
          <a:lstStyle/>
          <a:p>
            <a:pPr algn="ctr"/>
            <a:r>
              <a:rPr lang="es-ES" dirty="0"/>
              <a:t>Balance oferta - demanda</a:t>
            </a:r>
            <a:endParaRPr lang="es-PE" dirty="0"/>
          </a:p>
        </p:txBody>
      </p:sp>
      <p:sp>
        <p:nvSpPr>
          <p:cNvPr id="8" name="7 CuadroTexto"/>
          <p:cNvSpPr txBox="1"/>
          <p:nvPr/>
        </p:nvSpPr>
        <p:spPr>
          <a:xfrm>
            <a:off x="5857884" y="4643446"/>
            <a:ext cx="2428892" cy="646331"/>
          </a:xfrm>
          <a:prstGeom prst="rect">
            <a:avLst/>
          </a:prstGeom>
          <a:solidFill>
            <a:srgbClr val="990099"/>
          </a:solidFill>
          <a:ln>
            <a:solidFill>
              <a:schemeClr val="tx1"/>
            </a:solidFill>
          </a:ln>
        </p:spPr>
        <p:txBody>
          <a:bodyPr wrap="square" rtlCol="0">
            <a:spAutoFit/>
          </a:bodyPr>
          <a:lstStyle/>
          <a:p>
            <a:pPr algn="ctr"/>
            <a:r>
              <a:rPr lang="es-ES" dirty="0">
                <a:solidFill>
                  <a:schemeClr val="bg1"/>
                </a:solidFill>
              </a:rPr>
              <a:t>Cronograma de acciones</a:t>
            </a:r>
            <a:endParaRPr lang="es-PE" dirty="0">
              <a:solidFill>
                <a:schemeClr val="bg1"/>
              </a:solidFill>
            </a:endParaRPr>
          </a:p>
        </p:txBody>
      </p:sp>
      <p:sp>
        <p:nvSpPr>
          <p:cNvPr id="9" name="8 CuadroTexto"/>
          <p:cNvSpPr txBox="1"/>
          <p:nvPr/>
        </p:nvSpPr>
        <p:spPr>
          <a:xfrm>
            <a:off x="3500430" y="5715016"/>
            <a:ext cx="2286016" cy="646331"/>
          </a:xfrm>
          <a:prstGeom prst="rect">
            <a:avLst/>
          </a:prstGeom>
          <a:solidFill>
            <a:srgbClr val="E763E1"/>
          </a:solidFill>
          <a:ln>
            <a:solidFill>
              <a:schemeClr val="tx1"/>
            </a:solidFill>
          </a:ln>
        </p:spPr>
        <p:txBody>
          <a:bodyPr wrap="square" rtlCol="0">
            <a:spAutoFit/>
          </a:bodyPr>
          <a:lstStyle/>
          <a:p>
            <a:pPr algn="ctr"/>
            <a:r>
              <a:rPr lang="es-ES" dirty="0">
                <a:solidFill>
                  <a:srgbClr val="FFFF00"/>
                </a:solidFill>
              </a:rPr>
              <a:t>Costos </a:t>
            </a:r>
          </a:p>
          <a:p>
            <a:pPr algn="ctr"/>
            <a:r>
              <a:rPr lang="es-ES" dirty="0">
                <a:solidFill>
                  <a:srgbClr val="FFFF00"/>
                </a:solidFill>
              </a:rPr>
              <a:t>incrementales</a:t>
            </a:r>
            <a:endParaRPr lang="es-PE" dirty="0">
              <a:solidFill>
                <a:srgbClr val="FFFF00"/>
              </a:solidFill>
            </a:endParaRPr>
          </a:p>
        </p:txBody>
      </p:sp>
      <p:sp>
        <p:nvSpPr>
          <p:cNvPr id="10" name="9 CuadroTexto"/>
          <p:cNvSpPr txBox="1"/>
          <p:nvPr/>
        </p:nvSpPr>
        <p:spPr>
          <a:xfrm>
            <a:off x="1071538" y="4572008"/>
            <a:ext cx="2500330" cy="646331"/>
          </a:xfrm>
          <a:prstGeom prst="rect">
            <a:avLst/>
          </a:prstGeom>
          <a:solidFill>
            <a:srgbClr val="E32998"/>
          </a:solidFill>
          <a:ln>
            <a:solidFill>
              <a:schemeClr val="tx1"/>
            </a:solidFill>
          </a:ln>
        </p:spPr>
        <p:txBody>
          <a:bodyPr wrap="square" rtlCol="0">
            <a:spAutoFit/>
          </a:bodyPr>
          <a:lstStyle/>
          <a:p>
            <a:pPr algn="ctr"/>
            <a:r>
              <a:rPr lang="es-ES" dirty="0">
                <a:solidFill>
                  <a:srgbClr val="FFFF00"/>
                </a:solidFill>
              </a:rPr>
              <a:t>Costos con proyectos a precios de mercado</a:t>
            </a:r>
            <a:endParaRPr lang="es-PE" dirty="0">
              <a:solidFill>
                <a:srgbClr val="FFFF00"/>
              </a:solidFill>
            </a:endParaRPr>
          </a:p>
        </p:txBody>
      </p:sp>
      <p:sp>
        <p:nvSpPr>
          <p:cNvPr id="12" name="11 Flecha circular"/>
          <p:cNvSpPr/>
          <p:nvPr/>
        </p:nvSpPr>
        <p:spPr>
          <a:xfrm rot="2884771">
            <a:off x="5696120" y="791440"/>
            <a:ext cx="1390646" cy="107157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13" name="12 Flecha circular"/>
          <p:cNvSpPr/>
          <p:nvPr/>
        </p:nvSpPr>
        <p:spPr>
          <a:xfrm rot="19779113">
            <a:off x="2245816" y="764329"/>
            <a:ext cx="1390646" cy="107157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14" name="13 Flecha circular"/>
          <p:cNvSpPr/>
          <p:nvPr/>
        </p:nvSpPr>
        <p:spPr>
          <a:xfrm rot="8852010">
            <a:off x="5822507" y="5147274"/>
            <a:ext cx="1390646" cy="107157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15" name="14 Flecha circular"/>
          <p:cNvSpPr/>
          <p:nvPr/>
        </p:nvSpPr>
        <p:spPr>
          <a:xfrm rot="12814622">
            <a:off x="2180533" y="5152914"/>
            <a:ext cx="1390646" cy="107157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16" name="15 Flecha abajo"/>
          <p:cNvSpPr/>
          <p:nvPr/>
        </p:nvSpPr>
        <p:spPr>
          <a:xfrm>
            <a:off x="6786578" y="2500306"/>
            <a:ext cx="285752"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16 Flecha abajo"/>
          <p:cNvSpPr/>
          <p:nvPr/>
        </p:nvSpPr>
        <p:spPr>
          <a:xfrm>
            <a:off x="6858016" y="3929066"/>
            <a:ext cx="285752"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 name="17 Flecha abajo"/>
          <p:cNvSpPr/>
          <p:nvPr/>
        </p:nvSpPr>
        <p:spPr>
          <a:xfrm rot="10800000">
            <a:off x="2071670" y="2857496"/>
            <a:ext cx="357190" cy="16430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9" name="18 Octágono"/>
          <p:cNvSpPr/>
          <p:nvPr/>
        </p:nvSpPr>
        <p:spPr>
          <a:xfrm>
            <a:off x="2571736" y="1571612"/>
            <a:ext cx="214314" cy="214314"/>
          </a:xfrm>
          <a:prstGeom prst="oc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a:t>
            </a:r>
            <a:endParaRPr lang="es-PE" dirty="0"/>
          </a:p>
        </p:txBody>
      </p:sp>
      <p:sp>
        <p:nvSpPr>
          <p:cNvPr id="20" name="19 Octágono"/>
          <p:cNvSpPr/>
          <p:nvPr/>
        </p:nvSpPr>
        <p:spPr>
          <a:xfrm>
            <a:off x="4643438" y="500042"/>
            <a:ext cx="214314" cy="214314"/>
          </a:xfrm>
          <a:prstGeom prst="oc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2</a:t>
            </a:r>
            <a:endParaRPr lang="es-PE" dirty="0"/>
          </a:p>
        </p:txBody>
      </p:sp>
      <p:sp>
        <p:nvSpPr>
          <p:cNvPr id="21" name="20 Octágono"/>
          <p:cNvSpPr/>
          <p:nvPr/>
        </p:nvSpPr>
        <p:spPr>
          <a:xfrm>
            <a:off x="7143768" y="1571612"/>
            <a:ext cx="214314" cy="214314"/>
          </a:xfrm>
          <a:prstGeom prst="oc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a:t>
            </a:r>
            <a:endParaRPr lang="es-PE" dirty="0"/>
          </a:p>
        </p:txBody>
      </p:sp>
      <p:sp>
        <p:nvSpPr>
          <p:cNvPr id="22" name="21 Octágono"/>
          <p:cNvSpPr/>
          <p:nvPr/>
        </p:nvSpPr>
        <p:spPr>
          <a:xfrm>
            <a:off x="7215206" y="3000372"/>
            <a:ext cx="214314" cy="214314"/>
          </a:xfrm>
          <a:prstGeom prst="oc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4</a:t>
            </a:r>
            <a:endParaRPr lang="es-PE" dirty="0"/>
          </a:p>
        </p:txBody>
      </p:sp>
      <p:sp>
        <p:nvSpPr>
          <p:cNvPr id="23" name="22 Octágono"/>
          <p:cNvSpPr/>
          <p:nvPr/>
        </p:nvSpPr>
        <p:spPr>
          <a:xfrm>
            <a:off x="7215206" y="4429132"/>
            <a:ext cx="214314" cy="214314"/>
          </a:xfrm>
          <a:prstGeom prst="oc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5</a:t>
            </a:r>
            <a:endParaRPr lang="es-PE" dirty="0"/>
          </a:p>
        </p:txBody>
      </p:sp>
      <p:sp>
        <p:nvSpPr>
          <p:cNvPr id="24" name="23 Octágono"/>
          <p:cNvSpPr/>
          <p:nvPr/>
        </p:nvSpPr>
        <p:spPr>
          <a:xfrm>
            <a:off x="4572000" y="5500702"/>
            <a:ext cx="214314" cy="214314"/>
          </a:xfrm>
          <a:prstGeom prst="oc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6</a:t>
            </a:r>
            <a:endParaRPr lang="es-PE" dirty="0"/>
          </a:p>
        </p:txBody>
      </p:sp>
      <p:sp>
        <p:nvSpPr>
          <p:cNvPr id="25" name="24 Octágono"/>
          <p:cNvSpPr/>
          <p:nvPr/>
        </p:nvSpPr>
        <p:spPr>
          <a:xfrm>
            <a:off x="2500298" y="4357694"/>
            <a:ext cx="214314" cy="214314"/>
          </a:xfrm>
          <a:prstGeom prst="oc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7</a:t>
            </a:r>
            <a:endParaRPr lang="es-PE" dirty="0"/>
          </a:p>
        </p:txBody>
      </p:sp>
      <p:sp>
        <p:nvSpPr>
          <p:cNvPr id="27" name="26 CuadroTexto"/>
          <p:cNvSpPr txBox="1"/>
          <p:nvPr/>
        </p:nvSpPr>
        <p:spPr>
          <a:xfrm>
            <a:off x="500034" y="642918"/>
            <a:ext cx="1071570" cy="523220"/>
          </a:xfrm>
          <a:prstGeom prst="rect">
            <a:avLst/>
          </a:prstGeom>
          <a:solidFill>
            <a:srgbClr val="452CDA"/>
          </a:solidFill>
          <a:ln>
            <a:solidFill>
              <a:srgbClr val="FFFF00"/>
            </a:solidFill>
          </a:ln>
        </p:spPr>
        <p:txBody>
          <a:bodyPr wrap="square" rtlCol="0">
            <a:spAutoFit/>
          </a:bodyPr>
          <a:lstStyle/>
          <a:p>
            <a:pPr algn="ctr"/>
            <a:r>
              <a:rPr lang="es-ES" sz="2800" b="1" dirty="0">
                <a:solidFill>
                  <a:schemeClr val="bg1"/>
                </a:solidFill>
              </a:rPr>
              <a:t>RUTA</a:t>
            </a:r>
            <a:endParaRPr lang="es-PE" sz="2800" b="1" dirty="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571604" y="714356"/>
            <a:ext cx="5929354" cy="2308324"/>
          </a:xfrm>
          <a:prstGeom prst="rect">
            <a:avLst/>
          </a:prstGeom>
          <a:solidFill>
            <a:srgbClr val="C3F5C3"/>
          </a:solidFill>
          <a:ln>
            <a:solidFill>
              <a:srgbClr val="00B050"/>
            </a:solidFill>
          </a:ln>
        </p:spPr>
        <p:txBody>
          <a:bodyPr wrap="square" rtlCol="0">
            <a:spAutoFit/>
          </a:bodyPr>
          <a:lstStyle/>
          <a:p>
            <a:pPr algn="ctr"/>
            <a:r>
              <a:rPr lang="es-ES" sz="3600" dirty="0"/>
              <a:t>Cada alternativa de solución debe pasar por todas las etapas (rutas) de la formulación </a:t>
            </a:r>
            <a:endParaRPr lang="es-PE" sz="3600" dirty="0"/>
          </a:p>
        </p:txBody>
      </p:sp>
      <p:pic>
        <p:nvPicPr>
          <p:cNvPr id="2051" name="Picture 3" descr="C:\Documents and Settings\Usuario\Configuración local\Archivos temporales de Internet\Content.IE5\CVEDGLEP\volar-en-globo-004[1].jpg"/>
          <p:cNvPicPr>
            <a:picLocks noChangeAspect="1" noChangeArrowheads="1"/>
          </p:cNvPicPr>
          <p:nvPr/>
        </p:nvPicPr>
        <p:blipFill>
          <a:blip r:embed="rId2" cstate="print"/>
          <a:srcRect/>
          <a:stretch>
            <a:fillRect/>
          </a:stretch>
        </p:blipFill>
        <p:spPr bwMode="auto">
          <a:xfrm>
            <a:off x="3500430" y="3429000"/>
            <a:ext cx="1800157" cy="2690818"/>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428860" y="274638"/>
            <a:ext cx="4714908" cy="725470"/>
          </a:xfrm>
          <a:solidFill>
            <a:srgbClr val="FF9999"/>
          </a:solidFill>
          <a:ln>
            <a:solidFill>
              <a:srgbClr val="452CDA"/>
            </a:solidFill>
          </a:ln>
        </p:spPr>
        <p:txBody>
          <a:bodyPr>
            <a:normAutofit fontScale="90000"/>
          </a:bodyPr>
          <a:lstStyle/>
          <a:p>
            <a:r>
              <a:rPr lang="es-ES" sz="3200" b="1" dirty="0">
                <a:solidFill>
                  <a:srgbClr val="452CDA"/>
                </a:solidFill>
              </a:rPr>
              <a:t>HORIZONTE DE EVALUACIÓN</a:t>
            </a:r>
            <a:endParaRPr lang="es-PE" sz="3200" b="1" dirty="0">
              <a:solidFill>
                <a:srgbClr val="452CDA"/>
              </a:solidFill>
            </a:endParaRPr>
          </a:p>
        </p:txBody>
      </p:sp>
      <p:sp>
        <p:nvSpPr>
          <p:cNvPr id="4" name="3 Recortar rectángulo de esquina del mismo lado"/>
          <p:cNvSpPr/>
          <p:nvPr/>
        </p:nvSpPr>
        <p:spPr>
          <a:xfrm>
            <a:off x="2643174" y="1285860"/>
            <a:ext cx="5715040" cy="571504"/>
          </a:xfrm>
          <a:prstGeom prst="snip2Same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452CDA"/>
                </a:solidFill>
              </a:rPr>
              <a:t>Periodo que se establece para evaluar los beneficios</a:t>
            </a:r>
          </a:p>
          <a:p>
            <a:pPr algn="ctr"/>
            <a:r>
              <a:rPr lang="es-ES" dirty="0">
                <a:solidFill>
                  <a:srgbClr val="452CDA"/>
                </a:solidFill>
              </a:rPr>
              <a:t> y los costos atribuibles a un determinado PIP</a:t>
            </a:r>
            <a:endParaRPr lang="es-PE" dirty="0">
              <a:solidFill>
                <a:srgbClr val="452CDA"/>
              </a:solidFill>
            </a:endParaRPr>
          </a:p>
        </p:txBody>
      </p:sp>
      <p:sp>
        <p:nvSpPr>
          <p:cNvPr id="5" name="4 CuadroTexto"/>
          <p:cNvSpPr txBox="1"/>
          <p:nvPr/>
        </p:nvSpPr>
        <p:spPr>
          <a:xfrm>
            <a:off x="2928926" y="2643182"/>
            <a:ext cx="2071702" cy="461665"/>
          </a:xfrm>
          <a:prstGeom prst="rect">
            <a:avLst/>
          </a:prstGeom>
          <a:solidFill>
            <a:srgbClr val="C3F5C3"/>
          </a:solidFill>
          <a:ln>
            <a:solidFill>
              <a:srgbClr val="FF0000"/>
            </a:solidFill>
          </a:ln>
        </p:spPr>
        <p:txBody>
          <a:bodyPr wrap="square" rtlCol="0">
            <a:spAutoFit/>
          </a:bodyPr>
          <a:lstStyle/>
          <a:p>
            <a:pPr algn="ctr"/>
            <a:r>
              <a:rPr lang="es-ES" sz="2400" dirty="0"/>
              <a:t>Inversión</a:t>
            </a:r>
            <a:endParaRPr lang="es-PE" sz="2400" dirty="0"/>
          </a:p>
        </p:txBody>
      </p:sp>
      <p:sp>
        <p:nvSpPr>
          <p:cNvPr id="6" name="5 CuadroTexto"/>
          <p:cNvSpPr txBox="1"/>
          <p:nvPr/>
        </p:nvSpPr>
        <p:spPr>
          <a:xfrm>
            <a:off x="6000760" y="2643182"/>
            <a:ext cx="2286016" cy="461665"/>
          </a:xfrm>
          <a:prstGeom prst="rect">
            <a:avLst/>
          </a:prstGeom>
          <a:solidFill>
            <a:srgbClr val="C3F5C3"/>
          </a:solidFill>
          <a:ln>
            <a:solidFill>
              <a:srgbClr val="FF0000"/>
            </a:solidFill>
          </a:ln>
        </p:spPr>
        <p:txBody>
          <a:bodyPr wrap="square" rtlCol="0">
            <a:spAutoFit/>
          </a:bodyPr>
          <a:lstStyle/>
          <a:p>
            <a:pPr algn="ctr"/>
            <a:r>
              <a:rPr lang="es-ES" sz="2400" dirty="0"/>
              <a:t>Post - Inversión</a:t>
            </a:r>
            <a:endParaRPr lang="es-PE" sz="2400" dirty="0"/>
          </a:p>
        </p:txBody>
      </p:sp>
      <p:sp>
        <p:nvSpPr>
          <p:cNvPr id="7" name="6 CuadroTexto"/>
          <p:cNvSpPr txBox="1"/>
          <p:nvPr/>
        </p:nvSpPr>
        <p:spPr>
          <a:xfrm>
            <a:off x="5357818" y="2643182"/>
            <a:ext cx="285752" cy="523220"/>
          </a:xfrm>
          <a:prstGeom prst="rect">
            <a:avLst/>
          </a:prstGeom>
          <a:noFill/>
        </p:spPr>
        <p:txBody>
          <a:bodyPr wrap="square" rtlCol="0">
            <a:spAutoFit/>
          </a:bodyPr>
          <a:lstStyle/>
          <a:p>
            <a:r>
              <a:rPr lang="es-ES" sz="2800" dirty="0"/>
              <a:t>+</a:t>
            </a:r>
            <a:endParaRPr lang="es-PE" sz="2800" dirty="0"/>
          </a:p>
        </p:txBody>
      </p:sp>
      <p:sp>
        <p:nvSpPr>
          <p:cNvPr id="8" name="7 CuadroTexto"/>
          <p:cNvSpPr txBox="1"/>
          <p:nvPr/>
        </p:nvSpPr>
        <p:spPr>
          <a:xfrm>
            <a:off x="4357686" y="4000504"/>
            <a:ext cx="2500330" cy="369332"/>
          </a:xfrm>
          <a:prstGeom prst="rect">
            <a:avLst/>
          </a:prstGeom>
          <a:solidFill>
            <a:srgbClr val="FFFF00"/>
          </a:solidFill>
          <a:ln>
            <a:solidFill>
              <a:srgbClr val="FF0000"/>
            </a:solidFill>
          </a:ln>
        </p:spPr>
        <p:txBody>
          <a:bodyPr wrap="square" rtlCol="0">
            <a:spAutoFit/>
          </a:bodyPr>
          <a:lstStyle/>
          <a:p>
            <a:r>
              <a:rPr lang="es-ES" dirty="0"/>
              <a:t>Horizonte de evaluación</a:t>
            </a:r>
            <a:endParaRPr lang="es-PE" dirty="0"/>
          </a:p>
        </p:txBody>
      </p:sp>
      <p:sp>
        <p:nvSpPr>
          <p:cNvPr id="9" name="8 Abrir llave"/>
          <p:cNvSpPr/>
          <p:nvPr/>
        </p:nvSpPr>
        <p:spPr>
          <a:xfrm rot="16200000">
            <a:off x="5393537" y="964389"/>
            <a:ext cx="428628" cy="535785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0" name="9 CuadroTexto"/>
          <p:cNvSpPr txBox="1"/>
          <p:nvPr/>
        </p:nvSpPr>
        <p:spPr>
          <a:xfrm>
            <a:off x="2500298" y="4643446"/>
            <a:ext cx="6429420" cy="369332"/>
          </a:xfrm>
          <a:prstGeom prst="rect">
            <a:avLst/>
          </a:prstGeom>
          <a:solidFill>
            <a:schemeClr val="accent6">
              <a:lumMod val="40000"/>
              <a:lumOff val="60000"/>
            </a:schemeClr>
          </a:solidFill>
          <a:ln>
            <a:solidFill>
              <a:srgbClr val="FF0000"/>
            </a:solidFill>
          </a:ln>
        </p:spPr>
        <p:txBody>
          <a:bodyPr wrap="square" rtlCol="0">
            <a:spAutoFit/>
          </a:bodyPr>
          <a:lstStyle/>
          <a:p>
            <a:pPr algn="ctr"/>
            <a:r>
              <a:rPr lang="es-ES" dirty="0"/>
              <a:t>SNIP – No debe ser mayor a 10 años, DGPM – Periodos mayores</a:t>
            </a:r>
            <a:endParaRPr lang="es-PE" dirty="0"/>
          </a:p>
        </p:txBody>
      </p:sp>
      <p:pic>
        <p:nvPicPr>
          <p:cNvPr id="3074" name="Picture 2" descr="http://img.inforegion.pe.s3.amazonaws.com/wp-content/uploads/2012/09/26SETIEMBRE-PUENTE-CONTINENTAL-617x351.jpg"/>
          <p:cNvPicPr>
            <a:picLocks noChangeAspect="1" noChangeArrowheads="1"/>
          </p:cNvPicPr>
          <p:nvPr/>
        </p:nvPicPr>
        <p:blipFill>
          <a:blip r:embed="rId3"/>
          <a:srcRect/>
          <a:stretch>
            <a:fillRect/>
          </a:stretch>
        </p:blipFill>
        <p:spPr bwMode="auto">
          <a:xfrm>
            <a:off x="6143636" y="5214950"/>
            <a:ext cx="2511524" cy="1428760"/>
          </a:xfrm>
          <a:prstGeom prst="rect">
            <a:avLst/>
          </a:prstGeom>
          <a:noFill/>
        </p:spPr>
      </p:pic>
      <p:pic>
        <p:nvPicPr>
          <p:cNvPr id="3076" name="Picture 4" descr="https://encrypted-tbn1.gstatic.com/images?q=tbn:ANd9GcQKMKfix5O1rU0LJ1TvwSM3WRBgzC-1v7FTLnibNj8fS_z5y4iWXHgQ0Bg">
            <a:hlinkClick r:id="rId4"/>
          </p:cNvPr>
          <p:cNvPicPr>
            <a:picLocks noChangeAspect="1" noChangeArrowheads="1"/>
          </p:cNvPicPr>
          <p:nvPr/>
        </p:nvPicPr>
        <p:blipFill>
          <a:blip r:embed="rId5"/>
          <a:srcRect/>
          <a:stretch>
            <a:fillRect/>
          </a:stretch>
        </p:blipFill>
        <p:spPr bwMode="auto">
          <a:xfrm>
            <a:off x="285720" y="1928802"/>
            <a:ext cx="2468678" cy="1857388"/>
          </a:xfrm>
          <a:prstGeom prst="rect">
            <a:avLst/>
          </a:prstGeom>
          <a:noFill/>
        </p:spPr>
      </p:pic>
      <p:sp>
        <p:nvSpPr>
          <p:cNvPr id="13" name="12 Cara sonriente"/>
          <p:cNvSpPr/>
          <p:nvPr/>
        </p:nvSpPr>
        <p:spPr>
          <a:xfrm>
            <a:off x="1285852" y="5643578"/>
            <a:ext cx="1785950" cy="785818"/>
          </a:xfrm>
          <a:prstGeom prst="smileyFace">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FF0000"/>
                </a:solidFill>
              </a:rPr>
              <a:t>Evaluación ex ante</a:t>
            </a:r>
            <a:endParaRPr lang="es-PE" dirty="0">
              <a:solidFill>
                <a:srgbClr val="FF0000"/>
              </a:solidFill>
            </a:endParaRPr>
          </a:p>
        </p:txBody>
      </p:sp>
      <p:cxnSp>
        <p:nvCxnSpPr>
          <p:cNvPr id="15" name="14 Conector recto de flecha"/>
          <p:cNvCxnSpPr/>
          <p:nvPr/>
        </p:nvCxnSpPr>
        <p:spPr>
          <a:xfrm flipV="1">
            <a:off x="2714612" y="5072074"/>
            <a:ext cx="1071570" cy="6429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8" name="Picture 4" descr="https://encrypted-tbn2.gstatic.com/images?q=tbn:ANd9GcRputc9C-DNKcE22-wJGlSWPa6WkYzbLfKjBLJUmVhRlk7vzD6eWMC4aD0">
            <a:hlinkClick r:id="rId2"/>
          </p:cNvPr>
          <p:cNvPicPr>
            <a:picLocks noChangeAspect="1" noChangeArrowheads="1"/>
          </p:cNvPicPr>
          <p:nvPr/>
        </p:nvPicPr>
        <p:blipFill>
          <a:blip r:embed="rId3"/>
          <a:srcRect/>
          <a:stretch>
            <a:fillRect/>
          </a:stretch>
        </p:blipFill>
        <p:spPr bwMode="auto">
          <a:xfrm>
            <a:off x="2857488" y="3929066"/>
            <a:ext cx="3131585" cy="1733559"/>
          </a:xfrm>
          <a:prstGeom prst="rect">
            <a:avLst/>
          </a:prstGeom>
          <a:noFill/>
        </p:spPr>
      </p:pic>
      <p:pic>
        <p:nvPicPr>
          <p:cNvPr id="47109" name="Picture 5" descr="C:\Documents and Settings\Usuario\Configuración local\Archivos temporales de Internet\Content.IE5\CVEDGLEP\large-group-of-people[1].jpg"/>
          <p:cNvPicPr>
            <a:picLocks noChangeAspect="1" noChangeArrowheads="1"/>
          </p:cNvPicPr>
          <p:nvPr/>
        </p:nvPicPr>
        <p:blipFill>
          <a:blip r:embed="rId4"/>
          <a:srcRect/>
          <a:stretch>
            <a:fillRect/>
          </a:stretch>
        </p:blipFill>
        <p:spPr bwMode="auto">
          <a:xfrm>
            <a:off x="2714612" y="428604"/>
            <a:ext cx="3095625" cy="2524125"/>
          </a:xfrm>
          <a:prstGeom prst="rect">
            <a:avLst/>
          </a:prstGeom>
          <a:noFill/>
        </p:spPr>
      </p:pic>
      <p:sp>
        <p:nvSpPr>
          <p:cNvPr id="7" name="6 CuadroTexto"/>
          <p:cNvSpPr txBox="1"/>
          <p:nvPr/>
        </p:nvSpPr>
        <p:spPr>
          <a:xfrm>
            <a:off x="928662" y="2928934"/>
            <a:ext cx="3357586" cy="923330"/>
          </a:xfrm>
          <a:prstGeom prst="rect">
            <a:avLst/>
          </a:prstGeom>
          <a:solidFill>
            <a:srgbClr val="FFFFCC"/>
          </a:solidFill>
          <a:ln w="38100">
            <a:solidFill>
              <a:srgbClr val="00B050"/>
            </a:solidFill>
          </a:ln>
        </p:spPr>
        <p:txBody>
          <a:bodyPr wrap="square" rtlCol="0">
            <a:spAutoFit/>
          </a:bodyPr>
          <a:lstStyle/>
          <a:p>
            <a:r>
              <a:rPr lang="es-ES" dirty="0"/>
              <a:t>ALTERNATIVA 1</a:t>
            </a:r>
          </a:p>
          <a:p>
            <a:pPr algn="ctr"/>
            <a:r>
              <a:rPr lang="es-ES" dirty="0"/>
              <a:t>Construcción de una nueva infraestructura de riego</a:t>
            </a:r>
            <a:endParaRPr lang="es-PE" dirty="0"/>
          </a:p>
        </p:txBody>
      </p:sp>
      <p:sp>
        <p:nvSpPr>
          <p:cNvPr id="8" name="7 CuadroTexto"/>
          <p:cNvSpPr txBox="1"/>
          <p:nvPr/>
        </p:nvSpPr>
        <p:spPr>
          <a:xfrm>
            <a:off x="4929190" y="2928934"/>
            <a:ext cx="3214710" cy="923330"/>
          </a:xfrm>
          <a:prstGeom prst="rect">
            <a:avLst/>
          </a:prstGeom>
          <a:solidFill>
            <a:srgbClr val="FB4F2D"/>
          </a:solidFill>
          <a:ln w="38100">
            <a:solidFill>
              <a:srgbClr val="C00000"/>
            </a:solidFill>
          </a:ln>
        </p:spPr>
        <p:txBody>
          <a:bodyPr wrap="square" rtlCol="0">
            <a:spAutoFit/>
          </a:bodyPr>
          <a:lstStyle/>
          <a:p>
            <a:r>
              <a:rPr lang="es-ES" dirty="0">
                <a:solidFill>
                  <a:schemeClr val="bg1"/>
                </a:solidFill>
              </a:rPr>
              <a:t>ALTERNATIVA 2</a:t>
            </a:r>
          </a:p>
          <a:p>
            <a:pPr algn="ctr"/>
            <a:r>
              <a:rPr lang="es-ES" dirty="0">
                <a:solidFill>
                  <a:schemeClr val="bg1"/>
                </a:solidFill>
              </a:rPr>
              <a:t>Reparación de la  infraestructura de riego existente</a:t>
            </a:r>
            <a:endParaRPr lang="es-PE" dirty="0">
              <a:solidFill>
                <a:schemeClr val="bg1"/>
              </a:solidFill>
            </a:endParaRPr>
          </a:p>
        </p:txBody>
      </p:sp>
      <p:sp>
        <p:nvSpPr>
          <p:cNvPr id="9" name="8 CuadroTexto"/>
          <p:cNvSpPr txBox="1"/>
          <p:nvPr/>
        </p:nvSpPr>
        <p:spPr>
          <a:xfrm>
            <a:off x="357158" y="6000768"/>
            <a:ext cx="8572560" cy="369332"/>
          </a:xfrm>
          <a:prstGeom prst="rect">
            <a:avLst/>
          </a:prstGeom>
          <a:solidFill>
            <a:schemeClr val="tx2">
              <a:lumMod val="20000"/>
              <a:lumOff val="80000"/>
            </a:schemeClr>
          </a:solidFill>
          <a:ln>
            <a:solidFill>
              <a:srgbClr val="452CDA"/>
            </a:solidFill>
          </a:ln>
        </p:spPr>
        <p:txBody>
          <a:bodyPr wrap="square" rtlCol="0">
            <a:spAutoFit/>
          </a:bodyPr>
          <a:lstStyle/>
          <a:p>
            <a:pPr algn="ctr"/>
            <a:r>
              <a:rPr lang="es-ES" dirty="0"/>
              <a:t>Ahora, será necesario conocer el tiempo que deberá seguir cada alternativa de solución. </a:t>
            </a:r>
            <a:endParaRPr lang="es-PE"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2828916" cy="582594"/>
          </a:xfrm>
          <a:solidFill>
            <a:srgbClr val="FFFFCC"/>
          </a:solidFill>
          <a:ln w="38100">
            <a:solidFill>
              <a:srgbClr val="00B050"/>
            </a:solidFill>
          </a:ln>
        </p:spPr>
        <p:txBody>
          <a:bodyPr>
            <a:normAutofit fontScale="90000"/>
          </a:bodyPr>
          <a:lstStyle/>
          <a:p>
            <a:r>
              <a:rPr lang="es-ES" dirty="0"/>
              <a:t>Alternativa 1</a:t>
            </a:r>
            <a:endParaRPr lang="es-PE" dirty="0"/>
          </a:p>
        </p:txBody>
      </p:sp>
      <p:sp>
        <p:nvSpPr>
          <p:cNvPr id="4" name="3 CuadroTexto"/>
          <p:cNvSpPr txBox="1"/>
          <p:nvPr/>
        </p:nvSpPr>
        <p:spPr>
          <a:xfrm>
            <a:off x="3786182" y="214290"/>
            <a:ext cx="3357586" cy="923330"/>
          </a:xfrm>
          <a:prstGeom prst="rect">
            <a:avLst/>
          </a:prstGeom>
          <a:solidFill>
            <a:srgbClr val="FFFFCC"/>
          </a:solidFill>
          <a:ln w="38100">
            <a:solidFill>
              <a:srgbClr val="00B050"/>
            </a:solidFill>
          </a:ln>
        </p:spPr>
        <p:txBody>
          <a:bodyPr wrap="square" rtlCol="0">
            <a:spAutoFit/>
          </a:bodyPr>
          <a:lstStyle/>
          <a:p>
            <a:r>
              <a:rPr lang="es-ES" dirty="0"/>
              <a:t>ALTERNATIVA 1</a:t>
            </a:r>
          </a:p>
          <a:p>
            <a:pPr algn="ctr"/>
            <a:r>
              <a:rPr lang="es-ES" dirty="0"/>
              <a:t>Construcción de una nueva infraestructura de riego</a:t>
            </a:r>
            <a:endParaRPr lang="es-PE" dirty="0"/>
          </a:p>
        </p:txBody>
      </p:sp>
      <p:graphicFrame>
        <p:nvGraphicFramePr>
          <p:cNvPr id="6" name="5 Tabla"/>
          <p:cNvGraphicFramePr>
            <a:graphicFrameLocks noGrp="1"/>
          </p:cNvGraphicFramePr>
          <p:nvPr/>
        </p:nvGraphicFramePr>
        <p:xfrm>
          <a:off x="500034" y="1857364"/>
          <a:ext cx="8286796" cy="3596960"/>
        </p:xfrm>
        <a:graphic>
          <a:graphicData uri="http://schemas.openxmlformats.org/drawingml/2006/table">
            <a:tbl>
              <a:tblPr firstRow="1" bandRow="1">
                <a:tableStyleId>{5C22544A-7EE6-4342-B048-85BDC9FD1C3A}</a:tableStyleId>
              </a:tblPr>
              <a:tblGrid>
                <a:gridCol w="295957">
                  <a:extLst>
                    <a:ext uri="{9D8B030D-6E8A-4147-A177-3AD203B41FA5}">
                      <a16:colId xmlns:a16="http://schemas.microsoft.com/office/drawing/2014/main" val="20000"/>
                    </a:ext>
                  </a:extLst>
                </a:gridCol>
                <a:gridCol w="295957">
                  <a:extLst>
                    <a:ext uri="{9D8B030D-6E8A-4147-A177-3AD203B41FA5}">
                      <a16:colId xmlns:a16="http://schemas.microsoft.com/office/drawing/2014/main" val="20001"/>
                    </a:ext>
                  </a:extLst>
                </a:gridCol>
                <a:gridCol w="295957">
                  <a:extLst>
                    <a:ext uri="{9D8B030D-6E8A-4147-A177-3AD203B41FA5}">
                      <a16:colId xmlns:a16="http://schemas.microsoft.com/office/drawing/2014/main" val="20002"/>
                    </a:ext>
                  </a:extLst>
                </a:gridCol>
                <a:gridCol w="295957">
                  <a:extLst>
                    <a:ext uri="{9D8B030D-6E8A-4147-A177-3AD203B41FA5}">
                      <a16:colId xmlns:a16="http://schemas.microsoft.com/office/drawing/2014/main" val="20003"/>
                    </a:ext>
                  </a:extLst>
                </a:gridCol>
                <a:gridCol w="295957">
                  <a:extLst>
                    <a:ext uri="{9D8B030D-6E8A-4147-A177-3AD203B41FA5}">
                      <a16:colId xmlns:a16="http://schemas.microsoft.com/office/drawing/2014/main" val="20004"/>
                    </a:ext>
                  </a:extLst>
                </a:gridCol>
                <a:gridCol w="295957">
                  <a:extLst>
                    <a:ext uri="{9D8B030D-6E8A-4147-A177-3AD203B41FA5}">
                      <a16:colId xmlns:a16="http://schemas.microsoft.com/office/drawing/2014/main" val="20005"/>
                    </a:ext>
                  </a:extLst>
                </a:gridCol>
                <a:gridCol w="295957">
                  <a:extLst>
                    <a:ext uri="{9D8B030D-6E8A-4147-A177-3AD203B41FA5}">
                      <a16:colId xmlns:a16="http://schemas.microsoft.com/office/drawing/2014/main" val="20006"/>
                    </a:ext>
                  </a:extLst>
                </a:gridCol>
                <a:gridCol w="295957">
                  <a:extLst>
                    <a:ext uri="{9D8B030D-6E8A-4147-A177-3AD203B41FA5}">
                      <a16:colId xmlns:a16="http://schemas.microsoft.com/office/drawing/2014/main" val="20007"/>
                    </a:ext>
                  </a:extLst>
                </a:gridCol>
                <a:gridCol w="295957">
                  <a:extLst>
                    <a:ext uri="{9D8B030D-6E8A-4147-A177-3AD203B41FA5}">
                      <a16:colId xmlns:a16="http://schemas.microsoft.com/office/drawing/2014/main" val="20008"/>
                    </a:ext>
                  </a:extLst>
                </a:gridCol>
                <a:gridCol w="295957">
                  <a:extLst>
                    <a:ext uri="{9D8B030D-6E8A-4147-A177-3AD203B41FA5}">
                      <a16:colId xmlns:a16="http://schemas.microsoft.com/office/drawing/2014/main" val="20009"/>
                    </a:ext>
                  </a:extLst>
                </a:gridCol>
                <a:gridCol w="295957">
                  <a:extLst>
                    <a:ext uri="{9D8B030D-6E8A-4147-A177-3AD203B41FA5}">
                      <a16:colId xmlns:a16="http://schemas.microsoft.com/office/drawing/2014/main" val="20010"/>
                    </a:ext>
                  </a:extLst>
                </a:gridCol>
                <a:gridCol w="295957">
                  <a:extLst>
                    <a:ext uri="{9D8B030D-6E8A-4147-A177-3AD203B41FA5}">
                      <a16:colId xmlns:a16="http://schemas.microsoft.com/office/drawing/2014/main" val="20011"/>
                    </a:ext>
                  </a:extLst>
                </a:gridCol>
                <a:gridCol w="295957">
                  <a:extLst>
                    <a:ext uri="{9D8B030D-6E8A-4147-A177-3AD203B41FA5}">
                      <a16:colId xmlns:a16="http://schemas.microsoft.com/office/drawing/2014/main" val="20012"/>
                    </a:ext>
                  </a:extLst>
                </a:gridCol>
                <a:gridCol w="295957">
                  <a:extLst>
                    <a:ext uri="{9D8B030D-6E8A-4147-A177-3AD203B41FA5}">
                      <a16:colId xmlns:a16="http://schemas.microsoft.com/office/drawing/2014/main" val="20013"/>
                    </a:ext>
                  </a:extLst>
                </a:gridCol>
                <a:gridCol w="295957">
                  <a:extLst>
                    <a:ext uri="{9D8B030D-6E8A-4147-A177-3AD203B41FA5}">
                      <a16:colId xmlns:a16="http://schemas.microsoft.com/office/drawing/2014/main" val="20014"/>
                    </a:ext>
                  </a:extLst>
                </a:gridCol>
                <a:gridCol w="295957">
                  <a:extLst>
                    <a:ext uri="{9D8B030D-6E8A-4147-A177-3AD203B41FA5}">
                      <a16:colId xmlns:a16="http://schemas.microsoft.com/office/drawing/2014/main" val="20015"/>
                    </a:ext>
                  </a:extLst>
                </a:gridCol>
                <a:gridCol w="295957">
                  <a:extLst>
                    <a:ext uri="{9D8B030D-6E8A-4147-A177-3AD203B41FA5}">
                      <a16:colId xmlns:a16="http://schemas.microsoft.com/office/drawing/2014/main" val="20016"/>
                    </a:ext>
                  </a:extLst>
                </a:gridCol>
                <a:gridCol w="295957">
                  <a:extLst>
                    <a:ext uri="{9D8B030D-6E8A-4147-A177-3AD203B41FA5}">
                      <a16:colId xmlns:a16="http://schemas.microsoft.com/office/drawing/2014/main" val="20017"/>
                    </a:ext>
                  </a:extLst>
                </a:gridCol>
                <a:gridCol w="295957">
                  <a:extLst>
                    <a:ext uri="{9D8B030D-6E8A-4147-A177-3AD203B41FA5}">
                      <a16:colId xmlns:a16="http://schemas.microsoft.com/office/drawing/2014/main" val="20018"/>
                    </a:ext>
                  </a:extLst>
                </a:gridCol>
                <a:gridCol w="295957">
                  <a:extLst>
                    <a:ext uri="{9D8B030D-6E8A-4147-A177-3AD203B41FA5}">
                      <a16:colId xmlns:a16="http://schemas.microsoft.com/office/drawing/2014/main" val="20019"/>
                    </a:ext>
                  </a:extLst>
                </a:gridCol>
                <a:gridCol w="295957">
                  <a:extLst>
                    <a:ext uri="{9D8B030D-6E8A-4147-A177-3AD203B41FA5}">
                      <a16:colId xmlns:a16="http://schemas.microsoft.com/office/drawing/2014/main" val="20020"/>
                    </a:ext>
                  </a:extLst>
                </a:gridCol>
                <a:gridCol w="295957">
                  <a:extLst>
                    <a:ext uri="{9D8B030D-6E8A-4147-A177-3AD203B41FA5}">
                      <a16:colId xmlns:a16="http://schemas.microsoft.com/office/drawing/2014/main" val="20021"/>
                    </a:ext>
                  </a:extLst>
                </a:gridCol>
                <a:gridCol w="295957">
                  <a:extLst>
                    <a:ext uri="{9D8B030D-6E8A-4147-A177-3AD203B41FA5}">
                      <a16:colId xmlns:a16="http://schemas.microsoft.com/office/drawing/2014/main" val="20022"/>
                    </a:ext>
                  </a:extLst>
                </a:gridCol>
                <a:gridCol w="295957">
                  <a:extLst>
                    <a:ext uri="{9D8B030D-6E8A-4147-A177-3AD203B41FA5}">
                      <a16:colId xmlns:a16="http://schemas.microsoft.com/office/drawing/2014/main" val="20023"/>
                    </a:ext>
                  </a:extLst>
                </a:gridCol>
                <a:gridCol w="295957">
                  <a:extLst>
                    <a:ext uri="{9D8B030D-6E8A-4147-A177-3AD203B41FA5}">
                      <a16:colId xmlns:a16="http://schemas.microsoft.com/office/drawing/2014/main" val="20024"/>
                    </a:ext>
                  </a:extLst>
                </a:gridCol>
                <a:gridCol w="295957">
                  <a:extLst>
                    <a:ext uri="{9D8B030D-6E8A-4147-A177-3AD203B41FA5}">
                      <a16:colId xmlns:a16="http://schemas.microsoft.com/office/drawing/2014/main" val="20025"/>
                    </a:ext>
                  </a:extLst>
                </a:gridCol>
                <a:gridCol w="295957">
                  <a:extLst>
                    <a:ext uri="{9D8B030D-6E8A-4147-A177-3AD203B41FA5}">
                      <a16:colId xmlns:a16="http://schemas.microsoft.com/office/drawing/2014/main" val="20026"/>
                    </a:ext>
                  </a:extLst>
                </a:gridCol>
                <a:gridCol w="295957">
                  <a:extLst>
                    <a:ext uri="{9D8B030D-6E8A-4147-A177-3AD203B41FA5}">
                      <a16:colId xmlns:a16="http://schemas.microsoft.com/office/drawing/2014/main" val="20027"/>
                    </a:ext>
                  </a:extLst>
                </a:gridCol>
              </a:tblGrid>
              <a:tr h="565787">
                <a:tc gridSpan="28">
                  <a:txBody>
                    <a:bodyPr/>
                    <a:lstStyle/>
                    <a:p>
                      <a:pPr algn="ctr"/>
                      <a:r>
                        <a:rPr lang="es-ES" dirty="0"/>
                        <a:t>AÑOS</a:t>
                      </a:r>
                      <a:endParaRPr lang="es-PE" dirty="0"/>
                    </a:p>
                  </a:txBody>
                  <a:tcPr>
                    <a:solidFill>
                      <a:schemeClr val="accent3">
                        <a:lumMod val="75000"/>
                      </a:schemeClr>
                    </a:solidFill>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extLst>
                  <a:ext uri="{0D108BD9-81ED-4DB2-BD59-A6C34878D82A}">
                    <a16:rowId xmlns:a16="http://schemas.microsoft.com/office/drawing/2014/main" val="10000"/>
                  </a:ext>
                </a:extLst>
              </a:tr>
              <a:tr h="565787">
                <a:tc gridSpan="12">
                  <a:txBody>
                    <a:bodyPr/>
                    <a:lstStyle/>
                    <a:p>
                      <a:pPr algn="ctr"/>
                      <a:r>
                        <a:rPr lang="es-ES" dirty="0"/>
                        <a:t>1</a:t>
                      </a:r>
                      <a:endParaRPr lang="es-PE" dirty="0"/>
                    </a:p>
                  </a:txBody>
                  <a:tcPr>
                    <a:solidFill>
                      <a:srgbClr val="C3F5C3"/>
                    </a:solidFill>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gridSpan="12">
                  <a:txBody>
                    <a:bodyPr/>
                    <a:lstStyle/>
                    <a:p>
                      <a:pPr algn="ctr"/>
                      <a:r>
                        <a:rPr lang="es-ES" dirty="0"/>
                        <a:t>2</a:t>
                      </a:r>
                      <a:endParaRPr lang="es-PE" dirty="0"/>
                    </a:p>
                  </a:txBody>
                  <a:tcPr>
                    <a:solidFill>
                      <a:srgbClr val="C3F5C3"/>
                    </a:solidFill>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rowSpan="2">
                  <a:txBody>
                    <a:bodyPr/>
                    <a:lstStyle/>
                    <a:p>
                      <a:r>
                        <a:rPr lang="es-ES" dirty="0"/>
                        <a:t>3</a:t>
                      </a:r>
                      <a:endParaRPr lang="es-PE" dirty="0"/>
                    </a:p>
                  </a:txBody>
                  <a:tcPr>
                    <a:solidFill>
                      <a:srgbClr val="C3F5C3"/>
                    </a:solidFill>
                  </a:tcPr>
                </a:tc>
                <a:tc rowSpan="2">
                  <a:txBody>
                    <a:bodyPr/>
                    <a:lstStyle/>
                    <a:p>
                      <a:r>
                        <a:rPr lang="es-ES" dirty="0"/>
                        <a:t>4</a:t>
                      </a:r>
                      <a:endParaRPr lang="es-PE" dirty="0"/>
                    </a:p>
                  </a:txBody>
                  <a:tcPr>
                    <a:solidFill>
                      <a:srgbClr val="C3F5C3"/>
                    </a:solidFill>
                  </a:tcPr>
                </a:tc>
                <a:tc rowSpan="2">
                  <a:txBody>
                    <a:bodyPr/>
                    <a:lstStyle/>
                    <a:p>
                      <a:r>
                        <a:rPr lang="es-ES" dirty="0"/>
                        <a:t>..</a:t>
                      </a:r>
                      <a:endParaRPr lang="es-PE" dirty="0"/>
                    </a:p>
                  </a:txBody>
                  <a:tcPr>
                    <a:solidFill>
                      <a:srgbClr val="C3F5C3"/>
                    </a:solidFill>
                  </a:tcPr>
                </a:tc>
                <a:tc rowSpan="2">
                  <a:txBody>
                    <a:bodyPr/>
                    <a:lstStyle/>
                    <a:p>
                      <a:r>
                        <a:rPr lang="es-ES" dirty="0"/>
                        <a:t>10</a:t>
                      </a:r>
                      <a:endParaRPr lang="es-PE" dirty="0"/>
                    </a:p>
                  </a:txBody>
                  <a:tcPr>
                    <a:solidFill>
                      <a:srgbClr val="C3F5C3"/>
                    </a:solidFill>
                  </a:tcPr>
                </a:tc>
                <a:extLst>
                  <a:ext uri="{0D108BD9-81ED-4DB2-BD59-A6C34878D82A}">
                    <a16:rowId xmlns:a16="http://schemas.microsoft.com/office/drawing/2014/main" val="10001"/>
                  </a:ext>
                </a:extLst>
              </a:tr>
              <a:tr h="697546">
                <a:tc>
                  <a:txBody>
                    <a:bodyPr/>
                    <a:lstStyle/>
                    <a:p>
                      <a:r>
                        <a:rPr lang="es-ES" sz="1200" dirty="0"/>
                        <a:t>1</a:t>
                      </a:r>
                      <a:endParaRPr lang="es-PE" sz="1200" dirty="0"/>
                    </a:p>
                  </a:txBody>
                  <a:tcPr>
                    <a:solidFill>
                      <a:srgbClr val="FFC000"/>
                    </a:solidFill>
                  </a:tcPr>
                </a:tc>
                <a:tc>
                  <a:txBody>
                    <a:bodyPr/>
                    <a:lstStyle/>
                    <a:p>
                      <a:r>
                        <a:rPr lang="es-ES" sz="1200" dirty="0"/>
                        <a:t>2</a:t>
                      </a:r>
                      <a:endParaRPr lang="es-PE" sz="1200" dirty="0"/>
                    </a:p>
                  </a:txBody>
                  <a:tcPr>
                    <a:solidFill>
                      <a:srgbClr val="FFC000"/>
                    </a:solidFill>
                  </a:tcPr>
                </a:tc>
                <a:tc>
                  <a:txBody>
                    <a:bodyPr/>
                    <a:lstStyle/>
                    <a:p>
                      <a:r>
                        <a:rPr lang="es-ES" sz="1200" dirty="0"/>
                        <a:t>3</a:t>
                      </a:r>
                      <a:endParaRPr lang="es-PE" sz="1200" dirty="0"/>
                    </a:p>
                  </a:txBody>
                  <a:tcPr>
                    <a:solidFill>
                      <a:srgbClr val="FFC000"/>
                    </a:solidFill>
                  </a:tcPr>
                </a:tc>
                <a:tc>
                  <a:txBody>
                    <a:bodyPr/>
                    <a:lstStyle/>
                    <a:p>
                      <a:r>
                        <a:rPr lang="es-ES" sz="1200" dirty="0"/>
                        <a:t>4</a:t>
                      </a:r>
                      <a:endParaRPr lang="es-PE" sz="1200" dirty="0"/>
                    </a:p>
                  </a:txBody>
                  <a:tcPr>
                    <a:solidFill>
                      <a:srgbClr val="FFC000"/>
                    </a:solidFill>
                  </a:tcPr>
                </a:tc>
                <a:tc>
                  <a:txBody>
                    <a:bodyPr/>
                    <a:lstStyle/>
                    <a:p>
                      <a:r>
                        <a:rPr lang="es-ES" sz="1200" dirty="0"/>
                        <a:t>5</a:t>
                      </a:r>
                      <a:endParaRPr lang="es-PE" sz="1200" dirty="0"/>
                    </a:p>
                  </a:txBody>
                  <a:tcPr>
                    <a:solidFill>
                      <a:srgbClr val="FFC000"/>
                    </a:solidFill>
                  </a:tcPr>
                </a:tc>
                <a:tc>
                  <a:txBody>
                    <a:bodyPr/>
                    <a:lstStyle/>
                    <a:p>
                      <a:r>
                        <a:rPr lang="es-ES" sz="1200" dirty="0"/>
                        <a:t>6</a:t>
                      </a:r>
                      <a:endParaRPr lang="es-PE" sz="1200" dirty="0"/>
                    </a:p>
                  </a:txBody>
                  <a:tcPr>
                    <a:solidFill>
                      <a:srgbClr val="FFC000"/>
                    </a:solidFill>
                  </a:tcPr>
                </a:tc>
                <a:tc>
                  <a:txBody>
                    <a:bodyPr/>
                    <a:lstStyle/>
                    <a:p>
                      <a:r>
                        <a:rPr lang="es-ES" sz="1200" dirty="0"/>
                        <a:t>7</a:t>
                      </a:r>
                      <a:endParaRPr lang="es-PE" sz="1200" dirty="0"/>
                    </a:p>
                  </a:txBody>
                  <a:tcPr>
                    <a:solidFill>
                      <a:srgbClr val="FFC000"/>
                    </a:solidFill>
                  </a:tcPr>
                </a:tc>
                <a:tc>
                  <a:txBody>
                    <a:bodyPr/>
                    <a:lstStyle/>
                    <a:p>
                      <a:r>
                        <a:rPr lang="es-ES" sz="1200" dirty="0"/>
                        <a:t>8</a:t>
                      </a:r>
                      <a:endParaRPr lang="es-PE" sz="1200" dirty="0"/>
                    </a:p>
                  </a:txBody>
                  <a:tcPr>
                    <a:solidFill>
                      <a:srgbClr val="FFC000"/>
                    </a:solidFill>
                  </a:tcPr>
                </a:tc>
                <a:tc>
                  <a:txBody>
                    <a:bodyPr/>
                    <a:lstStyle/>
                    <a:p>
                      <a:r>
                        <a:rPr lang="es-ES" sz="1200" dirty="0"/>
                        <a:t>9</a:t>
                      </a:r>
                      <a:endParaRPr lang="es-PE" sz="1200" dirty="0"/>
                    </a:p>
                  </a:txBody>
                  <a:tcPr>
                    <a:solidFill>
                      <a:srgbClr val="FFC000"/>
                    </a:solidFill>
                  </a:tcPr>
                </a:tc>
                <a:tc>
                  <a:txBody>
                    <a:bodyPr/>
                    <a:lstStyle/>
                    <a:p>
                      <a:r>
                        <a:rPr lang="es-ES" sz="1200" dirty="0"/>
                        <a:t>10</a:t>
                      </a:r>
                      <a:endParaRPr lang="es-PE" sz="1200" dirty="0"/>
                    </a:p>
                  </a:txBody>
                  <a:tcPr>
                    <a:solidFill>
                      <a:srgbClr val="FFC000"/>
                    </a:solidFill>
                  </a:tcPr>
                </a:tc>
                <a:tc>
                  <a:txBody>
                    <a:bodyPr/>
                    <a:lstStyle/>
                    <a:p>
                      <a:r>
                        <a:rPr lang="es-ES" sz="1200" dirty="0"/>
                        <a:t>11</a:t>
                      </a:r>
                      <a:endParaRPr lang="es-PE" sz="1200" dirty="0"/>
                    </a:p>
                  </a:txBody>
                  <a:tcPr>
                    <a:solidFill>
                      <a:srgbClr val="FFC000"/>
                    </a:solidFill>
                  </a:tcPr>
                </a:tc>
                <a:tc>
                  <a:txBody>
                    <a:bodyPr/>
                    <a:lstStyle/>
                    <a:p>
                      <a:r>
                        <a:rPr lang="es-ES" sz="1200" dirty="0"/>
                        <a:t>12</a:t>
                      </a:r>
                      <a:endParaRPr lang="es-PE" sz="1200" dirty="0"/>
                    </a:p>
                  </a:txBody>
                  <a:tcPr>
                    <a:solidFill>
                      <a:srgbClr val="FFC000"/>
                    </a:solidFill>
                  </a:tcPr>
                </a:tc>
                <a:tc>
                  <a:txBody>
                    <a:bodyPr/>
                    <a:lstStyle/>
                    <a:p>
                      <a:r>
                        <a:rPr lang="es-ES" sz="1200" dirty="0"/>
                        <a:t>1</a:t>
                      </a:r>
                      <a:endParaRPr lang="es-PE" sz="1200" dirty="0"/>
                    </a:p>
                  </a:txBody>
                  <a:tcPr>
                    <a:solidFill>
                      <a:srgbClr val="FFC000"/>
                    </a:solidFill>
                  </a:tcPr>
                </a:tc>
                <a:tc>
                  <a:txBody>
                    <a:bodyPr/>
                    <a:lstStyle/>
                    <a:p>
                      <a:r>
                        <a:rPr lang="es-ES" sz="1200" dirty="0"/>
                        <a:t>2</a:t>
                      </a:r>
                      <a:endParaRPr lang="es-PE" sz="1200" dirty="0"/>
                    </a:p>
                  </a:txBody>
                  <a:tcPr>
                    <a:solidFill>
                      <a:srgbClr val="FFC000"/>
                    </a:solidFill>
                  </a:tcPr>
                </a:tc>
                <a:tc>
                  <a:txBody>
                    <a:bodyPr/>
                    <a:lstStyle/>
                    <a:p>
                      <a:r>
                        <a:rPr lang="es-ES" sz="1200" dirty="0"/>
                        <a:t>3</a:t>
                      </a:r>
                      <a:endParaRPr lang="es-PE" sz="1200" dirty="0"/>
                    </a:p>
                  </a:txBody>
                  <a:tcPr>
                    <a:solidFill>
                      <a:srgbClr val="FFC000"/>
                    </a:solidFill>
                  </a:tcPr>
                </a:tc>
                <a:tc>
                  <a:txBody>
                    <a:bodyPr/>
                    <a:lstStyle/>
                    <a:p>
                      <a:r>
                        <a:rPr lang="es-ES" sz="1200" dirty="0"/>
                        <a:t>4</a:t>
                      </a:r>
                      <a:endParaRPr lang="es-PE" sz="1200" dirty="0"/>
                    </a:p>
                  </a:txBody>
                  <a:tcPr>
                    <a:solidFill>
                      <a:srgbClr val="FFC000"/>
                    </a:solidFill>
                  </a:tcPr>
                </a:tc>
                <a:tc>
                  <a:txBody>
                    <a:bodyPr/>
                    <a:lstStyle/>
                    <a:p>
                      <a:r>
                        <a:rPr lang="es-ES" sz="1200" dirty="0"/>
                        <a:t>5</a:t>
                      </a:r>
                      <a:endParaRPr lang="es-PE" sz="1200" dirty="0"/>
                    </a:p>
                  </a:txBody>
                  <a:tcPr>
                    <a:solidFill>
                      <a:srgbClr val="FFC000"/>
                    </a:solidFill>
                  </a:tcPr>
                </a:tc>
                <a:tc>
                  <a:txBody>
                    <a:bodyPr/>
                    <a:lstStyle/>
                    <a:p>
                      <a:r>
                        <a:rPr lang="es-ES" sz="1200" dirty="0"/>
                        <a:t>6</a:t>
                      </a:r>
                      <a:endParaRPr lang="es-PE" sz="1200" dirty="0"/>
                    </a:p>
                  </a:txBody>
                  <a:tcPr>
                    <a:solidFill>
                      <a:srgbClr val="FFC000"/>
                    </a:solidFill>
                  </a:tcPr>
                </a:tc>
                <a:tc>
                  <a:txBody>
                    <a:bodyPr/>
                    <a:lstStyle/>
                    <a:p>
                      <a:r>
                        <a:rPr lang="es-ES" sz="1200" dirty="0"/>
                        <a:t>7</a:t>
                      </a:r>
                      <a:endParaRPr lang="es-PE" sz="1200" dirty="0"/>
                    </a:p>
                  </a:txBody>
                  <a:tcPr>
                    <a:solidFill>
                      <a:srgbClr val="FFC000"/>
                    </a:solidFill>
                  </a:tcPr>
                </a:tc>
                <a:tc>
                  <a:txBody>
                    <a:bodyPr/>
                    <a:lstStyle/>
                    <a:p>
                      <a:r>
                        <a:rPr lang="es-ES" sz="1200" dirty="0"/>
                        <a:t>8</a:t>
                      </a:r>
                      <a:endParaRPr lang="es-PE" sz="1200" dirty="0"/>
                    </a:p>
                  </a:txBody>
                  <a:tcPr>
                    <a:solidFill>
                      <a:srgbClr val="FFC000"/>
                    </a:solidFill>
                  </a:tcPr>
                </a:tc>
                <a:tc>
                  <a:txBody>
                    <a:bodyPr/>
                    <a:lstStyle/>
                    <a:p>
                      <a:r>
                        <a:rPr lang="es-ES" sz="1200" dirty="0"/>
                        <a:t>9</a:t>
                      </a:r>
                      <a:endParaRPr lang="es-PE" sz="1200" dirty="0"/>
                    </a:p>
                  </a:txBody>
                  <a:tcPr>
                    <a:solidFill>
                      <a:srgbClr val="FFC000"/>
                    </a:solidFill>
                  </a:tcPr>
                </a:tc>
                <a:tc>
                  <a:txBody>
                    <a:bodyPr/>
                    <a:lstStyle/>
                    <a:p>
                      <a:r>
                        <a:rPr lang="es-ES" sz="1200" dirty="0"/>
                        <a:t>10</a:t>
                      </a:r>
                      <a:endParaRPr lang="es-PE" sz="1200" dirty="0"/>
                    </a:p>
                  </a:txBody>
                  <a:tcPr>
                    <a:solidFill>
                      <a:srgbClr val="FFC000"/>
                    </a:solidFill>
                  </a:tcPr>
                </a:tc>
                <a:tc>
                  <a:txBody>
                    <a:bodyPr/>
                    <a:lstStyle/>
                    <a:p>
                      <a:r>
                        <a:rPr lang="es-ES" sz="1200" dirty="0"/>
                        <a:t>11</a:t>
                      </a:r>
                      <a:endParaRPr lang="es-PE" sz="1200" dirty="0"/>
                    </a:p>
                  </a:txBody>
                  <a:tcPr>
                    <a:solidFill>
                      <a:srgbClr val="FFC000"/>
                    </a:solidFill>
                  </a:tcPr>
                </a:tc>
                <a:tc>
                  <a:txBody>
                    <a:bodyPr/>
                    <a:lstStyle/>
                    <a:p>
                      <a:r>
                        <a:rPr lang="es-ES" sz="1200" dirty="0"/>
                        <a:t>12</a:t>
                      </a:r>
                      <a:endParaRPr lang="es-PE" sz="1200" dirty="0"/>
                    </a:p>
                  </a:txBody>
                  <a:tcPr>
                    <a:solidFill>
                      <a:srgbClr val="FFC000"/>
                    </a:solidFill>
                  </a:tcPr>
                </a:tc>
                <a:tc vMerge="1">
                  <a:txBody>
                    <a:bodyPr/>
                    <a:lstStyle/>
                    <a:p>
                      <a:endParaRPr lang="es-PE" dirty="0"/>
                    </a:p>
                  </a:txBody>
                  <a:tcPr/>
                </a:tc>
                <a:tc vMerge="1">
                  <a:txBody>
                    <a:bodyPr/>
                    <a:lstStyle/>
                    <a:p>
                      <a:endParaRPr lang="es-PE" dirty="0"/>
                    </a:p>
                  </a:txBody>
                  <a:tcPr/>
                </a:tc>
                <a:tc vMerge="1">
                  <a:txBody>
                    <a:bodyPr/>
                    <a:lstStyle/>
                    <a:p>
                      <a:endParaRPr lang="es-PE" dirty="0"/>
                    </a:p>
                  </a:txBody>
                  <a:tcPr/>
                </a:tc>
                <a:tc vMerge="1">
                  <a:txBody>
                    <a:bodyPr/>
                    <a:lstStyle/>
                    <a:p>
                      <a:endParaRPr lang="es-PE" dirty="0"/>
                    </a:p>
                  </a:txBody>
                  <a:tcPr/>
                </a:tc>
                <a:extLst>
                  <a:ext uri="{0D108BD9-81ED-4DB2-BD59-A6C34878D82A}">
                    <a16:rowId xmlns:a16="http://schemas.microsoft.com/office/drawing/2014/main" val="10002"/>
                  </a:ext>
                </a:extLst>
              </a:tr>
              <a:tr h="565787">
                <a:tc gridSpan="24">
                  <a:txBody>
                    <a:bodyPr/>
                    <a:lstStyle/>
                    <a:p>
                      <a:pPr algn="ctr"/>
                      <a:r>
                        <a:rPr lang="es-ES" dirty="0"/>
                        <a:t>INVERSIÓN</a:t>
                      </a:r>
                      <a:endParaRPr lang="es-PE" dirty="0"/>
                    </a:p>
                  </a:txBody>
                  <a:tcPr>
                    <a:solidFill>
                      <a:srgbClr val="FF9999"/>
                    </a:solidFill>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gridSpan="4">
                  <a:txBody>
                    <a:bodyPr/>
                    <a:lstStyle/>
                    <a:p>
                      <a:pPr algn="ctr"/>
                      <a:r>
                        <a:rPr lang="es-ES" sz="1600" dirty="0"/>
                        <a:t>POST INVERSIÓN</a:t>
                      </a:r>
                      <a:endParaRPr lang="es-PE" sz="1600" dirty="0"/>
                    </a:p>
                  </a:txBody>
                  <a:tcPr>
                    <a:solidFill>
                      <a:srgbClr val="FFCC99"/>
                    </a:solidFill>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extLst>
                  <a:ext uri="{0D108BD9-81ED-4DB2-BD59-A6C34878D82A}">
                    <a16:rowId xmlns:a16="http://schemas.microsoft.com/office/drawing/2014/main" val="10003"/>
                  </a:ext>
                </a:extLst>
              </a:tr>
              <a:tr h="565787">
                <a:tc gridSpan="4">
                  <a:txBody>
                    <a:bodyPr/>
                    <a:lstStyle/>
                    <a:p>
                      <a:pPr algn="ctr"/>
                      <a:endParaRPr lang="es-ES" dirty="0"/>
                    </a:p>
                    <a:p>
                      <a:pPr algn="ctr"/>
                      <a:r>
                        <a:rPr lang="es-ES" dirty="0" err="1"/>
                        <a:t>Exp</a:t>
                      </a:r>
                      <a:r>
                        <a:rPr lang="es-ES" dirty="0"/>
                        <a:t>. Técnico</a:t>
                      </a:r>
                      <a:endParaRPr lang="es-PE" dirty="0"/>
                    </a:p>
                  </a:txBody>
                  <a:tcPr>
                    <a:solidFill>
                      <a:srgbClr val="92D050"/>
                    </a:solidFill>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gridSpan="16">
                  <a:txBody>
                    <a:bodyPr/>
                    <a:lstStyle/>
                    <a:p>
                      <a:pPr algn="ctr"/>
                      <a:endParaRPr lang="es-ES" dirty="0"/>
                    </a:p>
                    <a:p>
                      <a:pPr algn="ctr"/>
                      <a:r>
                        <a:rPr lang="es-ES" dirty="0"/>
                        <a:t>Construcción de infraestructura</a:t>
                      </a:r>
                      <a:endParaRPr lang="es-PE" dirty="0"/>
                    </a:p>
                  </a:txBody>
                  <a:tcPr>
                    <a:solidFill>
                      <a:schemeClr val="bg2">
                        <a:lumMod val="90000"/>
                      </a:schemeClr>
                    </a:solidFill>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gridSpan="4">
                  <a:txBody>
                    <a:bodyPr/>
                    <a:lstStyle/>
                    <a:p>
                      <a:pPr algn="ctr"/>
                      <a:endParaRPr lang="es-ES" dirty="0"/>
                    </a:p>
                    <a:p>
                      <a:pPr algn="ctr"/>
                      <a:r>
                        <a:rPr lang="es-ES" dirty="0"/>
                        <a:t>Capacitación</a:t>
                      </a:r>
                      <a:endParaRPr lang="es-PE" dirty="0"/>
                    </a:p>
                  </a:txBody>
                  <a:tcPr>
                    <a:solidFill>
                      <a:srgbClr val="DB98E8"/>
                    </a:solidFill>
                  </a:tcPr>
                </a:tc>
                <a:tc hMerge="1">
                  <a:txBody>
                    <a:bodyPr/>
                    <a:lstStyle/>
                    <a:p>
                      <a:endParaRPr lang="es-PE"/>
                    </a:p>
                  </a:txBody>
                  <a:tcPr/>
                </a:tc>
                <a:tc hMerge="1">
                  <a:txBody>
                    <a:bodyPr/>
                    <a:lstStyle/>
                    <a:p>
                      <a:endParaRPr lang="es-PE"/>
                    </a:p>
                  </a:txBody>
                  <a:tcPr/>
                </a:tc>
                <a:tc hMerge="1">
                  <a:txBody>
                    <a:bodyPr/>
                    <a:lstStyle/>
                    <a:p>
                      <a:endParaRPr lang="es-PE" dirty="0"/>
                    </a:p>
                  </a:txBody>
                  <a:tcPr/>
                </a:tc>
                <a:tc gridSpan="4">
                  <a:txBody>
                    <a:bodyPr/>
                    <a:lstStyle/>
                    <a:p>
                      <a:r>
                        <a:rPr lang="es-ES" dirty="0"/>
                        <a:t>O y M, entrega de agua para riego</a:t>
                      </a:r>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extLst>
                  <a:ext uri="{0D108BD9-81ED-4DB2-BD59-A6C34878D82A}">
                    <a16:rowId xmlns:a16="http://schemas.microsoft.com/office/drawing/2014/main" val="10004"/>
                  </a:ext>
                </a:extLst>
              </a:tr>
            </a:tbl>
          </a:graphicData>
        </a:graphic>
      </p:graphicFrame>
      <p:sp>
        <p:nvSpPr>
          <p:cNvPr id="7" name="6 Abrir llave"/>
          <p:cNvSpPr/>
          <p:nvPr/>
        </p:nvSpPr>
        <p:spPr>
          <a:xfrm rot="16200000">
            <a:off x="4464843" y="1678769"/>
            <a:ext cx="428628" cy="8215370"/>
          </a:xfrm>
          <a:prstGeom prst="leftBrace">
            <a:avLst/>
          </a:prstGeom>
          <a:ln w="28575">
            <a:solidFill>
              <a:srgbClr val="452CD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8" name="7 CuadroTexto"/>
          <p:cNvSpPr txBox="1"/>
          <p:nvPr/>
        </p:nvSpPr>
        <p:spPr>
          <a:xfrm>
            <a:off x="3428992" y="6215082"/>
            <a:ext cx="2500330" cy="369332"/>
          </a:xfrm>
          <a:prstGeom prst="rect">
            <a:avLst/>
          </a:prstGeom>
          <a:solidFill>
            <a:srgbClr val="FFFF00"/>
          </a:solidFill>
          <a:ln>
            <a:solidFill>
              <a:srgbClr val="FF0000"/>
            </a:solidFill>
          </a:ln>
        </p:spPr>
        <p:txBody>
          <a:bodyPr wrap="square" rtlCol="0">
            <a:spAutoFit/>
          </a:bodyPr>
          <a:lstStyle/>
          <a:p>
            <a:r>
              <a:rPr lang="es-ES" dirty="0"/>
              <a:t>Horizonte de evaluación</a:t>
            </a:r>
            <a:endParaRPr lang="es-PE"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14546" y="274638"/>
            <a:ext cx="4786346" cy="725470"/>
          </a:xfrm>
          <a:solidFill>
            <a:srgbClr val="DB98E8"/>
          </a:solidFill>
          <a:ln w="38100">
            <a:solidFill>
              <a:srgbClr val="452CDA"/>
            </a:solidFill>
          </a:ln>
        </p:spPr>
        <p:txBody>
          <a:bodyPr>
            <a:normAutofit/>
          </a:bodyPr>
          <a:lstStyle/>
          <a:p>
            <a:r>
              <a:rPr lang="es-ES" sz="3200" dirty="0"/>
              <a:t>ANALISIS DE LA DEMANDA</a:t>
            </a:r>
            <a:endParaRPr lang="es-PE" sz="3200" dirty="0"/>
          </a:p>
        </p:txBody>
      </p:sp>
      <p:sp>
        <p:nvSpPr>
          <p:cNvPr id="4" name="3 CuadroTexto"/>
          <p:cNvSpPr txBox="1"/>
          <p:nvPr/>
        </p:nvSpPr>
        <p:spPr>
          <a:xfrm>
            <a:off x="1571604" y="1357298"/>
            <a:ext cx="5857916" cy="369332"/>
          </a:xfrm>
          <a:prstGeom prst="rect">
            <a:avLst/>
          </a:prstGeom>
          <a:solidFill>
            <a:srgbClr val="FFCC99"/>
          </a:solidFill>
          <a:ln w="38100">
            <a:solidFill>
              <a:srgbClr val="452CDA"/>
            </a:solidFill>
          </a:ln>
        </p:spPr>
        <p:txBody>
          <a:bodyPr wrap="square" rtlCol="0">
            <a:spAutoFit/>
          </a:bodyPr>
          <a:lstStyle/>
          <a:p>
            <a:pPr algn="ctr"/>
            <a:r>
              <a:rPr lang="es-ES" dirty="0"/>
              <a:t>La demanda del bien o servicios que el PIP atenderá</a:t>
            </a:r>
            <a:endParaRPr lang="es-PE" dirty="0"/>
          </a:p>
        </p:txBody>
      </p:sp>
      <p:sp>
        <p:nvSpPr>
          <p:cNvPr id="5" name="4 Recortar rectángulo de esquina del mismo lado"/>
          <p:cNvSpPr/>
          <p:nvPr/>
        </p:nvSpPr>
        <p:spPr>
          <a:xfrm>
            <a:off x="642910" y="2143116"/>
            <a:ext cx="1785950" cy="1571636"/>
          </a:xfrm>
          <a:prstGeom prst="snip2SameRect">
            <a:avLst/>
          </a:prstGeom>
          <a:solidFill>
            <a:srgbClr val="5FD6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Si nuestro PIP es de infraestructura de riego</a:t>
            </a:r>
            <a:endParaRPr lang="es-PE" dirty="0">
              <a:solidFill>
                <a:schemeClr val="tx1"/>
              </a:solidFill>
            </a:endParaRPr>
          </a:p>
        </p:txBody>
      </p:sp>
      <p:sp>
        <p:nvSpPr>
          <p:cNvPr id="6" name="5 Recortar rectángulo de esquina del mismo lado"/>
          <p:cNvSpPr/>
          <p:nvPr/>
        </p:nvSpPr>
        <p:spPr>
          <a:xfrm>
            <a:off x="642910" y="4500570"/>
            <a:ext cx="1785950" cy="1571636"/>
          </a:xfrm>
          <a:prstGeom prst="snip2SameRect">
            <a:avLst/>
          </a:prstGeom>
          <a:solidFill>
            <a:srgbClr val="FB4F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Si nuestro PIP es  generación de energía eléctrica</a:t>
            </a:r>
            <a:endParaRPr lang="es-PE" dirty="0"/>
          </a:p>
        </p:txBody>
      </p:sp>
      <p:sp>
        <p:nvSpPr>
          <p:cNvPr id="7" name="6 Recortar rectángulo de esquina del mismo lado"/>
          <p:cNvSpPr/>
          <p:nvPr/>
        </p:nvSpPr>
        <p:spPr>
          <a:xfrm>
            <a:off x="4000496" y="2143116"/>
            <a:ext cx="1785950" cy="1571636"/>
          </a:xfrm>
          <a:prstGeom prst="snip2Same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Demanda de agua de riego</a:t>
            </a:r>
            <a:endParaRPr lang="es-PE" dirty="0">
              <a:solidFill>
                <a:schemeClr val="tx1"/>
              </a:solidFill>
            </a:endParaRPr>
          </a:p>
        </p:txBody>
      </p:sp>
      <p:sp>
        <p:nvSpPr>
          <p:cNvPr id="8" name="7 Recortar rectángulo de esquina del mismo lado"/>
          <p:cNvSpPr/>
          <p:nvPr/>
        </p:nvSpPr>
        <p:spPr>
          <a:xfrm>
            <a:off x="4071934" y="4429132"/>
            <a:ext cx="1785950" cy="1571636"/>
          </a:xfrm>
          <a:prstGeom prst="snip2Same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Demanda de  energía eléctrica</a:t>
            </a:r>
            <a:endParaRPr lang="es-PE" dirty="0">
              <a:solidFill>
                <a:schemeClr val="tx1"/>
              </a:solidFill>
            </a:endParaRPr>
          </a:p>
        </p:txBody>
      </p:sp>
      <p:sp>
        <p:nvSpPr>
          <p:cNvPr id="9" name="8 Flecha a la derecha con muesca"/>
          <p:cNvSpPr/>
          <p:nvPr/>
        </p:nvSpPr>
        <p:spPr>
          <a:xfrm>
            <a:off x="2571736" y="2786058"/>
            <a:ext cx="1143008" cy="42862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9 Flecha a la derecha con muesca"/>
          <p:cNvSpPr/>
          <p:nvPr/>
        </p:nvSpPr>
        <p:spPr>
          <a:xfrm>
            <a:off x="2714612" y="5072074"/>
            <a:ext cx="1143008" cy="42862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48131" name="Picture 3" descr="C:\Documents and Settings\Usuario\Configuración local\Archivos temporales de Internet\Content.IE5\CVEDGLEP\Canal de riego...P1160060[1].JPG"/>
          <p:cNvPicPr>
            <a:picLocks noChangeAspect="1" noChangeArrowheads="1"/>
          </p:cNvPicPr>
          <p:nvPr/>
        </p:nvPicPr>
        <p:blipFill>
          <a:blip r:embed="rId2"/>
          <a:srcRect/>
          <a:stretch>
            <a:fillRect/>
          </a:stretch>
        </p:blipFill>
        <p:spPr bwMode="auto">
          <a:xfrm>
            <a:off x="6072198" y="1857364"/>
            <a:ext cx="2857493" cy="2143120"/>
          </a:xfrm>
          <a:prstGeom prst="rect">
            <a:avLst/>
          </a:prstGeom>
          <a:noFill/>
        </p:spPr>
      </p:pic>
      <p:pic>
        <p:nvPicPr>
          <p:cNvPr id="48132" name="Picture 4" descr="C:\Documents and Settings\Usuario\Configuración local\Archivos temporales de Internet\Content.IE5\MROZEXWH\energia-electrica[1].jpg"/>
          <p:cNvPicPr>
            <a:picLocks noChangeAspect="1" noChangeArrowheads="1"/>
          </p:cNvPicPr>
          <p:nvPr/>
        </p:nvPicPr>
        <p:blipFill>
          <a:blip r:embed="rId3" cstate="print"/>
          <a:srcRect/>
          <a:stretch>
            <a:fillRect/>
          </a:stretch>
        </p:blipFill>
        <p:spPr bwMode="auto">
          <a:xfrm>
            <a:off x="6143636" y="4429132"/>
            <a:ext cx="2849550" cy="1602873"/>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2214546" y="274638"/>
            <a:ext cx="4786346" cy="725470"/>
          </a:xfrm>
          <a:solidFill>
            <a:srgbClr val="DB98E8"/>
          </a:solidFill>
          <a:ln w="38100">
            <a:solidFill>
              <a:srgbClr val="452CDA"/>
            </a:solidFill>
          </a:ln>
        </p:spPr>
        <p:txBody>
          <a:bodyPr>
            <a:normAutofit/>
          </a:bodyPr>
          <a:lstStyle/>
          <a:p>
            <a:r>
              <a:rPr lang="es-ES" sz="3200" dirty="0"/>
              <a:t>ANALISIS DE LA DEMANDA</a:t>
            </a:r>
            <a:endParaRPr lang="es-PE" sz="3200" dirty="0"/>
          </a:p>
        </p:txBody>
      </p:sp>
      <p:graphicFrame>
        <p:nvGraphicFramePr>
          <p:cNvPr id="5" name="4 Tabla"/>
          <p:cNvGraphicFramePr>
            <a:graphicFrameLocks noGrp="1"/>
          </p:cNvGraphicFramePr>
          <p:nvPr/>
        </p:nvGraphicFramePr>
        <p:xfrm>
          <a:off x="500034" y="1397000"/>
          <a:ext cx="8215371" cy="4670530"/>
        </p:xfrm>
        <a:graphic>
          <a:graphicData uri="http://schemas.openxmlformats.org/drawingml/2006/table">
            <a:tbl>
              <a:tblPr firstRow="1" bandRow="1">
                <a:tableStyleId>{5C22544A-7EE6-4342-B048-85BDC9FD1C3A}</a:tableStyleId>
              </a:tblPr>
              <a:tblGrid>
                <a:gridCol w="2738457">
                  <a:extLst>
                    <a:ext uri="{9D8B030D-6E8A-4147-A177-3AD203B41FA5}">
                      <a16:colId xmlns:a16="http://schemas.microsoft.com/office/drawing/2014/main" val="20000"/>
                    </a:ext>
                  </a:extLst>
                </a:gridCol>
                <a:gridCol w="2738457">
                  <a:extLst>
                    <a:ext uri="{9D8B030D-6E8A-4147-A177-3AD203B41FA5}">
                      <a16:colId xmlns:a16="http://schemas.microsoft.com/office/drawing/2014/main" val="20001"/>
                    </a:ext>
                  </a:extLst>
                </a:gridCol>
                <a:gridCol w="2738457">
                  <a:extLst>
                    <a:ext uri="{9D8B030D-6E8A-4147-A177-3AD203B41FA5}">
                      <a16:colId xmlns:a16="http://schemas.microsoft.com/office/drawing/2014/main" val="20002"/>
                    </a:ext>
                  </a:extLst>
                </a:gridCol>
              </a:tblGrid>
              <a:tr h="1395081">
                <a:tc>
                  <a:txBody>
                    <a:bodyPr/>
                    <a:lstStyle/>
                    <a:p>
                      <a:endParaRPr lang="es-ES" sz="1400" dirty="0"/>
                    </a:p>
                    <a:p>
                      <a:pPr algn="ctr"/>
                      <a:r>
                        <a:rPr lang="es-ES" sz="2400" dirty="0"/>
                        <a:t>Demanda actual (demanda</a:t>
                      </a:r>
                      <a:r>
                        <a:rPr lang="es-ES" sz="2400" baseline="0" dirty="0"/>
                        <a:t> en la situación sin </a:t>
                      </a:r>
                      <a:r>
                        <a:rPr lang="es-ES" sz="2400" baseline="0" dirty="0" err="1"/>
                        <a:t>Py</a:t>
                      </a:r>
                      <a:r>
                        <a:rPr lang="es-ES" sz="2400" baseline="0" dirty="0"/>
                        <a:t>)</a:t>
                      </a:r>
                      <a:endParaRPr lang="es-PE" sz="2400" dirty="0"/>
                    </a:p>
                  </a:txBody>
                  <a:tcPr>
                    <a:solidFill>
                      <a:srgbClr val="E32998"/>
                    </a:solidFill>
                  </a:tcPr>
                </a:tc>
                <a:tc>
                  <a:txBody>
                    <a:bodyPr/>
                    <a:lstStyle/>
                    <a:p>
                      <a:endParaRPr lang="es-ES" sz="1400" dirty="0"/>
                    </a:p>
                    <a:p>
                      <a:pPr algn="ctr"/>
                      <a:r>
                        <a:rPr lang="es-ES" sz="1400" dirty="0"/>
                        <a:t>Aquella que utiliza o demanda hoy el bien o servicio que el </a:t>
                      </a:r>
                      <a:r>
                        <a:rPr lang="es-ES" sz="1400" dirty="0" err="1"/>
                        <a:t>Py</a:t>
                      </a:r>
                      <a:r>
                        <a:rPr lang="es-ES" sz="1400" dirty="0"/>
                        <a:t> proveerá</a:t>
                      </a:r>
                      <a:endParaRPr lang="es-PE" sz="1400" dirty="0"/>
                    </a:p>
                  </a:txBody>
                  <a:tcPr>
                    <a:solidFill>
                      <a:srgbClr val="7030A0"/>
                    </a:solidFill>
                  </a:tcPr>
                </a:tc>
                <a:tc>
                  <a:txBody>
                    <a:bodyPr/>
                    <a:lstStyle/>
                    <a:p>
                      <a:pPr algn="ctr"/>
                      <a:r>
                        <a:rPr lang="es-ES" sz="1400" dirty="0"/>
                        <a:t>Población que se dedica a la agricultura en el área que será beneficiada por el </a:t>
                      </a:r>
                      <a:r>
                        <a:rPr lang="es-ES" sz="1400" dirty="0" err="1"/>
                        <a:t>Py</a:t>
                      </a:r>
                      <a:r>
                        <a:rPr lang="es-ES" sz="1400" dirty="0"/>
                        <a:t>.</a:t>
                      </a:r>
                      <a:r>
                        <a:rPr lang="es-ES" sz="1400" baseline="0" dirty="0"/>
                        <a:t> Ej. 500 familias, 1000 ha (2 x f.). Demanda para riego 500 </a:t>
                      </a:r>
                      <a:r>
                        <a:rPr lang="es-ES" sz="1400" baseline="0" dirty="0" err="1"/>
                        <a:t>lt</a:t>
                      </a:r>
                      <a:r>
                        <a:rPr lang="es-ES" sz="1400" baseline="0" dirty="0"/>
                        <a:t>/</a:t>
                      </a:r>
                      <a:r>
                        <a:rPr lang="es-ES" sz="1400" baseline="0" dirty="0" err="1"/>
                        <a:t>seg</a:t>
                      </a:r>
                      <a:r>
                        <a:rPr lang="es-ES" sz="1400" baseline="0" dirty="0"/>
                        <a:t>.</a:t>
                      </a:r>
                      <a:endParaRPr lang="es-PE" sz="1400" dirty="0"/>
                    </a:p>
                  </a:txBody>
                  <a:tcPr>
                    <a:solidFill>
                      <a:srgbClr val="00B050"/>
                    </a:solidFill>
                  </a:tcPr>
                </a:tc>
                <a:extLst>
                  <a:ext uri="{0D108BD9-81ED-4DB2-BD59-A6C34878D82A}">
                    <a16:rowId xmlns:a16="http://schemas.microsoft.com/office/drawing/2014/main" val="10000"/>
                  </a:ext>
                </a:extLst>
              </a:tr>
              <a:tr h="2232130">
                <a:tc>
                  <a:txBody>
                    <a:bodyPr/>
                    <a:lstStyle/>
                    <a:p>
                      <a:endParaRPr lang="es-ES" sz="1400" dirty="0"/>
                    </a:p>
                    <a:p>
                      <a:endParaRPr lang="es-ES" sz="1400" dirty="0"/>
                    </a:p>
                    <a:p>
                      <a:endParaRPr lang="es-ES" sz="1400" dirty="0"/>
                    </a:p>
                    <a:p>
                      <a:r>
                        <a:rPr lang="es-ES" sz="2400" dirty="0"/>
                        <a:t>Demanda</a:t>
                      </a:r>
                      <a:r>
                        <a:rPr lang="es-ES" sz="2400" baseline="0" dirty="0"/>
                        <a:t> incremental</a:t>
                      </a:r>
                      <a:endParaRPr lang="es-PE" sz="2400" dirty="0"/>
                    </a:p>
                  </a:txBody>
                  <a:tcPr>
                    <a:solidFill>
                      <a:srgbClr val="E32998"/>
                    </a:solidFill>
                  </a:tcPr>
                </a:tc>
                <a:tc>
                  <a:txBody>
                    <a:bodyPr/>
                    <a:lstStyle/>
                    <a:p>
                      <a:endParaRPr lang="es-ES" sz="1400" dirty="0"/>
                    </a:p>
                    <a:p>
                      <a:r>
                        <a:rPr lang="es-ES" sz="1400" dirty="0"/>
                        <a:t>Demanda potencial. Situaciones:</a:t>
                      </a:r>
                    </a:p>
                    <a:p>
                      <a:pPr marL="342900" indent="-342900">
                        <a:buAutoNum type="arabicPeriod"/>
                      </a:pPr>
                      <a:r>
                        <a:rPr lang="es-ES" sz="1400" dirty="0"/>
                        <a:t>Población que actualmente no demanda, al ejecutarse el </a:t>
                      </a:r>
                      <a:r>
                        <a:rPr lang="es-ES" sz="1400" dirty="0" err="1"/>
                        <a:t>Py</a:t>
                      </a:r>
                      <a:r>
                        <a:rPr lang="es-ES" sz="1400" dirty="0"/>
                        <a:t> van a</a:t>
                      </a:r>
                      <a:r>
                        <a:rPr lang="es-ES" sz="1400" baseline="0" dirty="0"/>
                        <a:t> demandar</a:t>
                      </a:r>
                    </a:p>
                    <a:p>
                      <a:pPr marL="342900" indent="-342900">
                        <a:buAutoNum type="arabicPeriod"/>
                      </a:pPr>
                      <a:r>
                        <a:rPr lang="es-ES" sz="1400" baseline="0" dirty="0"/>
                        <a:t>Población que antes si demandaba y al ejecutarse el </a:t>
                      </a:r>
                      <a:r>
                        <a:rPr lang="es-ES" sz="1400" baseline="0" dirty="0" err="1"/>
                        <a:t>Py</a:t>
                      </a:r>
                      <a:r>
                        <a:rPr lang="es-ES" sz="1400" baseline="0" dirty="0"/>
                        <a:t> puede demandar más</a:t>
                      </a:r>
                      <a:endParaRPr lang="es-ES" sz="1400" dirty="0"/>
                    </a:p>
                    <a:p>
                      <a:endParaRPr lang="es-ES" sz="1400" dirty="0"/>
                    </a:p>
                    <a:p>
                      <a:endParaRPr lang="es-PE" sz="1400" dirty="0"/>
                    </a:p>
                  </a:txBody>
                  <a:tcPr>
                    <a:solidFill>
                      <a:srgbClr val="FFCCFF"/>
                    </a:solidFill>
                  </a:tcPr>
                </a:tc>
                <a:tc>
                  <a:txBody>
                    <a:bodyPr/>
                    <a:lstStyle/>
                    <a:p>
                      <a:endParaRPr lang="es-ES" sz="1400" dirty="0"/>
                    </a:p>
                    <a:p>
                      <a:endParaRPr lang="es-ES" sz="1400" dirty="0"/>
                    </a:p>
                    <a:p>
                      <a:r>
                        <a:rPr lang="es-ES" sz="1400" dirty="0"/>
                        <a:t>Incorporación de 250 familias, entonces se incorporan 500 ha.</a:t>
                      </a:r>
                      <a:r>
                        <a:rPr lang="es-ES" sz="1400" baseline="0" dirty="0"/>
                        <a:t> Demanda de agua para riego podría ser de 250 </a:t>
                      </a:r>
                      <a:r>
                        <a:rPr lang="es-ES" sz="1400" baseline="0" dirty="0" err="1"/>
                        <a:t>lt</a:t>
                      </a:r>
                      <a:r>
                        <a:rPr lang="es-ES" sz="1400" baseline="0" dirty="0"/>
                        <a:t>/</a:t>
                      </a:r>
                      <a:r>
                        <a:rPr lang="es-ES" sz="1400" baseline="0" dirty="0" err="1"/>
                        <a:t>seg</a:t>
                      </a:r>
                      <a:r>
                        <a:rPr lang="es-ES" sz="1400" baseline="0" dirty="0"/>
                        <a:t>.</a:t>
                      </a:r>
                      <a:r>
                        <a:rPr lang="es-ES" sz="1400" dirty="0"/>
                        <a:t> </a:t>
                      </a:r>
                      <a:endParaRPr lang="es-PE" sz="1400" dirty="0"/>
                    </a:p>
                  </a:txBody>
                  <a:tcPr>
                    <a:solidFill>
                      <a:srgbClr val="FFFF00"/>
                    </a:solidFill>
                  </a:tcPr>
                </a:tc>
                <a:extLst>
                  <a:ext uri="{0D108BD9-81ED-4DB2-BD59-A6C34878D82A}">
                    <a16:rowId xmlns:a16="http://schemas.microsoft.com/office/drawing/2014/main" val="10001"/>
                  </a:ext>
                </a:extLst>
              </a:tr>
              <a:tr h="976557">
                <a:tc>
                  <a:txBody>
                    <a:bodyPr/>
                    <a:lstStyle/>
                    <a:p>
                      <a:endParaRPr lang="es-ES" sz="1400" dirty="0"/>
                    </a:p>
                    <a:p>
                      <a:r>
                        <a:rPr lang="es-ES" sz="2400" dirty="0">
                          <a:solidFill>
                            <a:schemeClr val="bg1"/>
                          </a:solidFill>
                        </a:rPr>
                        <a:t>Demanda total (Demanda con </a:t>
                      </a:r>
                      <a:r>
                        <a:rPr lang="es-ES" sz="2400" dirty="0" err="1">
                          <a:solidFill>
                            <a:schemeClr val="bg1"/>
                          </a:solidFill>
                        </a:rPr>
                        <a:t>Py</a:t>
                      </a:r>
                      <a:r>
                        <a:rPr lang="es-ES" sz="2400" dirty="0">
                          <a:solidFill>
                            <a:schemeClr val="bg1"/>
                          </a:solidFill>
                        </a:rPr>
                        <a:t>)</a:t>
                      </a:r>
                      <a:endParaRPr lang="es-PE" sz="2400" dirty="0">
                        <a:solidFill>
                          <a:schemeClr val="bg1"/>
                        </a:solidFill>
                      </a:endParaRPr>
                    </a:p>
                  </a:txBody>
                  <a:tcPr>
                    <a:solidFill>
                      <a:srgbClr val="E32998"/>
                    </a:solidFill>
                  </a:tcPr>
                </a:tc>
                <a:tc>
                  <a:txBody>
                    <a:bodyPr/>
                    <a:lstStyle/>
                    <a:p>
                      <a:r>
                        <a:rPr lang="es-ES" sz="1400" dirty="0"/>
                        <a:t>Demanda con </a:t>
                      </a:r>
                      <a:r>
                        <a:rPr lang="es-ES" sz="1400" dirty="0" err="1"/>
                        <a:t>Py</a:t>
                      </a:r>
                      <a:r>
                        <a:rPr lang="es-ES" sz="1400" dirty="0"/>
                        <a:t>: Suma de las dos anteriores</a:t>
                      </a:r>
                      <a:endParaRPr lang="es-PE" sz="1400" dirty="0"/>
                    </a:p>
                  </a:txBody>
                  <a:tcPr/>
                </a:tc>
                <a:tc>
                  <a:txBody>
                    <a:bodyPr/>
                    <a:lstStyle/>
                    <a:p>
                      <a:r>
                        <a:rPr lang="es-ES" sz="1400" dirty="0">
                          <a:solidFill>
                            <a:srgbClr val="FFFF00"/>
                          </a:solidFill>
                        </a:rPr>
                        <a:t>750</a:t>
                      </a:r>
                      <a:r>
                        <a:rPr lang="es-ES" sz="1400" baseline="0" dirty="0">
                          <a:solidFill>
                            <a:srgbClr val="FFFF00"/>
                          </a:solidFill>
                        </a:rPr>
                        <a:t> familias (500 sin </a:t>
                      </a:r>
                      <a:r>
                        <a:rPr lang="es-ES" sz="1400" baseline="0" dirty="0" err="1">
                          <a:solidFill>
                            <a:srgbClr val="FFFF00"/>
                          </a:solidFill>
                        </a:rPr>
                        <a:t>Py</a:t>
                      </a:r>
                      <a:r>
                        <a:rPr lang="es-ES" sz="1400" baseline="0" dirty="0">
                          <a:solidFill>
                            <a:srgbClr val="FFFF00"/>
                          </a:solidFill>
                        </a:rPr>
                        <a:t>,, 250 se incorpora por el </a:t>
                      </a:r>
                      <a:r>
                        <a:rPr lang="es-ES" sz="1400" baseline="0" dirty="0" err="1">
                          <a:solidFill>
                            <a:srgbClr val="FFFF00"/>
                          </a:solidFill>
                        </a:rPr>
                        <a:t>Py</a:t>
                      </a:r>
                      <a:r>
                        <a:rPr lang="es-ES" sz="1400" baseline="0" dirty="0">
                          <a:solidFill>
                            <a:srgbClr val="FFFF00"/>
                          </a:solidFill>
                        </a:rPr>
                        <a:t>. Trabajan 1500 ha. Demandan 750 </a:t>
                      </a:r>
                      <a:r>
                        <a:rPr lang="es-ES" sz="1400" baseline="0" dirty="0" err="1">
                          <a:solidFill>
                            <a:srgbClr val="FFFF00"/>
                          </a:solidFill>
                        </a:rPr>
                        <a:t>lt</a:t>
                      </a:r>
                      <a:r>
                        <a:rPr lang="es-ES" sz="1400" baseline="0" dirty="0">
                          <a:solidFill>
                            <a:srgbClr val="FFFF00"/>
                          </a:solidFill>
                        </a:rPr>
                        <a:t>/</a:t>
                      </a:r>
                      <a:r>
                        <a:rPr lang="es-ES" sz="1400" baseline="0" dirty="0" err="1">
                          <a:solidFill>
                            <a:srgbClr val="FFFF00"/>
                          </a:solidFill>
                        </a:rPr>
                        <a:t>seg</a:t>
                      </a:r>
                      <a:r>
                        <a:rPr lang="es-ES" sz="1400" baseline="0" dirty="0">
                          <a:solidFill>
                            <a:srgbClr val="FFFF00"/>
                          </a:solidFill>
                        </a:rPr>
                        <a:t> de agua para riego en total.</a:t>
                      </a:r>
                      <a:endParaRPr lang="es-PE" sz="1400" dirty="0">
                        <a:solidFill>
                          <a:srgbClr val="FFFF00"/>
                        </a:solidFill>
                      </a:endParaRPr>
                    </a:p>
                  </a:txBody>
                  <a:tcPr>
                    <a:solidFill>
                      <a:srgbClr val="00B050"/>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2428860" y="357166"/>
            <a:ext cx="4071966" cy="584775"/>
          </a:xfrm>
          <a:prstGeom prst="rect">
            <a:avLst/>
          </a:prstGeom>
          <a:solidFill>
            <a:srgbClr val="FFCCFF"/>
          </a:solidFill>
          <a:ln w="38100">
            <a:solidFill>
              <a:schemeClr val="tx1"/>
            </a:solidFill>
          </a:ln>
        </p:spPr>
        <p:txBody>
          <a:bodyPr wrap="square" rtlCol="0">
            <a:spAutoFit/>
          </a:bodyPr>
          <a:lstStyle/>
          <a:p>
            <a:pPr algn="ctr"/>
            <a:r>
              <a:rPr lang="es-ES" sz="3200" dirty="0"/>
              <a:t>ANÁLISIS DE OFERTA</a:t>
            </a:r>
            <a:endParaRPr lang="es-PE" sz="3200" dirty="0"/>
          </a:p>
        </p:txBody>
      </p:sp>
      <p:sp>
        <p:nvSpPr>
          <p:cNvPr id="7" name="6 CuadroTexto"/>
          <p:cNvSpPr txBox="1"/>
          <p:nvPr/>
        </p:nvSpPr>
        <p:spPr>
          <a:xfrm>
            <a:off x="285720" y="1428736"/>
            <a:ext cx="3571900" cy="369332"/>
          </a:xfrm>
          <a:prstGeom prst="rect">
            <a:avLst/>
          </a:prstGeom>
          <a:solidFill>
            <a:schemeClr val="accent6">
              <a:lumMod val="20000"/>
              <a:lumOff val="80000"/>
            </a:schemeClr>
          </a:solidFill>
          <a:ln w="28575">
            <a:solidFill>
              <a:schemeClr val="tx1"/>
            </a:solidFill>
          </a:ln>
        </p:spPr>
        <p:txBody>
          <a:bodyPr wrap="square" rtlCol="0">
            <a:spAutoFit/>
          </a:bodyPr>
          <a:lstStyle/>
          <a:p>
            <a:pPr algn="ctr"/>
            <a:r>
              <a:rPr lang="es-ES" dirty="0"/>
              <a:t>Oferta en la situación sin proyecto</a:t>
            </a:r>
            <a:endParaRPr lang="es-PE" dirty="0"/>
          </a:p>
        </p:txBody>
      </p:sp>
      <p:sp>
        <p:nvSpPr>
          <p:cNvPr id="8" name="7 CuadroTexto"/>
          <p:cNvSpPr txBox="1"/>
          <p:nvPr/>
        </p:nvSpPr>
        <p:spPr>
          <a:xfrm>
            <a:off x="5000628" y="1428736"/>
            <a:ext cx="3071834" cy="369332"/>
          </a:xfrm>
          <a:prstGeom prst="rect">
            <a:avLst/>
          </a:prstGeom>
          <a:solidFill>
            <a:schemeClr val="accent6">
              <a:lumMod val="20000"/>
              <a:lumOff val="80000"/>
            </a:schemeClr>
          </a:solidFill>
          <a:ln w="28575">
            <a:solidFill>
              <a:schemeClr val="tx1"/>
            </a:solidFill>
          </a:ln>
        </p:spPr>
        <p:txBody>
          <a:bodyPr wrap="square" rtlCol="0">
            <a:spAutoFit/>
          </a:bodyPr>
          <a:lstStyle/>
          <a:p>
            <a:pPr algn="ctr"/>
            <a:r>
              <a:rPr lang="es-ES" dirty="0"/>
              <a:t>Estimar la oferta optimizada</a:t>
            </a:r>
            <a:endParaRPr lang="es-PE" dirty="0"/>
          </a:p>
        </p:txBody>
      </p:sp>
      <p:cxnSp>
        <p:nvCxnSpPr>
          <p:cNvPr id="10" name="9 Conector recto de flecha"/>
          <p:cNvCxnSpPr/>
          <p:nvPr/>
        </p:nvCxnSpPr>
        <p:spPr>
          <a:xfrm rot="10800000">
            <a:off x="4000496" y="1643050"/>
            <a:ext cx="785818" cy="1588"/>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12 Elipse"/>
          <p:cNvSpPr/>
          <p:nvPr/>
        </p:nvSpPr>
        <p:spPr>
          <a:xfrm>
            <a:off x="5429256" y="2214554"/>
            <a:ext cx="3286148" cy="2928958"/>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Aquella que se  puede disponer óptimamente (</a:t>
            </a:r>
            <a:r>
              <a:rPr lang="es-ES" dirty="0" err="1"/>
              <a:t>máx</a:t>
            </a:r>
            <a:r>
              <a:rPr lang="es-ES" dirty="0"/>
              <a:t>), con los recursos disponibles actualmente, luego de haber realizado algunas  mejoras con gastos no significativos</a:t>
            </a:r>
            <a:endParaRPr lang="es-PE" dirty="0"/>
          </a:p>
        </p:txBody>
      </p:sp>
      <p:cxnSp>
        <p:nvCxnSpPr>
          <p:cNvPr id="14" name="13 Conector recto de flecha"/>
          <p:cNvCxnSpPr/>
          <p:nvPr/>
        </p:nvCxnSpPr>
        <p:spPr>
          <a:xfrm rot="5400000" flipH="1" flipV="1">
            <a:off x="6678627" y="2036753"/>
            <a:ext cx="359572" cy="794"/>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19 Recortar rectángulo de esquina del mismo lado"/>
          <p:cNvSpPr/>
          <p:nvPr/>
        </p:nvSpPr>
        <p:spPr>
          <a:xfrm>
            <a:off x="2000232" y="2357430"/>
            <a:ext cx="3357586" cy="4000528"/>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Llega 500 </a:t>
            </a:r>
            <a:r>
              <a:rPr lang="es-ES" dirty="0" err="1"/>
              <a:t>lt</a:t>
            </a:r>
            <a:r>
              <a:rPr lang="es-ES" dirty="0"/>
              <a:t>/</a:t>
            </a:r>
            <a:r>
              <a:rPr lang="es-ES" dirty="0" err="1"/>
              <a:t>seg</a:t>
            </a:r>
            <a:r>
              <a:rPr lang="es-ES" dirty="0"/>
              <a:t> de agua para riego en total. ¿Será necesario llevar a cabo un PIP  para lograr aumentar esos 250 </a:t>
            </a:r>
            <a:r>
              <a:rPr lang="es-ES" dirty="0" err="1"/>
              <a:t>lt</a:t>
            </a:r>
            <a:r>
              <a:rPr lang="es-ES" dirty="0"/>
              <a:t>/</a:t>
            </a:r>
            <a:r>
              <a:rPr lang="es-ES" dirty="0" err="1"/>
              <a:t>seg</a:t>
            </a:r>
            <a:r>
              <a:rPr lang="es-ES" dirty="0"/>
              <a:t> faltante?. Que tal  antes de hacer el PIP hacemos algunas mejoras y capacitaciones en manejo de riego, así se asciende a 600 </a:t>
            </a:r>
            <a:r>
              <a:rPr lang="es-ES" dirty="0" err="1"/>
              <a:t>lt</a:t>
            </a:r>
            <a:r>
              <a:rPr lang="es-ES" dirty="0"/>
              <a:t>/</a:t>
            </a:r>
            <a:r>
              <a:rPr lang="es-ES" dirty="0" err="1"/>
              <a:t>seg</a:t>
            </a:r>
            <a:r>
              <a:rPr lang="es-ES" dirty="0"/>
              <a:t>. Los 600 </a:t>
            </a:r>
            <a:r>
              <a:rPr lang="es-ES" dirty="0" err="1"/>
              <a:t>lt</a:t>
            </a:r>
            <a:r>
              <a:rPr lang="es-ES" dirty="0"/>
              <a:t>/</a:t>
            </a:r>
            <a:r>
              <a:rPr lang="es-ES" dirty="0" err="1"/>
              <a:t>seg</a:t>
            </a:r>
            <a:r>
              <a:rPr lang="es-ES" dirty="0"/>
              <a:t> sería nuestro oferta optimizada.</a:t>
            </a:r>
            <a:endParaRPr lang="es-PE" dirty="0"/>
          </a:p>
        </p:txBody>
      </p:sp>
      <p:cxnSp>
        <p:nvCxnSpPr>
          <p:cNvPr id="21" name="20 Conector recto de flecha"/>
          <p:cNvCxnSpPr/>
          <p:nvPr/>
        </p:nvCxnSpPr>
        <p:spPr>
          <a:xfrm rot="5400000" flipH="1" flipV="1">
            <a:off x="4929190" y="2000240"/>
            <a:ext cx="642942" cy="500066"/>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027" name="Picture 3" descr="C:\Documents and Settings\Usuario\Configuración local\Archivos temporales de Internet\Content.IE5\8VQ76L4T\o_R%C3%A9gulo%2023%203[1].jpg"/>
          <p:cNvPicPr>
            <a:picLocks noChangeAspect="1" noChangeArrowheads="1"/>
          </p:cNvPicPr>
          <p:nvPr/>
        </p:nvPicPr>
        <p:blipFill>
          <a:blip r:embed="rId2" cstate="print"/>
          <a:srcRect/>
          <a:stretch>
            <a:fillRect/>
          </a:stretch>
        </p:blipFill>
        <p:spPr bwMode="auto">
          <a:xfrm>
            <a:off x="285720" y="3214686"/>
            <a:ext cx="1571636" cy="2097763"/>
          </a:xfrm>
          <a:prstGeom prst="rect">
            <a:avLst/>
          </a:prstGeom>
          <a:noFill/>
        </p:spPr>
      </p:pic>
      <p:pic>
        <p:nvPicPr>
          <p:cNvPr id="1028" name="Picture 4" descr="C:\Documents and Settings\Usuario\Configuración local\Archivos temporales de Internet\Content.IE5\CVEDGLEP\240px-CanalPorma[1].jpg"/>
          <p:cNvPicPr>
            <a:picLocks noChangeAspect="1" noChangeArrowheads="1"/>
          </p:cNvPicPr>
          <p:nvPr/>
        </p:nvPicPr>
        <p:blipFill>
          <a:blip r:embed="rId3"/>
          <a:srcRect/>
          <a:stretch>
            <a:fillRect/>
          </a:stretch>
        </p:blipFill>
        <p:spPr bwMode="auto">
          <a:xfrm>
            <a:off x="6357950" y="5286388"/>
            <a:ext cx="1714512" cy="128588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786050" y="285728"/>
            <a:ext cx="4071966" cy="796908"/>
          </a:xfrm>
          <a:solidFill>
            <a:srgbClr val="99B854"/>
          </a:solidFill>
          <a:ln>
            <a:solidFill>
              <a:srgbClr val="FF6600"/>
            </a:solidFill>
          </a:ln>
        </p:spPr>
        <p:txBody>
          <a:bodyPr>
            <a:normAutofit fontScale="90000"/>
          </a:bodyPr>
          <a:lstStyle/>
          <a:p>
            <a:r>
              <a:rPr lang="es-ES" sz="3200" b="1" dirty="0"/>
              <a:t>NOMBRE DEL PROYECTO</a:t>
            </a:r>
            <a:endParaRPr lang="es-PE" sz="3200" b="1" dirty="0"/>
          </a:p>
        </p:txBody>
      </p:sp>
      <p:sp>
        <p:nvSpPr>
          <p:cNvPr id="5" name="4 CuadroTexto"/>
          <p:cNvSpPr txBox="1"/>
          <p:nvPr/>
        </p:nvSpPr>
        <p:spPr>
          <a:xfrm>
            <a:off x="928662" y="2000240"/>
            <a:ext cx="2214578" cy="830997"/>
          </a:xfrm>
          <a:prstGeom prst="rect">
            <a:avLst/>
          </a:prstGeom>
          <a:solidFill>
            <a:srgbClr val="81EE1E"/>
          </a:solidFill>
          <a:ln w="38100">
            <a:solidFill>
              <a:srgbClr val="FFC000"/>
            </a:solidFill>
          </a:ln>
        </p:spPr>
        <p:txBody>
          <a:bodyPr wrap="square" rtlCol="0">
            <a:spAutoFit/>
          </a:bodyPr>
          <a:lstStyle/>
          <a:p>
            <a:pPr algn="ctr"/>
            <a:r>
              <a:rPr lang="es-ES" sz="2400" dirty="0"/>
              <a:t>Cuál es el tipo de intervención</a:t>
            </a:r>
            <a:endParaRPr lang="es-PE" sz="2400" dirty="0"/>
          </a:p>
        </p:txBody>
      </p:sp>
      <p:sp>
        <p:nvSpPr>
          <p:cNvPr id="6" name="5 CuadroTexto"/>
          <p:cNvSpPr txBox="1"/>
          <p:nvPr/>
        </p:nvSpPr>
        <p:spPr>
          <a:xfrm>
            <a:off x="3643306" y="2000240"/>
            <a:ext cx="2214578" cy="923330"/>
          </a:xfrm>
          <a:prstGeom prst="rect">
            <a:avLst/>
          </a:prstGeom>
          <a:solidFill>
            <a:srgbClr val="81EE1E"/>
          </a:solidFill>
          <a:ln w="38100">
            <a:solidFill>
              <a:srgbClr val="FFC000"/>
            </a:solidFill>
          </a:ln>
        </p:spPr>
        <p:txBody>
          <a:bodyPr wrap="square" rtlCol="0">
            <a:spAutoFit/>
          </a:bodyPr>
          <a:lstStyle/>
          <a:p>
            <a:pPr algn="ctr"/>
            <a:r>
              <a:rPr lang="es-ES" dirty="0"/>
              <a:t>Cuál es el bien o servicio  que será proporcionado.</a:t>
            </a:r>
            <a:endParaRPr lang="es-PE" dirty="0"/>
          </a:p>
        </p:txBody>
      </p:sp>
      <p:sp>
        <p:nvSpPr>
          <p:cNvPr id="7" name="6 CuadroTexto"/>
          <p:cNvSpPr txBox="1"/>
          <p:nvPr/>
        </p:nvSpPr>
        <p:spPr>
          <a:xfrm>
            <a:off x="6286512" y="2000240"/>
            <a:ext cx="2214578" cy="830997"/>
          </a:xfrm>
          <a:prstGeom prst="rect">
            <a:avLst/>
          </a:prstGeom>
          <a:solidFill>
            <a:srgbClr val="81EE1E"/>
          </a:solidFill>
          <a:ln w="38100">
            <a:solidFill>
              <a:srgbClr val="FFC000"/>
            </a:solidFill>
          </a:ln>
        </p:spPr>
        <p:txBody>
          <a:bodyPr wrap="square" rtlCol="0">
            <a:spAutoFit/>
          </a:bodyPr>
          <a:lstStyle/>
          <a:p>
            <a:pPr algn="ctr"/>
            <a:r>
              <a:rPr lang="es-ES" sz="2400" dirty="0"/>
              <a:t>Cuál es la localización </a:t>
            </a:r>
            <a:endParaRPr lang="es-PE" sz="2400" dirty="0"/>
          </a:p>
        </p:txBody>
      </p:sp>
      <p:sp>
        <p:nvSpPr>
          <p:cNvPr id="8" name="7 CuadroTexto"/>
          <p:cNvSpPr txBox="1"/>
          <p:nvPr/>
        </p:nvSpPr>
        <p:spPr>
          <a:xfrm rot="19146294">
            <a:off x="683042" y="3769994"/>
            <a:ext cx="2500330" cy="400110"/>
          </a:xfrm>
          <a:prstGeom prst="rect">
            <a:avLst/>
          </a:prstGeom>
          <a:solidFill>
            <a:schemeClr val="accent3">
              <a:lumMod val="60000"/>
              <a:lumOff val="40000"/>
            </a:schemeClr>
          </a:solidFill>
          <a:ln w="38100">
            <a:solidFill>
              <a:srgbClr val="339933"/>
            </a:solidFill>
          </a:ln>
        </p:spPr>
        <p:txBody>
          <a:bodyPr wrap="square" rtlCol="0">
            <a:spAutoFit/>
          </a:bodyPr>
          <a:lstStyle/>
          <a:p>
            <a:pPr algn="ctr"/>
            <a:r>
              <a:rPr lang="es-ES" sz="2000" b="1" dirty="0"/>
              <a:t>¿Qué se va hacer?</a:t>
            </a:r>
            <a:endParaRPr lang="es-PE" sz="2000" b="1" dirty="0"/>
          </a:p>
        </p:txBody>
      </p:sp>
      <p:sp>
        <p:nvSpPr>
          <p:cNvPr id="9" name="8 CuadroTexto"/>
          <p:cNvSpPr txBox="1"/>
          <p:nvPr/>
        </p:nvSpPr>
        <p:spPr>
          <a:xfrm rot="19514173">
            <a:off x="3468604" y="3622875"/>
            <a:ext cx="2000264" cy="1015663"/>
          </a:xfrm>
          <a:prstGeom prst="rect">
            <a:avLst/>
          </a:prstGeom>
          <a:solidFill>
            <a:schemeClr val="accent3">
              <a:lumMod val="60000"/>
              <a:lumOff val="40000"/>
            </a:schemeClr>
          </a:solidFill>
          <a:ln w="38100">
            <a:solidFill>
              <a:srgbClr val="339933"/>
            </a:solidFill>
          </a:ln>
        </p:spPr>
        <p:txBody>
          <a:bodyPr wrap="square" rtlCol="0">
            <a:spAutoFit/>
          </a:bodyPr>
          <a:lstStyle/>
          <a:p>
            <a:pPr algn="ctr"/>
            <a:r>
              <a:rPr lang="es-ES" sz="2000" b="1" dirty="0"/>
              <a:t>¿Cuál es el bien o servicio a intervenir?</a:t>
            </a:r>
            <a:endParaRPr lang="es-PE" sz="2000" b="1" dirty="0"/>
          </a:p>
        </p:txBody>
      </p:sp>
      <p:sp>
        <p:nvSpPr>
          <p:cNvPr id="10" name="9 CuadroTexto"/>
          <p:cNvSpPr txBox="1"/>
          <p:nvPr/>
        </p:nvSpPr>
        <p:spPr>
          <a:xfrm rot="18693232">
            <a:off x="6214657" y="3701077"/>
            <a:ext cx="2000264" cy="707886"/>
          </a:xfrm>
          <a:prstGeom prst="rect">
            <a:avLst/>
          </a:prstGeom>
          <a:solidFill>
            <a:schemeClr val="accent3">
              <a:lumMod val="60000"/>
              <a:lumOff val="40000"/>
            </a:schemeClr>
          </a:solidFill>
          <a:ln w="38100">
            <a:solidFill>
              <a:srgbClr val="339933"/>
            </a:solidFill>
          </a:ln>
        </p:spPr>
        <p:txBody>
          <a:bodyPr wrap="square" rtlCol="0">
            <a:spAutoFit/>
          </a:bodyPr>
          <a:lstStyle/>
          <a:p>
            <a:pPr algn="ctr"/>
            <a:r>
              <a:rPr lang="es-ES" sz="2000" b="1" dirty="0"/>
              <a:t>¿Dónde se va localizar?</a:t>
            </a:r>
            <a:endParaRPr lang="es-PE" sz="2000" b="1" dirty="0"/>
          </a:p>
        </p:txBody>
      </p:sp>
      <p:pic>
        <p:nvPicPr>
          <p:cNvPr id="14339" name="Picture 3" descr="C:\Documents and Settings\Usuario\Configuración local\Archivos temporales de Internet\Content.IE5\CM1RGHB8\11826837803_42bfa5cce5_z[1].jpg"/>
          <p:cNvPicPr>
            <a:picLocks noChangeAspect="1" noChangeArrowheads="1"/>
          </p:cNvPicPr>
          <p:nvPr/>
        </p:nvPicPr>
        <p:blipFill>
          <a:blip r:embed="rId2" cstate="print"/>
          <a:srcRect/>
          <a:stretch>
            <a:fillRect/>
          </a:stretch>
        </p:blipFill>
        <p:spPr bwMode="auto">
          <a:xfrm>
            <a:off x="4071934" y="5214950"/>
            <a:ext cx="1849422" cy="1233911"/>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3108" y="357166"/>
            <a:ext cx="5429288" cy="584775"/>
          </a:xfrm>
          <a:prstGeom prst="rect">
            <a:avLst/>
          </a:prstGeom>
          <a:solidFill>
            <a:srgbClr val="FFCC99"/>
          </a:solidFill>
          <a:ln w="38100">
            <a:solidFill>
              <a:schemeClr val="tx1"/>
            </a:solidFill>
          </a:ln>
        </p:spPr>
        <p:txBody>
          <a:bodyPr wrap="square" rtlCol="0">
            <a:spAutoFit/>
          </a:bodyPr>
          <a:lstStyle/>
          <a:p>
            <a:pPr algn="ctr"/>
            <a:r>
              <a:rPr lang="es-ES" sz="3200" dirty="0"/>
              <a:t>BALANCE OFERTA - DEMANDA</a:t>
            </a:r>
            <a:endParaRPr lang="es-PE" sz="3200" dirty="0"/>
          </a:p>
        </p:txBody>
      </p:sp>
      <p:sp>
        <p:nvSpPr>
          <p:cNvPr id="5" name="4 Trapecio"/>
          <p:cNvSpPr/>
          <p:nvPr/>
        </p:nvSpPr>
        <p:spPr>
          <a:xfrm>
            <a:off x="214282" y="1428736"/>
            <a:ext cx="3000396" cy="4429156"/>
          </a:xfrm>
          <a:prstGeom prst="trapezoid">
            <a:avLst/>
          </a:prstGeom>
          <a:solidFill>
            <a:schemeClr val="accent2">
              <a:lumMod val="7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FFFF00"/>
                </a:solidFill>
              </a:rPr>
              <a:t>Conocer el déficit . Establecer las metas. Permite establecer las especificaciones técnicas, de manera que  satisfaga la cantidad faltante.- Tamaño del proyecto.</a:t>
            </a:r>
            <a:endParaRPr lang="es-PE" dirty="0">
              <a:solidFill>
                <a:srgbClr val="FFFF00"/>
              </a:solidFill>
            </a:endParaRPr>
          </a:p>
        </p:txBody>
      </p:sp>
      <p:sp>
        <p:nvSpPr>
          <p:cNvPr id="6" name="5 CuadroTexto"/>
          <p:cNvSpPr txBox="1"/>
          <p:nvPr/>
        </p:nvSpPr>
        <p:spPr>
          <a:xfrm>
            <a:off x="3071802" y="1928802"/>
            <a:ext cx="1571636" cy="923330"/>
          </a:xfrm>
          <a:prstGeom prst="rect">
            <a:avLst/>
          </a:prstGeom>
          <a:solidFill>
            <a:srgbClr val="E32998"/>
          </a:solidFill>
          <a:ln w="28575">
            <a:solidFill>
              <a:schemeClr val="tx1"/>
            </a:solidFill>
          </a:ln>
        </p:spPr>
        <p:txBody>
          <a:bodyPr wrap="square" rtlCol="0">
            <a:spAutoFit/>
          </a:bodyPr>
          <a:lstStyle/>
          <a:p>
            <a:pPr algn="ctr"/>
            <a:r>
              <a:rPr lang="es-ES" dirty="0">
                <a:solidFill>
                  <a:schemeClr val="bg1"/>
                </a:solidFill>
              </a:rPr>
              <a:t>Demanda total (Demanda con </a:t>
            </a:r>
            <a:r>
              <a:rPr lang="es-ES" dirty="0" err="1">
                <a:solidFill>
                  <a:schemeClr val="bg1"/>
                </a:solidFill>
              </a:rPr>
              <a:t>Py</a:t>
            </a:r>
            <a:endParaRPr lang="es-PE" dirty="0">
              <a:solidFill>
                <a:schemeClr val="bg1"/>
              </a:solidFill>
            </a:endParaRPr>
          </a:p>
        </p:txBody>
      </p:sp>
      <p:sp>
        <p:nvSpPr>
          <p:cNvPr id="7" name="6 CuadroTexto"/>
          <p:cNvSpPr txBox="1"/>
          <p:nvPr/>
        </p:nvSpPr>
        <p:spPr>
          <a:xfrm>
            <a:off x="5286380" y="1928802"/>
            <a:ext cx="1571636" cy="923330"/>
          </a:xfrm>
          <a:prstGeom prst="rect">
            <a:avLst/>
          </a:prstGeom>
          <a:solidFill>
            <a:srgbClr val="E32998"/>
          </a:solidFill>
          <a:ln w="28575">
            <a:solidFill>
              <a:schemeClr val="tx1"/>
            </a:solidFill>
          </a:ln>
        </p:spPr>
        <p:txBody>
          <a:bodyPr wrap="square" rtlCol="0">
            <a:spAutoFit/>
          </a:bodyPr>
          <a:lstStyle/>
          <a:p>
            <a:pPr algn="ctr"/>
            <a:r>
              <a:rPr lang="es-ES" dirty="0">
                <a:solidFill>
                  <a:schemeClr val="bg1"/>
                </a:solidFill>
              </a:rPr>
              <a:t>Oferta optimizada (Oferta sin </a:t>
            </a:r>
            <a:r>
              <a:rPr lang="es-ES" dirty="0" err="1">
                <a:solidFill>
                  <a:schemeClr val="bg1"/>
                </a:solidFill>
              </a:rPr>
              <a:t>Py</a:t>
            </a:r>
            <a:r>
              <a:rPr lang="es-ES" dirty="0">
                <a:solidFill>
                  <a:schemeClr val="bg1"/>
                </a:solidFill>
              </a:rPr>
              <a:t>)</a:t>
            </a:r>
            <a:endParaRPr lang="es-PE" dirty="0">
              <a:solidFill>
                <a:schemeClr val="bg1"/>
              </a:solidFill>
            </a:endParaRPr>
          </a:p>
        </p:txBody>
      </p:sp>
      <p:sp>
        <p:nvSpPr>
          <p:cNvPr id="8" name="7 CuadroTexto"/>
          <p:cNvSpPr txBox="1"/>
          <p:nvPr/>
        </p:nvSpPr>
        <p:spPr>
          <a:xfrm>
            <a:off x="4714876" y="2214554"/>
            <a:ext cx="428628" cy="461666"/>
          </a:xfrm>
          <a:prstGeom prst="rect">
            <a:avLst/>
          </a:prstGeom>
          <a:solidFill>
            <a:srgbClr val="FFCCFF"/>
          </a:solidFill>
          <a:ln w="19050">
            <a:solidFill>
              <a:schemeClr val="tx1"/>
            </a:solidFill>
          </a:ln>
        </p:spPr>
        <p:txBody>
          <a:bodyPr wrap="square" rtlCol="0">
            <a:spAutoFit/>
          </a:bodyPr>
          <a:lstStyle/>
          <a:p>
            <a:pPr algn="ctr"/>
            <a:r>
              <a:rPr lang="es-ES" sz="2400" dirty="0"/>
              <a:t>-</a:t>
            </a:r>
            <a:endParaRPr lang="es-PE" sz="2400" dirty="0"/>
          </a:p>
        </p:txBody>
      </p:sp>
      <p:sp>
        <p:nvSpPr>
          <p:cNvPr id="9" name="8 CuadroTexto"/>
          <p:cNvSpPr txBox="1"/>
          <p:nvPr/>
        </p:nvSpPr>
        <p:spPr>
          <a:xfrm>
            <a:off x="6929454" y="2214554"/>
            <a:ext cx="428628" cy="461666"/>
          </a:xfrm>
          <a:prstGeom prst="rect">
            <a:avLst/>
          </a:prstGeom>
          <a:solidFill>
            <a:srgbClr val="FFCCFF"/>
          </a:solidFill>
          <a:ln w="19050">
            <a:solidFill>
              <a:schemeClr val="tx1"/>
            </a:solidFill>
          </a:ln>
        </p:spPr>
        <p:txBody>
          <a:bodyPr wrap="square" rtlCol="0">
            <a:spAutoFit/>
          </a:bodyPr>
          <a:lstStyle/>
          <a:p>
            <a:pPr algn="ctr"/>
            <a:r>
              <a:rPr lang="es-ES" sz="2400" dirty="0"/>
              <a:t>=</a:t>
            </a:r>
            <a:endParaRPr lang="es-PE" sz="2400" dirty="0"/>
          </a:p>
        </p:txBody>
      </p:sp>
      <p:sp>
        <p:nvSpPr>
          <p:cNvPr id="10" name="9 Triángulo isósceles"/>
          <p:cNvSpPr/>
          <p:nvPr/>
        </p:nvSpPr>
        <p:spPr>
          <a:xfrm>
            <a:off x="7358082" y="2000240"/>
            <a:ext cx="1571636" cy="785818"/>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452CDA"/>
                </a:solidFill>
              </a:rPr>
              <a:t>Déficit</a:t>
            </a:r>
            <a:endParaRPr lang="es-PE" dirty="0">
              <a:solidFill>
                <a:srgbClr val="452CDA"/>
              </a:solidFill>
            </a:endParaRPr>
          </a:p>
        </p:txBody>
      </p:sp>
      <p:sp>
        <p:nvSpPr>
          <p:cNvPr id="11" name="10 CuadroTexto"/>
          <p:cNvSpPr txBox="1"/>
          <p:nvPr/>
        </p:nvSpPr>
        <p:spPr>
          <a:xfrm>
            <a:off x="3071802" y="3429000"/>
            <a:ext cx="1571636" cy="923330"/>
          </a:xfrm>
          <a:prstGeom prst="rect">
            <a:avLst/>
          </a:prstGeom>
          <a:solidFill>
            <a:srgbClr val="E32998"/>
          </a:solidFill>
          <a:ln w="28575">
            <a:solidFill>
              <a:schemeClr val="tx1"/>
            </a:solidFill>
          </a:ln>
        </p:spPr>
        <p:txBody>
          <a:bodyPr wrap="square" rtlCol="0">
            <a:spAutoFit/>
          </a:bodyPr>
          <a:lstStyle/>
          <a:p>
            <a:pPr algn="ctr"/>
            <a:r>
              <a:rPr lang="es-ES" dirty="0">
                <a:solidFill>
                  <a:schemeClr val="bg1"/>
                </a:solidFill>
              </a:rPr>
              <a:t>Demanda</a:t>
            </a:r>
          </a:p>
          <a:p>
            <a:pPr algn="ctr"/>
            <a:r>
              <a:rPr lang="es-ES" dirty="0">
                <a:solidFill>
                  <a:schemeClr val="bg1"/>
                </a:solidFill>
              </a:rPr>
              <a:t> total</a:t>
            </a:r>
          </a:p>
          <a:p>
            <a:pPr algn="ctr"/>
            <a:r>
              <a:rPr lang="es-ES" dirty="0">
                <a:solidFill>
                  <a:schemeClr val="bg1"/>
                </a:solidFill>
              </a:rPr>
              <a:t> 750 </a:t>
            </a:r>
            <a:r>
              <a:rPr lang="es-ES" dirty="0" err="1">
                <a:solidFill>
                  <a:schemeClr val="bg1"/>
                </a:solidFill>
              </a:rPr>
              <a:t>lt</a:t>
            </a:r>
            <a:r>
              <a:rPr lang="es-ES" dirty="0">
                <a:solidFill>
                  <a:schemeClr val="bg1"/>
                </a:solidFill>
              </a:rPr>
              <a:t>/</a:t>
            </a:r>
            <a:r>
              <a:rPr lang="es-ES" dirty="0" err="1">
                <a:solidFill>
                  <a:schemeClr val="bg1"/>
                </a:solidFill>
              </a:rPr>
              <a:t>seg</a:t>
            </a:r>
            <a:endParaRPr lang="es-PE" dirty="0">
              <a:solidFill>
                <a:schemeClr val="bg1"/>
              </a:solidFill>
            </a:endParaRPr>
          </a:p>
        </p:txBody>
      </p:sp>
      <p:sp>
        <p:nvSpPr>
          <p:cNvPr id="12" name="11 CuadroTexto"/>
          <p:cNvSpPr txBox="1"/>
          <p:nvPr/>
        </p:nvSpPr>
        <p:spPr>
          <a:xfrm>
            <a:off x="4714876" y="3714752"/>
            <a:ext cx="428628" cy="461666"/>
          </a:xfrm>
          <a:prstGeom prst="rect">
            <a:avLst/>
          </a:prstGeom>
          <a:solidFill>
            <a:srgbClr val="FFCCFF"/>
          </a:solidFill>
          <a:ln w="19050">
            <a:solidFill>
              <a:schemeClr val="tx1"/>
            </a:solidFill>
          </a:ln>
        </p:spPr>
        <p:txBody>
          <a:bodyPr wrap="square" rtlCol="0">
            <a:spAutoFit/>
          </a:bodyPr>
          <a:lstStyle/>
          <a:p>
            <a:pPr algn="ctr"/>
            <a:r>
              <a:rPr lang="es-ES" sz="2400" dirty="0"/>
              <a:t>-</a:t>
            </a:r>
            <a:endParaRPr lang="es-PE" sz="2400" dirty="0"/>
          </a:p>
        </p:txBody>
      </p:sp>
      <p:sp>
        <p:nvSpPr>
          <p:cNvPr id="13" name="12 CuadroTexto"/>
          <p:cNvSpPr txBox="1"/>
          <p:nvPr/>
        </p:nvSpPr>
        <p:spPr>
          <a:xfrm>
            <a:off x="5286380" y="3429000"/>
            <a:ext cx="1571636" cy="923330"/>
          </a:xfrm>
          <a:prstGeom prst="rect">
            <a:avLst/>
          </a:prstGeom>
          <a:solidFill>
            <a:srgbClr val="E32998"/>
          </a:solidFill>
          <a:ln w="28575">
            <a:solidFill>
              <a:schemeClr val="tx1"/>
            </a:solidFill>
          </a:ln>
        </p:spPr>
        <p:txBody>
          <a:bodyPr wrap="square" rtlCol="0">
            <a:spAutoFit/>
          </a:bodyPr>
          <a:lstStyle/>
          <a:p>
            <a:pPr algn="ctr"/>
            <a:r>
              <a:rPr lang="es-ES" dirty="0">
                <a:solidFill>
                  <a:schemeClr val="bg1"/>
                </a:solidFill>
              </a:rPr>
              <a:t>Oferta optimizada 600 </a:t>
            </a:r>
            <a:r>
              <a:rPr lang="es-ES" dirty="0" err="1">
                <a:solidFill>
                  <a:schemeClr val="bg1"/>
                </a:solidFill>
              </a:rPr>
              <a:t>lt</a:t>
            </a:r>
            <a:r>
              <a:rPr lang="es-ES" dirty="0">
                <a:solidFill>
                  <a:schemeClr val="bg1"/>
                </a:solidFill>
              </a:rPr>
              <a:t>/</a:t>
            </a:r>
            <a:r>
              <a:rPr lang="es-ES" dirty="0" err="1">
                <a:solidFill>
                  <a:schemeClr val="bg1"/>
                </a:solidFill>
              </a:rPr>
              <a:t>seg</a:t>
            </a:r>
            <a:r>
              <a:rPr lang="es-ES" dirty="0">
                <a:solidFill>
                  <a:schemeClr val="bg1"/>
                </a:solidFill>
              </a:rPr>
              <a:t>.</a:t>
            </a:r>
            <a:endParaRPr lang="es-PE" dirty="0">
              <a:solidFill>
                <a:schemeClr val="bg1"/>
              </a:solidFill>
            </a:endParaRPr>
          </a:p>
        </p:txBody>
      </p:sp>
      <p:sp>
        <p:nvSpPr>
          <p:cNvPr id="14" name="13 CuadroTexto"/>
          <p:cNvSpPr txBox="1"/>
          <p:nvPr/>
        </p:nvSpPr>
        <p:spPr>
          <a:xfrm>
            <a:off x="6929454" y="3714752"/>
            <a:ext cx="428628" cy="461666"/>
          </a:xfrm>
          <a:prstGeom prst="rect">
            <a:avLst/>
          </a:prstGeom>
          <a:solidFill>
            <a:srgbClr val="FFCCFF"/>
          </a:solidFill>
          <a:ln w="19050">
            <a:solidFill>
              <a:schemeClr val="tx1"/>
            </a:solidFill>
          </a:ln>
        </p:spPr>
        <p:txBody>
          <a:bodyPr wrap="square" rtlCol="0">
            <a:spAutoFit/>
          </a:bodyPr>
          <a:lstStyle/>
          <a:p>
            <a:pPr algn="ctr"/>
            <a:r>
              <a:rPr lang="es-ES" sz="2400" dirty="0"/>
              <a:t>=</a:t>
            </a:r>
            <a:endParaRPr lang="es-PE" sz="2400" dirty="0"/>
          </a:p>
        </p:txBody>
      </p:sp>
      <p:sp>
        <p:nvSpPr>
          <p:cNvPr id="15" name="14 Triángulo isósceles"/>
          <p:cNvSpPr/>
          <p:nvPr/>
        </p:nvSpPr>
        <p:spPr>
          <a:xfrm>
            <a:off x="7143768" y="2928934"/>
            <a:ext cx="2000232" cy="1643074"/>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452CDA"/>
                </a:solidFill>
              </a:rPr>
              <a:t>Déficit</a:t>
            </a:r>
          </a:p>
          <a:p>
            <a:pPr algn="ctr"/>
            <a:r>
              <a:rPr lang="es-ES" dirty="0">
                <a:solidFill>
                  <a:srgbClr val="452CDA"/>
                </a:solidFill>
              </a:rPr>
              <a:t>150 </a:t>
            </a:r>
            <a:r>
              <a:rPr lang="es-ES" dirty="0" err="1">
                <a:solidFill>
                  <a:srgbClr val="452CDA"/>
                </a:solidFill>
              </a:rPr>
              <a:t>lt</a:t>
            </a:r>
            <a:r>
              <a:rPr lang="es-ES" dirty="0">
                <a:solidFill>
                  <a:srgbClr val="452CDA"/>
                </a:solidFill>
              </a:rPr>
              <a:t>/</a:t>
            </a:r>
            <a:r>
              <a:rPr lang="es-ES" dirty="0" err="1">
                <a:solidFill>
                  <a:srgbClr val="452CDA"/>
                </a:solidFill>
              </a:rPr>
              <a:t>seg</a:t>
            </a:r>
            <a:endParaRPr lang="es-PE" dirty="0">
              <a:solidFill>
                <a:srgbClr val="452CDA"/>
              </a:solidFill>
            </a:endParaRPr>
          </a:p>
        </p:txBody>
      </p:sp>
      <p:sp>
        <p:nvSpPr>
          <p:cNvPr id="16" name="15 CuadroTexto"/>
          <p:cNvSpPr txBox="1"/>
          <p:nvPr/>
        </p:nvSpPr>
        <p:spPr>
          <a:xfrm>
            <a:off x="3428992" y="5429264"/>
            <a:ext cx="5143536" cy="369332"/>
          </a:xfrm>
          <a:prstGeom prst="rect">
            <a:avLst/>
          </a:prstGeom>
          <a:solidFill>
            <a:schemeClr val="accent5">
              <a:lumMod val="40000"/>
              <a:lumOff val="60000"/>
            </a:schemeClr>
          </a:solidFill>
          <a:ln w="28575">
            <a:solidFill>
              <a:srgbClr val="FFC000"/>
            </a:solidFill>
          </a:ln>
        </p:spPr>
        <p:txBody>
          <a:bodyPr wrap="square" rtlCol="0">
            <a:spAutoFit/>
          </a:bodyPr>
          <a:lstStyle/>
          <a:p>
            <a:pPr algn="ctr"/>
            <a:r>
              <a:rPr lang="es-ES" dirty="0"/>
              <a:t>El PIP puede atender todo el déficit o parcialmente</a:t>
            </a:r>
            <a:endParaRPr lang="es-PE"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214546" y="214290"/>
            <a:ext cx="5072098" cy="584775"/>
          </a:xfrm>
          <a:prstGeom prst="rect">
            <a:avLst/>
          </a:prstGeom>
          <a:solidFill>
            <a:srgbClr val="990099"/>
          </a:solidFill>
          <a:ln w="38100">
            <a:solidFill>
              <a:srgbClr val="FFC000"/>
            </a:solidFill>
          </a:ln>
        </p:spPr>
        <p:txBody>
          <a:bodyPr wrap="square" rtlCol="0">
            <a:spAutoFit/>
          </a:bodyPr>
          <a:lstStyle/>
          <a:p>
            <a:pPr algn="ctr"/>
            <a:r>
              <a:rPr lang="es-ES" sz="3200" dirty="0">
                <a:solidFill>
                  <a:schemeClr val="bg1"/>
                </a:solidFill>
              </a:rPr>
              <a:t>CRONOGRAMA DE ACCIONES</a:t>
            </a:r>
            <a:endParaRPr lang="es-PE" sz="3200" dirty="0">
              <a:solidFill>
                <a:schemeClr val="bg1"/>
              </a:solidFill>
            </a:endParaRPr>
          </a:p>
        </p:txBody>
      </p:sp>
      <p:sp>
        <p:nvSpPr>
          <p:cNvPr id="5" name="4 CuadroTexto"/>
          <p:cNvSpPr txBox="1"/>
          <p:nvPr/>
        </p:nvSpPr>
        <p:spPr>
          <a:xfrm>
            <a:off x="1928794" y="928670"/>
            <a:ext cx="5643602" cy="369332"/>
          </a:xfrm>
          <a:prstGeom prst="rect">
            <a:avLst/>
          </a:prstGeom>
          <a:solidFill>
            <a:srgbClr val="FFCCFF"/>
          </a:solidFill>
          <a:ln w="38100">
            <a:solidFill>
              <a:schemeClr val="tx1"/>
            </a:solidFill>
          </a:ln>
        </p:spPr>
        <p:txBody>
          <a:bodyPr wrap="square" rtlCol="0">
            <a:spAutoFit/>
          </a:bodyPr>
          <a:lstStyle/>
          <a:p>
            <a:pPr algn="ctr"/>
            <a:r>
              <a:rPr lang="es-ES" dirty="0"/>
              <a:t>Implementar las acciones de las alternativas de solución</a:t>
            </a:r>
            <a:endParaRPr lang="es-PE" dirty="0"/>
          </a:p>
        </p:txBody>
      </p:sp>
      <p:sp>
        <p:nvSpPr>
          <p:cNvPr id="6" name="5 CuadroTexto"/>
          <p:cNvSpPr txBox="1"/>
          <p:nvPr/>
        </p:nvSpPr>
        <p:spPr>
          <a:xfrm>
            <a:off x="214282" y="2143116"/>
            <a:ext cx="2071702" cy="3693319"/>
          </a:xfrm>
          <a:prstGeom prst="rect">
            <a:avLst/>
          </a:prstGeom>
          <a:solidFill>
            <a:schemeClr val="accent6">
              <a:lumMod val="20000"/>
              <a:lumOff val="80000"/>
            </a:schemeClr>
          </a:solidFill>
          <a:ln w="38100">
            <a:solidFill>
              <a:schemeClr val="tx1"/>
            </a:solidFill>
          </a:ln>
        </p:spPr>
        <p:txBody>
          <a:bodyPr wrap="square" rtlCol="0">
            <a:spAutoFit/>
          </a:bodyPr>
          <a:lstStyle/>
          <a:p>
            <a:r>
              <a:rPr lang="es-ES" dirty="0">
                <a:solidFill>
                  <a:srgbClr val="452CDA"/>
                </a:solidFill>
              </a:rPr>
              <a:t>1º Plantear las actividades necesarias para cumplir con c/u de las acciones.</a:t>
            </a:r>
          </a:p>
          <a:p>
            <a:r>
              <a:rPr lang="es-ES" dirty="0">
                <a:solidFill>
                  <a:srgbClr val="FB4F2D"/>
                </a:solidFill>
              </a:rPr>
              <a:t>2º Estimar el tiempo  necesario para llevar a cabo las actividades.</a:t>
            </a:r>
          </a:p>
          <a:p>
            <a:r>
              <a:rPr lang="es-ES" dirty="0">
                <a:solidFill>
                  <a:srgbClr val="00B0F0"/>
                </a:solidFill>
              </a:rPr>
              <a:t>3º Fijarnos si las actividades son simultáneas o secuencial.</a:t>
            </a:r>
            <a:endParaRPr lang="es-PE" dirty="0">
              <a:solidFill>
                <a:srgbClr val="00B0F0"/>
              </a:solidFill>
            </a:endParaRPr>
          </a:p>
        </p:txBody>
      </p:sp>
      <p:sp>
        <p:nvSpPr>
          <p:cNvPr id="7" name="6 CuadroTexto"/>
          <p:cNvSpPr txBox="1"/>
          <p:nvPr/>
        </p:nvSpPr>
        <p:spPr>
          <a:xfrm>
            <a:off x="2357422" y="1428736"/>
            <a:ext cx="6572296" cy="369332"/>
          </a:xfrm>
          <a:prstGeom prst="rect">
            <a:avLst/>
          </a:prstGeom>
          <a:solidFill>
            <a:srgbClr val="FFFFCC"/>
          </a:solidFill>
          <a:ln w="38100">
            <a:solidFill>
              <a:srgbClr val="00B050"/>
            </a:solidFill>
          </a:ln>
        </p:spPr>
        <p:txBody>
          <a:bodyPr wrap="square" rtlCol="0">
            <a:spAutoFit/>
          </a:bodyPr>
          <a:lstStyle/>
          <a:p>
            <a:r>
              <a:rPr lang="es-ES" dirty="0"/>
              <a:t>ALTERNATIVA 1. Construcción de una nueva infraestructura de riego</a:t>
            </a:r>
            <a:endParaRPr lang="es-PE" dirty="0"/>
          </a:p>
        </p:txBody>
      </p:sp>
      <p:graphicFrame>
        <p:nvGraphicFramePr>
          <p:cNvPr id="8" name="7 Tabla"/>
          <p:cNvGraphicFramePr>
            <a:graphicFrameLocks noGrp="1"/>
          </p:cNvGraphicFramePr>
          <p:nvPr/>
        </p:nvGraphicFramePr>
        <p:xfrm>
          <a:off x="2786050" y="1928802"/>
          <a:ext cx="6096000" cy="3525520"/>
        </p:xfrm>
        <a:graphic>
          <a:graphicData uri="http://schemas.openxmlformats.org/drawingml/2006/table">
            <a:tbl>
              <a:tblPr firstRow="1" bandRow="1">
                <a:tableStyleId>{5C22544A-7EE6-4342-B048-85BDC9FD1C3A}</a:tableStyleId>
              </a:tblPr>
              <a:tblGrid>
                <a:gridCol w="4929222">
                  <a:extLst>
                    <a:ext uri="{9D8B030D-6E8A-4147-A177-3AD203B41FA5}">
                      <a16:colId xmlns:a16="http://schemas.microsoft.com/office/drawing/2014/main" val="20000"/>
                    </a:ext>
                  </a:extLst>
                </a:gridCol>
                <a:gridCol w="1166778">
                  <a:extLst>
                    <a:ext uri="{9D8B030D-6E8A-4147-A177-3AD203B41FA5}">
                      <a16:colId xmlns:a16="http://schemas.microsoft.com/office/drawing/2014/main" val="20001"/>
                    </a:ext>
                  </a:extLst>
                </a:gridCol>
              </a:tblGrid>
              <a:tr h="370840">
                <a:tc>
                  <a:txBody>
                    <a:bodyPr/>
                    <a:lstStyle/>
                    <a:p>
                      <a:pPr algn="ctr"/>
                      <a:r>
                        <a:rPr lang="es-ES" dirty="0"/>
                        <a:t>ACTIVIDADES</a:t>
                      </a:r>
                      <a:endParaRPr lang="es-PE" dirty="0"/>
                    </a:p>
                  </a:txBody>
                  <a:tcPr>
                    <a:solidFill>
                      <a:schemeClr val="tx2">
                        <a:lumMod val="75000"/>
                      </a:schemeClr>
                    </a:solidFill>
                  </a:tcPr>
                </a:tc>
                <a:tc>
                  <a:txBody>
                    <a:bodyPr/>
                    <a:lstStyle/>
                    <a:p>
                      <a:pPr algn="ctr"/>
                      <a:r>
                        <a:rPr lang="es-ES" dirty="0"/>
                        <a:t>Te</a:t>
                      </a:r>
                      <a:endParaRPr lang="es-PE" dirty="0"/>
                    </a:p>
                  </a:txBody>
                  <a:tcPr>
                    <a:solidFill>
                      <a:schemeClr val="tx2">
                        <a:lumMod val="75000"/>
                      </a:schemeClr>
                    </a:solidFill>
                  </a:tcPr>
                </a:tc>
                <a:extLst>
                  <a:ext uri="{0D108BD9-81ED-4DB2-BD59-A6C34878D82A}">
                    <a16:rowId xmlns:a16="http://schemas.microsoft.com/office/drawing/2014/main" val="10000"/>
                  </a:ext>
                </a:extLst>
              </a:tr>
              <a:tr h="370840">
                <a:tc>
                  <a:txBody>
                    <a:bodyPr/>
                    <a:lstStyle/>
                    <a:p>
                      <a:r>
                        <a:rPr lang="es-ES" sz="1600" b="1" dirty="0"/>
                        <a:t>FASE</a:t>
                      </a:r>
                      <a:r>
                        <a:rPr lang="es-ES" sz="1600" b="1" baseline="0" dirty="0"/>
                        <a:t> DE INVERSIÓN</a:t>
                      </a:r>
                      <a:endParaRPr lang="es-PE" sz="1600" b="1" dirty="0"/>
                    </a:p>
                  </a:txBody>
                  <a:tcPr>
                    <a:solidFill>
                      <a:srgbClr val="FF9999"/>
                    </a:solidFill>
                  </a:tcPr>
                </a:tc>
                <a:tc>
                  <a:txBody>
                    <a:bodyPr/>
                    <a:lstStyle/>
                    <a:p>
                      <a:pPr algn="ctr"/>
                      <a:r>
                        <a:rPr lang="es-ES" sz="1600" b="1" dirty="0"/>
                        <a:t>24 meses</a:t>
                      </a:r>
                      <a:endParaRPr lang="es-PE" sz="1600" b="1" dirty="0"/>
                    </a:p>
                  </a:txBody>
                  <a:tcPr>
                    <a:solidFill>
                      <a:srgbClr val="FF9999"/>
                    </a:solidFill>
                  </a:tcPr>
                </a:tc>
                <a:extLst>
                  <a:ext uri="{0D108BD9-81ED-4DB2-BD59-A6C34878D82A}">
                    <a16:rowId xmlns:a16="http://schemas.microsoft.com/office/drawing/2014/main" val="10001"/>
                  </a:ext>
                </a:extLst>
              </a:tr>
              <a:tr h="370840">
                <a:tc>
                  <a:txBody>
                    <a:bodyPr/>
                    <a:lstStyle/>
                    <a:p>
                      <a:r>
                        <a:rPr lang="es-ES" sz="1600" dirty="0"/>
                        <a:t>                Expediente técnico</a:t>
                      </a:r>
                    </a:p>
                    <a:p>
                      <a:r>
                        <a:rPr lang="es-ES" sz="1600" b="1" dirty="0"/>
                        <a:t>Etapa 1: Construcción de un nuevo canal</a:t>
                      </a:r>
                    </a:p>
                    <a:p>
                      <a:r>
                        <a:rPr lang="es-ES" sz="1600" dirty="0"/>
                        <a:t>                Construcción de la bocatoma</a:t>
                      </a:r>
                    </a:p>
                    <a:p>
                      <a:r>
                        <a:rPr lang="es-ES" sz="1600" dirty="0"/>
                        <a:t>                Construcción del</a:t>
                      </a:r>
                      <a:r>
                        <a:rPr lang="es-ES" sz="1600" baseline="0" dirty="0"/>
                        <a:t> canal</a:t>
                      </a:r>
                    </a:p>
                    <a:p>
                      <a:r>
                        <a:rPr lang="es-ES" sz="1600" baseline="0" dirty="0"/>
                        <a:t>                Construcción de caja de control</a:t>
                      </a:r>
                    </a:p>
                    <a:p>
                      <a:r>
                        <a:rPr lang="es-ES" sz="1600" b="1" baseline="0" dirty="0"/>
                        <a:t>Etapa 2: Organización de la junta de usuarios</a:t>
                      </a:r>
                    </a:p>
                    <a:p>
                      <a:r>
                        <a:rPr lang="es-ES" sz="1600" baseline="0" dirty="0"/>
                        <a:t>                Capacitación en organización y administración</a:t>
                      </a:r>
                    </a:p>
                    <a:p>
                      <a:r>
                        <a:rPr lang="es-ES" sz="1600" baseline="0" dirty="0"/>
                        <a:t>                Capacitación en manejo de riego y agricultura </a:t>
                      </a:r>
                      <a:endParaRPr lang="es-PE" sz="1600" dirty="0"/>
                    </a:p>
                  </a:txBody>
                  <a:tcPr>
                    <a:solidFill>
                      <a:schemeClr val="accent6">
                        <a:lumMod val="20000"/>
                        <a:lumOff val="80000"/>
                      </a:schemeClr>
                    </a:solidFill>
                  </a:tcPr>
                </a:tc>
                <a:tc>
                  <a:txBody>
                    <a:bodyPr/>
                    <a:lstStyle/>
                    <a:p>
                      <a:pPr algn="ctr"/>
                      <a:r>
                        <a:rPr lang="es-ES" sz="1600" dirty="0"/>
                        <a:t>4 meses</a:t>
                      </a:r>
                    </a:p>
                    <a:p>
                      <a:pPr algn="ctr"/>
                      <a:r>
                        <a:rPr lang="es-ES" sz="1600" b="1" dirty="0"/>
                        <a:t>16 meses</a:t>
                      </a:r>
                    </a:p>
                    <a:p>
                      <a:pPr algn="ctr"/>
                      <a:r>
                        <a:rPr lang="es-ES" sz="1600" dirty="0"/>
                        <a:t>4 meses</a:t>
                      </a:r>
                    </a:p>
                    <a:p>
                      <a:pPr algn="ctr"/>
                      <a:r>
                        <a:rPr lang="es-ES" sz="1600" dirty="0"/>
                        <a:t>8 meses</a:t>
                      </a:r>
                    </a:p>
                    <a:p>
                      <a:pPr algn="ctr"/>
                      <a:r>
                        <a:rPr lang="es-ES" sz="1600" dirty="0"/>
                        <a:t>4 meses</a:t>
                      </a:r>
                    </a:p>
                    <a:p>
                      <a:pPr algn="ctr"/>
                      <a:r>
                        <a:rPr lang="es-ES" sz="1600" b="1" dirty="0"/>
                        <a:t>4 meses</a:t>
                      </a:r>
                    </a:p>
                    <a:p>
                      <a:pPr algn="ctr"/>
                      <a:r>
                        <a:rPr lang="es-ES" sz="1600" dirty="0"/>
                        <a:t>2 meses</a:t>
                      </a:r>
                    </a:p>
                    <a:p>
                      <a:pPr algn="ctr"/>
                      <a:r>
                        <a:rPr lang="es-ES" sz="1600" dirty="0"/>
                        <a:t>2 meses</a:t>
                      </a:r>
                      <a:endParaRPr lang="es-PE" sz="1600" dirty="0"/>
                    </a:p>
                  </a:txBody>
                  <a:tcPr>
                    <a:solidFill>
                      <a:schemeClr val="accent6">
                        <a:lumMod val="20000"/>
                        <a:lumOff val="80000"/>
                      </a:schemeClr>
                    </a:solidFill>
                  </a:tcPr>
                </a:tc>
                <a:extLst>
                  <a:ext uri="{0D108BD9-81ED-4DB2-BD59-A6C34878D82A}">
                    <a16:rowId xmlns:a16="http://schemas.microsoft.com/office/drawing/2014/main" val="10002"/>
                  </a:ext>
                </a:extLst>
              </a:tr>
              <a:tr h="370840">
                <a:tc>
                  <a:txBody>
                    <a:bodyPr/>
                    <a:lstStyle/>
                    <a:p>
                      <a:r>
                        <a:rPr lang="es-ES" sz="1600" b="1" dirty="0"/>
                        <a:t>FASE</a:t>
                      </a:r>
                      <a:r>
                        <a:rPr lang="es-ES" sz="1600" b="1" baseline="0" dirty="0"/>
                        <a:t> POST INVERSIÓN</a:t>
                      </a:r>
                      <a:endParaRPr lang="es-PE" sz="1600" b="1" dirty="0"/>
                    </a:p>
                  </a:txBody>
                  <a:tcPr>
                    <a:solidFill>
                      <a:srgbClr val="FF9999"/>
                    </a:solidFill>
                  </a:tcPr>
                </a:tc>
                <a:tc>
                  <a:txBody>
                    <a:bodyPr/>
                    <a:lstStyle/>
                    <a:p>
                      <a:pPr algn="ctr"/>
                      <a:r>
                        <a:rPr lang="es-ES" sz="1600" b="1" dirty="0"/>
                        <a:t>8 años</a:t>
                      </a:r>
                      <a:endParaRPr lang="es-PE" sz="1600" b="1" dirty="0"/>
                    </a:p>
                  </a:txBody>
                  <a:tcPr>
                    <a:solidFill>
                      <a:srgbClr val="FF9999"/>
                    </a:solidFill>
                  </a:tcPr>
                </a:tc>
                <a:extLst>
                  <a:ext uri="{0D108BD9-81ED-4DB2-BD59-A6C34878D82A}">
                    <a16:rowId xmlns:a16="http://schemas.microsoft.com/office/drawing/2014/main" val="10003"/>
                  </a:ext>
                </a:extLst>
              </a:tr>
              <a:tr h="370840">
                <a:tc>
                  <a:txBody>
                    <a:bodyPr/>
                    <a:lstStyle/>
                    <a:p>
                      <a:r>
                        <a:rPr lang="es-ES" sz="1600" dirty="0"/>
                        <a:t>                 Operación y mantenimiento</a:t>
                      </a:r>
                      <a:endParaRPr lang="es-PE" sz="1600" dirty="0"/>
                    </a:p>
                  </a:txBody>
                  <a:tcPr>
                    <a:solidFill>
                      <a:schemeClr val="accent6">
                        <a:lumMod val="20000"/>
                        <a:lumOff val="80000"/>
                      </a:schemeClr>
                    </a:solidFill>
                  </a:tcPr>
                </a:tc>
                <a:tc>
                  <a:txBody>
                    <a:bodyPr/>
                    <a:lstStyle/>
                    <a:p>
                      <a:pPr algn="ctr"/>
                      <a:r>
                        <a:rPr lang="es-ES" sz="1600" dirty="0"/>
                        <a:t>8 años</a:t>
                      </a:r>
                      <a:endParaRPr lang="es-PE" sz="1600" dirty="0"/>
                    </a:p>
                  </a:txBody>
                  <a:tcPr>
                    <a:solidFill>
                      <a:schemeClr val="accent6">
                        <a:lumMod val="20000"/>
                        <a:lumOff val="80000"/>
                      </a:scheme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214290"/>
            <a:ext cx="2286016" cy="369332"/>
          </a:xfrm>
          <a:prstGeom prst="rect">
            <a:avLst/>
          </a:prstGeom>
          <a:solidFill>
            <a:srgbClr val="7030A0"/>
          </a:solidFill>
          <a:ln w="28575">
            <a:solidFill>
              <a:srgbClr val="FFC000"/>
            </a:solidFill>
          </a:ln>
        </p:spPr>
        <p:txBody>
          <a:bodyPr wrap="square" rtlCol="0">
            <a:spAutoFit/>
          </a:bodyPr>
          <a:lstStyle/>
          <a:p>
            <a:pPr algn="ctr"/>
            <a:r>
              <a:rPr lang="es-ES" dirty="0">
                <a:solidFill>
                  <a:schemeClr val="bg1"/>
                </a:solidFill>
              </a:rPr>
              <a:t>DIAGRAMA DE GANTT</a:t>
            </a:r>
            <a:endParaRPr lang="es-PE" dirty="0">
              <a:solidFill>
                <a:schemeClr val="bg1"/>
              </a:solidFill>
            </a:endParaRPr>
          </a:p>
        </p:txBody>
      </p:sp>
      <p:graphicFrame>
        <p:nvGraphicFramePr>
          <p:cNvPr id="6" name="5 Tabla"/>
          <p:cNvGraphicFramePr>
            <a:graphicFrameLocks noGrp="1"/>
          </p:cNvGraphicFramePr>
          <p:nvPr>
            <p:extLst>
              <p:ext uri="{D42A27DB-BD31-4B8C-83A1-F6EECF244321}">
                <p14:modId xmlns:p14="http://schemas.microsoft.com/office/powerpoint/2010/main" val="886836935"/>
              </p:ext>
            </p:extLst>
          </p:nvPr>
        </p:nvGraphicFramePr>
        <p:xfrm>
          <a:off x="142840" y="642918"/>
          <a:ext cx="8789611" cy="4536440"/>
        </p:xfrm>
        <a:graphic>
          <a:graphicData uri="http://schemas.openxmlformats.org/drawingml/2006/table">
            <a:tbl>
              <a:tblPr firstRow="1" bandRow="1">
                <a:tableStyleId>{5C22544A-7EE6-4342-B048-85BDC9FD1C3A}</a:tableStyleId>
              </a:tblPr>
              <a:tblGrid>
                <a:gridCol w="289605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355696">
                  <a:extLst>
                    <a:ext uri="{9D8B030D-6E8A-4147-A177-3AD203B41FA5}">
                      <a16:colId xmlns:a16="http://schemas.microsoft.com/office/drawing/2014/main" val="20025"/>
                    </a:ext>
                  </a:extLst>
                </a:gridCol>
                <a:gridCol w="330865">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tblGrid>
              <a:tr h="370840">
                <a:tc rowSpan="3">
                  <a:txBody>
                    <a:bodyPr/>
                    <a:lstStyle/>
                    <a:p>
                      <a:endParaRPr lang="es-ES" dirty="0"/>
                    </a:p>
                    <a:p>
                      <a:pPr algn="ctr"/>
                      <a:r>
                        <a:rPr lang="es-ES" dirty="0">
                          <a:solidFill>
                            <a:schemeClr val="tx1"/>
                          </a:solidFill>
                        </a:rPr>
                        <a:t>ACTIVIDADES</a:t>
                      </a:r>
                      <a:endParaRPr lang="es-PE" dirty="0">
                        <a:solidFill>
                          <a:schemeClr val="tx1"/>
                        </a:solidFill>
                      </a:endParaRPr>
                    </a:p>
                  </a:txBody>
                  <a:tcPr>
                    <a:solidFill>
                      <a:srgbClr val="00B050"/>
                    </a:solidFill>
                  </a:tcPr>
                </a:tc>
                <a:tc gridSpan="12">
                  <a:txBody>
                    <a:bodyPr/>
                    <a:lstStyle/>
                    <a:p>
                      <a:pPr algn="ctr"/>
                      <a:r>
                        <a:rPr lang="es-ES" dirty="0">
                          <a:solidFill>
                            <a:schemeClr val="tx1"/>
                          </a:solidFill>
                        </a:rPr>
                        <a:t>1</a:t>
                      </a:r>
                      <a:endParaRPr lang="es-PE" dirty="0">
                        <a:solidFill>
                          <a:schemeClr val="tx1"/>
                        </a:solidFill>
                      </a:endParaRPr>
                    </a:p>
                  </a:txBody>
                  <a:tcPr>
                    <a:solidFill>
                      <a:srgbClr val="00B050"/>
                    </a:solidFill>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gridSpan="12">
                  <a:txBody>
                    <a:bodyPr/>
                    <a:lstStyle/>
                    <a:p>
                      <a:pPr algn="ctr"/>
                      <a:r>
                        <a:rPr lang="es-ES" dirty="0">
                          <a:solidFill>
                            <a:schemeClr val="tx1"/>
                          </a:solidFill>
                        </a:rPr>
                        <a:t>2</a:t>
                      </a:r>
                      <a:endParaRPr lang="es-PE" dirty="0">
                        <a:solidFill>
                          <a:schemeClr val="tx1"/>
                        </a:solidFill>
                      </a:endParaRPr>
                    </a:p>
                  </a:txBody>
                  <a:tcPr>
                    <a:solidFill>
                      <a:srgbClr val="00B050"/>
                    </a:solidFill>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rowSpan="2">
                  <a:txBody>
                    <a:bodyPr/>
                    <a:lstStyle/>
                    <a:p>
                      <a:endParaRPr lang="es-ES" sz="1200" dirty="0">
                        <a:solidFill>
                          <a:schemeClr val="tx1"/>
                        </a:solidFill>
                      </a:endParaRPr>
                    </a:p>
                    <a:p>
                      <a:endParaRPr lang="es-ES" sz="1200" dirty="0">
                        <a:solidFill>
                          <a:schemeClr val="tx1"/>
                        </a:solidFill>
                      </a:endParaRPr>
                    </a:p>
                    <a:p>
                      <a:r>
                        <a:rPr lang="es-ES" sz="1200" dirty="0">
                          <a:solidFill>
                            <a:schemeClr val="tx1"/>
                          </a:solidFill>
                        </a:rPr>
                        <a:t>3</a:t>
                      </a:r>
                      <a:endParaRPr lang="es-PE" sz="1200" dirty="0">
                        <a:solidFill>
                          <a:schemeClr val="tx1"/>
                        </a:solidFill>
                      </a:endParaRPr>
                    </a:p>
                  </a:txBody>
                  <a:tcPr>
                    <a:solidFill>
                      <a:srgbClr val="00B050"/>
                    </a:solidFill>
                  </a:tcPr>
                </a:tc>
                <a:tc rowSpan="2">
                  <a:txBody>
                    <a:bodyPr/>
                    <a:lstStyle/>
                    <a:p>
                      <a:endParaRPr lang="es-ES" sz="1200" dirty="0">
                        <a:solidFill>
                          <a:schemeClr val="tx1"/>
                        </a:solidFill>
                      </a:endParaRPr>
                    </a:p>
                    <a:p>
                      <a:endParaRPr lang="es-ES" sz="1200" dirty="0">
                        <a:solidFill>
                          <a:schemeClr val="tx1"/>
                        </a:solidFill>
                      </a:endParaRPr>
                    </a:p>
                    <a:p>
                      <a:r>
                        <a:rPr lang="es-ES" sz="1200" dirty="0">
                          <a:solidFill>
                            <a:schemeClr val="tx1"/>
                          </a:solidFill>
                        </a:rPr>
                        <a:t>…</a:t>
                      </a:r>
                      <a:endParaRPr lang="es-PE" sz="1200" dirty="0">
                        <a:solidFill>
                          <a:schemeClr val="tx1"/>
                        </a:solidFill>
                      </a:endParaRPr>
                    </a:p>
                  </a:txBody>
                  <a:tcPr>
                    <a:solidFill>
                      <a:srgbClr val="00B050"/>
                    </a:solidFill>
                  </a:tcPr>
                </a:tc>
                <a:tc rowSpan="2">
                  <a:txBody>
                    <a:bodyPr/>
                    <a:lstStyle/>
                    <a:p>
                      <a:endParaRPr lang="es-ES" sz="1200" dirty="0">
                        <a:solidFill>
                          <a:schemeClr val="tx1"/>
                        </a:solidFill>
                      </a:endParaRPr>
                    </a:p>
                    <a:p>
                      <a:r>
                        <a:rPr lang="es-ES" sz="1200" dirty="0">
                          <a:solidFill>
                            <a:schemeClr val="tx1"/>
                          </a:solidFill>
                        </a:rPr>
                        <a:t>10</a:t>
                      </a:r>
                      <a:endParaRPr lang="es-PE" sz="1200" dirty="0">
                        <a:solidFill>
                          <a:schemeClr val="tx1"/>
                        </a:solidFill>
                      </a:endParaRPr>
                    </a:p>
                  </a:txBody>
                  <a:tcPr>
                    <a:solidFill>
                      <a:srgbClr val="00B050"/>
                    </a:solidFill>
                  </a:tcPr>
                </a:tc>
                <a:extLst>
                  <a:ext uri="{0D108BD9-81ED-4DB2-BD59-A6C34878D82A}">
                    <a16:rowId xmlns:a16="http://schemas.microsoft.com/office/drawing/2014/main" val="10000"/>
                  </a:ext>
                </a:extLst>
              </a:tr>
              <a:tr h="370840">
                <a:tc vMerge="1">
                  <a:txBody>
                    <a:bodyPr/>
                    <a:lstStyle/>
                    <a:p>
                      <a:endParaRPr lang="es-PE" sz="1200" dirty="0"/>
                    </a:p>
                  </a:txBody>
                  <a:tcPr/>
                </a:tc>
                <a:tc>
                  <a:txBody>
                    <a:bodyPr/>
                    <a:lstStyle/>
                    <a:p>
                      <a:r>
                        <a:rPr lang="es-ES" sz="1200" dirty="0"/>
                        <a:t>1</a:t>
                      </a:r>
                      <a:endParaRPr lang="es-PE" sz="1200" dirty="0"/>
                    </a:p>
                  </a:txBody>
                  <a:tcPr>
                    <a:solidFill>
                      <a:schemeClr val="accent6">
                        <a:lumMod val="40000"/>
                        <a:lumOff val="60000"/>
                      </a:schemeClr>
                    </a:solidFill>
                  </a:tcPr>
                </a:tc>
                <a:tc>
                  <a:txBody>
                    <a:bodyPr/>
                    <a:lstStyle/>
                    <a:p>
                      <a:r>
                        <a:rPr lang="es-ES" sz="1200" dirty="0"/>
                        <a:t>2</a:t>
                      </a:r>
                      <a:endParaRPr lang="es-PE" sz="1200" dirty="0"/>
                    </a:p>
                  </a:txBody>
                  <a:tcPr>
                    <a:solidFill>
                      <a:schemeClr val="accent6">
                        <a:lumMod val="40000"/>
                        <a:lumOff val="60000"/>
                      </a:schemeClr>
                    </a:solidFill>
                  </a:tcPr>
                </a:tc>
                <a:tc>
                  <a:txBody>
                    <a:bodyPr/>
                    <a:lstStyle/>
                    <a:p>
                      <a:r>
                        <a:rPr lang="es-ES" sz="1200" dirty="0"/>
                        <a:t>3</a:t>
                      </a:r>
                      <a:endParaRPr lang="es-PE" sz="1200" dirty="0"/>
                    </a:p>
                  </a:txBody>
                  <a:tcPr>
                    <a:solidFill>
                      <a:schemeClr val="accent6">
                        <a:lumMod val="40000"/>
                        <a:lumOff val="60000"/>
                      </a:schemeClr>
                    </a:solidFill>
                  </a:tcPr>
                </a:tc>
                <a:tc>
                  <a:txBody>
                    <a:bodyPr/>
                    <a:lstStyle/>
                    <a:p>
                      <a:r>
                        <a:rPr lang="es-ES" sz="1200" dirty="0"/>
                        <a:t>4</a:t>
                      </a:r>
                      <a:endParaRPr lang="es-PE" sz="1200" dirty="0"/>
                    </a:p>
                  </a:txBody>
                  <a:tcPr>
                    <a:solidFill>
                      <a:schemeClr val="accent6">
                        <a:lumMod val="40000"/>
                        <a:lumOff val="60000"/>
                      </a:schemeClr>
                    </a:solidFill>
                  </a:tcPr>
                </a:tc>
                <a:tc>
                  <a:txBody>
                    <a:bodyPr/>
                    <a:lstStyle/>
                    <a:p>
                      <a:r>
                        <a:rPr lang="es-ES" sz="1200" dirty="0"/>
                        <a:t>5</a:t>
                      </a:r>
                      <a:endParaRPr lang="es-PE" sz="1200" dirty="0"/>
                    </a:p>
                  </a:txBody>
                  <a:tcPr>
                    <a:solidFill>
                      <a:schemeClr val="accent6">
                        <a:lumMod val="40000"/>
                        <a:lumOff val="60000"/>
                      </a:schemeClr>
                    </a:solidFill>
                  </a:tcPr>
                </a:tc>
                <a:tc>
                  <a:txBody>
                    <a:bodyPr/>
                    <a:lstStyle/>
                    <a:p>
                      <a:r>
                        <a:rPr lang="es-ES" sz="1200" dirty="0"/>
                        <a:t>6</a:t>
                      </a:r>
                      <a:endParaRPr lang="es-PE" sz="1200" dirty="0"/>
                    </a:p>
                  </a:txBody>
                  <a:tcPr>
                    <a:solidFill>
                      <a:schemeClr val="accent6">
                        <a:lumMod val="40000"/>
                        <a:lumOff val="60000"/>
                      </a:schemeClr>
                    </a:solidFill>
                  </a:tcPr>
                </a:tc>
                <a:tc>
                  <a:txBody>
                    <a:bodyPr/>
                    <a:lstStyle/>
                    <a:p>
                      <a:r>
                        <a:rPr lang="es-ES" sz="1200" dirty="0"/>
                        <a:t>7</a:t>
                      </a:r>
                      <a:endParaRPr lang="es-PE" sz="1200" dirty="0"/>
                    </a:p>
                  </a:txBody>
                  <a:tcPr>
                    <a:solidFill>
                      <a:schemeClr val="accent6">
                        <a:lumMod val="40000"/>
                        <a:lumOff val="60000"/>
                      </a:schemeClr>
                    </a:solidFill>
                  </a:tcPr>
                </a:tc>
                <a:tc>
                  <a:txBody>
                    <a:bodyPr/>
                    <a:lstStyle/>
                    <a:p>
                      <a:r>
                        <a:rPr lang="es-ES" sz="1200" dirty="0"/>
                        <a:t>8</a:t>
                      </a:r>
                      <a:endParaRPr lang="es-PE" sz="1200" dirty="0"/>
                    </a:p>
                  </a:txBody>
                  <a:tcPr>
                    <a:solidFill>
                      <a:schemeClr val="accent6">
                        <a:lumMod val="40000"/>
                        <a:lumOff val="60000"/>
                      </a:schemeClr>
                    </a:solidFill>
                  </a:tcPr>
                </a:tc>
                <a:tc>
                  <a:txBody>
                    <a:bodyPr/>
                    <a:lstStyle/>
                    <a:p>
                      <a:r>
                        <a:rPr lang="es-ES" sz="1200" dirty="0"/>
                        <a:t>9</a:t>
                      </a:r>
                      <a:endParaRPr lang="es-PE" sz="1200" dirty="0"/>
                    </a:p>
                  </a:txBody>
                  <a:tcPr>
                    <a:solidFill>
                      <a:schemeClr val="accent6">
                        <a:lumMod val="40000"/>
                        <a:lumOff val="60000"/>
                      </a:schemeClr>
                    </a:solidFill>
                  </a:tcPr>
                </a:tc>
                <a:tc>
                  <a:txBody>
                    <a:bodyPr/>
                    <a:lstStyle/>
                    <a:p>
                      <a:r>
                        <a:rPr lang="es-ES" sz="1200" dirty="0"/>
                        <a:t>10</a:t>
                      </a:r>
                      <a:endParaRPr lang="es-PE" sz="1200" dirty="0"/>
                    </a:p>
                  </a:txBody>
                  <a:tcPr>
                    <a:solidFill>
                      <a:schemeClr val="accent6">
                        <a:lumMod val="40000"/>
                        <a:lumOff val="60000"/>
                      </a:schemeClr>
                    </a:solidFill>
                  </a:tcPr>
                </a:tc>
                <a:tc>
                  <a:txBody>
                    <a:bodyPr/>
                    <a:lstStyle/>
                    <a:p>
                      <a:r>
                        <a:rPr lang="es-ES" sz="1200" dirty="0"/>
                        <a:t>11</a:t>
                      </a:r>
                      <a:endParaRPr lang="es-PE" sz="1200" dirty="0"/>
                    </a:p>
                  </a:txBody>
                  <a:tcPr>
                    <a:solidFill>
                      <a:schemeClr val="accent6">
                        <a:lumMod val="40000"/>
                        <a:lumOff val="60000"/>
                      </a:schemeClr>
                    </a:solidFill>
                  </a:tcPr>
                </a:tc>
                <a:tc>
                  <a:txBody>
                    <a:bodyPr/>
                    <a:lstStyle/>
                    <a:p>
                      <a:r>
                        <a:rPr lang="es-ES" sz="1200" dirty="0"/>
                        <a:t>12</a:t>
                      </a:r>
                      <a:endParaRPr lang="es-PE" sz="1200" dirty="0"/>
                    </a:p>
                  </a:txBody>
                  <a:tcPr>
                    <a:solidFill>
                      <a:schemeClr val="accent6">
                        <a:lumMod val="40000"/>
                        <a:lumOff val="60000"/>
                      </a:schemeClr>
                    </a:solidFill>
                  </a:tcPr>
                </a:tc>
                <a:tc>
                  <a:txBody>
                    <a:bodyPr/>
                    <a:lstStyle/>
                    <a:p>
                      <a:r>
                        <a:rPr lang="es-ES" sz="1200" dirty="0"/>
                        <a:t>13</a:t>
                      </a:r>
                      <a:endParaRPr lang="es-PE" sz="1200" dirty="0"/>
                    </a:p>
                  </a:txBody>
                  <a:tcPr>
                    <a:solidFill>
                      <a:schemeClr val="accent6">
                        <a:lumMod val="40000"/>
                        <a:lumOff val="60000"/>
                      </a:schemeClr>
                    </a:solidFill>
                  </a:tcPr>
                </a:tc>
                <a:tc>
                  <a:txBody>
                    <a:bodyPr/>
                    <a:lstStyle/>
                    <a:p>
                      <a:r>
                        <a:rPr lang="es-ES" sz="1200" dirty="0"/>
                        <a:t>14</a:t>
                      </a:r>
                      <a:endParaRPr lang="es-PE" sz="1200" dirty="0"/>
                    </a:p>
                  </a:txBody>
                  <a:tcPr>
                    <a:solidFill>
                      <a:schemeClr val="accent6">
                        <a:lumMod val="40000"/>
                        <a:lumOff val="60000"/>
                      </a:schemeClr>
                    </a:solidFill>
                  </a:tcPr>
                </a:tc>
                <a:tc>
                  <a:txBody>
                    <a:bodyPr/>
                    <a:lstStyle/>
                    <a:p>
                      <a:r>
                        <a:rPr lang="es-ES" sz="1200" dirty="0"/>
                        <a:t>15</a:t>
                      </a:r>
                      <a:endParaRPr lang="es-PE" sz="1200" dirty="0"/>
                    </a:p>
                  </a:txBody>
                  <a:tcPr>
                    <a:solidFill>
                      <a:schemeClr val="accent6">
                        <a:lumMod val="40000"/>
                        <a:lumOff val="60000"/>
                      </a:schemeClr>
                    </a:solidFill>
                  </a:tcPr>
                </a:tc>
                <a:tc>
                  <a:txBody>
                    <a:bodyPr/>
                    <a:lstStyle/>
                    <a:p>
                      <a:r>
                        <a:rPr lang="es-ES" sz="1200" dirty="0"/>
                        <a:t>16</a:t>
                      </a:r>
                      <a:endParaRPr lang="es-PE" sz="1200" dirty="0"/>
                    </a:p>
                  </a:txBody>
                  <a:tcPr>
                    <a:solidFill>
                      <a:schemeClr val="accent6">
                        <a:lumMod val="40000"/>
                        <a:lumOff val="60000"/>
                      </a:schemeClr>
                    </a:solidFill>
                  </a:tcPr>
                </a:tc>
                <a:tc>
                  <a:txBody>
                    <a:bodyPr/>
                    <a:lstStyle/>
                    <a:p>
                      <a:r>
                        <a:rPr lang="es-ES" sz="1200" dirty="0"/>
                        <a:t>17</a:t>
                      </a:r>
                      <a:endParaRPr lang="es-PE" sz="1200" dirty="0"/>
                    </a:p>
                  </a:txBody>
                  <a:tcPr>
                    <a:solidFill>
                      <a:schemeClr val="accent6">
                        <a:lumMod val="40000"/>
                        <a:lumOff val="60000"/>
                      </a:schemeClr>
                    </a:solidFill>
                  </a:tcPr>
                </a:tc>
                <a:tc>
                  <a:txBody>
                    <a:bodyPr/>
                    <a:lstStyle/>
                    <a:p>
                      <a:r>
                        <a:rPr lang="es-ES" sz="1200" dirty="0"/>
                        <a:t>18</a:t>
                      </a:r>
                      <a:endParaRPr lang="es-PE" sz="1200" dirty="0"/>
                    </a:p>
                  </a:txBody>
                  <a:tcPr>
                    <a:solidFill>
                      <a:schemeClr val="accent6">
                        <a:lumMod val="40000"/>
                        <a:lumOff val="60000"/>
                      </a:schemeClr>
                    </a:solidFill>
                  </a:tcPr>
                </a:tc>
                <a:tc>
                  <a:txBody>
                    <a:bodyPr/>
                    <a:lstStyle/>
                    <a:p>
                      <a:r>
                        <a:rPr lang="es-ES" sz="1200" dirty="0"/>
                        <a:t>19</a:t>
                      </a:r>
                      <a:endParaRPr lang="es-PE" sz="1200" dirty="0"/>
                    </a:p>
                  </a:txBody>
                  <a:tcPr>
                    <a:solidFill>
                      <a:schemeClr val="accent6">
                        <a:lumMod val="40000"/>
                        <a:lumOff val="60000"/>
                      </a:schemeClr>
                    </a:solidFill>
                  </a:tcPr>
                </a:tc>
                <a:tc>
                  <a:txBody>
                    <a:bodyPr/>
                    <a:lstStyle/>
                    <a:p>
                      <a:r>
                        <a:rPr lang="es-ES" sz="1200" dirty="0"/>
                        <a:t>20</a:t>
                      </a:r>
                      <a:endParaRPr lang="es-PE" sz="1200" dirty="0"/>
                    </a:p>
                  </a:txBody>
                  <a:tcPr>
                    <a:solidFill>
                      <a:schemeClr val="accent6">
                        <a:lumMod val="40000"/>
                        <a:lumOff val="60000"/>
                      </a:schemeClr>
                    </a:solidFill>
                  </a:tcPr>
                </a:tc>
                <a:tc>
                  <a:txBody>
                    <a:bodyPr/>
                    <a:lstStyle/>
                    <a:p>
                      <a:r>
                        <a:rPr lang="es-ES" sz="1200" dirty="0"/>
                        <a:t>21</a:t>
                      </a:r>
                      <a:endParaRPr lang="es-PE" sz="1200" dirty="0"/>
                    </a:p>
                  </a:txBody>
                  <a:tcPr>
                    <a:solidFill>
                      <a:schemeClr val="accent6">
                        <a:lumMod val="40000"/>
                        <a:lumOff val="60000"/>
                      </a:schemeClr>
                    </a:solidFill>
                  </a:tcPr>
                </a:tc>
                <a:tc>
                  <a:txBody>
                    <a:bodyPr/>
                    <a:lstStyle/>
                    <a:p>
                      <a:r>
                        <a:rPr lang="es-ES" sz="1200" dirty="0"/>
                        <a:t>22</a:t>
                      </a:r>
                      <a:endParaRPr lang="es-PE" sz="1200" dirty="0"/>
                    </a:p>
                  </a:txBody>
                  <a:tcPr>
                    <a:solidFill>
                      <a:schemeClr val="accent6">
                        <a:lumMod val="40000"/>
                        <a:lumOff val="60000"/>
                      </a:schemeClr>
                    </a:solidFill>
                  </a:tcPr>
                </a:tc>
                <a:tc>
                  <a:txBody>
                    <a:bodyPr/>
                    <a:lstStyle/>
                    <a:p>
                      <a:r>
                        <a:rPr lang="es-ES" sz="1200" dirty="0"/>
                        <a:t>23</a:t>
                      </a:r>
                      <a:endParaRPr lang="es-PE" sz="1200" dirty="0"/>
                    </a:p>
                  </a:txBody>
                  <a:tcPr>
                    <a:solidFill>
                      <a:schemeClr val="accent6">
                        <a:lumMod val="40000"/>
                        <a:lumOff val="60000"/>
                      </a:schemeClr>
                    </a:solidFill>
                  </a:tcPr>
                </a:tc>
                <a:tc>
                  <a:txBody>
                    <a:bodyPr/>
                    <a:lstStyle/>
                    <a:p>
                      <a:r>
                        <a:rPr lang="es-ES" sz="1200" dirty="0"/>
                        <a:t>24</a:t>
                      </a:r>
                      <a:endParaRPr lang="es-PE" sz="1200" dirty="0"/>
                    </a:p>
                  </a:txBody>
                  <a:tcPr>
                    <a:solidFill>
                      <a:schemeClr val="accent6">
                        <a:lumMod val="40000"/>
                        <a:lumOff val="60000"/>
                      </a:schemeClr>
                    </a:solidFill>
                  </a:tcPr>
                </a:tc>
                <a:tc vMerge="1">
                  <a:txBody>
                    <a:bodyPr/>
                    <a:lstStyle/>
                    <a:p>
                      <a:endParaRPr lang="es-PE" dirty="0"/>
                    </a:p>
                  </a:txBody>
                  <a:tcPr/>
                </a:tc>
                <a:tc vMerge="1">
                  <a:txBody>
                    <a:bodyPr/>
                    <a:lstStyle/>
                    <a:p>
                      <a:endParaRPr lang="es-PE" dirty="0"/>
                    </a:p>
                  </a:txBody>
                  <a:tcPr/>
                </a:tc>
                <a:tc vMerge="1">
                  <a:txBody>
                    <a:bodyPr/>
                    <a:lstStyle/>
                    <a:p>
                      <a:endParaRPr lang="es-PE" dirty="0"/>
                    </a:p>
                  </a:txBody>
                  <a:tcPr/>
                </a:tc>
                <a:extLst>
                  <a:ext uri="{0D108BD9-81ED-4DB2-BD59-A6C34878D82A}">
                    <a16:rowId xmlns:a16="http://schemas.microsoft.com/office/drawing/2014/main" val="10001"/>
                  </a:ext>
                </a:extLst>
              </a:tr>
              <a:tr h="370840">
                <a:tc vMerge="1">
                  <a:txBody>
                    <a:bodyPr/>
                    <a:lstStyle/>
                    <a:p>
                      <a:endParaRPr lang="es-PE" sz="1400" dirty="0"/>
                    </a:p>
                  </a:txBody>
                  <a:tcPr/>
                </a:tc>
                <a:tc gridSpan="24">
                  <a:txBody>
                    <a:bodyPr/>
                    <a:lstStyle/>
                    <a:p>
                      <a:pPr algn="ctr"/>
                      <a:r>
                        <a:rPr lang="es-ES" sz="1400" dirty="0"/>
                        <a:t>INVERSIÓN</a:t>
                      </a:r>
                      <a:endParaRPr lang="es-PE" sz="1400" dirty="0"/>
                    </a:p>
                  </a:txBody>
                  <a:tcPr>
                    <a:solidFill>
                      <a:srgbClr val="FFFF00"/>
                    </a:solidFill>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pPr algn="ctr"/>
                      <a:endParaRPr lang="es-PE" sz="1400" dirty="0"/>
                    </a:p>
                  </a:txBody>
                  <a:tcPr>
                    <a:solidFill>
                      <a:srgbClr val="FF9999"/>
                    </a:solidFill>
                  </a:tcPr>
                </a:tc>
                <a:tc hMerge="1">
                  <a:txBody>
                    <a:bodyPr/>
                    <a:lstStyle/>
                    <a:p>
                      <a:endParaRPr lang="es-PE" sz="1400" dirty="0"/>
                    </a:p>
                  </a:txBody>
                  <a:tcPr/>
                </a:tc>
                <a:tc hMerge="1">
                  <a:txBody>
                    <a:bodyPr/>
                    <a:lstStyle/>
                    <a:p>
                      <a:endParaRPr lang="es-PE" sz="1400" dirty="0"/>
                    </a:p>
                  </a:txBody>
                  <a:tcPr/>
                </a:tc>
                <a:tc hMerge="1">
                  <a:txBody>
                    <a:bodyPr/>
                    <a:lstStyle/>
                    <a:p>
                      <a:endParaRPr lang="es-PE" sz="1400" dirty="0"/>
                    </a:p>
                  </a:txBody>
                  <a:tcPr/>
                </a:tc>
                <a:tc hMerge="1">
                  <a:txBody>
                    <a:bodyPr/>
                    <a:lstStyle/>
                    <a:p>
                      <a:endParaRPr lang="es-PE" sz="1400" dirty="0"/>
                    </a:p>
                  </a:txBody>
                  <a:tcPr/>
                </a:tc>
                <a:tc hMerge="1">
                  <a:txBody>
                    <a:bodyPr/>
                    <a:lstStyle/>
                    <a:p>
                      <a:endParaRPr lang="es-PE" sz="1400" dirty="0"/>
                    </a:p>
                  </a:txBody>
                  <a:tcPr/>
                </a:tc>
                <a:tc hMerge="1">
                  <a:txBody>
                    <a:bodyPr/>
                    <a:lstStyle/>
                    <a:p>
                      <a:endParaRPr lang="es-PE" sz="1400" dirty="0"/>
                    </a:p>
                  </a:txBody>
                  <a:tcPr/>
                </a:tc>
                <a:tc hMerge="1">
                  <a:txBody>
                    <a:bodyPr/>
                    <a:lstStyle/>
                    <a:p>
                      <a:endParaRPr lang="es-PE" sz="1400" dirty="0"/>
                    </a:p>
                  </a:txBody>
                  <a:tcPr/>
                </a:tc>
                <a:tc hMerge="1">
                  <a:txBody>
                    <a:bodyPr/>
                    <a:lstStyle/>
                    <a:p>
                      <a:endParaRPr lang="es-PE" sz="1400" dirty="0"/>
                    </a:p>
                  </a:txBody>
                  <a:tcPr/>
                </a:tc>
                <a:tc hMerge="1">
                  <a:txBody>
                    <a:bodyPr/>
                    <a:lstStyle/>
                    <a:p>
                      <a:endParaRPr lang="es-PE" sz="1400" dirty="0"/>
                    </a:p>
                  </a:txBody>
                  <a:tcPr/>
                </a:tc>
                <a:tc hMerge="1">
                  <a:txBody>
                    <a:bodyPr/>
                    <a:lstStyle/>
                    <a:p>
                      <a:endParaRPr lang="es-PE" sz="1400" dirty="0"/>
                    </a:p>
                  </a:txBody>
                  <a:tcPr/>
                </a:tc>
                <a:tc hMerge="1">
                  <a:txBody>
                    <a:bodyPr/>
                    <a:lstStyle/>
                    <a:p>
                      <a:endParaRPr lang="es-PE" sz="1400" dirty="0"/>
                    </a:p>
                  </a:txBody>
                  <a:tcPr/>
                </a:tc>
                <a:tc hMerge="1">
                  <a:txBody>
                    <a:bodyPr/>
                    <a:lstStyle/>
                    <a:p>
                      <a:endParaRPr lang="es-PE" sz="1400" dirty="0"/>
                    </a:p>
                  </a:txBody>
                  <a:tcPr/>
                </a:tc>
                <a:tc hMerge="1">
                  <a:txBody>
                    <a:bodyPr/>
                    <a:lstStyle/>
                    <a:p>
                      <a:endParaRPr lang="es-PE" sz="1400" dirty="0"/>
                    </a:p>
                  </a:txBody>
                  <a:tcPr/>
                </a:tc>
                <a:tc hMerge="1">
                  <a:txBody>
                    <a:bodyPr/>
                    <a:lstStyle/>
                    <a:p>
                      <a:endParaRPr lang="es-PE" sz="1400" dirty="0"/>
                    </a:p>
                  </a:txBody>
                  <a:tcPr/>
                </a:tc>
                <a:tc hMerge="1">
                  <a:txBody>
                    <a:bodyPr/>
                    <a:lstStyle/>
                    <a:p>
                      <a:endParaRPr lang="es-PE" sz="1400" dirty="0"/>
                    </a:p>
                  </a:txBody>
                  <a:tcPr/>
                </a:tc>
                <a:tc gridSpan="3">
                  <a:txBody>
                    <a:bodyPr/>
                    <a:lstStyle/>
                    <a:p>
                      <a:pPr algn="ctr"/>
                      <a:r>
                        <a:rPr lang="es-ES" sz="1400" dirty="0"/>
                        <a:t>P. I.</a:t>
                      </a:r>
                      <a:endParaRPr lang="es-PE" sz="1400" dirty="0"/>
                    </a:p>
                  </a:txBody>
                  <a:tcPr>
                    <a:solidFill>
                      <a:srgbClr val="B3F01C"/>
                    </a:solidFill>
                  </a:tcPr>
                </a:tc>
                <a:tc hMerge="1">
                  <a:txBody>
                    <a:bodyPr/>
                    <a:lstStyle/>
                    <a:p>
                      <a:endParaRPr lang="es-PE" sz="1400" dirty="0"/>
                    </a:p>
                  </a:txBody>
                  <a:tcPr/>
                </a:tc>
                <a:tc hMerge="1">
                  <a:txBody>
                    <a:bodyPr/>
                    <a:lstStyle/>
                    <a:p>
                      <a:endParaRPr lang="es-PE" sz="1400" dirty="0"/>
                    </a:p>
                  </a:txBody>
                  <a:tcPr/>
                </a:tc>
                <a:extLst>
                  <a:ext uri="{0D108BD9-81ED-4DB2-BD59-A6C34878D82A}">
                    <a16:rowId xmlns:a16="http://schemas.microsoft.com/office/drawing/2014/main" val="10002"/>
                  </a:ext>
                </a:extLst>
              </a:tr>
              <a:tr h="370840">
                <a:tc>
                  <a:txBody>
                    <a:bodyPr/>
                    <a:lstStyle/>
                    <a:p>
                      <a:pPr algn="ctr"/>
                      <a:r>
                        <a:rPr lang="es-ES" sz="1400" b="1" dirty="0"/>
                        <a:t>INVERSIÓN</a:t>
                      </a:r>
                      <a:endParaRPr lang="es-PE" sz="1400" b="1"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extLst>
                  <a:ext uri="{0D108BD9-81ED-4DB2-BD59-A6C34878D82A}">
                    <a16:rowId xmlns:a16="http://schemas.microsoft.com/office/drawing/2014/main" val="10003"/>
                  </a:ext>
                </a:extLst>
              </a:tr>
              <a:tr h="370840">
                <a:tc>
                  <a:txBody>
                    <a:bodyPr/>
                    <a:lstStyle/>
                    <a:p>
                      <a:r>
                        <a:rPr lang="es-ES" sz="1400" dirty="0"/>
                        <a:t>   1. Expediente técnico </a:t>
                      </a:r>
                      <a:endParaRPr lang="es-PE" sz="1400" dirty="0"/>
                    </a:p>
                  </a:txBody>
                  <a:tcPr>
                    <a:solidFill>
                      <a:srgbClr val="00B05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extLst>
                  <a:ext uri="{0D108BD9-81ED-4DB2-BD59-A6C34878D82A}">
                    <a16:rowId xmlns:a16="http://schemas.microsoft.com/office/drawing/2014/main" val="10004"/>
                  </a:ext>
                </a:extLst>
              </a:tr>
              <a:tr h="370840">
                <a:tc>
                  <a:txBody>
                    <a:bodyPr/>
                    <a:lstStyle/>
                    <a:p>
                      <a:r>
                        <a:rPr lang="es-ES" sz="1400" dirty="0"/>
                        <a:t>   2. Construcción de la bocatoma</a:t>
                      </a:r>
                      <a:endParaRPr lang="es-PE" sz="1400" dirty="0"/>
                    </a:p>
                  </a:txBody>
                  <a:tcPr>
                    <a:solidFill>
                      <a:srgbClr val="00B05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extLst>
                  <a:ext uri="{0D108BD9-81ED-4DB2-BD59-A6C34878D82A}">
                    <a16:rowId xmlns:a16="http://schemas.microsoft.com/office/drawing/2014/main" val="10005"/>
                  </a:ext>
                </a:extLst>
              </a:tr>
              <a:tr h="370840">
                <a:tc>
                  <a:txBody>
                    <a:bodyPr/>
                    <a:lstStyle/>
                    <a:p>
                      <a:r>
                        <a:rPr lang="es-ES" sz="1400" dirty="0"/>
                        <a:t>   3. Construcción del canal</a:t>
                      </a:r>
                      <a:endParaRPr lang="es-PE" sz="1400" dirty="0"/>
                    </a:p>
                  </a:txBody>
                  <a:tcPr>
                    <a:solidFill>
                      <a:srgbClr val="00B05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a:p>
                  </a:txBody>
                  <a:tcPr>
                    <a:solidFill>
                      <a:srgbClr val="00B0F0"/>
                    </a:solidFill>
                  </a:tcPr>
                </a:tc>
                <a:tc>
                  <a:txBody>
                    <a:bodyPr/>
                    <a:lstStyle/>
                    <a:p>
                      <a:endParaRPr lang="es-PE" sz="1400" dirty="0"/>
                    </a:p>
                  </a:txBody>
                  <a:tcPr>
                    <a:solidFill>
                      <a:srgbClr val="00B0F0"/>
                    </a:solidFill>
                  </a:tcPr>
                </a:tc>
                <a:tc>
                  <a:txBody>
                    <a:bodyPr/>
                    <a:lstStyle/>
                    <a:p>
                      <a:endParaRPr lang="es-PE" sz="140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a:p>
                  </a:txBody>
                  <a:tcPr>
                    <a:solidFill>
                      <a:srgbClr val="00B0F0"/>
                    </a:solidFill>
                  </a:tcPr>
                </a:tc>
                <a:tc>
                  <a:txBody>
                    <a:bodyPr/>
                    <a:lstStyle/>
                    <a:p>
                      <a:endParaRPr lang="es-PE" sz="1400" dirty="0"/>
                    </a:p>
                  </a:txBody>
                  <a:tcPr>
                    <a:solidFill>
                      <a:srgbClr val="00B0F0"/>
                    </a:solidFill>
                  </a:tcPr>
                </a:tc>
                <a:tc>
                  <a:txBody>
                    <a:bodyPr/>
                    <a:lstStyle/>
                    <a:p>
                      <a:endParaRPr lang="es-PE" sz="140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dirty="0"/>
                    </a:p>
                  </a:txBody>
                  <a:tcPr>
                    <a:solidFill>
                      <a:srgbClr val="00B0F0"/>
                    </a:solidFill>
                  </a:tcPr>
                </a:tc>
                <a:extLst>
                  <a:ext uri="{0D108BD9-81ED-4DB2-BD59-A6C34878D82A}">
                    <a16:rowId xmlns:a16="http://schemas.microsoft.com/office/drawing/2014/main" val="10006"/>
                  </a:ext>
                </a:extLst>
              </a:tr>
              <a:tr h="370840">
                <a:tc>
                  <a:txBody>
                    <a:bodyPr/>
                    <a:lstStyle/>
                    <a:p>
                      <a:r>
                        <a:rPr lang="es-ES" sz="1400" dirty="0"/>
                        <a:t>   4. </a:t>
                      </a:r>
                      <a:r>
                        <a:rPr lang="es-ES" sz="1400" dirty="0" err="1"/>
                        <a:t>Construc</a:t>
                      </a:r>
                      <a:r>
                        <a:rPr lang="es-ES" sz="1400" dirty="0"/>
                        <a:t>. de la caja de control</a:t>
                      </a:r>
                      <a:endParaRPr lang="es-PE" sz="1400" dirty="0"/>
                    </a:p>
                  </a:txBody>
                  <a:tcPr>
                    <a:solidFill>
                      <a:srgbClr val="00B05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a:p>
                  </a:txBody>
                  <a:tcPr>
                    <a:solidFill>
                      <a:srgbClr val="00B0F0"/>
                    </a:solidFill>
                  </a:tcPr>
                </a:tc>
                <a:tc>
                  <a:txBody>
                    <a:bodyPr/>
                    <a:lstStyle/>
                    <a:p>
                      <a:endParaRPr lang="es-PE" sz="1400" dirty="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a:p>
                  </a:txBody>
                  <a:tcPr>
                    <a:solidFill>
                      <a:srgbClr val="00B0F0"/>
                    </a:solidFill>
                  </a:tcPr>
                </a:tc>
                <a:extLst>
                  <a:ext uri="{0D108BD9-81ED-4DB2-BD59-A6C34878D82A}">
                    <a16:rowId xmlns:a16="http://schemas.microsoft.com/office/drawing/2014/main" val="10007"/>
                  </a:ext>
                </a:extLst>
              </a:tr>
              <a:tr h="370840">
                <a:tc>
                  <a:txBody>
                    <a:bodyPr/>
                    <a:lstStyle/>
                    <a:p>
                      <a:r>
                        <a:rPr lang="es-ES" sz="1400" dirty="0"/>
                        <a:t>   5. </a:t>
                      </a:r>
                      <a:r>
                        <a:rPr lang="es-ES" sz="1400" dirty="0" err="1"/>
                        <a:t>Capacitac</a:t>
                      </a:r>
                      <a:r>
                        <a:rPr lang="es-ES" sz="1400" dirty="0"/>
                        <a:t>. en</a:t>
                      </a:r>
                      <a:r>
                        <a:rPr lang="es-ES" sz="1400" baseline="0" dirty="0"/>
                        <a:t> </a:t>
                      </a:r>
                      <a:r>
                        <a:rPr lang="es-ES" sz="1400" baseline="0" dirty="0" err="1"/>
                        <a:t>organiz</a:t>
                      </a:r>
                      <a:r>
                        <a:rPr lang="es-ES" sz="1400" baseline="0" dirty="0"/>
                        <a:t>. y </a:t>
                      </a:r>
                      <a:r>
                        <a:rPr lang="es-ES" sz="1400" baseline="0" dirty="0" err="1"/>
                        <a:t>adm</a:t>
                      </a:r>
                      <a:r>
                        <a:rPr lang="es-ES" sz="1400" baseline="0" dirty="0"/>
                        <a:t>.</a:t>
                      </a:r>
                      <a:endParaRPr lang="es-PE" sz="1400" dirty="0"/>
                    </a:p>
                  </a:txBody>
                  <a:tcPr>
                    <a:solidFill>
                      <a:srgbClr val="00B05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dirty="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dirty="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extLst>
                  <a:ext uri="{0D108BD9-81ED-4DB2-BD59-A6C34878D82A}">
                    <a16:rowId xmlns:a16="http://schemas.microsoft.com/office/drawing/2014/main" val="10008"/>
                  </a:ext>
                </a:extLst>
              </a:tr>
              <a:tr h="370840">
                <a:tc>
                  <a:txBody>
                    <a:bodyPr/>
                    <a:lstStyle/>
                    <a:p>
                      <a:r>
                        <a:rPr lang="es-ES" sz="1400" dirty="0"/>
                        <a:t>   6. Capacitación en manejo de riego</a:t>
                      </a:r>
                      <a:endParaRPr lang="es-PE" sz="1400" dirty="0"/>
                    </a:p>
                  </a:txBody>
                  <a:tcPr>
                    <a:solidFill>
                      <a:srgbClr val="00B05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dirty="0"/>
                    </a:p>
                  </a:txBody>
                  <a:tcPr>
                    <a:solidFill>
                      <a:srgbClr val="00B0F0"/>
                    </a:solidFill>
                  </a:tcPr>
                </a:tc>
                <a:tc>
                  <a:txBody>
                    <a:bodyPr/>
                    <a:lstStyle/>
                    <a:p>
                      <a:endParaRPr lang="es-PE" sz="1400"/>
                    </a:p>
                  </a:txBody>
                  <a:tcPr>
                    <a:solidFill>
                      <a:srgbClr val="00B0F0"/>
                    </a:solidFill>
                  </a:tcPr>
                </a:tc>
                <a:tc>
                  <a:txBody>
                    <a:bodyPr/>
                    <a:lstStyle/>
                    <a:p>
                      <a:endParaRPr lang="es-PE" sz="140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extLst>
                  <a:ext uri="{0D108BD9-81ED-4DB2-BD59-A6C34878D82A}">
                    <a16:rowId xmlns:a16="http://schemas.microsoft.com/office/drawing/2014/main" val="10009"/>
                  </a:ext>
                </a:extLst>
              </a:tr>
              <a:tr h="370840">
                <a:tc>
                  <a:txBody>
                    <a:bodyPr/>
                    <a:lstStyle/>
                    <a:p>
                      <a:pPr algn="ctr"/>
                      <a:r>
                        <a:rPr lang="es-ES" sz="1400" b="1" dirty="0"/>
                        <a:t>POST</a:t>
                      </a:r>
                      <a:r>
                        <a:rPr lang="es-ES" sz="1400" b="1" baseline="0" dirty="0"/>
                        <a:t> INVERSIÓN</a:t>
                      </a:r>
                      <a:endParaRPr lang="es-PE" sz="1400" b="1"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tc>
                  <a:txBody>
                    <a:bodyPr/>
                    <a:lstStyle/>
                    <a:p>
                      <a:endParaRPr lang="es-PE" sz="1400" dirty="0"/>
                    </a:p>
                  </a:txBody>
                  <a:tcPr>
                    <a:solidFill>
                      <a:srgbClr val="00B050"/>
                    </a:solidFill>
                  </a:tcPr>
                </a:tc>
                <a:extLst>
                  <a:ext uri="{0D108BD9-81ED-4DB2-BD59-A6C34878D82A}">
                    <a16:rowId xmlns:a16="http://schemas.microsoft.com/office/drawing/2014/main" val="10010"/>
                  </a:ext>
                </a:extLst>
              </a:tr>
              <a:tr h="370840">
                <a:tc>
                  <a:txBody>
                    <a:bodyPr/>
                    <a:lstStyle/>
                    <a:p>
                      <a:r>
                        <a:rPr lang="es-ES" sz="1400" dirty="0"/>
                        <a:t>   7. Operación y mantenimiento</a:t>
                      </a:r>
                      <a:endParaRPr lang="es-PE" sz="1400" dirty="0"/>
                    </a:p>
                  </a:txBody>
                  <a:tcPr>
                    <a:solidFill>
                      <a:srgbClr val="00B05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a:txBody>
                    <a:bodyPr/>
                    <a:lstStyle/>
                    <a:p>
                      <a:endParaRPr lang="es-PE" sz="1400" dirty="0"/>
                    </a:p>
                  </a:txBody>
                  <a:tcPr>
                    <a:solidFill>
                      <a:srgbClr val="00B0F0"/>
                    </a:solidFill>
                  </a:tcPr>
                </a:tc>
                <a:tc gridSpan="3">
                  <a:txBody>
                    <a:bodyPr/>
                    <a:lstStyle/>
                    <a:p>
                      <a:endParaRPr lang="es-PE" sz="1400" dirty="0"/>
                    </a:p>
                  </a:txBody>
                  <a:tcPr>
                    <a:solidFill>
                      <a:srgbClr val="00B0F0"/>
                    </a:solidFill>
                  </a:tcPr>
                </a:tc>
                <a:tc hMerge="1">
                  <a:txBody>
                    <a:bodyPr/>
                    <a:lstStyle/>
                    <a:p>
                      <a:endParaRPr lang="es-PE" sz="1400" dirty="0"/>
                    </a:p>
                  </a:txBody>
                  <a:tcPr/>
                </a:tc>
                <a:tc hMerge="1">
                  <a:txBody>
                    <a:bodyPr/>
                    <a:lstStyle/>
                    <a:p>
                      <a:endParaRPr lang="es-PE" sz="1400" dirty="0"/>
                    </a:p>
                  </a:txBody>
                  <a:tcPr/>
                </a:tc>
                <a:extLst>
                  <a:ext uri="{0D108BD9-81ED-4DB2-BD59-A6C34878D82A}">
                    <a16:rowId xmlns:a16="http://schemas.microsoft.com/office/drawing/2014/main" val="10011"/>
                  </a:ext>
                </a:extLst>
              </a:tr>
            </a:tbl>
          </a:graphicData>
        </a:graphic>
      </p:graphicFrame>
      <p:cxnSp>
        <p:nvCxnSpPr>
          <p:cNvPr id="15" name="14 Conector recto"/>
          <p:cNvCxnSpPr/>
          <p:nvPr/>
        </p:nvCxnSpPr>
        <p:spPr>
          <a:xfrm>
            <a:off x="3000364" y="2428868"/>
            <a:ext cx="857256" cy="1588"/>
          </a:xfrm>
          <a:prstGeom prst="line">
            <a:avLst/>
          </a:prstGeom>
          <a:ln w="76200">
            <a:solidFill>
              <a:srgbClr val="E32998"/>
            </a:solidFill>
          </a:ln>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flipV="1">
            <a:off x="3857620" y="2786058"/>
            <a:ext cx="857256" cy="9524"/>
          </a:xfrm>
          <a:prstGeom prst="line">
            <a:avLst/>
          </a:prstGeom>
          <a:ln w="76200">
            <a:solidFill>
              <a:srgbClr val="B3F01C"/>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flipV="1">
            <a:off x="6357950" y="3500438"/>
            <a:ext cx="857256" cy="9524"/>
          </a:xfrm>
          <a:prstGeom prst="line">
            <a:avLst/>
          </a:prstGeom>
          <a:ln w="76200">
            <a:solidFill>
              <a:srgbClr val="B3F01C"/>
            </a:solidFill>
          </a:ln>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flipV="1">
            <a:off x="7143768" y="3857628"/>
            <a:ext cx="428628" cy="9524"/>
          </a:xfrm>
          <a:prstGeom prst="line">
            <a:avLst/>
          </a:prstGeom>
          <a:ln w="76200">
            <a:solidFill>
              <a:srgbClr val="B3F01C"/>
            </a:solidFill>
          </a:ln>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flipV="1">
            <a:off x="7572396" y="4214818"/>
            <a:ext cx="428628" cy="9524"/>
          </a:xfrm>
          <a:prstGeom prst="line">
            <a:avLst/>
          </a:prstGeom>
          <a:ln w="76200">
            <a:solidFill>
              <a:srgbClr val="B3F01C"/>
            </a:solidFill>
          </a:ln>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flipV="1">
            <a:off x="4714876" y="3143248"/>
            <a:ext cx="1643074" cy="9524"/>
          </a:xfrm>
          <a:prstGeom prst="line">
            <a:avLst/>
          </a:prstGeom>
          <a:ln w="76200">
            <a:solidFill>
              <a:srgbClr val="B3F01C"/>
            </a:solidFill>
          </a:ln>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8072462" y="5000636"/>
            <a:ext cx="857224" cy="1588"/>
          </a:xfrm>
          <a:prstGeom prst="line">
            <a:avLst/>
          </a:prstGeom>
          <a:ln w="76200">
            <a:solidFill>
              <a:srgbClr val="B3F01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orazón"/>
          <p:cNvSpPr/>
          <p:nvPr/>
        </p:nvSpPr>
        <p:spPr>
          <a:xfrm>
            <a:off x="1000100" y="500042"/>
            <a:ext cx="7929618" cy="5715040"/>
          </a:xfrm>
          <a:prstGeom prst="hear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a:solidFill>
                  <a:srgbClr val="002060"/>
                </a:solidFill>
              </a:rPr>
              <a:t>RECUERDA: QUE ESTA PROGRAMACIÓN HAY QUE HACER PARA TODAS LAS ALTERNATIVAS</a:t>
            </a:r>
            <a:endParaRPr lang="es-PE" sz="3200" b="1" dirty="0">
              <a:solidFill>
                <a:srgbClr val="002060"/>
              </a:solidFill>
            </a:endParaRPr>
          </a:p>
        </p:txBody>
      </p:sp>
      <p:pic>
        <p:nvPicPr>
          <p:cNvPr id="2050" name="Picture 2" descr="C:\Documents and Settings\Usuario\Configuración local\Archivos temporales de Internet\Content.IE5\8VQ76L4T\mujer-infarto[1].jpg"/>
          <p:cNvPicPr>
            <a:picLocks noChangeAspect="1" noChangeArrowheads="1"/>
          </p:cNvPicPr>
          <p:nvPr/>
        </p:nvPicPr>
        <p:blipFill>
          <a:blip r:embed="rId2"/>
          <a:srcRect/>
          <a:stretch>
            <a:fillRect/>
          </a:stretch>
        </p:blipFill>
        <p:spPr bwMode="auto">
          <a:xfrm>
            <a:off x="642910" y="4000504"/>
            <a:ext cx="1514471" cy="2086159"/>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428604"/>
            <a:ext cx="8501122" cy="584775"/>
          </a:xfrm>
          <a:prstGeom prst="rect">
            <a:avLst/>
          </a:prstGeom>
          <a:solidFill>
            <a:srgbClr val="E763E1"/>
          </a:solidFill>
          <a:ln w="38100">
            <a:solidFill>
              <a:schemeClr val="tx1"/>
            </a:solidFill>
          </a:ln>
        </p:spPr>
        <p:txBody>
          <a:bodyPr wrap="square" rtlCol="0">
            <a:spAutoFit/>
          </a:bodyPr>
          <a:lstStyle/>
          <a:p>
            <a:pPr algn="ctr"/>
            <a:r>
              <a:rPr lang="es-ES" sz="3200" dirty="0">
                <a:solidFill>
                  <a:srgbClr val="FFFF00"/>
                </a:solidFill>
              </a:rPr>
              <a:t>COSTOS CON PROYECTO A PRECIOS DE MERCADO</a:t>
            </a:r>
            <a:endParaRPr lang="es-PE" sz="3200" dirty="0">
              <a:solidFill>
                <a:srgbClr val="FFFF00"/>
              </a:solidFill>
            </a:endParaRPr>
          </a:p>
        </p:txBody>
      </p:sp>
      <p:sp>
        <p:nvSpPr>
          <p:cNvPr id="5" name="4 CuadroTexto"/>
          <p:cNvSpPr txBox="1"/>
          <p:nvPr/>
        </p:nvSpPr>
        <p:spPr>
          <a:xfrm>
            <a:off x="2571736" y="1142984"/>
            <a:ext cx="3786214" cy="369332"/>
          </a:xfrm>
          <a:prstGeom prst="rect">
            <a:avLst/>
          </a:prstGeom>
          <a:solidFill>
            <a:srgbClr val="FFC000"/>
          </a:solidFill>
          <a:ln w="38100">
            <a:solidFill>
              <a:srgbClr val="7030A0"/>
            </a:solidFill>
          </a:ln>
        </p:spPr>
        <p:txBody>
          <a:bodyPr wrap="square" rtlCol="0">
            <a:spAutoFit/>
          </a:bodyPr>
          <a:lstStyle/>
          <a:p>
            <a:pPr algn="ctr"/>
            <a:r>
              <a:rPr lang="es-ES" dirty="0"/>
              <a:t>A los precios tal como lo conocemos</a:t>
            </a:r>
            <a:endParaRPr lang="es-PE" dirty="0"/>
          </a:p>
        </p:txBody>
      </p:sp>
      <p:sp>
        <p:nvSpPr>
          <p:cNvPr id="6" name="5 Lágrima"/>
          <p:cNvSpPr/>
          <p:nvPr/>
        </p:nvSpPr>
        <p:spPr>
          <a:xfrm>
            <a:off x="571472" y="1714488"/>
            <a:ext cx="1928826" cy="1285884"/>
          </a:xfrm>
          <a:prstGeom prst="teardrop">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B3F01C"/>
                </a:solidFill>
              </a:rPr>
              <a:t>¿Que es necesario?</a:t>
            </a:r>
            <a:endParaRPr lang="es-PE" dirty="0">
              <a:solidFill>
                <a:srgbClr val="B3F01C"/>
              </a:solidFill>
            </a:endParaRPr>
          </a:p>
        </p:txBody>
      </p:sp>
      <p:sp>
        <p:nvSpPr>
          <p:cNvPr id="8" name="7 CuadroTexto"/>
          <p:cNvSpPr txBox="1"/>
          <p:nvPr/>
        </p:nvSpPr>
        <p:spPr>
          <a:xfrm>
            <a:off x="500034" y="3214686"/>
            <a:ext cx="3000396" cy="1754326"/>
          </a:xfrm>
          <a:prstGeom prst="rect">
            <a:avLst/>
          </a:prstGeom>
          <a:solidFill>
            <a:srgbClr val="FFCCFF"/>
          </a:solidFill>
          <a:ln>
            <a:solidFill>
              <a:srgbClr val="7030A0"/>
            </a:solidFill>
          </a:ln>
        </p:spPr>
        <p:txBody>
          <a:bodyPr wrap="square" rtlCol="0">
            <a:spAutoFit/>
          </a:bodyPr>
          <a:lstStyle/>
          <a:p>
            <a:r>
              <a:rPr lang="es-ES" dirty="0"/>
              <a:t>a) Detallar los requerimientos necesarios para la implementación de cada una de las acciones.</a:t>
            </a:r>
          </a:p>
          <a:p>
            <a:r>
              <a:rPr lang="es-ES" dirty="0"/>
              <a:t>b) Para estos requerimientos registrar el costo unitario.</a:t>
            </a:r>
            <a:endParaRPr lang="es-PE" dirty="0"/>
          </a:p>
        </p:txBody>
      </p:sp>
      <p:sp>
        <p:nvSpPr>
          <p:cNvPr id="9" name="8 Elipse"/>
          <p:cNvSpPr/>
          <p:nvPr/>
        </p:nvSpPr>
        <p:spPr>
          <a:xfrm>
            <a:off x="3929058" y="1714488"/>
            <a:ext cx="4000528" cy="3286148"/>
          </a:xfrm>
          <a:prstGeom prst="ellipse">
            <a:avLst/>
          </a:prstGeom>
          <a:solidFill>
            <a:srgbClr val="B4BE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rPr>
              <a:t>Maquinarias, equipos, materia prima, insumos, mano de obra, otros: unidades, precios.</a:t>
            </a:r>
            <a:endParaRPr lang="es-PE" sz="2800" dirty="0">
              <a:solidFill>
                <a:schemeClr val="tx1"/>
              </a:solidFill>
            </a:endParaRPr>
          </a:p>
        </p:txBody>
      </p:sp>
      <p:sp>
        <p:nvSpPr>
          <p:cNvPr id="10" name="9 CuadroTexto"/>
          <p:cNvSpPr txBox="1"/>
          <p:nvPr/>
        </p:nvSpPr>
        <p:spPr>
          <a:xfrm>
            <a:off x="2714612" y="5143512"/>
            <a:ext cx="4357718" cy="1200329"/>
          </a:xfrm>
          <a:prstGeom prst="rect">
            <a:avLst/>
          </a:prstGeom>
          <a:solidFill>
            <a:srgbClr val="FFFF00"/>
          </a:solidFill>
          <a:ln>
            <a:solidFill>
              <a:srgbClr val="7030A0"/>
            </a:solidFill>
          </a:ln>
        </p:spPr>
        <p:txBody>
          <a:bodyPr wrap="square" rtlCol="0">
            <a:spAutoFit/>
          </a:bodyPr>
          <a:lstStyle/>
          <a:p>
            <a:r>
              <a:rPr lang="es-ES" dirty="0">
                <a:solidFill>
                  <a:srgbClr val="E32998"/>
                </a:solidFill>
              </a:rPr>
              <a:t>Deben ser agrupados en:</a:t>
            </a:r>
          </a:p>
          <a:p>
            <a:pPr>
              <a:buFontTx/>
              <a:buChar char="-"/>
            </a:pPr>
            <a:r>
              <a:rPr lang="es-ES" dirty="0"/>
              <a:t> Insumos y materiales de origen nacional</a:t>
            </a:r>
          </a:p>
          <a:p>
            <a:pPr>
              <a:buFontTx/>
              <a:buChar char="-"/>
            </a:pPr>
            <a:r>
              <a:rPr lang="es-ES" dirty="0"/>
              <a:t> Insumos y materiales de origen importado</a:t>
            </a:r>
          </a:p>
          <a:p>
            <a:pPr>
              <a:buFontTx/>
              <a:buChar char="-"/>
            </a:pPr>
            <a:r>
              <a:rPr lang="es-ES" dirty="0"/>
              <a:t> Remuneraciones</a:t>
            </a:r>
            <a:endParaRPr lang="es-PE"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Tabla"/>
          <p:cNvGraphicFramePr>
            <a:graphicFrameLocks noGrp="1"/>
          </p:cNvGraphicFramePr>
          <p:nvPr>
            <p:extLst>
              <p:ext uri="{D42A27DB-BD31-4B8C-83A1-F6EECF244321}">
                <p14:modId xmlns:p14="http://schemas.microsoft.com/office/powerpoint/2010/main" val="2287797781"/>
              </p:ext>
            </p:extLst>
          </p:nvPr>
        </p:nvGraphicFramePr>
        <p:xfrm>
          <a:off x="500034" y="642918"/>
          <a:ext cx="8358245" cy="5608320"/>
        </p:xfrm>
        <a:graphic>
          <a:graphicData uri="http://schemas.openxmlformats.org/drawingml/2006/table">
            <a:tbl>
              <a:tblPr firstRow="1" bandRow="1">
                <a:tableStyleId>{5C22544A-7EE6-4342-B048-85BDC9FD1C3A}</a:tableStyleId>
              </a:tblPr>
              <a:tblGrid>
                <a:gridCol w="3357586">
                  <a:extLst>
                    <a:ext uri="{9D8B030D-6E8A-4147-A177-3AD203B41FA5}">
                      <a16:colId xmlns:a16="http://schemas.microsoft.com/office/drawing/2014/main" val="20000"/>
                    </a:ext>
                  </a:extLst>
                </a:gridCol>
                <a:gridCol w="928694">
                  <a:extLst>
                    <a:ext uri="{9D8B030D-6E8A-4147-A177-3AD203B41FA5}">
                      <a16:colId xmlns:a16="http://schemas.microsoft.com/office/drawing/2014/main" val="20001"/>
                    </a:ext>
                  </a:extLst>
                </a:gridCol>
                <a:gridCol w="1143008">
                  <a:extLst>
                    <a:ext uri="{9D8B030D-6E8A-4147-A177-3AD203B41FA5}">
                      <a16:colId xmlns:a16="http://schemas.microsoft.com/office/drawing/2014/main" val="20002"/>
                    </a:ext>
                  </a:extLst>
                </a:gridCol>
                <a:gridCol w="1357322">
                  <a:extLst>
                    <a:ext uri="{9D8B030D-6E8A-4147-A177-3AD203B41FA5}">
                      <a16:colId xmlns:a16="http://schemas.microsoft.com/office/drawing/2014/main" val="20003"/>
                    </a:ext>
                  </a:extLst>
                </a:gridCol>
                <a:gridCol w="1571635">
                  <a:extLst>
                    <a:ext uri="{9D8B030D-6E8A-4147-A177-3AD203B41FA5}">
                      <a16:colId xmlns:a16="http://schemas.microsoft.com/office/drawing/2014/main" val="20004"/>
                    </a:ext>
                  </a:extLst>
                </a:gridCol>
              </a:tblGrid>
              <a:tr h="180579">
                <a:tc gridSpan="5">
                  <a:txBody>
                    <a:bodyPr/>
                    <a:lstStyle/>
                    <a:p>
                      <a:pPr algn="ctr"/>
                      <a:r>
                        <a:rPr lang="es-ES" sz="1400" dirty="0">
                          <a:solidFill>
                            <a:schemeClr val="bg1"/>
                          </a:solidFill>
                        </a:rPr>
                        <a:t>COSTEO DE LA CONSTRUCCIÓN DEL CANAL</a:t>
                      </a:r>
                      <a:endParaRPr lang="es-PE" sz="1400" dirty="0">
                        <a:solidFill>
                          <a:schemeClr val="bg1"/>
                        </a:solidFill>
                      </a:endParaRPr>
                    </a:p>
                  </a:txBody>
                  <a:tcPr>
                    <a:solidFill>
                      <a:srgbClr val="E32998"/>
                    </a:solidFill>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extLst>
                  <a:ext uri="{0D108BD9-81ED-4DB2-BD59-A6C34878D82A}">
                    <a16:rowId xmlns:a16="http://schemas.microsoft.com/office/drawing/2014/main" val="10000"/>
                  </a:ext>
                </a:extLst>
              </a:tr>
              <a:tr h="180579">
                <a:tc>
                  <a:txBody>
                    <a:bodyPr/>
                    <a:lstStyle/>
                    <a:p>
                      <a:endParaRPr lang="es-ES" sz="1200" dirty="0"/>
                    </a:p>
                    <a:p>
                      <a:pPr algn="ctr"/>
                      <a:r>
                        <a:rPr lang="es-ES" sz="1200" dirty="0"/>
                        <a:t>REQUERIMIENTOS</a:t>
                      </a:r>
                      <a:endParaRPr lang="es-PE" sz="1200" dirty="0"/>
                    </a:p>
                  </a:txBody>
                  <a:tcPr>
                    <a:solidFill>
                      <a:srgbClr val="FFCC99"/>
                    </a:solidFill>
                  </a:tcPr>
                </a:tc>
                <a:tc>
                  <a:txBody>
                    <a:bodyPr/>
                    <a:lstStyle/>
                    <a:p>
                      <a:endParaRPr lang="es-ES" sz="1200" dirty="0"/>
                    </a:p>
                    <a:p>
                      <a:r>
                        <a:rPr lang="es-ES" sz="1200" dirty="0"/>
                        <a:t>UNIDADES</a:t>
                      </a:r>
                      <a:endParaRPr lang="es-PE" sz="1200" dirty="0"/>
                    </a:p>
                  </a:txBody>
                  <a:tcPr>
                    <a:solidFill>
                      <a:srgbClr val="FFCC99"/>
                    </a:solidFill>
                  </a:tcPr>
                </a:tc>
                <a:tc>
                  <a:txBody>
                    <a:bodyPr/>
                    <a:lstStyle/>
                    <a:p>
                      <a:endParaRPr lang="es-ES" sz="1200" dirty="0"/>
                    </a:p>
                    <a:p>
                      <a:pPr algn="ctr"/>
                      <a:r>
                        <a:rPr lang="es-ES" sz="1200" dirty="0"/>
                        <a:t>CANTIDAD</a:t>
                      </a:r>
                      <a:endParaRPr lang="es-PE" sz="1200" dirty="0"/>
                    </a:p>
                  </a:txBody>
                  <a:tcPr>
                    <a:solidFill>
                      <a:srgbClr val="FFCC99"/>
                    </a:solidFill>
                  </a:tcPr>
                </a:tc>
                <a:tc>
                  <a:txBody>
                    <a:bodyPr/>
                    <a:lstStyle/>
                    <a:p>
                      <a:pPr algn="ctr"/>
                      <a:r>
                        <a:rPr lang="es-ES" sz="1200" dirty="0"/>
                        <a:t>COSTO UNITARIO A PRECIO DE MERCADO</a:t>
                      </a:r>
                      <a:endParaRPr lang="es-PE" sz="1200" dirty="0"/>
                    </a:p>
                  </a:txBody>
                  <a:tcPr>
                    <a:solidFill>
                      <a:srgbClr val="FFCC99"/>
                    </a:solidFill>
                  </a:tcPr>
                </a:tc>
                <a:tc>
                  <a:txBody>
                    <a:bodyPr/>
                    <a:lstStyle/>
                    <a:p>
                      <a:pPr algn="ctr"/>
                      <a:r>
                        <a:rPr lang="es-ES" sz="1200" dirty="0"/>
                        <a:t>COSTO COMPONENTE A PRECIO DE MERCADO</a:t>
                      </a:r>
                      <a:endParaRPr lang="es-PE" sz="1200" dirty="0"/>
                    </a:p>
                  </a:txBody>
                  <a:tcPr>
                    <a:solidFill>
                      <a:srgbClr val="FFCC99"/>
                    </a:solidFill>
                  </a:tcPr>
                </a:tc>
                <a:extLst>
                  <a:ext uri="{0D108BD9-81ED-4DB2-BD59-A6C34878D82A}">
                    <a16:rowId xmlns:a16="http://schemas.microsoft.com/office/drawing/2014/main" val="10001"/>
                  </a:ext>
                </a:extLst>
              </a:tr>
              <a:tr h="180579">
                <a:tc>
                  <a:txBody>
                    <a:bodyPr/>
                    <a:lstStyle/>
                    <a:p>
                      <a:r>
                        <a:rPr lang="es-ES" sz="1200" b="1" dirty="0">
                          <a:solidFill>
                            <a:schemeClr val="bg1"/>
                          </a:solidFill>
                        </a:rPr>
                        <a:t>INSUMOS Y MATERIALES DE ORIGEN NACIONAL</a:t>
                      </a:r>
                      <a:endParaRPr lang="es-PE" sz="1200" b="1" dirty="0">
                        <a:solidFill>
                          <a:schemeClr val="bg1"/>
                        </a:solidFill>
                      </a:endParaRPr>
                    </a:p>
                  </a:txBody>
                  <a:tcPr>
                    <a:solidFill>
                      <a:srgbClr val="FF0000"/>
                    </a:solidFill>
                  </a:tcPr>
                </a:tc>
                <a:tc>
                  <a:txBody>
                    <a:bodyPr/>
                    <a:lstStyle/>
                    <a:p>
                      <a:endParaRPr lang="es-PE" sz="1200" dirty="0"/>
                    </a:p>
                  </a:txBody>
                  <a:tcPr>
                    <a:solidFill>
                      <a:srgbClr val="FF0000"/>
                    </a:solidFill>
                  </a:tcPr>
                </a:tc>
                <a:tc>
                  <a:txBody>
                    <a:bodyPr/>
                    <a:lstStyle/>
                    <a:p>
                      <a:endParaRPr lang="es-PE" sz="1200" dirty="0"/>
                    </a:p>
                  </a:txBody>
                  <a:tcPr>
                    <a:solidFill>
                      <a:srgbClr val="FF0000"/>
                    </a:solidFill>
                  </a:tcPr>
                </a:tc>
                <a:tc>
                  <a:txBody>
                    <a:bodyPr/>
                    <a:lstStyle/>
                    <a:p>
                      <a:endParaRPr lang="es-PE" sz="1200" dirty="0"/>
                    </a:p>
                  </a:txBody>
                  <a:tcPr>
                    <a:solidFill>
                      <a:srgbClr val="FF0000"/>
                    </a:solidFill>
                  </a:tcPr>
                </a:tc>
                <a:tc>
                  <a:txBody>
                    <a:bodyPr/>
                    <a:lstStyle/>
                    <a:p>
                      <a:pPr algn="ctr"/>
                      <a:r>
                        <a:rPr lang="es-ES" sz="1200" dirty="0">
                          <a:solidFill>
                            <a:schemeClr val="bg1"/>
                          </a:solidFill>
                        </a:rPr>
                        <a:t>7,269</a:t>
                      </a:r>
                      <a:endParaRPr lang="es-PE" sz="1200" dirty="0">
                        <a:solidFill>
                          <a:schemeClr val="bg1"/>
                        </a:solidFill>
                      </a:endParaRPr>
                    </a:p>
                  </a:txBody>
                  <a:tcPr>
                    <a:solidFill>
                      <a:srgbClr val="FF0000"/>
                    </a:solidFill>
                  </a:tcPr>
                </a:tc>
                <a:extLst>
                  <a:ext uri="{0D108BD9-81ED-4DB2-BD59-A6C34878D82A}">
                    <a16:rowId xmlns:a16="http://schemas.microsoft.com/office/drawing/2014/main" val="10002"/>
                  </a:ext>
                </a:extLst>
              </a:tr>
              <a:tr h="180579">
                <a:tc>
                  <a:txBody>
                    <a:bodyPr/>
                    <a:lstStyle/>
                    <a:p>
                      <a:r>
                        <a:rPr lang="es-ES" sz="1200" dirty="0"/>
                        <a:t>Cemento</a:t>
                      </a:r>
                      <a:endParaRPr lang="es-PE" sz="1200" dirty="0"/>
                    </a:p>
                  </a:txBody>
                  <a:tcPr>
                    <a:solidFill>
                      <a:srgbClr val="B8FAF2"/>
                    </a:solidFill>
                  </a:tcPr>
                </a:tc>
                <a:tc>
                  <a:txBody>
                    <a:bodyPr/>
                    <a:lstStyle/>
                    <a:p>
                      <a:pPr algn="ctr"/>
                      <a:r>
                        <a:rPr lang="es-ES" sz="1200" dirty="0"/>
                        <a:t>Bolsa</a:t>
                      </a:r>
                      <a:endParaRPr lang="es-PE" sz="1200" dirty="0"/>
                    </a:p>
                  </a:txBody>
                  <a:tcPr>
                    <a:solidFill>
                      <a:srgbClr val="B8FAF2"/>
                    </a:solidFill>
                  </a:tcPr>
                </a:tc>
                <a:tc>
                  <a:txBody>
                    <a:bodyPr/>
                    <a:lstStyle/>
                    <a:p>
                      <a:pPr algn="ctr"/>
                      <a:r>
                        <a:rPr lang="es-ES" sz="1200" dirty="0"/>
                        <a:t>120</a:t>
                      </a:r>
                      <a:endParaRPr lang="es-PE" sz="1200" dirty="0"/>
                    </a:p>
                  </a:txBody>
                  <a:tcPr>
                    <a:solidFill>
                      <a:srgbClr val="B8FAF2"/>
                    </a:solidFill>
                  </a:tcPr>
                </a:tc>
                <a:tc>
                  <a:txBody>
                    <a:bodyPr/>
                    <a:lstStyle/>
                    <a:p>
                      <a:pPr algn="ctr"/>
                      <a:r>
                        <a:rPr lang="es-ES" sz="1200" dirty="0"/>
                        <a:t>20</a:t>
                      </a:r>
                      <a:endParaRPr lang="es-PE" sz="1200" dirty="0"/>
                    </a:p>
                  </a:txBody>
                  <a:tcPr>
                    <a:solidFill>
                      <a:srgbClr val="B8FAF2"/>
                    </a:solidFill>
                  </a:tcPr>
                </a:tc>
                <a:tc>
                  <a:txBody>
                    <a:bodyPr/>
                    <a:lstStyle/>
                    <a:p>
                      <a:pPr algn="ctr"/>
                      <a:r>
                        <a:rPr lang="es-ES" sz="1200" dirty="0"/>
                        <a:t>2,400</a:t>
                      </a:r>
                      <a:endParaRPr lang="es-PE" sz="1200" dirty="0"/>
                    </a:p>
                  </a:txBody>
                  <a:tcPr>
                    <a:solidFill>
                      <a:srgbClr val="B8FAF2"/>
                    </a:solidFill>
                  </a:tcPr>
                </a:tc>
                <a:extLst>
                  <a:ext uri="{0D108BD9-81ED-4DB2-BD59-A6C34878D82A}">
                    <a16:rowId xmlns:a16="http://schemas.microsoft.com/office/drawing/2014/main" val="10003"/>
                  </a:ext>
                </a:extLst>
              </a:tr>
              <a:tr h="180579">
                <a:tc>
                  <a:txBody>
                    <a:bodyPr/>
                    <a:lstStyle/>
                    <a:p>
                      <a:r>
                        <a:rPr lang="es-ES" sz="1200" dirty="0"/>
                        <a:t>Hormigón</a:t>
                      </a:r>
                      <a:endParaRPr lang="es-PE" sz="1200" dirty="0"/>
                    </a:p>
                  </a:txBody>
                  <a:tcPr>
                    <a:solidFill>
                      <a:srgbClr val="B8FAF2"/>
                    </a:solidFill>
                  </a:tcPr>
                </a:tc>
                <a:tc>
                  <a:txBody>
                    <a:bodyPr/>
                    <a:lstStyle/>
                    <a:p>
                      <a:pPr algn="ctr"/>
                      <a:r>
                        <a:rPr lang="es-ES" sz="1200" dirty="0"/>
                        <a:t>M 3</a:t>
                      </a:r>
                      <a:endParaRPr lang="es-PE" sz="1200" dirty="0"/>
                    </a:p>
                  </a:txBody>
                  <a:tcPr>
                    <a:solidFill>
                      <a:srgbClr val="B8FAF2"/>
                    </a:solidFill>
                  </a:tcPr>
                </a:tc>
                <a:tc>
                  <a:txBody>
                    <a:bodyPr/>
                    <a:lstStyle/>
                    <a:p>
                      <a:pPr algn="ctr"/>
                      <a:r>
                        <a:rPr lang="es-ES" sz="1200" dirty="0"/>
                        <a:t>60</a:t>
                      </a:r>
                      <a:endParaRPr lang="es-PE" sz="1200" dirty="0"/>
                    </a:p>
                  </a:txBody>
                  <a:tcPr>
                    <a:solidFill>
                      <a:srgbClr val="B8FAF2"/>
                    </a:solidFill>
                  </a:tcPr>
                </a:tc>
                <a:tc>
                  <a:txBody>
                    <a:bodyPr/>
                    <a:lstStyle/>
                    <a:p>
                      <a:pPr algn="ctr"/>
                      <a:r>
                        <a:rPr lang="es-ES" sz="1200" dirty="0"/>
                        <a:t>35</a:t>
                      </a:r>
                      <a:endParaRPr lang="es-PE" sz="1200" dirty="0"/>
                    </a:p>
                  </a:txBody>
                  <a:tcPr>
                    <a:solidFill>
                      <a:srgbClr val="B8FAF2"/>
                    </a:solidFill>
                  </a:tcPr>
                </a:tc>
                <a:tc>
                  <a:txBody>
                    <a:bodyPr/>
                    <a:lstStyle/>
                    <a:p>
                      <a:pPr algn="ctr"/>
                      <a:r>
                        <a:rPr lang="es-ES" sz="1200" dirty="0"/>
                        <a:t>2,100</a:t>
                      </a:r>
                      <a:endParaRPr lang="es-PE" sz="1200" dirty="0"/>
                    </a:p>
                  </a:txBody>
                  <a:tcPr>
                    <a:solidFill>
                      <a:srgbClr val="B8FAF2"/>
                    </a:solidFill>
                  </a:tcPr>
                </a:tc>
                <a:extLst>
                  <a:ext uri="{0D108BD9-81ED-4DB2-BD59-A6C34878D82A}">
                    <a16:rowId xmlns:a16="http://schemas.microsoft.com/office/drawing/2014/main" val="10004"/>
                  </a:ext>
                </a:extLst>
              </a:tr>
              <a:tr h="180579">
                <a:tc>
                  <a:txBody>
                    <a:bodyPr/>
                    <a:lstStyle/>
                    <a:p>
                      <a:r>
                        <a:rPr lang="es-ES" sz="1200" dirty="0"/>
                        <a:t>Arena fina</a:t>
                      </a:r>
                      <a:endParaRPr lang="es-PE" sz="1200" dirty="0"/>
                    </a:p>
                  </a:txBody>
                  <a:tcPr>
                    <a:solidFill>
                      <a:srgbClr val="B8FAF2"/>
                    </a:solidFill>
                  </a:tcPr>
                </a:tc>
                <a:tc>
                  <a:txBody>
                    <a:bodyPr/>
                    <a:lstStyle/>
                    <a:p>
                      <a:pPr algn="ctr"/>
                      <a:r>
                        <a:rPr lang="es-ES" sz="1200" dirty="0"/>
                        <a:t>M 3</a:t>
                      </a:r>
                      <a:endParaRPr lang="es-PE" sz="1200" dirty="0"/>
                    </a:p>
                  </a:txBody>
                  <a:tcPr>
                    <a:solidFill>
                      <a:srgbClr val="B8FAF2"/>
                    </a:solidFill>
                  </a:tcPr>
                </a:tc>
                <a:tc>
                  <a:txBody>
                    <a:bodyPr/>
                    <a:lstStyle/>
                    <a:p>
                      <a:pPr algn="ctr"/>
                      <a:r>
                        <a:rPr lang="es-ES" sz="1200" dirty="0"/>
                        <a:t>2</a:t>
                      </a:r>
                      <a:endParaRPr lang="es-PE" sz="1200" dirty="0"/>
                    </a:p>
                  </a:txBody>
                  <a:tcPr>
                    <a:solidFill>
                      <a:srgbClr val="B8FAF2"/>
                    </a:solidFill>
                  </a:tcPr>
                </a:tc>
                <a:tc>
                  <a:txBody>
                    <a:bodyPr/>
                    <a:lstStyle/>
                    <a:p>
                      <a:pPr algn="ctr"/>
                      <a:r>
                        <a:rPr lang="es-ES" sz="1200" dirty="0"/>
                        <a:t>35</a:t>
                      </a:r>
                      <a:endParaRPr lang="es-PE" sz="1200" dirty="0"/>
                    </a:p>
                  </a:txBody>
                  <a:tcPr>
                    <a:solidFill>
                      <a:srgbClr val="B8FAF2"/>
                    </a:solidFill>
                  </a:tcPr>
                </a:tc>
                <a:tc>
                  <a:txBody>
                    <a:bodyPr/>
                    <a:lstStyle/>
                    <a:p>
                      <a:pPr algn="ctr"/>
                      <a:r>
                        <a:rPr lang="es-ES" sz="1200" dirty="0"/>
                        <a:t>70</a:t>
                      </a:r>
                      <a:endParaRPr lang="es-PE" sz="1200" dirty="0"/>
                    </a:p>
                  </a:txBody>
                  <a:tcPr>
                    <a:solidFill>
                      <a:srgbClr val="B8FAF2"/>
                    </a:solidFill>
                  </a:tcPr>
                </a:tc>
                <a:extLst>
                  <a:ext uri="{0D108BD9-81ED-4DB2-BD59-A6C34878D82A}">
                    <a16:rowId xmlns:a16="http://schemas.microsoft.com/office/drawing/2014/main" val="10005"/>
                  </a:ext>
                </a:extLst>
              </a:tr>
              <a:tr h="180579">
                <a:tc>
                  <a:txBody>
                    <a:bodyPr/>
                    <a:lstStyle/>
                    <a:p>
                      <a:r>
                        <a:rPr lang="es-ES" sz="1200" dirty="0"/>
                        <a:t>Piedra grande</a:t>
                      </a:r>
                      <a:endParaRPr lang="es-PE" sz="1200" dirty="0"/>
                    </a:p>
                  </a:txBody>
                  <a:tcPr>
                    <a:solidFill>
                      <a:srgbClr val="B8FAF2"/>
                    </a:solidFill>
                  </a:tcPr>
                </a:tc>
                <a:tc>
                  <a:txBody>
                    <a:bodyPr/>
                    <a:lstStyle/>
                    <a:p>
                      <a:pPr algn="ctr"/>
                      <a:r>
                        <a:rPr lang="es-ES" sz="1200" dirty="0"/>
                        <a:t>M 3</a:t>
                      </a:r>
                      <a:endParaRPr lang="es-PE" sz="1200" dirty="0"/>
                    </a:p>
                  </a:txBody>
                  <a:tcPr>
                    <a:solidFill>
                      <a:srgbClr val="B8FAF2"/>
                    </a:solidFill>
                  </a:tcPr>
                </a:tc>
                <a:tc>
                  <a:txBody>
                    <a:bodyPr/>
                    <a:lstStyle/>
                    <a:p>
                      <a:pPr algn="ctr"/>
                      <a:r>
                        <a:rPr lang="es-ES" sz="1200" dirty="0"/>
                        <a:t>30</a:t>
                      </a:r>
                      <a:endParaRPr lang="es-PE" sz="1200" dirty="0"/>
                    </a:p>
                  </a:txBody>
                  <a:tcPr>
                    <a:solidFill>
                      <a:srgbClr val="B8FAF2"/>
                    </a:solidFill>
                  </a:tcPr>
                </a:tc>
                <a:tc>
                  <a:txBody>
                    <a:bodyPr/>
                    <a:lstStyle/>
                    <a:p>
                      <a:pPr algn="ctr"/>
                      <a:r>
                        <a:rPr lang="es-ES" sz="1200" dirty="0"/>
                        <a:t>35</a:t>
                      </a:r>
                      <a:endParaRPr lang="es-PE" sz="1200" dirty="0"/>
                    </a:p>
                  </a:txBody>
                  <a:tcPr>
                    <a:solidFill>
                      <a:srgbClr val="B8FAF2"/>
                    </a:solidFill>
                  </a:tcPr>
                </a:tc>
                <a:tc>
                  <a:txBody>
                    <a:bodyPr/>
                    <a:lstStyle/>
                    <a:p>
                      <a:pPr algn="ctr"/>
                      <a:r>
                        <a:rPr lang="es-ES" sz="1200" dirty="0"/>
                        <a:t>1,050</a:t>
                      </a:r>
                      <a:endParaRPr lang="es-PE" sz="1200" dirty="0"/>
                    </a:p>
                  </a:txBody>
                  <a:tcPr>
                    <a:solidFill>
                      <a:srgbClr val="B8FAF2"/>
                    </a:solidFill>
                  </a:tcPr>
                </a:tc>
                <a:extLst>
                  <a:ext uri="{0D108BD9-81ED-4DB2-BD59-A6C34878D82A}">
                    <a16:rowId xmlns:a16="http://schemas.microsoft.com/office/drawing/2014/main" val="10006"/>
                  </a:ext>
                </a:extLst>
              </a:tr>
              <a:tr h="180579">
                <a:tc>
                  <a:txBody>
                    <a:bodyPr/>
                    <a:lstStyle/>
                    <a:p>
                      <a:r>
                        <a:rPr lang="es-ES" sz="1200" dirty="0"/>
                        <a:t>Tablas</a:t>
                      </a:r>
                      <a:endParaRPr lang="es-PE" sz="1200" dirty="0"/>
                    </a:p>
                  </a:txBody>
                  <a:tcPr>
                    <a:solidFill>
                      <a:srgbClr val="B8FAF2"/>
                    </a:solidFill>
                  </a:tcPr>
                </a:tc>
                <a:tc>
                  <a:txBody>
                    <a:bodyPr/>
                    <a:lstStyle/>
                    <a:p>
                      <a:pPr algn="ctr"/>
                      <a:r>
                        <a:rPr lang="es-ES" sz="1200" dirty="0"/>
                        <a:t>Pieza</a:t>
                      </a:r>
                      <a:endParaRPr lang="es-PE" sz="1200" dirty="0"/>
                    </a:p>
                  </a:txBody>
                  <a:tcPr>
                    <a:solidFill>
                      <a:srgbClr val="B8FAF2"/>
                    </a:solidFill>
                  </a:tcPr>
                </a:tc>
                <a:tc>
                  <a:txBody>
                    <a:bodyPr/>
                    <a:lstStyle/>
                    <a:p>
                      <a:pPr algn="ctr"/>
                      <a:r>
                        <a:rPr lang="es-ES" sz="1200" dirty="0"/>
                        <a:t>12</a:t>
                      </a:r>
                      <a:endParaRPr lang="es-PE" sz="1200" dirty="0"/>
                    </a:p>
                  </a:txBody>
                  <a:tcPr>
                    <a:solidFill>
                      <a:srgbClr val="B8FAF2"/>
                    </a:solidFill>
                  </a:tcPr>
                </a:tc>
                <a:tc>
                  <a:txBody>
                    <a:bodyPr/>
                    <a:lstStyle/>
                    <a:p>
                      <a:pPr algn="ctr"/>
                      <a:r>
                        <a:rPr lang="es-ES" sz="1200" dirty="0"/>
                        <a:t>8</a:t>
                      </a:r>
                      <a:endParaRPr lang="es-PE" sz="1200" dirty="0"/>
                    </a:p>
                  </a:txBody>
                  <a:tcPr>
                    <a:solidFill>
                      <a:srgbClr val="B8FAF2"/>
                    </a:solidFill>
                  </a:tcPr>
                </a:tc>
                <a:tc>
                  <a:txBody>
                    <a:bodyPr/>
                    <a:lstStyle/>
                    <a:p>
                      <a:pPr algn="ctr"/>
                      <a:r>
                        <a:rPr lang="es-ES" sz="1200" dirty="0"/>
                        <a:t>96</a:t>
                      </a:r>
                      <a:endParaRPr lang="es-PE" sz="1200" dirty="0"/>
                    </a:p>
                  </a:txBody>
                  <a:tcPr>
                    <a:solidFill>
                      <a:srgbClr val="B8FAF2"/>
                    </a:solidFill>
                  </a:tcPr>
                </a:tc>
                <a:extLst>
                  <a:ext uri="{0D108BD9-81ED-4DB2-BD59-A6C34878D82A}">
                    <a16:rowId xmlns:a16="http://schemas.microsoft.com/office/drawing/2014/main" val="10007"/>
                  </a:ext>
                </a:extLst>
              </a:tr>
              <a:tr h="180579">
                <a:tc>
                  <a:txBody>
                    <a:bodyPr/>
                    <a:lstStyle/>
                    <a:p>
                      <a:r>
                        <a:rPr lang="es-ES" sz="1200" dirty="0"/>
                        <a:t>Fierro ½</a:t>
                      </a:r>
                      <a:endParaRPr lang="es-PE" sz="1200" dirty="0"/>
                    </a:p>
                  </a:txBody>
                  <a:tcPr>
                    <a:solidFill>
                      <a:srgbClr val="B8FAF2"/>
                    </a:solidFill>
                  </a:tcPr>
                </a:tc>
                <a:tc>
                  <a:txBody>
                    <a:bodyPr/>
                    <a:lstStyle/>
                    <a:p>
                      <a:pPr algn="ctr"/>
                      <a:r>
                        <a:rPr lang="es-ES" sz="1200" dirty="0"/>
                        <a:t>Vara</a:t>
                      </a:r>
                      <a:endParaRPr lang="es-PE" sz="1200" dirty="0"/>
                    </a:p>
                  </a:txBody>
                  <a:tcPr>
                    <a:solidFill>
                      <a:srgbClr val="B8FAF2"/>
                    </a:solidFill>
                  </a:tcPr>
                </a:tc>
                <a:tc>
                  <a:txBody>
                    <a:bodyPr/>
                    <a:lstStyle/>
                    <a:p>
                      <a:pPr algn="ctr"/>
                      <a:r>
                        <a:rPr lang="es-ES" sz="1200" dirty="0"/>
                        <a:t>30</a:t>
                      </a:r>
                      <a:endParaRPr lang="es-PE" sz="1200" dirty="0"/>
                    </a:p>
                  </a:txBody>
                  <a:tcPr>
                    <a:solidFill>
                      <a:srgbClr val="B8FAF2"/>
                    </a:solidFill>
                  </a:tcPr>
                </a:tc>
                <a:tc>
                  <a:txBody>
                    <a:bodyPr/>
                    <a:lstStyle/>
                    <a:p>
                      <a:pPr algn="ctr"/>
                      <a:r>
                        <a:rPr lang="es-ES" sz="1200" dirty="0"/>
                        <a:t>28</a:t>
                      </a:r>
                      <a:endParaRPr lang="es-PE" sz="1200" dirty="0"/>
                    </a:p>
                  </a:txBody>
                  <a:tcPr>
                    <a:solidFill>
                      <a:srgbClr val="B8FAF2"/>
                    </a:solidFill>
                  </a:tcPr>
                </a:tc>
                <a:tc>
                  <a:txBody>
                    <a:bodyPr/>
                    <a:lstStyle/>
                    <a:p>
                      <a:pPr algn="ctr"/>
                      <a:r>
                        <a:rPr lang="es-ES" sz="1200" dirty="0"/>
                        <a:t>840</a:t>
                      </a:r>
                      <a:endParaRPr lang="es-PE" sz="1200" dirty="0"/>
                    </a:p>
                  </a:txBody>
                  <a:tcPr>
                    <a:solidFill>
                      <a:srgbClr val="B8FAF2"/>
                    </a:solidFill>
                  </a:tcPr>
                </a:tc>
                <a:extLst>
                  <a:ext uri="{0D108BD9-81ED-4DB2-BD59-A6C34878D82A}">
                    <a16:rowId xmlns:a16="http://schemas.microsoft.com/office/drawing/2014/main" val="10008"/>
                  </a:ext>
                </a:extLst>
              </a:tr>
              <a:tr h="180579">
                <a:tc>
                  <a:txBody>
                    <a:bodyPr/>
                    <a:lstStyle/>
                    <a:p>
                      <a:r>
                        <a:rPr lang="es-ES" sz="1200" dirty="0"/>
                        <a:t>Fierro 3/8</a:t>
                      </a:r>
                      <a:endParaRPr lang="es-PE" sz="1200" dirty="0"/>
                    </a:p>
                  </a:txBody>
                  <a:tcPr>
                    <a:solidFill>
                      <a:srgbClr val="B8FAF2"/>
                    </a:solidFill>
                  </a:tcPr>
                </a:tc>
                <a:tc>
                  <a:txBody>
                    <a:bodyPr/>
                    <a:lstStyle/>
                    <a:p>
                      <a:pPr algn="ctr"/>
                      <a:r>
                        <a:rPr lang="es-ES" sz="1200" dirty="0"/>
                        <a:t>Vara</a:t>
                      </a:r>
                      <a:endParaRPr lang="es-PE" sz="1200" dirty="0"/>
                    </a:p>
                  </a:txBody>
                  <a:tcPr>
                    <a:solidFill>
                      <a:srgbClr val="B8FAF2"/>
                    </a:solidFill>
                  </a:tcPr>
                </a:tc>
                <a:tc>
                  <a:txBody>
                    <a:bodyPr/>
                    <a:lstStyle/>
                    <a:p>
                      <a:pPr algn="ctr"/>
                      <a:r>
                        <a:rPr lang="es-ES" sz="1200" dirty="0"/>
                        <a:t>15</a:t>
                      </a:r>
                      <a:endParaRPr lang="es-PE" sz="1200" dirty="0"/>
                    </a:p>
                  </a:txBody>
                  <a:tcPr>
                    <a:solidFill>
                      <a:srgbClr val="B8FAF2"/>
                    </a:solidFill>
                  </a:tcPr>
                </a:tc>
                <a:tc>
                  <a:txBody>
                    <a:bodyPr/>
                    <a:lstStyle/>
                    <a:p>
                      <a:pPr algn="ctr"/>
                      <a:r>
                        <a:rPr lang="es-ES" sz="1200" dirty="0"/>
                        <a:t>28</a:t>
                      </a:r>
                      <a:endParaRPr lang="es-PE" sz="1200" dirty="0"/>
                    </a:p>
                  </a:txBody>
                  <a:tcPr>
                    <a:solidFill>
                      <a:srgbClr val="B8FAF2"/>
                    </a:solidFill>
                  </a:tcPr>
                </a:tc>
                <a:tc>
                  <a:txBody>
                    <a:bodyPr/>
                    <a:lstStyle/>
                    <a:p>
                      <a:pPr algn="ctr"/>
                      <a:r>
                        <a:rPr lang="es-ES" sz="1200" dirty="0"/>
                        <a:t>420</a:t>
                      </a:r>
                      <a:endParaRPr lang="es-PE" sz="1200" dirty="0"/>
                    </a:p>
                  </a:txBody>
                  <a:tcPr>
                    <a:solidFill>
                      <a:srgbClr val="B8FAF2"/>
                    </a:solidFill>
                  </a:tcPr>
                </a:tc>
                <a:extLst>
                  <a:ext uri="{0D108BD9-81ED-4DB2-BD59-A6C34878D82A}">
                    <a16:rowId xmlns:a16="http://schemas.microsoft.com/office/drawing/2014/main" val="10009"/>
                  </a:ext>
                </a:extLst>
              </a:tr>
              <a:tr h="180579">
                <a:tc>
                  <a:txBody>
                    <a:bodyPr/>
                    <a:lstStyle/>
                    <a:p>
                      <a:r>
                        <a:rPr lang="es-ES" sz="1200" dirty="0"/>
                        <a:t>Fierro ¼</a:t>
                      </a:r>
                      <a:endParaRPr lang="es-PE" sz="1200" dirty="0"/>
                    </a:p>
                  </a:txBody>
                  <a:tcPr>
                    <a:solidFill>
                      <a:srgbClr val="B8FAF2"/>
                    </a:solidFill>
                  </a:tcPr>
                </a:tc>
                <a:tc>
                  <a:txBody>
                    <a:bodyPr/>
                    <a:lstStyle/>
                    <a:p>
                      <a:pPr algn="ctr"/>
                      <a:r>
                        <a:rPr lang="es-ES" sz="1200" dirty="0"/>
                        <a:t>Kg</a:t>
                      </a:r>
                      <a:endParaRPr lang="es-PE" sz="1200" dirty="0"/>
                    </a:p>
                  </a:txBody>
                  <a:tcPr>
                    <a:solidFill>
                      <a:srgbClr val="B8FAF2"/>
                    </a:solidFill>
                  </a:tcPr>
                </a:tc>
                <a:tc>
                  <a:txBody>
                    <a:bodyPr/>
                    <a:lstStyle/>
                    <a:p>
                      <a:pPr algn="ctr"/>
                      <a:r>
                        <a:rPr lang="es-ES" sz="1200" dirty="0"/>
                        <a:t>45</a:t>
                      </a:r>
                      <a:endParaRPr lang="es-PE" sz="1200" dirty="0"/>
                    </a:p>
                  </a:txBody>
                  <a:tcPr>
                    <a:solidFill>
                      <a:srgbClr val="B8FAF2"/>
                    </a:solidFill>
                  </a:tcPr>
                </a:tc>
                <a:tc>
                  <a:txBody>
                    <a:bodyPr/>
                    <a:lstStyle/>
                    <a:p>
                      <a:pPr algn="ctr"/>
                      <a:r>
                        <a:rPr lang="es-ES" sz="1200" dirty="0"/>
                        <a:t>4</a:t>
                      </a:r>
                      <a:endParaRPr lang="es-PE" sz="1200" dirty="0"/>
                    </a:p>
                  </a:txBody>
                  <a:tcPr>
                    <a:solidFill>
                      <a:srgbClr val="B8FAF2"/>
                    </a:solidFill>
                  </a:tcPr>
                </a:tc>
                <a:tc>
                  <a:txBody>
                    <a:bodyPr/>
                    <a:lstStyle/>
                    <a:p>
                      <a:pPr algn="ctr"/>
                      <a:r>
                        <a:rPr lang="es-ES" sz="1200" dirty="0"/>
                        <a:t>180</a:t>
                      </a:r>
                      <a:endParaRPr lang="es-PE" sz="1200" dirty="0"/>
                    </a:p>
                  </a:txBody>
                  <a:tcPr>
                    <a:solidFill>
                      <a:srgbClr val="B8FAF2"/>
                    </a:solidFill>
                  </a:tcPr>
                </a:tc>
                <a:extLst>
                  <a:ext uri="{0D108BD9-81ED-4DB2-BD59-A6C34878D82A}">
                    <a16:rowId xmlns:a16="http://schemas.microsoft.com/office/drawing/2014/main" val="10010"/>
                  </a:ext>
                </a:extLst>
              </a:tr>
              <a:tr h="180579">
                <a:tc>
                  <a:txBody>
                    <a:bodyPr/>
                    <a:lstStyle/>
                    <a:p>
                      <a:r>
                        <a:rPr lang="es-ES" sz="1200" dirty="0"/>
                        <a:t>Clavos de 3 y 3.5</a:t>
                      </a:r>
                      <a:endParaRPr lang="es-PE" sz="1200" dirty="0"/>
                    </a:p>
                  </a:txBody>
                  <a:tcPr>
                    <a:solidFill>
                      <a:srgbClr val="B8FAF2"/>
                    </a:solidFill>
                  </a:tcPr>
                </a:tc>
                <a:tc>
                  <a:txBody>
                    <a:bodyPr/>
                    <a:lstStyle/>
                    <a:p>
                      <a:pPr algn="ctr"/>
                      <a:r>
                        <a:rPr lang="es-ES" sz="1200" dirty="0"/>
                        <a:t>Ciento</a:t>
                      </a:r>
                      <a:endParaRPr lang="es-PE" sz="1200" dirty="0"/>
                    </a:p>
                  </a:txBody>
                  <a:tcPr>
                    <a:solidFill>
                      <a:srgbClr val="B8FAF2"/>
                    </a:solidFill>
                  </a:tcPr>
                </a:tc>
                <a:tc>
                  <a:txBody>
                    <a:bodyPr/>
                    <a:lstStyle/>
                    <a:p>
                      <a:pPr algn="ctr"/>
                      <a:r>
                        <a:rPr lang="es-ES" sz="1200" dirty="0"/>
                        <a:t>8</a:t>
                      </a:r>
                      <a:endParaRPr lang="es-PE" sz="1200" dirty="0"/>
                    </a:p>
                  </a:txBody>
                  <a:tcPr>
                    <a:solidFill>
                      <a:srgbClr val="B8FAF2"/>
                    </a:solidFill>
                  </a:tcPr>
                </a:tc>
                <a:tc>
                  <a:txBody>
                    <a:bodyPr/>
                    <a:lstStyle/>
                    <a:p>
                      <a:pPr algn="ctr"/>
                      <a:r>
                        <a:rPr lang="es-ES" sz="1200" dirty="0"/>
                        <a:t>4</a:t>
                      </a:r>
                      <a:endParaRPr lang="es-PE" sz="1200" dirty="0"/>
                    </a:p>
                  </a:txBody>
                  <a:tcPr>
                    <a:solidFill>
                      <a:srgbClr val="B8FAF2"/>
                    </a:solidFill>
                  </a:tcPr>
                </a:tc>
                <a:tc>
                  <a:txBody>
                    <a:bodyPr/>
                    <a:lstStyle/>
                    <a:p>
                      <a:pPr algn="ctr"/>
                      <a:r>
                        <a:rPr lang="es-ES" sz="1200" dirty="0"/>
                        <a:t>32</a:t>
                      </a:r>
                      <a:endParaRPr lang="es-PE" sz="1200" dirty="0"/>
                    </a:p>
                  </a:txBody>
                  <a:tcPr>
                    <a:solidFill>
                      <a:srgbClr val="B8FAF2"/>
                    </a:solidFill>
                  </a:tcPr>
                </a:tc>
                <a:extLst>
                  <a:ext uri="{0D108BD9-81ED-4DB2-BD59-A6C34878D82A}">
                    <a16:rowId xmlns:a16="http://schemas.microsoft.com/office/drawing/2014/main" val="10011"/>
                  </a:ext>
                </a:extLst>
              </a:tr>
              <a:tr h="180579">
                <a:tc>
                  <a:txBody>
                    <a:bodyPr/>
                    <a:lstStyle/>
                    <a:p>
                      <a:r>
                        <a:rPr lang="es-ES" sz="1200" dirty="0"/>
                        <a:t>Alambre Nº 16</a:t>
                      </a:r>
                      <a:endParaRPr lang="es-PE" sz="1200" dirty="0"/>
                    </a:p>
                  </a:txBody>
                  <a:tcPr>
                    <a:solidFill>
                      <a:srgbClr val="B8FAF2"/>
                    </a:solidFill>
                  </a:tcPr>
                </a:tc>
                <a:tc>
                  <a:txBody>
                    <a:bodyPr/>
                    <a:lstStyle/>
                    <a:p>
                      <a:pPr algn="ctr"/>
                      <a:r>
                        <a:rPr lang="es-ES" sz="1200" dirty="0"/>
                        <a:t>M</a:t>
                      </a:r>
                      <a:endParaRPr lang="es-PE" sz="1200" dirty="0"/>
                    </a:p>
                  </a:txBody>
                  <a:tcPr>
                    <a:solidFill>
                      <a:srgbClr val="B8FAF2"/>
                    </a:solidFill>
                  </a:tcPr>
                </a:tc>
                <a:tc>
                  <a:txBody>
                    <a:bodyPr/>
                    <a:lstStyle/>
                    <a:p>
                      <a:pPr algn="ctr"/>
                      <a:r>
                        <a:rPr lang="es-ES" sz="1200" dirty="0"/>
                        <a:t>27</a:t>
                      </a:r>
                      <a:endParaRPr lang="es-PE" sz="1200" dirty="0"/>
                    </a:p>
                  </a:txBody>
                  <a:tcPr>
                    <a:solidFill>
                      <a:srgbClr val="B8FAF2"/>
                    </a:solidFill>
                  </a:tcPr>
                </a:tc>
                <a:tc>
                  <a:txBody>
                    <a:bodyPr/>
                    <a:lstStyle/>
                    <a:p>
                      <a:pPr algn="ctr"/>
                      <a:r>
                        <a:rPr lang="es-ES" sz="1200" dirty="0"/>
                        <a:t>3</a:t>
                      </a:r>
                      <a:endParaRPr lang="es-PE" sz="1200" dirty="0"/>
                    </a:p>
                  </a:txBody>
                  <a:tcPr>
                    <a:solidFill>
                      <a:srgbClr val="B8FAF2"/>
                    </a:solidFill>
                  </a:tcPr>
                </a:tc>
                <a:tc>
                  <a:txBody>
                    <a:bodyPr/>
                    <a:lstStyle/>
                    <a:p>
                      <a:pPr algn="ctr"/>
                      <a:r>
                        <a:rPr lang="es-ES" sz="1200" dirty="0"/>
                        <a:t>81</a:t>
                      </a:r>
                      <a:endParaRPr lang="es-PE" sz="1200" dirty="0"/>
                    </a:p>
                  </a:txBody>
                  <a:tcPr>
                    <a:solidFill>
                      <a:srgbClr val="B8FAF2"/>
                    </a:solidFill>
                  </a:tcPr>
                </a:tc>
                <a:extLst>
                  <a:ext uri="{0D108BD9-81ED-4DB2-BD59-A6C34878D82A}">
                    <a16:rowId xmlns:a16="http://schemas.microsoft.com/office/drawing/2014/main" val="10012"/>
                  </a:ext>
                </a:extLst>
              </a:tr>
              <a:tr h="180579">
                <a:tc>
                  <a:txBody>
                    <a:bodyPr/>
                    <a:lstStyle/>
                    <a:p>
                      <a:r>
                        <a:rPr lang="es-ES" sz="1200" b="1" dirty="0">
                          <a:solidFill>
                            <a:srgbClr val="FFFF00"/>
                          </a:solidFill>
                        </a:rPr>
                        <a:t>INSUMOS Y MATERIALES DE ORIGEN IMPORTADO</a:t>
                      </a:r>
                      <a:endParaRPr lang="es-PE" sz="1200" b="1" dirty="0">
                        <a:solidFill>
                          <a:srgbClr val="FFFF00"/>
                        </a:solidFill>
                      </a:endParaRPr>
                    </a:p>
                  </a:txBody>
                  <a:tcPr>
                    <a:solidFill>
                      <a:srgbClr val="00B050"/>
                    </a:solidFill>
                  </a:tcPr>
                </a:tc>
                <a:tc>
                  <a:txBody>
                    <a:bodyPr/>
                    <a:lstStyle/>
                    <a:p>
                      <a:pPr algn="ctr"/>
                      <a:endParaRPr lang="es-PE" sz="1200" dirty="0"/>
                    </a:p>
                  </a:txBody>
                  <a:tcPr>
                    <a:solidFill>
                      <a:srgbClr val="00B050"/>
                    </a:solidFill>
                  </a:tcPr>
                </a:tc>
                <a:tc>
                  <a:txBody>
                    <a:bodyPr/>
                    <a:lstStyle/>
                    <a:p>
                      <a:pPr algn="ctr"/>
                      <a:endParaRPr lang="es-PE" sz="1200" dirty="0"/>
                    </a:p>
                  </a:txBody>
                  <a:tcPr>
                    <a:solidFill>
                      <a:srgbClr val="00B050"/>
                    </a:solidFill>
                  </a:tcPr>
                </a:tc>
                <a:tc>
                  <a:txBody>
                    <a:bodyPr/>
                    <a:lstStyle/>
                    <a:p>
                      <a:pPr algn="ctr"/>
                      <a:endParaRPr lang="es-PE" sz="1200" dirty="0"/>
                    </a:p>
                  </a:txBody>
                  <a:tcPr>
                    <a:solidFill>
                      <a:srgbClr val="00B050"/>
                    </a:solidFill>
                  </a:tcPr>
                </a:tc>
                <a:tc>
                  <a:txBody>
                    <a:bodyPr/>
                    <a:lstStyle/>
                    <a:p>
                      <a:pPr algn="ctr"/>
                      <a:r>
                        <a:rPr lang="es-ES" sz="1200" dirty="0">
                          <a:solidFill>
                            <a:srgbClr val="FFFF00"/>
                          </a:solidFill>
                        </a:rPr>
                        <a:t>3,600</a:t>
                      </a:r>
                      <a:endParaRPr lang="es-PE" sz="1200" dirty="0">
                        <a:solidFill>
                          <a:srgbClr val="FFFF00"/>
                        </a:solidFill>
                      </a:endParaRPr>
                    </a:p>
                  </a:txBody>
                  <a:tcPr>
                    <a:solidFill>
                      <a:srgbClr val="00B050"/>
                    </a:solidFill>
                  </a:tcPr>
                </a:tc>
                <a:extLst>
                  <a:ext uri="{0D108BD9-81ED-4DB2-BD59-A6C34878D82A}">
                    <a16:rowId xmlns:a16="http://schemas.microsoft.com/office/drawing/2014/main" val="10013"/>
                  </a:ext>
                </a:extLst>
              </a:tr>
              <a:tr h="180579">
                <a:tc>
                  <a:txBody>
                    <a:bodyPr/>
                    <a:lstStyle/>
                    <a:p>
                      <a:r>
                        <a:rPr lang="es-ES" sz="1200" dirty="0"/>
                        <a:t>Herramientas de construcción</a:t>
                      </a:r>
                      <a:endParaRPr lang="es-PE" sz="1200" dirty="0"/>
                    </a:p>
                  </a:txBody>
                  <a:tcPr>
                    <a:solidFill>
                      <a:srgbClr val="B8FAF2"/>
                    </a:solidFill>
                  </a:tcPr>
                </a:tc>
                <a:tc>
                  <a:txBody>
                    <a:bodyPr/>
                    <a:lstStyle/>
                    <a:p>
                      <a:pPr algn="ctr"/>
                      <a:r>
                        <a:rPr lang="es-ES" sz="1200" dirty="0"/>
                        <a:t>Paquete</a:t>
                      </a:r>
                      <a:endParaRPr lang="es-PE" sz="1200" dirty="0"/>
                    </a:p>
                  </a:txBody>
                  <a:tcPr>
                    <a:solidFill>
                      <a:srgbClr val="B8FAF2"/>
                    </a:solidFill>
                  </a:tcPr>
                </a:tc>
                <a:tc>
                  <a:txBody>
                    <a:bodyPr/>
                    <a:lstStyle/>
                    <a:p>
                      <a:pPr algn="ctr"/>
                      <a:r>
                        <a:rPr lang="es-ES" sz="1200" dirty="0"/>
                        <a:t>3</a:t>
                      </a:r>
                      <a:endParaRPr lang="es-PE" sz="1200" dirty="0"/>
                    </a:p>
                  </a:txBody>
                  <a:tcPr>
                    <a:solidFill>
                      <a:srgbClr val="B8FAF2"/>
                    </a:solidFill>
                  </a:tcPr>
                </a:tc>
                <a:tc>
                  <a:txBody>
                    <a:bodyPr/>
                    <a:lstStyle/>
                    <a:p>
                      <a:pPr algn="ctr"/>
                      <a:r>
                        <a:rPr lang="es-ES" sz="1200" dirty="0"/>
                        <a:t>1200</a:t>
                      </a:r>
                      <a:endParaRPr lang="es-PE" sz="1200" dirty="0"/>
                    </a:p>
                  </a:txBody>
                  <a:tcPr>
                    <a:solidFill>
                      <a:srgbClr val="B8FAF2"/>
                    </a:solidFill>
                  </a:tcPr>
                </a:tc>
                <a:tc>
                  <a:txBody>
                    <a:bodyPr/>
                    <a:lstStyle/>
                    <a:p>
                      <a:pPr algn="ctr"/>
                      <a:r>
                        <a:rPr lang="es-ES" sz="1200" dirty="0"/>
                        <a:t>3,600</a:t>
                      </a:r>
                      <a:endParaRPr lang="es-PE" sz="1200" dirty="0"/>
                    </a:p>
                  </a:txBody>
                  <a:tcPr>
                    <a:solidFill>
                      <a:srgbClr val="B8FAF2"/>
                    </a:solidFill>
                  </a:tcPr>
                </a:tc>
                <a:extLst>
                  <a:ext uri="{0D108BD9-81ED-4DB2-BD59-A6C34878D82A}">
                    <a16:rowId xmlns:a16="http://schemas.microsoft.com/office/drawing/2014/main" val="10014"/>
                  </a:ext>
                </a:extLst>
              </a:tr>
              <a:tr h="180579">
                <a:tc>
                  <a:txBody>
                    <a:bodyPr/>
                    <a:lstStyle/>
                    <a:p>
                      <a:r>
                        <a:rPr lang="es-ES" sz="1200" dirty="0"/>
                        <a:t>REMUNERACIONES</a:t>
                      </a:r>
                      <a:endParaRPr lang="es-PE" sz="1200" dirty="0"/>
                    </a:p>
                  </a:txBody>
                  <a:tcPr>
                    <a:solidFill>
                      <a:srgbClr val="FFC000"/>
                    </a:solidFill>
                  </a:tcPr>
                </a:tc>
                <a:tc>
                  <a:txBody>
                    <a:bodyPr/>
                    <a:lstStyle/>
                    <a:p>
                      <a:pPr algn="ctr"/>
                      <a:endParaRPr lang="es-PE" sz="1200" dirty="0"/>
                    </a:p>
                  </a:txBody>
                  <a:tcPr>
                    <a:solidFill>
                      <a:srgbClr val="FFC000"/>
                    </a:solidFill>
                  </a:tcPr>
                </a:tc>
                <a:tc>
                  <a:txBody>
                    <a:bodyPr/>
                    <a:lstStyle/>
                    <a:p>
                      <a:pPr algn="ctr"/>
                      <a:endParaRPr lang="es-PE" sz="1200" dirty="0"/>
                    </a:p>
                  </a:txBody>
                  <a:tcPr>
                    <a:solidFill>
                      <a:srgbClr val="FFC000"/>
                    </a:solidFill>
                  </a:tcPr>
                </a:tc>
                <a:tc>
                  <a:txBody>
                    <a:bodyPr/>
                    <a:lstStyle/>
                    <a:p>
                      <a:pPr algn="ctr"/>
                      <a:endParaRPr lang="es-PE" sz="1200" dirty="0"/>
                    </a:p>
                  </a:txBody>
                  <a:tcPr>
                    <a:solidFill>
                      <a:srgbClr val="FFC000"/>
                    </a:solidFill>
                  </a:tcPr>
                </a:tc>
                <a:tc>
                  <a:txBody>
                    <a:bodyPr/>
                    <a:lstStyle/>
                    <a:p>
                      <a:pPr algn="ctr"/>
                      <a:r>
                        <a:rPr lang="es-ES" sz="1200" dirty="0"/>
                        <a:t>309</a:t>
                      </a:r>
                      <a:endParaRPr lang="es-PE" sz="1200" dirty="0"/>
                    </a:p>
                  </a:txBody>
                  <a:tcPr>
                    <a:solidFill>
                      <a:srgbClr val="FFC000"/>
                    </a:solidFill>
                  </a:tcPr>
                </a:tc>
                <a:extLst>
                  <a:ext uri="{0D108BD9-81ED-4DB2-BD59-A6C34878D82A}">
                    <a16:rowId xmlns:a16="http://schemas.microsoft.com/office/drawing/2014/main" val="10015"/>
                  </a:ext>
                </a:extLst>
              </a:tr>
              <a:tr h="180579">
                <a:tc>
                  <a:txBody>
                    <a:bodyPr/>
                    <a:lstStyle/>
                    <a:p>
                      <a:r>
                        <a:rPr lang="es-ES" sz="1200" dirty="0"/>
                        <a:t>Albañiles</a:t>
                      </a:r>
                      <a:endParaRPr lang="es-PE" sz="1200" dirty="0"/>
                    </a:p>
                  </a:txBody>
                  <a:tcPr>
                    <a:solidFill>
                      <a:srgbClr val="B8FAF2"/>
                    </a:solidFill>
                  </a:tcPr>
                </a:tc>
                <a:tc>
                  <a:txBody>
                    <a:bodyPr/>
                    <a:lstStyle/>
                    <a:p>
                      <a:pPr algn="ctr"/>
                      <a:r>
                        <a:rPr lang="es-ES" sz="1200" dirty="0"/>
                        <a:t>Personas</a:t>
                      </a:r>
                      <a:endParaRPr lang="es-PE" sz="1200" dirty="0"/>
                    </a:p>
                  </a:txBody>
                  <a:tcPr>
                    <a:solidFill>
                      <a:srgbClr val="B8FAF2"/>
                    </a:solidFill>
                  </a:tcPr>
                </a:tc>
                <a:tc>
                  <a:txBody>
                    <a:bodyPr/>
                    <a:lstStyle/>
                    <a:p>
                      <a:pPr algn="ctr"/>
                      <a:r>
                        <a:rPr lang="es-ES" sz="1200" dirty="0"/>
                        <a:t>9</a:t>
                      </a:r>
                      <a:endParaRPr lang="es-PE" sz="1200" dirty="0"/>
                    </a:p>
                  </a:txBody>
                  <a:tcPr>
                    <a:solidFill>
                      <a:srgbClr val="B8FAF2"/>
                    </a:solidFill>
                  </a:tcPr>
                </a:tc>
                <a:tc>
                  <a:txBody>
                    <a:bodyPr/>
                    <a:lstStyle/>
                    <a:p>
                      <a:pPr algn="ctr"/>
                      <a:r>
                        <a:rPr lang="es-ES" sz="1200" dirty="0"/>
                        <a:t>16</a:t>
                      </a:r>
                      <a:endParaRPr lang="es-PE" sz="1200" dirty="0"/>
                    </a:p>
                  </a:txBody>
                  <a:tcPr>
                    <a:solidFill>
                      <a:srgbClr val="B8FAF2"/>
                    </a:solidFill>
                  </a:tcPr>
                </a:tc>
                <a:tc>
                  <a:txBody>
                    <a:bodyPr/>
                    <a:lstStyle/>
                    <a:p>
                      <a:pPr algn="ctr"/>
                      <a:r>
                        <a:rPr lang="es-ES" sz="1200" dirty="0"/>
                        <a:t>144</a:t>
                      </a:r>
                      <a:endParaRPr lang="es-PE" sz="1200" dirty="0"/>
                    </a:p>
                  </a:txBody>
                  <a:tcPr>
                    <a:solidFill>
                      <a:srgbClr val="B8FAF2"/>
                    </a:solidFill>
                  </a:tcPr>
                </a:tc>
                <a:extLst>
                  <a:ext uri="{0D108BD9-81ED-4DB2-BD59-A6C34878D82A}">
                    <a16:rowId xmlns:a16="http://schemas.microsoft.com/office/drawing/2014/main" val="10016"/>
                  </a:ext>
                </a:extLst>
              </a:tr>
              <a:tr h="180579">
                <a:tc>
                  <a:txBody>
                    <a:bodyPr/>
                    <a:lstStyle/>
                    <a:p>
                      <a:r>
                        <a:rPr lang="es-ES" sz="1200" dirty="0"/>
                        <a:t>Peones</a:t>
                      </a:r>
                      <a:endParaRPr lang="es-PE" sz="1200" dirty="0"/>
                    </a:p>
                  </a:txBody>
                  <a:tcPr>
                    <a:solidFill>
                      <a:srgbClr val="B8FAF2"/>
                    </a:solidFill>
                  </a:tcPr>
                </a:tc>
                <a:tc>
                  <a:txBody>
                    <a:bodyPr/>
                    <a:lstStyle/>
                    <a:p>
                      <a:pPr algn="ctr"/>
                      <a:r>
                        <a:rPr lang="es-ES" sz="1200" dirty="0"/>
                        <a:t>Personas</a:t>
                      </a:r>
                      <a:endParaRPr lang="es-PE" sz="1200" dirty="0"/>
                    </a:p>
                  </a:txBody>
                  <a:tcPr>
                    <a:solidFill>
                      <a:srgbClr val="B8FAF2"/>
                    </a:solidFill>
                  </a:tcPr>
                </a:tc>
                <a:tc>
                  <a:txBody>
                    <a:bodyPr/>
                    <a:lstStyle/>
                    <a:p>
                      <a:pPr algn="ctr"/>
                      <a:r>
                        <a:rPr lang="es-ES" sz="1200" dirty="0"/>
                        <a:t>33</a:t>
                      </a:r>
                      <a:endParaRPr lang="es-PE" sz="1200" dirty="0"/>
                    </a:p>
                  </a:txBody>
                  <a:tcPr>
                    <a:solidFill>
                      <a:srgbClr val="B8FAF2"/>
                    </a:solidFill>
                  </a:tcPr>
                </a:tc>
                <a:tc>
                  <a:txBody>
                    <a:bodyPr/>
                    <a:lstStyle/>
                    <a:p>
                      <a:pPr algn="ctr"/>
                      <a:r>
                        <a:rPr lang="es-ES" sz="1200" dirty="0"/>
                        <a:t>5</a:t>
                      </a:r>
                      <a:endParaRPr lang="es-PE" sz="1200" dirty="0"/>
                    </a:p>
                  </a:txBody>
                  <a:tcPr>
                    <a:solidFill>
                      <a:srgbClr val="B8FAF2"/>
                    </a:solidFill>
                  </a:tcPr>
                </a:tc>
                <a:tc>
                  <a:txBody>
                    <a:bodyPr/>
                    <a:lstStyle/>
                    <a:p>
                      <a:pPr algn="ctr"/>
                      <a:r>
                        <a:rPr lang="es-ES" sz="1200" dirty="0"/>
                        <a:t>165</a:t>
                      </a:r>
                      <a:endParaRPr lang="es-PE" sz="1200" dirty="0"/>
                    </a:p>
                  </a:txBody>
                  <a:tcPr>
                    <a:solidFill>
                      <a:srgbClr val="B8FAF2"/>
                    </a:solidFill>
                  </a:tcPr>
                </a:tc>
                <a:extLst>
                  <a:ext uri="{0D108BD9-81ED-4DB2-BD59-A6C34878D82A}">
                    <a16:rowId xmlns:a16="http://schemas.microsoft.com/office/drawing/2014/main" val="10017"/>
                  </a:ext>
                </a:extLst>
              </a:tr>
              <a:tr h="180579">
                <a:tc gridSpan="4">
                  <a:txBody>
                    <a:bodyPr/>
                    <a:lstStyle/>
                    <a:p>
                      <a:r>
                        <a:rPr lang="es-ES" sz="1200" b="1" dirty="0">
                          <a:solidFill>
                            <a:srgbClr val="B8FAF2"/>
                          </a:solidFill>
                        </a:rPr>
                        <a:t>COSTO TOTAL COMPONENTE CONSTRUCCIÓN DE  CANAL</a:t>
                      </a:r>
                      <a:endParaRPr lang="es-PE" sz="1200" b="1" dirty="0">
                        <a:solidFill>
                          <a:srgbClr val="B8FAF2"/>
                        </a:solidFill>
                      </a:endParaRPr>
                    </a:p>
                  </a:txBody>
                  <a:tcPr>
                    <a:solidFill>
                      <a:srgbClr val="E32998"/>
                    </a:solidFill>
                  </a:tcPr>
                </a:tc>
                <a:tc hMerge="1">
                  <a:txBody>
                    <a:bodyPr/>
                    <a:lstStyle/>
                    <a:p>
                      <a:endParaRPr lang="es-PE" sz="1200" dirty="0"/>
                    </a:p>
                  </a:txBody>
                  <a:tcPr/>
                </a:tc>
                <a:tc hMerge="1">
                  <a:txBody>
                    <a:bodyPr/>
                    <a:lstStyle/>
                    <a:p>
                      <a:endParaRPr lang="es-PE" sz="1200" dirty="0"/>
                    </a:p>
                  </a:txBody>
                  <a:tcPr/>
                </a:tc>
                <a:tc hMerge="1">
                  <a:txBody>
                    <a:bodyPr/>
                    <a:lstStyle/>
                    <a:p>
                      <a:endParaRPr lang="es-PE" sz="1200" dirty="0"/>
                    </a:p>
                  </a:txBody>
                  <a:tcPr/>
                </a:tc>
                <a:tc>
                  <a:txBody>
                    <a:bodyPr/>
                    <a:lstStyle/>
                    <a:p>
                      <a:pPr algn="ctr"/>
                      <a:r>
                        <a:rPr lang="es-ES" sz="1200" dirty="0">
                          <a:solidFill>
                            <a:srgbClr val="B8FAF2"/>
                          </a:solidFill>
                        </a:rPr>
                        <a:t>11,178</a:t>
                      </a:r>
                      <a:endParaRPr lang="es-PE" sz="1200" dirty="0">
                        <a:solidFill>
                          <a:srgbClr val="B8FAF2"/>
                        </a:solidFill>
                      </a:endParaRPr>
                    </a:p>
                  </a:txBody>
                  <a:tcPr>
                    <a:solidFill>
                      <a:srgbClr val="E32998"/>
                    </a:solidFill>
                  </a:tcPr>
                </a:tc>
                <a:extLst>
                  <a:ext uri="{0D108BD9-81ED-4DB2-BD59-A6C34878D82A}">
                    <a16:rowId xmlns:a16="http://schemas.microsoft.com/office/drawing/2014/main" val="10018"/>
                  </a:ext>
                </a:extLst>
              </a:tr>
            </a:tbl>
          </a:graphicData>
        </a:graphic>
      </p:graphicFrame>
      <p:sp>
        <p:nvSpPr>
          <p:cNvPr id="8" name="7 CuadroTexto"/>
          <p:cNvSpPr txBox="1"/>
          <p:nvPr/>
        </p:nvSpPr>
        <p:spPr>
          <a:xfrm>
            <a:off x="1428728" y="142852"/>
            <a:ext cx="6572296" cy="369332"/>
          </a:xfrm>
          <a:prstGeom prst="rect">
            <a:avLst/>
          </a:prstGeom>
          <a:solidFill>
            <a:srgbClr val="FFFFCC"/>
          </a:solidFill>
          <a:ln w="38100">
            <a:solidFill>
              <a:srgbClr val="00B050"/>
            </a:solidFill>
          </a:ln>
        </p:spPr>
        <p:txBody>
          <a:bodyPr wrap="square" rtlCol="0">
            <a:spAutoFit/>
          </a:bodyPr>
          <a:lstStyle/>
          <a:p>
            <a:r>
              <a:rPr lang="es-ES" dirty="0"/>
              <a:t>ALTERNATIVA 1. Construcción de una nueva infraestructura de riego</a:t>
            </a:r>
            <a:endParaRPr lang="es-PE"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ortar rectángulo de esquina del mismo lado"/>
          <p:cNvSpPr/>
          <p:nvPr/>
        </p:nvSpPr>
        <p:spPr>
          <a:xfrm>
            <a:off x="2143108" y="285728"/>
            <a:ext cx="5000660" cy="3571900"/>
          </a:xfrm>
          <a:prstGeom prst="snip2Same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rgbClr val="B8FAF2"/>
                </a:solidFill>
              </a:rPr>
              <a:t>Así como  hemos costeado el componente de la construcción del canal, se debe costear cada uno de los componentes del PIP.  Expediente técnico,  construcción de bocatoma,  construcción de la caja de control, sesiones de capacitación y todo lo concerniente  a O y M.</a:t>
            </a:r>
            <a:endParaRPr lang="es-PE" sz="2400" dirty="0">
              <a:solidFill>
                <a:srgbClr val="B8FAF2"/>
              </a:solidFill>
            </a:endParaRPr>
          </a:p>
        </p:txBody>
      </p:sp>
      <p:pic>
        <p:nvPicPr>
          <p:cNvPr id="1026" name="Picture 2" descr="C:\Documents and Settings\Usuario\Configuración local\Archivos temporales de Internet\Content.IE5\MROZEXWH\aplanadora[1].jpg"/>
          <p:cNvPicPr>
            <a:picLocks noChangeAspect="1" noChangeArrowheads="1"/>
          </p:cNvPicPr>
          <p:nvPr/>
        </p:nvPicPr>
        <p:blipFill>
          <a:blip r:embed="rId2"/>
          <a:srcRect/>
          <a:stretch>
            <a:fillRect/>
          </a:stretch>
        </p:blipFill>
        <p:spPr bwMode="auto">
          <a:xfrm>
            <a:off x="357158" y="4286256"/>
            <a:ext cx="2603496" cy="1952622"/>
          </a:xfrm>
          <a:prstGeom prst="rect">
            <a:avLst/>
          </a:prstGeom>
          <a:noFill/>
        </p:spPr>
      </p:pic>
      <p:pic>
        <p:nvPicPr>
          <p:cNvPr id="1028" name="Picture 4" descr="http://www.fc.com.pe/img/productos/P0000133.jpg"/>
          <p:cNvPicPr>
            <a:picLocks noChangeAspect="1" noChangeArrowheads="1"/>
          </p:cNvPicPr>
          <p:nvPr/>
        </p:nvPicPr>
        <p:blipFill>
          <a:blip r:embed="rId3"/>
          <a:srcRect/>
          <a:stretch>
            <a:fillRect/>
          </a:stretch>
        </p:blipFill>
        <p:spPr bwMode="auto">
          <a:xfrm>
            <a:off x="4071934" y="4143380"/>
            <a:ext cx="1524004" cy="2164086"/>
          </a:xfrm>
          <a:prstGeom prst="rect">
            <a:avLst/>
          </a:prstGeom>
          <a:noFill/>
        </p:spPr>
      </p:pic>
      <p:pic>
        <p:nvPicPr>
          <p:cNvPr id="1031" name="Picture 7" descr="https://encrypted-tbn0.gstatic.com/images?q=tbn:ANd9GcTysfZErmq35DERQ6kpIK0IOgAk1PZHygRhrzpNO23XtHjaYEmC-TdC9g">
            <a:hlinkClick r:id="rId4"/>
          </p:cNvPr>
          <p:cNvPicPr>
            <a:picLocks noChangeAspect="1" noChangeArrowheads="1"/>
          </p:cNvPicPr>
          <p:nvPr/>
        </p:nvPicPr>
        <p:blipFill>
          <a:blip r:embed="rId5"/>
          <a:srcRect/>
          <a:stretch>
            <a:fillRect/>
          </a:stretch>
        </p:blipFill>
        <p:spPr bwMode="auto">
          <a:xfrm>
            <a:off x="6286512" y="4500570"/>
            <a:ext cx="2190765" cy="1643074"/>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Tabla"/>
          <p:cNvGraphicFramePr>
            <a:graphicFrameLocks noGrp="1"/>
          </p:cNvGraphicFramePr>
          <p:nvPr/>
        </p:nvGraphicFramePr>
        <p:xfrm>
          <a:off x="1142976" y="285728"/>
          <a:ext cx="6858048" cy="6000796"/>
        </p:xfrm>
        <a:graphic>
          <a:graphicData uri="http://schemas.openxmlformats.org/drawingml/2006/table">
            <a:tbl>
              <a:tblPr firstRow="1" bandRow="1">
                <a:tableStyleId>{5C22544A-7EE6-4342-B048-85BDC9FD1C3A}</a:tableStyleId>
              </a:tblPr>
              <a:tblGrid>
                <a:gridCol w="5267775">
                  <a:extLst>
                    <a:ext uri="{9D8B030D-6E8A-4147-A177-3AD203B41FA5}">
                      <a16:colId xmlns:a16="http://schemas.microsoft.com/office/drawing/2014/main" val="20000"/>
                    </a:ext>
                  </a:extLst>
                </a:gridCol>
                <a:gridCol w="1590273">
                  <a:extLst>
                    <a:ext uri="{9D8B030D-6E8A-4147-A177-3AD203B41FA5}">
                      <a16:colId xmlns:a16="http://schemas.microsoft.com/office/drawing/2014/main" val="20001"/>
                    </a:ext>
                  </a:extLst>
                </a:gridCol>
              </a:tblGrid>
              <a:tr h="352988">
                <a:tc gridSpan="2">
                  <a:txBody>
                    <a:bodyPr/>
                    <a:lstStyle/>
                    <a:p>
                      <a:pPr algn="ctr"/>
                      <a:r>
                        <a:rPr lang="es-ES" sz="1600" dirty="0"/>
                        <a:t>COSTOS</a:t>
                      </a:r>
                      <a:r>
                        <a:rPr lang="es-ES" sz="1600" baseline="0" dirty="0"/>
                        <a:t> TOTALES A PRECIOS DE MERCADO</a:t>
                      </a:r>
                      <a:endParaRPr lang="es-PE" sz="1600" dirty="0"/>
                    </a:p>
                  </a:txBody>
                  <a:tcPr>
                    <a:solidFill>
                      <a:srgbClr val="7030A0"/>
                    </a:solidFill>
                  </a:tcPr>
                </a:tc>
                <a:tc hMerge="1">
                  <a:txBody>
                    <a:bodyPr/>
                    <a:lstStyle/>
                    <a:p>
                      <a:endParaRPr lang="es-PE" sz="1400" dirty="0"/>
                    </a:p>
                  </a:txBody>
                  <a:tcPr/>
                </a:tc>
                <a:extLst>
                  <a:ext uri="{0D108BD9-81ED-4DB2-BD59-A6C34878D82A}">
                    <a16:rowId xmlns:a16="http://schemas.microsoft.com/office/drawing/2014/main" val="10000"/>
                  </a:ext>
                </a:extLst>
              </a:tr>
              <a:tr h="352988">
                <a:tc>
                  <a:txBody>
                    <a:bodyPr/>
                    <a:lstStyle/>
                    <a:p>
                      <a:r>
                        <a:rPr lang="es-ES" sz="1400" dirty="0"/>
                        <a:t>I.</a:t>
                      </a:r>
                      <a:r>
                        <a:rPr lang="es-ES" sz="1400" baseline="0" dirty="0"/>
                        <a:t>  FASE DE INVERSIÓN</a:t>
                      </a:r>
                      <a:endParaRPr lang="es-PE" sz="1400" dirty="0"/>
                    </a:p>
                  </a:txBody>
                  <a:tcPr>
                    <a:solidFill>
                      <a:schemeClr val="bg2">
                        <a:lumMod val="75000"/>
                      </a:schemeClr>
                    </a:solidFill>
                  </a:tcPr>
                </a:tc>
                <a:tc>
                  <a:txBody>
                    <a:bodyPr/>
                    <a:lstStyle/>
                    <a:p>
                      <a:r>
                        <a:rPr lang="es-ES" sz="1400" dirty="0"/>
                        <a:t>130,178</a:t>
                      </a:r>
                      <a:endParaRPr lang="es-PE" sz="1400" dirty="0"/>
                    </a:p>
                  </a:txBody>
                  <a:tcPr>
                    <a:solidFill>
                      <a:schemeClr val="bg2">
                        <a:lumMod val="75000"/>
                      </a:schemeClr>
                    </a:solidFill>
                  </a:tcPr>
                </a:tc>
                <a:extLst>
                  <a:ext uri="{0D108BD9-81ED-4DB2-BD59-A6C34878D82A}">
                    <a16:rowId xmlns:a16="http://schemas.microsoft.com/office/drawing/2014/main" val="10001"/>
                  </a:ext>
                </a:extLst>
              </a:tr>
              <a:tr h="352988">
                <a:tc>
                  <a:txBody>
                    <a:bodyPr/>
                    <a:lstStyle/>
                    <a:p>
                      <a:r>
                        <a:rPr lang="es-ES" sz="1400" dirty="0"/>
                        <a:t>    a)</a:t>
                      </a:r>
                      <a:r>
                        <a:rPr lang="es-ES" sz="1400" baseline="0" dirty="0"/>
                        <a:t> Expediente técnico</a:t>
                      </a:r>
                      <a:endParaRPr lang="es-PE" sz="1400" dirty="0"/>
                    </a:p>
                  </a:txBody>
                  <a:tcPr>
                    <a:solidFill>
                      <a:srgbClr val="FBE5BD"/>
                    </a:solidFill>
                  </a:tcPr>
                </a:tc>
                <a:tc>
                  <a:txBody>
                    <a:bodyPr/>
                    <a:lstStyle/>
                    <a:p>
                      <a:r>
                        <a:rPr lang="es-ES" sz="1400" dirty="0"/>
                        <a:t>6,000</a:t>
                      </a:r>
                      <a:endParaRPr lang="es-PE" sz="1400" dirty="0"/>
                    </a:p>
                  </a:txBody>
                  <a:tcPr>
                    <a:solidFill>
                      <a:srgbClr val="FBE5BD"/>
                    </a:solidFill>
                  </a:tcPr>
                </a:tc>
                <a:extLst>
                  <a:ext uri="{0D108BD9-81ED-4DB2-BD59-A6C34878D82A}">
                    <a16:rowId xmlns:a16="http://schemas.microsoft.com/office/drawing/2014/main" val="10002"/>
                  </a:ext>
                </a:extLst>
              </a:tr>
              <a:tr h="352988">
                <a:tc>
                  <a:txBody>
                    <a:bodyPr/>
                    <a:lstStyle/>
                    <a:p>
                      <a:r>
                        <a:rPr lang="es-ES" sz="1400" dirty="0"/>
                        <a:t>    b) Construcción de bocatoma</a:t>
                      </a:r>
                      <a:endParaRPr lang="es-PE" sz="1400" dirty="0"/>
                    </a:p>
                  </a:txBody>
                  <a:tcPr>
                    <a:solidFill>
                      <a:srgbClr val="FBE5BD"/>
                    </a:solidFill>
                  </a:tcPr>
                </a:tc>
                <a:tc>
                  <a:txBody>
                    <a:bodyPr/>
                    <a:lstStyle/>
                    <a:p>
                      <a:r>
                        <a:rPr lang="es-ES" sz="1400" dirty="0"/>
                        <a:t>20,000</a:t>
                      </a:r>
                      <a:endParaRPr lang="es-PE" sz="1400" dirty="0"/>
                    </a:p>
                  </a:txBody>
                  <a:tcPr>
                    <a:solidFill>
                      <a:srgbClr val="FBE5BD"/>
                    </a:solidFill>
                  </a:tcPr>
                </a:tc>
                <a:extLst>
                  <a:ext uri="{0D108BD9-81ED-4DB2-BD59-A6C34878D82A}">
                    <a16:rowId xmlns:a16="http://schemas.microsoft.com/office/drawing/2014/main" val="10003"/>
                  </a:ext>
                </a:extLst>
              </a:tr>
              <a:tr h="352988">
                <a:tc>
                  <a:txBody>
                    <a:bodyPr/>
                    <a:lstStyle/>
                    <a:p>
                      <a:r>
                        <a:rPr lang="es-ES" sz="1400" dirty="0"/>
                        <a:t>    c) Construcción de canal</a:t>
                      </a:r>
                      <a:endParaRPr lang="es-PE" sz="1400" dirty="0"/>
                    </a:p>
                  </a:txBody>
                  <a:tcPr>
                    <a:solidFill>
                      <a:srgbClr val="FBE5BD"/>
                    </a:solidFill>
                  </a:tcPr>
                </a:tc>
                <a:tc>
                  <a:txBody>
                    <a:bodyPr/>
                    <a:lstStyle/>
                    <a:p>
                      <a:r>
                        <a:rPr lang="es-ES" sz="1400" dirty="0"/>
                        <a:t>11,178</a:t>
                      </a:r>
                      <a:endParaRPr lang="es-PE" sz="1400" dirty="0"/>
                    </a:p>
                  </a:txBody>
                  <a:tcPr>
                    <a:solidFill>
                      <a:srgbClr val="FBE5BD"/>
                    </a:solidFill>
                  </a:tcPr>
                </a:tc>
                <a:extLst>
                  <a:ext uri="{0D108BD9-81ED-4DB2-BD59-A6C34878D82A}">
                    <a16:rowId xmlns:a16="http://schemas.microsoft.com/office/drawing/2014/main" val="10004"/>
                  </a:ext>
                </a:extLst>
              </a:tr>
              <a:tr h="352988">
                <a:tc>
                  <a:txBody>
                    <a:bodyPr/>
                    <a:lstStyle/>
                    <a:p>
                      <a:r>
                        <a:rPr lang="es-ES" sz="1400" dirty="0"/>
                        <a:t>         Insumos y materiales de origen nacional (1)</a:t>
                      </a:r>
                      <a:endParaRPr lang="es-PE" sz="1400" dirty="0"/>
                    </a:p>
                  </a:txBody>
                  <a:tcPr>
                    <a:solidFill>
                      <a:srgbClr val="FBE5BD"/>
                    </a:solidFill>
                  </a:tcPr>
                </a:tc>
                <a:tc>
                  <a:txBody>
                    <a:bodyPr/>
                    <a:lstStyle/>
                    <a:p>
                      <a:r>
                        <a:rPr lang="es-ES" sz="1400" dirty="0"/>
                        <a:t>4,269</a:t>
                      </a:r>
                      <a:endParaRPr lang="es-PE" sz="1400" dirty="0"/>
                    </a:p>
                  </a:txBody>
                  <a:tcPr>
                    <a:solidFill>
                      <a:srgbClr val="FBE5BD"/>
                    </a:solidFill>
                  </a:tcPr>
                </a:tc>
                <a:extLst>
                  <a:ext uri="{0D108BD9-81ED-4DB2-BD59-A6C34878D82A}">
                    <a16:rowId xmlns:a16="http://schemas.microsoft.com/office/drawing/2014/main" val="10005"/>
                  </a:ext>
                </a:extLst>
              </a:tr>
              <a:tr h="352988">
                <a:tc>
                  <a:txBody>
                    <a:bodyPr/>
                    <a:lstStyle/>
                    <a:p>
                      <a:r>
                        <a:rPr lang="es-ES" sz="1400" dirty="0"/>
                        <a:t>         Insumos y materiales de origen importado (1)</a:t>
                      </a:r>
                      <a:endParaRPr lang="es-PE" sz="1400" dirty="0"/>
                    </a:p>
                  </a:txBody>
                  <a:tcPr>
                    <a:solidFill>
                      <a:srgbClr val="FBE5BD"/>
                    </a:solidFill>
                  </a:tcPr>
                </a:tc>
                <a:tc>
                  <a:txBody>
                    <a:bodyPr/>
                    <a:lstStyle/>
                    <a:p>
                      <a:r>
                        <a:rPr lang="es-ES" sz="1400" dirty="0"/>
                        <a:t>1,600</a:t>
                      </a:r>
                      <a:endParaRPr lang="es-PE" sz="1400" dirty="0"/>
                    </a:p>
                  </a:txBody>
                  <a:tcPr>
                    <a:solidFill>
                      <a:srgbClr val="FBE5BD"/>
                    </a:solidFill>
                  </a:tcPr>
                </a:tc>
                <a:extLst>
                  <a:ext uri="{0D108BD9-81ED-4DB2-BD59-A6C34878D82A}">
                    <a16:rowId xmlns:a16="http://schemas.microsoft.com/office/drawing/2014/main" val="10006"/>
                  </a:ext>
                </a:extLst>
              </a:tr>
              <a:tr h="352988">
                <a:tc>
                  <a:txBody>
                    <a:bodyPr/>
                    <a:lstStyle/>
                    <a:p>
                      <a:r>
                        <a:rPr lang="es-ES" sz="1400" dirty="0"/>
                        <a:t>         Combustibles (1)</a:t>
                      </a:r>
                      <a:endParaRPr lang="es-PE" sz="1400" dirty="0"/>
                    </a:p>
                  </a:txBody>
                  <a:tcPr>
                    <a:solidFill>
                      <a:srgbClr val="FBE5BD"/>
                    </a:solidFill>
                  </a:tcPr>
                </a:tc>
                <a:tc>
                  <a:txBody>
                    <a:bodyPr/>
                    <a:lstStyle/>
                    <a:p>
                      <a:r>
                        <a:rPr lang="es-ES" sz="1400" dirty="0"/>
                        <a:t>2,000</a:t>
                      </a:r>
                      <a:endParaRPr lang="es-PE" sz="1400" dirty="0"/>
                    </a:p>
                  </a:txBody>
                  <a:tcPr>
                    <a:solidFill>
                      <a:srgbClr val="FBE5BD"/>
                    </a:solidFill>
                  </a:tcPr>
                </a:tc>
                <a:extLst>
                  <a:ext uri="{0D108BD9-81ED-4DB2-BD59-A6C34878D82A}">
                    <a16:rowId xmlns:a16="http://schemas.microsoft.com/office/drawing/2014/main" val="10007"/>
                  </a:ext>
                </a:extLst>
              </a:tr>
              <a:tr h="352988">
                <a:tc>
                  <a:txBody>
                    <a:bodyPr/>
                    <a:lstStyle/>
                    <a:p>
                      <a:r>
                        <a:rPr lang="es-ES" sz="1400" dirty="0"/>
                        <a:t>         Mano de obra calificada (1)</a:t>
                      </a:r>
                      <a:endParaRPr lang="es-PE" sz="1400" dirty="0"/>
                    </a:p>
                  </a:txBody>
                  <a:tcPr>
                    <a:solidFill>
                      <a:srgbClr val="FBE5BD"/>
                    </a:solidFill>
                  </a:tcPr>
                </a:tc>
                <a:tc>
                  <a:txBody>
                    <a:bodyPr/>
                    <a:lstStyle/>
                    <a:p>
                      <a:r>
                        <a:rPr lang="es-ES" sz="1400" dirty="0"/>
                        <a:t>2,000</a:t>
                      </a:r>
                      <a:endParaRPr lang="es-PE" sz="1400" dirty="0"/>
                    </a:p>
                  </a:txBody>
                  <a:tcPr>
                    <a:solidFill>
                      <a:srgbClr val="FBE5BD"/>
                    </a:solidFill>
                  </a:tcPr>
                </a:tc>
                <a:extLst>
                  <a:ext uri="{0D108BD9-81ED-4DB2-BD59-A6C34878D82A}">
                    <a16:rowId xmlns:a16="http://schemas.microsoft.com/office/drawing/2014/main" val="10008"/>
                  </a:ext>
                </a:extLst>
              </a:tr>
              <a:tr h="352988">
                <a:tc>
                  <a:txBody>
                    <a:bodyPr/>
                    <a:lstStyle/>
                    <a:p>
                      <a:r>
                        <a:rPr lang="es-ES" sz="1400" dirty="0"/>
                        <a:t>         mano de obra no</a:t>
                      </a:r>
                      <a:r>
                        <a:rPr lang="es-ES" sz="1400" baseline="0" dirty="0"/>
                        <a:t> calificada (1)</a:t>
                      </a:r>
                      <a:endParaRPr lang="es-PE" sz="1400" dirty="0"/>
                    </a:p>
                  </a:txBody>
                  <a:tcPr>
                    <a:solidFill>
                      <a:srgbClr val="FBE5BD"/>
                    </a:solidFill>
                  </a:tcPr>
                </a:tc>
                <a:tc>
                  <a:txBody>
                    <a:bodyPr/>
                    <a:lstStyle/>
                    <a:p>
                      <a:r>
                        <a:rPr lang="es-ES" sz="1400" dirty="0"/>
                        <a:t>1,309</a:t>
                      </a:r>
                      <a:endParaRPr lang="es-PE" sz="1400" dirty="0"/>
                    </a:p>
                  </a:txBody>
                  <a:tcPr>
                    <a:solidFill>
                      <a:srgbClr val="FBE5BD"/>
                    </a:solidFill>
                  </a:tcPr>
                </a:tc>
                <a:extLst>
                  <a:ext uri="{0D108BD9-81ED-4DB2-BD59-A6C34878D82A}">
                    <a16:rowId xmlns:a16="http://schemas.microsoft.com/office/drawing/2014/main" val="10009"/>
                  </a:ext>
                </a:extLst>
              </a:tr>
              <a:tr h="352988">
                <a:tc>
                  <a:txBody>
                    <a:bodyPr/>
                    <a:lstStyle/>
                    <a:p>
                      <a:r>
                        <a:rPr lang="es-ES" sz="1400" dirty="0"/>
                        <a:t>   d) Construcción de caja de control</a:t>
                      </a:r>
                      <a:endParaRPr lang="es-PE" sz="1400" dirty="0"/>
                    </a:p>
                  </a:txBody>
                  <a:tcPr>
                    <a:solidFill>
                      <a:srgbClr val="FBE5BD"/>
                    </a:solidFill>
                  </a:tcPr>
                </a:tc>
                <a:tc>
                  <a:txBody>
                    <a:bodyPr/>
                    <a:lstStyle/>
                    <a:p>
                      <a:r>
                        <a:rPr lang="es-ES" sz="1400" dirty="0"/>
                        <a:t>24,000</a:t>
                      </a:r>
                      <a:endParaRPr lang="es-PE" sz="1400" dirty="0"/>
                    </a:p>
                  </a:txBody>
                  <a:tcPr>
                    <a:solidFill>
                      <a:srgbClr val="FBE5BD"/>
                    </a:solidFill>
                  </a:tcPr>
                </a:tc>
                <a:extLst>
                  <a:ext uri="{0D108BD9-81ED-4DB2-BD59-A6C34878D82A}">
                    <a16:rowId xmlns:a16="http://schemas.microsoft.com/office/drawing/2014/main" val="10010"/>
                  </a:ext>
                </a:extLst>
              </a:tr>
              <a:tr h="352988">
                <a:tc>
                  <a:txBody>
                    <a:bodyPr/>
                    <a:lstStyle/>
                    <a:p>
                      <a:r>
                        <a:rPr lang="es-ES" sz="1400" dirty="0"/>
                        <a:t>   e) Capacitación en organización y administración</a:t>
                      </a:r>
                      <a:endParaRPr lang="es-PE" sz="1400" dirty="0"/>
                    </a:p>
                  </a:txBody>
                  <a:tcPr>
                    <a:solidFill>
                      <a:srgbClr val="FBE5BD"/>
                    </a:solidFill>
                  </a:tcPr>
                </a:tc>
                <a:tc>
                  <a:txBody>
                    <a:bodyPr/>
                    <a:lstStyle/>
                    <a:p>
                      <a:r>
                        <a:rPr lang="es-ES" sz="1400" dirty="0"/>
                        <a:t>18,000</a:t>
                      </a:r>
                      <a:endParaRPr lang="es-PE" sz="1400" dirty="0"/>
                    </a:p>
                  </a:txBody>
                  <a:tcPr>
                    <a:solidFill>
                      <a:srgbClr val="FBE5BD"/>
                    </a:solidFill>
                  </a:tcPr>
                </a:tc>
                <a:extLst>
                  <a:ext uri="{0D108BD9-81ED-4DB2-BD59-A6C34878D82A}">
                    <a16:rowId xmlns:a16="http://schemas.microsoft.com/office/drawing/2014/main" val="10011"/>
                  </a:ext>
                </a:extLst>
              </a:tr>
              <a:tr h="352988">
                <a:tc>
                  <a:txBody>
                    <a:bodyPr/>
                    <a:lstStyle/>
                    <a:p>
                      <a:r>
                        <a:rPr lang="es-ES" sz="1400" dirty="0"/>
                        <a:t>   f) Capacitación en manejo de riego y agricultura</a:t>
                      </a:r>
                      <a:endParaRPr lang="es-PE" sz="1400" dirty="0"/>
                    </a:p>
                  </a:txBody>
                  <a:tcPr>
                    <a:solidFill>
                      <a:srgbClr val="FBE5BD"/>
                    </a:solidFill>
                  </a:tcPr>
                </a:tc>
                <a:tc>
                  <a:txBody>
                    <a:bodyPr/>
                    <a:lstStyle/>
                    <a:p>
                      <a:r>
                        <a:rPr lang="es-ES" sz="1400" dirty="0"/>
                        <a:t>31,000</a:t>
                      </a:r>
                      <a:endParaRPr lang="es-PE" sz="1400" dirty="0"/>
                    </a:p>
                  </a:txBody>
                  <a:tcPr>
                    <a:solidFill>
                      <a:srgbClr val="FBE5BD"/>
                    </a:solidFill>
                  </a:tcPr>
                </a:tc>
                <a:extLst>
                  <a:ext uri="{0D108BD9-81ED-4DB2-BD59-A6C34878D82A}">
                    <a16:rowId xmlns:a16="http://schemas.microsoft.com/office/drawing/2014/main" val="10012"/>
                  </a:ext>
                </a:extLst>
              </a:tr>
              <a:tr h="352988">
                <a:tc>
                  <a:txBody>
                    <a:bodyPr/>
                    <a:lstStyle/>
                    <a:p>
                      <a:r>
                        <a:rPr lang="es-ES" sz="1400" dirty="0"/>
                        <a:t>   g) Gastos generales</a:t>
                      </a:r>
                      <a:endParaRPr lang="es-PE" sz="1400" dirty="0"/>
                    </a:p>
                  </a:txBody>
                  <a:tcPr>
                    <a:solidFill>
                      <a:srgbClr val="FBE5BD"/>
                    </a:solidFill>
                  </a:tcPr>
                </a:tc>
                <a:tc>
                  <a:txBody>
                    <a:bodyPr/>
                    <a:lstStyle/>
                    <a:p>
                      <a:r>
                        <a:rPr lang="es-ES" sz="1400" dirty="0"/>
                        <a:t>20,000</a:t>
                      </a:r>
                      <a:endParaRPr lang="es-PE" sz="1400" dirty="0"/>
                    </a:p>
                  </a:txBody>
                  <a:tcPr>
                    <a:solidFill>
                      <a:srgbClr val="FBE5BD"/>
                    </a:solidFill>
                  </a:tcPr>
                </a:tc>
                <a:extLst>
                  <a:ext uri="{0D108BD9-81ED-4DB2-BD59-A6C34878D82A}">
                    <a16:rowId xmlns:a16="http://schemas.microsoft.com/office/drawing/2014/main" val="10013"/>
                  </a:ext>
                </a:extLst>
              </a:tr>
              <a:tr h="352988">
                <a:tc>
                  <a:txBody>
                    <a:bodyPr/>
                    <a:lstStyle/>
                    <a:p>
                      <a:r>
                        <a:rPr lang="es-ES" sz="1400" dirty="0"/>
                        <a:t>II. FASE POST INVERSIÓN (por cada año)</a:t>
                      </a:r>
                      <a:endParaRPr lang="es-PE" sz="1400" dirty="0"/>
                    </a:p>
                  </a:txBody>
                  <a:tcPr>
                    <a:solidFill>
                      <a:schemeClr val="bg2">
                        <a:lumMod val="75000"/>
                      </a:schemeClr>
                    </a:solidFill>
                  </a:tcPr>
                </a:tc>
                <a:tc>
                  <a:txBody>
                    <a:bodyPr/>
                    <a:lstStyle/>
                    <a:p>
                      <a:r>
                        <a:rPr lang="es-ES" sz="1400" dirty="0"/>
                        <a:t>45,500</a:t>
                      </a:r>
                      <a:endParaRPr lang="es-PE" sz="1400" dirty="0"/>
                    </a:p>
                  </a:txBody>
                  <a:tcPr>
                    <a:solidFill>
                      <a:schemeClr val="bg2">
                        <a:lumMod val="75000"/>
                      </a:schemeClr>
                    </a:solidFill>
                  </a:tcPr>
                </a:tc>
                <a:extLst>
                  <a:ext uri="{0D108BD9-81ED-4DB2-BD59-A6C34878D82A}">
                    <a16:rowId xmlns:a16="http://schemas.microsoft.com/office/drawing/2014/main" val="10014"/>
                  </a:ext>
                </a:extLst>
              </a:tr>
              <a:tr h="352988">
                <a:tc>
                  <a:txBody>
                    <a:bodyPr/>
                    <a:lstStyle/>
                    <a:p>
                      <a:r>
                        <a:rPr lang="es-ES" sz="1400" dirty="0"/>
                        <a:t>   a) Operación y mantenimiento</a:t>
                      </a:r>
                      <a:endParaRPr lang="es-PE" sz="1400" dirty="0"/>
                    </a:p>
                  </a:txBody>
                  <a:tcPr>
                    <a:solidFill>
                      <a:srgbClr val="FBE5BD"/>
                    </a:solidFill>
                  </a:tcPr>
                </a:tc>
                <a:tc>
                  <a:txBody>
                    <a:bodyPr/>
                    <a:lstStyle/>
                    <a:p>
                      <a:r>
                        <a:rPr lang="es-ES" sz="1400" dirty="0"/>
                        <a:t>42,000</a:t>
                      </a:r>
                      <a:endParaRPr lang="es-PE" sz="1400" dirty="0"/>
                    </a:p>
                  </a:txBody>
                  <a:tcPr>
                    <a:solidFill>
                      <a:srgbClr val="FBE5BD"/>
                    </a:solidFill>
                  </a:tcPr>
                </a:tc>
                <a:extLst>
                  <a:ext uri="{0D108BD9-81ED-4DB2-BD59-A6C34878D82A}">
                    <a16:rowId xmlns:a16="http://schemas.microsoft.com/office/drawing/2014/main" val="10015"/>
                  </a:ext>
                </a:extLst>
              </a:tr>
              <a:tr h="352988">
                <a:tc>
                  <a:txBody>
                    <a:bodyPr/>
                    <a:lstStyle/>
                    <a:p>
                      <a:r>
                        <a:rPr lang="es-ES" sz="1400" dirty="0"/>
                        <a:t>   b) Infraestructura</a:t>
                      </a:r>
                      <a:endParaRPr lang="es-PE" sz="1400" dirty="0"/>
                    </a:p>
                  </a:txBody>
                  <a:tcPr>
                    <a:solidFill>
                      <a:srgbClr val="FBE5BD"/>
                    </a:solidFill>
                  </a:tcPr>
                </a:tc>
                <a:tc>
                  <a:txBody>
                    <a:bodyPr/>
                    <a:lstStyle/>
                    <a:p>
                      <a:r>
                        <a:rPr lang="es-ES" sz="1400" dirty="0"/>
                        <a:t>3,500</a:t>
                      </a:r>
                      <a:endParaRPr lang="es-PE" sz="1400" dirty="0"/>
                    </a:p>
                  </a:txBody>
                  <a:tcPr>
                    <a:solidFill>
                      <a:srgbClr val="FBE5BD"/>
                    </a:solidFill>
                  </a:tcPr>
                </a:tc>
                <a:extLst>
                  <a:ext uri="{0D108BD9-81ED-4DB2-BD59-A6C34878D82A}">
                    <a16:rowId xmlns:a16="http://schemas.microsoft.com/office/drawing/2014/main" val="10016"/>
                  </a:ext>
                </a:extLst>
              </a:tr>
            </a:tbl>
          </a:graphicData>
        </a:graphic>
      </p:graphicFrame>
      <p:sp>
        <p:nvSpPr>
          <p:cNvPr id="6" name="5 CuadroTexto"/>
          <p:cNvSpPr txBox="1"/>
          <p:nvPr/>
        </p:nvSpPr>
        <p:spPr>
          <a:xfrm>
            <a:off x="1357290" y="6357958"/>
            <a:ext cx="6215106" cy="307777"/>
          </a:xfrm>
          <a:prstGeom prst="rect">
            <a:avLst/>
          </a:prstGeom>
          <a:solidFill>
            <a:srgbClr val="FFFF00"/>
          </a:solidFill>
          <a:ln w="28575">
            <a:solidFill>
              <a:srgbClr val="7030A0"/>
            </a:solidFill>
          </a:ln>
        </p:spPr>
        <p:txBody>
          <a:bodyPr wrap="square" rtlCol="0">
            <a:spAutoFit/>
          </a:bodyPr>
          <a:lstStyle/>
          <a:p>
            <a:r>
              <a:rPr lang="es-ES" sz="1400" dirty="0"/>
              <a:t>(1) Cada uno de los componentes debe estar desagregado en estos cinco rubros</a:t>
            </a:r>
            <a:endParaRPr lang="es-PE" sz="1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357166"/>
            <a:ext cx="8572560" cy="584775"/>
          </a:xfrm>
          <a:prstGeom prst="rect">
            <a:avLst/>
          </a:prstGeom>
          <a:solidFill>
            <a:srgbClr val="FFC000"/>
          </a:solidFill>
          <a:ln w="38100">
            <a:solidFill>
              <a:srgbClr val="7030A0"/>
            </a:solidFill>
          </a:ln>
        </p:spPr>
        <p:txBody>
          <a:bodyPr wrap="square" rtlCol="0">
            <a:spAutoFit/>
          </a:bodyPr>
          <a:lstStyle/>
          <a:p>
            <a:r>
              <a:rPr lang="es-ES" sz="3200" dirty="0"/>
              <a:t>COSTOS INCREMENTALES A PRECIOS DE MERCADO</a:t>
            </a:r>
            <a:endParaRPr lang="es-PE" sz="3200" dirty="0"/>
          </a:p>
        </p:txBody>
      </p:sp>
      <p:sp>
        <p:nvSpPr>
          <p:cNvPr id="5" name="4 CuadroTexto"/>
          <p:cNvSpPr txBox="1"/>
          <p:nvPr/>
        </p:nvSpPr>
        <p:spPr>
          <a:xfrm>
            <a:off x="785786" y="1214422"/>
            <a:ext cx="7572428" cy="369332"/>
          </a:xfrm>
          <a:prstGeom prst="rect">
            <a:avLst/>
          </a:prstGeom>
          <a:solidFill>
            <a:srgbClr val="FFFFCC"/>
          </a:solidFill>
          <a:ln>
            <a:solidFill>
              <a:srgbClr val="7030A0"/>
            </a:solidFill>
          </a:ln>
        </p:spPr>
        <p:txBody>
          <a:bodyPr wrap="square" rtlCol="0">
            <a:spAutoFit/>
          </a:bodyPr>
          <a:lstStyle/>
          <a:p>
            <a:r>
              <a:rPr lang="es-ES" dirty="0"/>
              <a:t>Cuánto varía la “situación con proyecto” respecto de la “Situación sin proyecto” </a:t>
            </a:r>
            <a:endParaRPr lang="es-PE" dirty="0"/>
          </a:p>
        </p:txBody>
      </p:sp>
      <p:sp>
        <p:nvSpPr>
          <p:cNvPr id="7" name="6 CuadroTexto"/>
          <p:cNvSpPr txBox="1"/>
          <p:nvPr/>
        </p:nvSpPr>
        <p:spPr>
          <a:xfrm>
            <a:off x="428596" y="1857364"/>
            <a:ext cx="8143932" cy="1538883"/>
          </a:xfrm>
          <a:prstGeom prst="rect">
            <a:avLst/>
          </a:prstGeom>
          <a:solidFill>
            <a:srgbClr val="99FF99"/>
          </a:solidFill>
          <a:ln>
            <a:solidFill>
              <a:srgbClr val="7030A0"/>
            </a:solidFill>
          </a:ln>
        </p:spPr>
        <p:txBody>
          <a:bodyPr wrap="square" rtlCol="0">
            <a:spAutoFit/>
          </a:bodyPr>
          <a:lstStyle/>
          <a:p>
            <a:r>
              <a:rPr lang="es-ES" sz="2000" dirty="0">
                <a:solidFill>
                  <a:srgbClr val="FF3399"/>
                </a:solidFill>
              </a:rPr>
              <a:t>Situación sin proyecto</a:t>
            </a:r>
            <a:r>
              <a:rPr lang="es-ES" dirty="0"/>
              <a:t>: Proyectar todos los costos en caso de no ser ejecutado el PIP. Se debe considerar la situación actual optimizada.</a:t>
            </a:r>
          </a:p>
          <a:p>
            <a:endParaRPr lang="es-ES" dirty="0"/>
          </a:p>
          <a:p>
            <a:r>
              <a:rPr lang="es-ES" sz="2000" dirty="0">
                <a:solidFill>
                  <a:srgbClr val="FF3399"/>
                </a:solidFill>
              </a:rPr>
              <a:t>Situación con proyecto</a:t>
            </a:r>
            <a:r>
              <a:rPr lang="es-ES" dirty="0"/>
              <a:t>. Proyectar todos los costos en los que se incurrirá una vez ejecutado el PIP.</a:t>
            </a:r>
            <a:endParaRPr lang="es-PE" dirty="0"/>
          </a:p>
        </p:txBody>
      </p:sp>
      <p:sp>
        <p:nvSpPr>
          <p:cNvPr id="8" name="7 CuadroTexto"/>
          <p:cNvSpPr txBox="1"/>
          <p:nvPr/>
        </p:nvSpPr>
        <p:spPr>
          <a:xfrm>
            <a:off x="571472" y="4143380"/>
            <a:ext cx="2214578" cy="1200329"/>
          </a:xfrm>
          <a:prstGeom prst="rect">
            <a:avLst/>
          </a:prstGeom>
          <a:solidFill>
            <a:srgbClr val="FFC000"/>
          </a:solidFill>
          <a:ln w="38100">
            <a:solidFill>
              <a:srgbClr val="7030A0"/>
            </a:solidFill>
          </a:ln>
        </p:spPr>
        <p:txBody>
          <a:bodyPr wrap="square" rtlCol="0">
            <a:spAutoFit/>
          </a:bodyPr>
          <a:lstStyle/>
          <a:p>
            <a:pPr algn="ctr"/>
            <a:r>
              <a:rPr lang="es-ES" sz="2400" dirty="0"/>
              <a:t>Costos en la</a:t>
            </a:r>
          </a:p>
          <a:p>
            <a:pPr algn="ctr"/>
            <a:r>
              <a:rPr lang="es-ES" sz="2400" dirty="0"/>
              <a:t> situación con proyecto</a:t>
            </a:r>
            <a:endParaRPr lang="es-PE" sz="2400" dirty="0"/>
          </a:p>
        </p:txBody>
      </p:sp>
      <p:sp>
        <p:nvSpPr>
          <p:cNvPr id="9" name="8 CuadroTexto"/>
          <p:cNvSpPr txBox="1"/>
          <p:nvPr/>
        </p:nvSpPr>
        <p:spPr>
          <a:xfrm>
            <a:off x="3500430" y="4143380"/>
            <a:ext cx="2214578" cy="1200329"/>
          </a:xfrm>
          <a:prstGeom prst="rect">
            <a:avLst/>
          </a:prstGeom>
          <a:solidFill>
            <a:srgbClr val="FFC000"/>
          </a:solidFill>
          <a:ln w="38100">
            <a:solidFill>
              <a:srgbClr val="7030A0"/>
            </a:solidFill>
          </a:ln>
        </p:spPr>
        <p:txBody>
          <a:bodyPr wrap="square" rtlCol="0">
            <a:spAutoFit/>
          </a:bodyPr>
          <a:lstStyle/>
          <a:p>
            <a:pPr algn="ctr"/>
            <a:r>
              <a:rPr lang="es-ES" sz="2400" dirty="0"/>
              <a:t>Costos en la</a:t>
            </a:r>
          </a:p>
          <a:p>
            <a:pPr algn="ctr"/>
            <a:r>
              <a:rPr lang="es-ES" sz="2400" dirty="0"/>
              <a:t> situación sin proyecto</a:t>
            </a:r>
            <a:endParaRPr lang="es-PE" sz="2400" dirty="0"/>
          </a:p>
        </p:txBody>
      </p:sp>
      <p:sp>
        <p:nvSpPr>
          <p:cNvPr id="10" name="9 CuadroTexto"/>
          <p:cNvSpPr txBox="1"/>
          <p:nvPr/>
        </p:nvSpPr>
        <p:spPr>
          <a:xfrm>
            <a:off x="2928926" y="4500570"/>
            <a:ext cx="428628" cy="461666"/>
          </a:xfrm>
          <a:prstGeom prst="rect">
            <a:avLst/>
          </a:prstGeom>
          <a:solidFill>
            <a:srgbClr val="FFCC99"/>
          </a:solidFill>
          <a:ln w="19050">
            <a:solidFill>
              <a:schemeClr val="tx1"/>
            </a:solidFill>
          </a:ln>
        </p:spPr>
        <p:txBody>
          <a:bodyPr wrap="square" rtlCol="0">
            <a:spAutoFit/>
          </a:bodyPr>
          <a:lstStyle/>
          <a:p>
            <a:pPr algn="ctr"/>
            <a:r>
              <a:rPr lang="es-ES" sz="2400" dirty="0"/>
              <a:t>-</a:t>
            </a:r>
            <a:endParaRPr lang="es-PE" sz="2400" dirty="0"/>
          </a:p>
        </p:txBody>
      </p:sp>
      <p:sp>
        <p:nvSpPr>
          <p:cNvPr id="11" name="10 CuadroTexto"/>
          <p:cNvSpPr txBox="1"/>
          <p:nvPr/>
        </p:nvSpPr>
        <p:spPr>
          <a:xfrm>
            <a:off x="5857884" y="4500570"/>
            <a:ext cx="428628" cy="461666"/>
          </a:xfrm>
          <a:prstGeom prst="rect">
            <a:avLst/>
          </a:prstGeom>
          <a:solidFill>
            <a:srgbClr val="FFCC99"/>
          </a:solidFill>
          <a:ln w="19050">
            <a:solidFill>
              <a:schemeClr val="tx1"/>
            </a:solidFill>
          </a:ln>
        </p:spPr>
        <p:txBody>
          <a:bodyPr wrap="square" rtlCol="0">
            <a:spAutoFit/>
          </a:bodyPr>
          <a:lstStyle/>
          <a:p>
            <a:pPr algn="ctr"/>
            <a:r>
              <a:rPr lang="es-ES" sz="2400" dirty="0"/>
              <a:t>=</a:t>
            </a:r>
            <a:endParaRPr lang="es-PE" sz="2400" dirty="0"/>
          </a:p>
        </p:txBody>
      </p:sp>
      <p:sp>
        <p:nvSpPr>
          <p:cNvPr id="12" name="11 Elipse"/>
          <p:cNvSpPr/>
          <p:nvPr/>
        </p:nvSpPr>
        <p:spPr>
          <a:xfrm>
            <a:off x="6429388" y="4071942"/>
            <a:ext cx="2143140" cy="114300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Costos incrementales</a:t>
            </a:r>
            <a:endParaRPr lang="es-PE" dirty="0">
              <a:solidFill>
                <a:schemeClr val="tx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Pentágono"/>
          <p:cNvSpPr/>
          <p:nvPr/>
        </p:nvSpPr>
        <p:spPr>
          <a:xfrm>
            <a:off x="500034" y="500042"/>
            <a:ext cx="3357586" cy="2000264"/>
          </a:xfrm>
          <a:prstGeom prst="homePlate">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solidFill>
                  <a:srgbClr val="FFFF00"/>
                </a:solidFill>
              </a:rPr>
              <a:t>Aclaración:  </a:t>
            </a:r>
            <a:r>
              <a:rPr lang="es-ES" dirty="0"/>
              <a:t>En algunos casos la situación sin proyecto es inexistente, debido a que  no se otorgaba un bien o servicio</a:t>
            </a:r>
            <a:endParaRPr lang="es-PE" dirty="0"/>
          </a:p>
        </p:txBody>
      </p:sp>
      <p:sp>
        <p:nvSpPr>
          <p:cNvPr id="7" name="6 Flecha abajo"/>
          <p:cNvSpPr/>
          <p:nvPr/>
        </p:nvSpPr>
        <p:spPr>
          <a:xfrm>
            <a:off x="4572000" y="1571612"/>
            <a:ext cx="3643338" cy="3071834"/>
          </a:xfrm>
          <a:prstGeom prst="downArrow">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De existir, esta dado:  O y M, algunos pequeños gastos. Se hace de la situación optimizada</a:t>
            </a:r>
            <a:endParaRPr lang="es-PE" dirty="0">
              <a:solidFill>
                <a:schemeClr val="tx1"/>
              </a:solidFill>
            </a:endParaRPr>
          </a:p>
        </p:txBody>
      </p:sp>
      <p:pic>
        <p:nvPicPr>
          <p:cNvPr id="61442" name="Picture 2" descr="C:\Documents and Settings\Usuario\Configuración local\Archivos temporales de Internet\Content.IE5\CVEDGLEP\220px-Canal_de_riego_en_operaci%C3%B3n[1].jpg"/>
          <p:cNvPicPr>
            <a:picLocks noChangeAspect="1" noChangeArrowheads="1"/>
          </p:cNvPicPr>
          <p:nvPr/>
        </p:nvPicPr>
        <p:blipFill>
          <a:blip r:embed="rId2"/>
          <a:srcRect/>
          <a:stretch>
            <a:fillRect/>
          </a:stretch>
        </p:blipFill>
        <p:spPr bwMode="auto">
          <a:xfrm>
            <a:off x="714348" y="3500438"/>
            <a:ext cx="3503739" cy="251632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2786050" y="285728"/>
            <a:ext cx="4071966" cy="796908"/>
          </a:xfrm>
          <a:solidFill>
            <a:srgbClr val="99B854"/>
          </a:solidFill>
          <a:ln>
            <a:solidFill>
              <a:srgbClr val="FF6600"/>
            </a:solidFill>
          </a:ln>
        </p:spPr>
        <p:txBody>
          <a:bodyPr>
            <a:normAutofit fontScale="90000"/>
          </a:bodyPr>
          <a:lstStyle/>
          <a:p>
            <a:r>
              <a:rPr lang="es-ES" sz="3200" b="1" dirty="0"/>
              <a:t>NOMBRE DEL PROYECTO</a:t>
            </a:r>
            <a:endParaRPr lang="es-PE" sz="3200" b="1" dirty="0"/>
          </a:p>
        </p:txBody>
      </p:sp>
      <p:graphicFrame>
        <p:nvGraphicFramePr>
          <p:cNvPr id="5" name="4 Tabla"/>
          <p:cNvGraphicFramePr>
            <a:graphicFrameLocks noGrp="1"/>
          </p:cNvGraphicFramePr>
          <p:nvPr/>
        </p:nvGraphicFramePr>
        <p:xfrm>
          <a:off x="500032" y="1397000"/>
          <a:ext cx="8143936" cy="4754880"/>
        </p:xfrm>
        <a:graphic>
          <a:graphicData uri="http://schemas.openxmlformats.org/drawingml/2006/table">
            <a:tbl>
              <a:tblPr firstRow="1" bandRow="1">
                <a:tableStyleId>{5C22544A-7EE6-4342-B048-85BDC9FD1C3A}</a:tableStyleId>
              </a:tblPr>
              <a:tblGrid>
                <a:gridCol w="2035984">
                  <a:extLst>
                    <a:ext uri="{9D8B030D-6E8A-4147-A177-3AD203B41FA5}">
                      <a16:colId xmlns:a16="http://schemas.microsoft.com/office/drawing/2014/main" val="20000"/>
                    </a:ext>
                  </a:extLst>
                </a:gridCol>
                <a:gridCol w="2035984">
                  <a:extLst>
                    <a:ext uri="{9D8B030D-6E8A-4147-A177-3AD203B41FA5}">
                      <a16:colId xmlns:a16="http://schemas.microsoft.com/office/drawing/2014/main" val="20001"/>
                    </a:ext>
                  </a:extLst>
                </a:gridCol>
                <a:gridCol w="2035984">
                  <a:extLst>
                    <a:ext uri="{9D8B030D-6E8A-4147-A177-3AD203B41FA5}">
                      <a16:colId xmlns:a16="http://schemas.microsoft.com/office/drawing/2014/main" val="20002"/>
                    </a:ext>
                  </a:extLst>
                </a:gridCol>
                <a:gridCol w="2035984">
                  <a:extLst>
                    <a:ext uri="{9D8B030D-6E8A-4147-A177-3AD203B41FA5}">
                      <a16:colId xmlns:a16="http://schemas.microsoft.com/office/drawing/2014/main" val="20003"/>
                    </a:ext>
                  </a:extLst>
                </a:gridCol>
              </a:tblGrid>
              <a:tr h="370840">
                <a:tc>
                  <a:txBody>
                    <a:bodyPr/>
                    <a:lstStyle/>
                    <a:p>
                      <a:endParaRPr lang="es-ES" dirty="0"/>
                    </a:p>
                    <a:p>
                      <a:pPr algn="ctr"/>
                      <a:r>
                        <a:rPr lang="es-ES" dirty="0"/>
                        <a:t>¿qué</a:t>
                      </a:r>
                      <a:r>
                        <a:rPr lang="es-ES" baseline="0" dirty="0"/>
                        <a:t> se va hacer?</a:t>
                      </a:r>
                      <a:endParaRPr lang="es-PE" dirty="0"/>
                    </a:p>
                  </a:txBody>
                  <a:tcPr>
                    <a:solidFill>
                      <a:srgbClr val="FF0000"/>
                    </a:solidFill>
                  </a:tcPr>
                </a:tc>
                <a:tc>
                  <a:txBody>
                    <a:bodyPr/>
                    <a:lstStyle/>
                    <a:p>
                      <a:pPr algn="ctr"/>
                      <a:r>
                        <a:rPr lang="es-ES" dirty="0"/>
                        <a:t>¿Cuál</a:t>
                      </a:r>
                      <a:r>
                        <a:rPr lang="es-ES" baseline="0" dirty="0"/>
                        <a:t> </a:t>
                      </a:r>
                      <a:r>
                        <a:rPr lang="es-ES" dirty="0"/>
                        <a:t>es el bien o servicio a intervenir?</a:t>
                      </a:r>
                      <a:endParaRPr lang="es-PE" dirty="0"/>
                    </a:p>
                  </a:txBody>
                  <a:tcPr>
                    <a:solidFill>
                      <a:srgbClr val="FF0000"/>
                    </a:solidFill>
                  </a:tcPr>
                </a:tc>
                <a:tc>
                  <a:txBody>
                    <a:bodyPr/>
                    <a:lstStyle/>
                    <a:p>
                      <a:endParaRPr lang="es-ES" dirty="0"/>
                    </a:p>
                    <a:p>
                      <a:pPr algn="ctr"/>
                      <a:r>
                        <a:rPr lang="es-ES" dirty="0"/>
                        <a:t>¿Dónde se va localizar?</a:t>
                      </a:r>
                      <a:endParaRPr lang="es-PE" dirty="0"/>
                    </a:p>
                  </a:txBody>
                  <a:tcPr>
                    <a:solidFill>
                      <a:srgbClr val="FF0000"/>
                    </a:solidFill>
                  </a:tcPr>
                </a:tc>
                <a:tc>
                  <a:txBody>
                    <a:bodyPr/>
                    <a:lstStyle/>
                    <a:p>
                      <a:endParaRPr lang="es-ES" dirty="0"/>
                    </a:p>
                    <a:p>
                      <a:pPr algn="ctr"/>
                      <a:r>
                        <a:rPr lang="es-ES" dirty="0"/>
                        <a:t>Nombre del proyecto</a:t>
                      </a:r>
                      <a:endParaRPr lang="es-PE" dirty="0"/>
                    </a:p>
                  </a:txBody>
                  <a:tcPr>
                    <a:solidFill>
                      <a:srgbClr val="FF0000"/>
                    </a:solidFill>
                  </a:tcPr>
                </a:tc>
                <a:extLst>
                  <a:ext uri="{0D108BD9-81ED-4DB2-BD59-A6C34878D82A}">
                    <a16:rowId xmlns:a16="http://schemas.microsoft.com/office/drawing/2014/main" val="10000"/>
                  </a:ext>
                </a:extLst>
              </a:tr>
              <a:tr h="370840">
                <a:tc>
                  <a:txBody>
                    <a:bodyPr/>
                    <a:lstStyle/>
                    <a:p>
                      <a:pPr algn="ctr"/>
                      <a:endParaRPr lang="es-ES" dirty="0"/>
                    </a:p>
                    <a:p>
                      <a:pPr algn="ctr"/>
                      <a:r>
                        <a:rPr lang="es-ES" dirty="0"/>
                        <a:t>Se va generar</a:t>
                      </a:r>
                      <a:endParaRPr lang="es-PE" dirty="0"/>
                    </a:p>
                  </a:txBody>
                  <a:tcPr>
                    <a:solidFill>
                      <a:schemeClr val="accent3">
                        <a:lumMod val="60000"/>
                        <a:lumOff val="40000"/>
                      </a:schemeClr>
                    </a:solidFill>
                  </a:tcPr>
                </a:tc>
                <a:tc>
                  <a:txBody>
                    <a:bodyPr/>
                    <a:lstStyle/>
                    <a:p>
                      <a:pPr algn="ctr"/>
                      <a:endParaRPr lang="es-ES" dirty="0"/>
                    </a:p>
                    <a:p>
                      <a:pPr algn="ctr"/>
                      <a:r>
                        <a:rPr lang="es-ES" dirty="0"/>
                        <a:t>El servicio de energía no eléctrica</a:t>
                      </a:r>
                      <a:endParaRPr lang="es-PE" dirty="0"/>
                    </a:p>
                  </a:txBody>
                  <a:tcPr>
                    <a:solidFill>
                      <a:schemeClr val="accent3">
                        <a:lumMod val="60000"/>
                        <a:lumOff val="40000"/>
                      </a:schemeClr>
                    </a:solidFill>
                  </a:tcPr>
                </a:tc>
                <a:tc>
                  <a:txBody>
                    <a:bodyPr/>
                    <a:lstStyle/>
                    <a:p>
                      <a:pPr algn="ctr"/>
                      <a:endParaRPr lang="es-ES" dirty="0"/>
                    </a:p>
                    <a:p>
                      <a:pPr algn="ctr"/>
                      <a:r>
                        <a:rPr lang="es-ES" dirty="0"/>
                        <a:t>En la cuenca del rio </a:t>
                      </a:r>
                      <a:r>
                        <a:rPr lang="es-ES" baseline="0" dirty="0"/>
                        <a:t> Yacus</a:t>
                      </a:r>
                      <a:endParaRPr lang="es-PE" dirty="0"/>
                    </a:p>
                  </a:txBody>
                  <a:tcPr>
                    <a:solidFill>
                      <a:schemeClr val="accent3">
                        <a:lumMod val="60000"/>
                        <a:lumOff val="40000"/>
                      </a:schemeClr>
                    </a:solidFill>
                  </a:tcPr>
                </a:tc>
                <a:tc>
                  <a:txBody>
                    <a:bodyPr/>
                    <a:lstStyle/>
                    <a:p>
                      <a:pPr algn="ctr"/>
                      <a:r>
                        <a:rPr lang="es-ES" dirty="0"/>
                        <a:t>Generación de energía eléctrica en la cuenca del rio Yacus</a:t>
                      </a:r>
                      <a:endParaRPr lang="es-PE" dirty="0"/>
                    </a:p>
                  </a:txBody>
                  <a:tcPr>
                    <a:solidFill>
                      <a:schemeClr val="accent3">
                        <a:lumMod val="60000"/>
                        <a:lumOff val="40000"/>
                      </a:schemeClr>
                    </a:solidFill>
                  </a:tcPr>
                </a:tc>
                <a:extLst>
                  <a:ext uri="{0D108BD9-81ED-4DB2-BD59-A6C34878D82A}">
                    <a16:rowId xmlns:a16="http://schemas.microsoft.com/office/drawing/2014/main" val="10001"/>
                  </a:ext>
                </a:extLst>
              </a:tr>
              <a:tr h="370840">
                <a:tc>
                  <a:txBody>
                    <a:bodyPr/>
                    <a:lstStyle/>
                    <a:p>
                      <a:pPr algn="ctr"/>
                      <a:endParaRPr lang="es-ES" dirty="0"/>
                    </a:p>
                    <a:p>
                      <a:pPr algn="ctr"/>
                      <a:endParaRPr lang="es-ES" dirty="0"/>
                    </a:p>
                    <a:p>
                      <a:pPr algn="ctr"/>
                      <a:r>
                        <a:rPr lang="es-ES" dirty="0"/>
                        <a:t>Se va mejorar</a:t>
                      </a:r>
                      <a:endParaRPr lang="es-PE" dirty="0"/>
                    </a:p>
                  </a:txBody>
                  <a:tcPr>
                    <a:solidFill>
                      <a:schemeClr val="accent6">
                        <a:lumMod val="20000"/>
                        <a:lumOff val="80000"/>
                      </a:schemeClr>
                    </a:solidFill>
                  </a:tcPr>
                </a:tc>
                <a:tc>
                  <a:txBody>
                    <a:bodyPr/>
                    <a:lstStyle/>
                    <a:p>
                      <a:pPr algn="ctr"/>
                      <a:endParaRPr lang="es-ES" dirty="0"/>
                    </a:p>
                    <a:p>
                      <a:pPr algn="ctr"/>
                      <a:r>
                        <a:rPr lang="es-ES" dirty="0"/>
                        <a:t>El sistema de alcantarillado</a:t>
                      </a:r>
                      <a:endParaRPr lang="es-PE" dirty="0"/>
                    </a:p>
                  </a:txBody>
                  <a:tcPr>
                    <a:solidFill>
                      <a:schemeClr val="accent6">
                        <a:lumMod val="20000"/>
                        <a:lumOff val="80000"/>
                      </a:schemeClr>
                    </a:solidFill>
                  </a:tcPr>
                </a:tc>
                <a:tc>
                  <a:txBody>
                    <a:bodyPr/>
                    <a:lstStyle/>
                    <a:p>
                      <a:pPr algn="ctr"/>
                      <a:endParaRPr lang="es-ES" dirty="0"/>
                    </a:p>
                    <a:p>
                      <a:pPr algn="ctr"/>
                      <a:r>
                        <a:rPr lang="es-ES" dirty="0"/>
                        <a:t>En el Barrio de </a:t>
                      </a:r>
                      <a:r>
                        <a:rPr lang="es-ES" dirty="0" err="1"/>
                        <a:t>Coricancha</a:t>
                      </a:r>
                      <a:endParaRPr lang="es-PE" dirty="0"/>
                    </a:p>
                  </a:txBody>
                  <a:tcPr>
                    <a:solidFill>
                      <a:schemeClr val="accent6">
                        <a:lumMod val="20000"/>
                        <a:lumOff val="80000"/>
                      </a:schemeClr>
                    </a:solidFill>
                  </a:tcPr>
                </a:tc>
                <a:tc>
                  <a:txBody>
                    <a:bodyPr/>
                    <a:lstStyle/>
                    <a:p>
                      <a:pPr algn="ctr"/>
                      <a:r>
                        <a:rPr lang="es-ES" dirty="0"/>
                        <a:t>Mejoramiento del sistema de alcantarillado  en el barrio de </a:t>
                      </a:r>
                      <a:r>
                        <a:rPr lang="es-ES" dirty="0" err="1"/>
                        <a:t>Coricancha</a:t>
                      </a:r>
                      <a:endParaRPr lang="es-PE" dirty="0"/>
                    </a:p>
                  </a:txBody>
                  <a:tcPr>
                    <a:solidFill>
                      <a:schemeClr val="accent6">
                        <a:lumMod val="20000"/>
                        <a:lumOff val="80000"/>
                      </a:schemeClr>
                    </a:solidFill>
                  </a:tcPr>
                </a:tc>
                <a:extLst>
                  <a:ext uri="{0D108BD9-81ED-4DB2-BD59-A6C34878D82A}">
                    <a16:rowId xmlns:a16="http://schemas.microsoft.com/office/drawing/2014/main" val="10002"/>
                  </a:ext>
                </a:extLst>
              </a:tr>
              <a:tr h="370840">
                <a:tc>
                  <a:txBody>
                    <a:bodyPr/>
                    <a:lstStyle/>
                    <a:p>
                      <a:pPr algn="ctr"/>
                      <a:endParaRPr lang="es-ES" dirty="0"/>
                    </a:p>
                    <a:p>
                      <a:pPr algn="ctr"/>
                      <a:r>
                        <a:rPr lang="es-ES" dirty="0">
                          <a:solidFill>
                            <a:srgbClr val="FFFF00"/>
                          </a:solidFill>
                        </a:rPr>
                        <a:t>Se va recuperar</a:t>
                      </a:r>
                      <a:endParaRPr lang="es-PE" dirty="0">
                        <a:solidFill>
                          <a:srgbClr val="FFFF00"/>
                        </a:solidFill>
                      </a:endParaRPr>
                    </a:p>
                  </a:txBody>
                  <a:tcPr>
                    <a:solidFill>
                      <a:schemeClr val="accent2">
                        <a:lumMod val="75000"/>
                      </a:schemeClr>
                    </a:solidFill>
                  </a:tcPr>
                </a:tc>
                <a:tc>
                  <a:txBody>
                    <a:bodyPr/>
                    <a:lstStyle/>
                    <a:p>
                      <a:pPr algn="ctr"/>
                      <a:endParaRPr lang="es-ES" dirty="0"/>
                    </a:p>
                    <a:p>
                      <a:pPr algn="ctr"/>
                      <a:r>
                        <a:rPr lang="es-ES" dirty="0">
                          <a:solidFill>
                            <a:srgbClr val="FFFF00"/>
                          </a:solidFill>
                        </a:rPr>
                        <a:t>El centro de salud</a:t>
                      </a:r>
                      <a:endParaRPr lang="es-PE" dirty="0">
                        <a:solidFill>
                          <a:srgbClr val="FFFF00"/>
                        </a:solidFill>
                      </a:endParaRPr>
                    </a:p>
                  </a:txBody>
                  <a:tcPr>
                    <a:solidFill>
                      <a:schemeClr val="accent2">
                        <a:lumMod val="75000"/>
                      </a:schemeClr>
                    </a:solidFill>
                  </a:tcPr>
                </a:tc>
                <a:tc>
                  <a:txBody>
                    <a:bodyPr/>
                    <a:lstStyle/>
                    <a:p>
                      <a:pPr algn="ctr"/>
                      <a:endParaRPr lang="es-ES" dirty="0"/>
                    </a:p>
                    <a:p>
                      <a:pPr algn="ctr"/>
                      <a:r>
                        <a:rPr lang="es-ES" dirty="0">
                          <a:solidFill>
                            <a:srgbClr val="FFFF00"/>
                          </a:solidFill>
                        </a:rPr>
                        <a:t>En el distrito de Marco</a:t>
                      </a:r>
                      <a:endParaRPr lang="es-PE" dirty="0">
                        <a:solidFill>
                          <a:srgbClr val="FFFF00"/>
                        </a:solidFill>
                      </a:endParaRPr>
                    </a:p>
                  </a:txBody>
                  <a:tcPr>
                    <a:solidFill>
                      <a:schemeClr val="accent2">
                        <a:lumMod val="75000"/>
                      </a:schemeClr>
                    </a:solidFill>
                  </a:tcPr>
                </a:tc>
                <a:tc>
                  <a:txBody>
                    <a:bodyPr/>
                    <a:lstStyle/>
                    <a:p>
                      <a:pPr algn="ctr"/>
                      <a:r>
                        <a:rPr lang="es-ES" dirty="0">
                          <a:solidFill>
                            <a:srgbClr val="FFFF00"/>
                          </a:solidFill>
                        </a:rPr>
                        <a:t>Recuperación del centro de  salud  del distrito de Marco</a:t>
                      </a:r>
                      <a:endParaRPr lang="es-PE" dirty="0">
                        <a:solidFill>
                          <a:srgbClr val="FFFF00"/>
                        </a:solidFill>
                      </a:endParaRPr>
                    </a:p>
                  </a:txBody>
                  <a:tcPr>
                    <a:solidFill>
                      <a:schemeClr val="accent2">
                        <a:lumMod val="75000"/>
                      </a:schemeClr>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1785926"/>
            <a:ext cx="8229600" cy="1143000"/>
          </a:xfrm>
          <a:solidFill>
            <a:srgbClr val="002060"/>
          </a:solidFill>
          <a:ln w="38100">
            <a:solidFill>
              <a:srgbClr val="FFC000"/>
            </a:solidFill>
          </a:ln>
        </p:spPr>
        <p:txBody>
          <a:bodyPr>
            <a:normAutofit/>
          </a:bodyPr>
          <a:lstStyle/>
          <a:p>
            <a:r>
              <a:rPr lang="es-ES" sz="3200" dirty="0">
                <a:solidFill>
                  <a:srgbClr val="FFC000"/>
                </a:solidFill>
              </a:rPr>
              <a:t>FLUJO DE COSTOS INCREMENTALES A PRECIOS DE MERCADO</a:t>
            </a:r>
            <a:endParaRPr lang="es-PE" sz="3200" dirty="0">
              <a:solidFill>
                <a:srgbClr val="FFC000"/>
              </a:solidFill>
            </a:endParaRPr>
          </a:p>
        </p:txBody>
      </p:sp>
      <p:sp>
        <p:nvSpPr>
          <p:cNvPr id="4" name="3 CuadroTexto"/>
          <p:cNvSpPr txBox="1"/>
          <p:nvPr/>
        </p:nvSpPr>
        <p:spPr>
          <a:xfrm>
            <a:off x="1285852" y="3643314"/>
            <a:ext cx="6357982" cy="646331"/>
          </a:xfrm>
          <a:prstGeom prst="rect">
            <a:avLst/>
          </a:prstGeom>
          <a:solidFill>
            <a:srgbClr val="FFFFCC"/>
          </a:solidFill>
          <a:ln w="38100">
            <a:solidFill>
              <a:srgbClr val="FFC000"/>
            </a:solidFill>
          </a:ln>
        </p:spPr>
        <p:txBody>
          <a:bodyPr wrap="square" rtlCol="0">
            <a:spAutoFit/>
          </a:bodyPr>
          <a:lstStyle/>
          <a:p>
            <a:pPr algn="ctr"/>
            <a:r>
              <a:rPr lang="es-ES" dirty="0"/>
              <a:t>Permite apreciar la distribución de los costos de acuerdo al periodo en que se realizan</a:t>
            </a:r>
            <a:endParaRPr lang="es-PE"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Tabla"/>
          <p:cNvGraphicFramePr>
            <a:graphicFrameLocks noGrp="1"/>
          </p:cNvGraphicFramePr>
          <p:nvPr/>
        </p:nvGraphicFramePr>
        <p:xfrm>
          <a:off x="571472" y="285728"/>
          <a:ext cx="7929622" cy="5933440"/>
        </p:xfrm>
        <a:graphic>
          <a:graphicData uri="http://schemas.openxmlformats.org/drawingml/2006/table">
            <a:tbl>
              <a:tblPr firstRow="1" bandRow="1">
                <a:tableStyleId>{5C22544A-7EE6-4342-B048-85BDC9FD1C3A}</a:tableStyleId>
              </a:tblPr>
              <a:tblGrid>
                <a:gridCol w="3571900">
                  <a:extLst>
                    <a:ext uri="{9D8B030D-6E8A-4147-A177-3AD203B41FA5}">
                      <a16:colId xmlns:a16="http://schemas.microsoft.com/office/drawing/2014/main" val="20000"/>
                    </a:ext>
                  </a:extLst>
                </a:gridCol>
                <a:gridCol w="1000133">
                  <a:extLst>
                    <a:ext uri="{9D8B030D-6E8A-4147-A177-3AD203B41FA5}">
                      <a16:colId xmlns:a16="http://schemas.microsoft.com/office/drawing/2014/main" val="20001"/>
                    </a:ext>
                  </a:extLst>
                </a:gridCol>
                <a:gridCol w="857256">
                  <a:extLst>
                    <a:ext uri="{9D8B030D-6E8A-4147-A177-3AD203B41FA5}">
                      <a16:colId xmlns:a16="http://schemas.microsoft.com/office/drawing/2014/main" val="20002"/>
                    </a:ext>
                  </a:extLst>
                </a:gridCol>
                <a:gridCol w="857258">
                  <a:extLst>
                    <a:ext uri="{9D8B030D-6E8A-4147-A177-3AD203B41FA5}">
                      <a16:colId xmlns:a16="http://schemas.microsoft.com/office/drawing/2014/main" val="20003"/>
                    </a:ext>
                  </a:extLst>
                </a:gridCol>
                <a:gridCol w="785816">
                  <a:extLst>
                    <a:ext uri="{9D8B030D-6E8A-4147-A177-3AD203B41FA5}">
                      <a16:colId xmlns:a16="http://schemas.microsoft.com/office/drawing/2014/main" val="20004"/>
                    </a:ext>
                  </a:extLst>
                </a:gridCol>
                <a:gridCol w="857259">
                  <a:extLst>
                    <a:ext uri="{9D8B030D-6E8A-4147-A177-3AD203B41FA5}">
                      <a16:colId xmlns:a16="http://schemas.microsoft.com/office/drawing/2014/main" val="20005"/>
                    </a:ext>
                  </a:extLst>
                </a:gridCol>
              </a:tblGrid>
              <a:tr h="370840">
                <a:tc rowSpan="2">
                  <a:txBody>
                    <a:bodyPr/>
                    <a:lstStyle/>
                    <a:p>
                      <a:pPr algn="ctr"/>
                      <a:r>
                        <a:rPr lang="es-ES" dirty="0"/>
                        <a:t>COSTOS INCREMENTALES A  PRECIOS</a:t>
                      </a:r>
                      <a:r>
                        <a:rPr lang="es-ES" baseline="0" dirty="0"/>
                        <a:t> DE MERCADO</a:t>
                      </a:r>
                      <a:endParaRPr lang="es-PE" dirty="0"/>
                    </a:p>
                  </a:txBody>
                  <a:tcPr>
                    <a:solidFill>
                      <a:srgbClr val="00B050"/>
                    </a:solidFill>
                  </a:tcPr>
                </a:tc>
                <a:tc gridSpan="5">
                  <a:txBody>
                    <a:bodyPr/>
                    <a:lstStyle/>
                    <a:p>
                      <a:pPr algn="ctr"/>
                      <a:r>
                        <a:rPr lang="es-ES" dirty="0"/>
                        <a:t>AÑOS</a:t>
                      </a:r>
                      <a:endParaRPr lang="es-PE" dirty="0"/>
                    </a:p>
                  </a:txBody>
                  <a:tcPr>
                    <a:solidFill>
                      <a:srgbClr val="00B050"/>
                    </a:solidFill>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extLst>
                  <a:ext uri="{0D108BD9-81ED-4DB2-BD59-A6C34878D82A}">
                    <a16:rowId xmlns:a16="http://schemas.microsoft.com/office/drawing/2014/main" val="10000"/>
                  </a:ext>
                </a:extLst>
              </a:tr>
              <a:tr h="370840">
                <a:tc vMerge="1">
                  <a:txBody>
                    <a:bodyPr/>
                    <a:lstStyle/>
                    <a:p>
                      <a:endParaRPr lang="es-PE" dirty="0"/>
                    </a:p>
                  </a:txBody>
                  <a:tcPr/>
                </a:tc>
                <a:tc>
                  <a:txBody>
                    <a:bodyPr/>
                    <a:lstStyle/>
                    <a:p>
                      <a:r>
                        <a:rPr lang="es-ES" dirty="0"/>
                        <a:t>0</a:t>
                      </a:r>
                      <a:endParaRPr lang="es-PE" dirty="0"/>
                    </a:p>
                  </a:txBody>
                  <a:tcPr>
                    <a:solidFill>
                      <a:srgbClr val="FFFF00"/>
                    </a:solidFill>
                  </a:tcPr>
                </a:tc>
                <a:tc>
                  <a:txBody>
                    <a:bodyPr/>
                    <a:lstStyle/>
                    <a:p>
                      <a:r>
                        <a:rPr lang="es-ES" dirty="0"/>
                        <a:t>1</a:t>
                      </a:r>
                      <a:endParaRPr lang="es-PE" dirty="0"/>
                    </a:p>
                  </a:txBody>
                  <a:tcPr>
                    <a:solidFill>
                      <a:srgbClr val="FFFF00"/>
                    </a:solidFill>
                  </a:tcPr>
                </a:tc>
                <a:tc>
                  <a:txBody>
                    <a:bodyPr/>
                    <a:lstStyle/>
                    <a:p>
                      <a:r>
                        <a:rPr lang="es-ES" dirty="0"/>
                        <a:t>2</a:t>
                      </a:r>
                      <a:endParaRPr lang="es-PE" dirty="0"/>
                    </a:p>
                  </a:txBody>
                  <a:tcPr>
                    <a:solidFill>
                      <a:srgbClr val="FFFF00"/>
                    </a:solidFill>
                  </a:tcPr>
                </a:tc>
                <a:tc>
                  <a:txBody>
                    <a:bodyPr/>
                    <a:lstStyle/>
                    <a:p>
                      <a:r>
                        <a:rPr lang="es-ES" dirty="0"/>
                        <a:t>3</a:t>
                      </a:r>
                      <a:endParaRPr lang="es-PE" dirty="0"/>
                    </a:p>
                  </a:txBody>
                  <a:tcPr>
                    <a:solidFill>
                      <a:srgbClr val="FFFF00"/>
                    </a:solidFill>
                  </a:tcPr>
                </a:tc>
                <a:tc>
                  <a:txBody>
                    <a:bodyPr/>
                    <a:lstStyle/>
                    <a:p>
                      <a:r>
                        <a:rPr lang="es-ES" dirty="0"/>
                        <a:t>4-10</a:t>
                      </a:r>
                      <a:endParaRPr lang="es-PE" dirty="0"/>
                    </a:p>
                  </a:txBody>
                  <a:tcPr>
                    <a:solidFill>
                      <a:srgbClr val="FFFF00"/>
                    </a:solidFill>
                  </a:tcPr>
                </a:tc>
                <a:extLst>
                  <a:ext uri="{0D108BD9-81ED-4DB2-BD59-A6C34878D82A}">
                    <a16:rowId xmlns:a16="http://schemas.microsoft.com/office/drawing/2014/main" val="10001"/>
                  </a:ext>
                </a:extLst>
              </a:tr>
              <a:tr h="370840">
                <a:tc>
                  <a:txBody>
                    <a:bodyPr/>
                    <a:lstStyle/>
                    <a:p>
                      <a:pPr marL="400050" indent="-400050">
                        <a:buAutoNum type="romanUcPeriod"/>
                      </a:pPr>
                      <a:r>
                        <a:rPr lang="es-ES" sz="1600" baseline="0" dirty="0">
                          <a:solidFill>
                            <a:schemeClr val="bg1"/>
                          </a:solidFill>
                        </a:rPr>
                        <a:t>INVERSIÓN</a:t>
                      </a:r>
                      <a:endParaRPr lang="es-PE" sz="1600" dirty="0">
                        <a:solidFill>
                          <a:schemeClr val="bg1"/>
                        </a:solidFill>
                      </a:endParaRPr>
                    </a:p>
                  </a:txBody>
                  <a:tcPr>
                    <a:solidFill>
                      <a:srgbClr val="002060"/>
                    </a:solidFill>
                  </a:tcPr>
                </a:tc>
                <a:tc>
                  <a:txBody>
                    <a:bodyPr/>
                    <a:lstStyle/>
                    <a:p>
                      <a:r>
                        <a:rPr lang="es-ES" sz="1600" dirty="0">
                          <a:solidFill>
                            <a:schemeClr val="bg1"/>
                          </a:solidFill>
                        </a:rPr>
                        <a:t>6,000</a:t>
                      </a:r>
                      <a:endParaRPr lang="es-PE" sz="1600" dirty="0">
                        <a:solidFill>
                          <a:schemeClr val="bg1"/>
                        </a:solidFill>
                      </a:endParaRPr>
                    </a:p>
                  </a:txBody>
                  <a:tcPr>
                    <a:solidFill>
                      <a:srgbClr val="002060"/>
                    </a:solidFill>
                  </a:tcPr>
                </a:tc>
                <a:tc>
                  <a:txBody>
                    <a:bodyPr/>
                    <a:lstStyle/>
                    <a:p>
                      <a:r>
                        <a:rPr lang="es-ES" sz="1600" dirty="0">
                          <a:solidFill>
                            <a:schemeClr val="bg1"/>
                          </a:solidFill>
                        </a:rPr>
                        <a:t>124,178</a:t>
                      </a:r>
                      <a:endParaRPr lang="es-PE" sz="1600" dirty="0">
                        <a:solidFill>
                          <a:schemeClr val="bg1"/>
                        </a:solidFill>
                      </a:endParaRPr>
                    </a:p>
                  </a:txBody>
                  <a:tcPr>
                    <a:solidFill>
                      <a:srgbClr val="002060"/>
                    </a:solidFill>
                  </a:tcPr>
                </a:tc>
                <a:tc>
                  <a:txBody>
                    <a:bodyPr/>
                    <a:lstStyle/>
                    <a:p>
                      <a:endParaRPr lang="es-PE" sz="1600" dirty="0"/>
                    </a:p>
                  </a:txBody>
                  <a:tcPr>
                    <a:solidFill>
                      <a:srgbClr val="002060"/>
                    </a:solidFill>
                  </a:tcPr>
                </a:tc>
                <a:tc>
                  <a:txBody>
                    <a:bodyPr/>
                    <a:lstStyle/>
                    <a:p>
                      <a:endParaRPr lang="es-PE" sz="1600" dirty="0"/>
                    </a:p>
                  </a:txBody>
                  <a:tcPr>
                    <a:solidFill>
                      <a:srgbClr val="002060"/>
                    </a:solidFill>
                  </a:tcPr>
                </a:tc>
                <a:tc>
                  <a:txBody>
                    <a:bodyPr/>
                    <a:lstStyle/>
                    <a:p>
                      <a:endParaRPr lang="es-PE" sz="1600" dirty="0"/>
                    </a:p>
                  </a:txBody>
                  <a:tcPr>
                    <a:solidFill>
                      <a:srgbClr val="002060"/>
                    </a:solidFill>
                  </a:tcPr>
                </a:tc>
                <a:extLst>
                  <a:ext uri="{0D108BD9-81ED-4DB2-BD59-A6C34878D82A}">
                    <a16:rowId xmlns:a16="http://schemas.microsoft.com/office/drawing/2014/main" val="10002"/>
                  </a:ext>
                </a:extLst>
              </a:tr>
              <a:tr h="370840">
                <a:tc>
                  <a:txBody>
                    <a:bodyPr/>
                    <a:lstStyle/>
                    <a:p>
                      <a:r>
                        <a:rPr lang="es-ES" sz="1600" dirty="0"/>
                        <a:t>a)</a:t>
                      </a:r>
                      <a:r>
                        <a:rPr lang="es-ES" sz="1600" baseline="0" dirty="0"/>
                        <a:t> Expediente técnico</a:t>
                      </a:r>
                      <a:endParaRPr lang="es-PE" sz="1600" dirty="0"/>
                    </a:p>
                  </a:txBody>
                  <a:tcPr>
                    <a:solidFill>
                      <a:srgbClr val="FFFFCC"/>
                    </a:solidFill>
                  </a:tcPr>
                </a:tc>
                <a:tc>
                  <a:txBody>
                    <a:bodyPr/>
                    <a:lstStyle/>
                    <a:p>
                      <a:r>
                        <a:rPr lang="es-ES" sz="1600" dirty="0"/>
                        <a:t>6,000</a:t>
                      </a:r>
                      <a:endParaRPr lang="es-PE" sz="1600" dirty="0"/>
                    </a:p>
                  </a:txBody>
                  <a:tcPr>
                    <a:solidFill>
                      <a:srgbClr val="FFFFCC"/>
                    </a:solidFill>
                  </a:tcPr>
                </a:tc>
                <a:tc>
                  <a:txBody>
                    <a:bodyPr/>
                    <a:lstStyle/>
                    <a:p>
                      <a:endParaRPr lang="es-PE" sz="1600" dirty="0"/>
                    </a:p>
                  </a:txBody>
                  <a:tcPr>
                    <a:solidFill>
                      <a:srgbClr val="FFFFCC"/>
                    </a:solidFill>
                  </a:tcPr>
                </a:tc>
                <a:tc>
                  <a:txBody>
                    <a:bodyPr/>
                    <a:lstStyle/>
                    <a:p>
                      <a:endParaRPr lang="es-PE" sz="1600" dirty="0"/>
                    </a:p>
                  </a:txBody>
                  <a:tcPr>
                    <a:solidFill>
                      <a:srgbClr val="FFFFCC"/>
                    </a:solidFill>
                  </a:tcPr>
                </a:tc>
                <a:tc>
                  <a:txBody>
                    <a:bodyPr/>
                    <a:lstStyle/>
                    <a:p>
                      <a:endParaRPr lang="es-PE" sz="1600"/>
                    </a:p>
                  </a:txBody>
                  <a:tcPr>
                    <a:solidFill>
                      <a:srgbClr val="FFFFCC"/>
                    </a:solidFill>
                  </a:tcPr>
                </a:tc>
                <a:tc>
                  <a:txBody>
                    <a:bodyPr/>
                    <a:lstStyle/>
                    <a:p>
                      <a:endParaRPr lang="es-PE" sz="1600"/>
                    </a:p>
                  </a:txBody>
                  <a:tcPr>
                    <a:solidFill>
                      <a:srgbClr val="FFFFCC"/>
                    </a:solidFill>
                  </a:tcPr>
                </a:tc>
                <a:extLst>
                  <a:ext uri="{0D108BD9-81ED-4DB2-BD59-A6C34878D82A}">
                    <a16:rowId xmlns:a16="http://schemas.microsoft.com/office/drawing/2014/main" val="10003"/>
                  </a:ext>
                </a:extLst>
              </a:tr>
              <a:tr h="370840">
                <a:tc>
                  <a:txBody>
                    <a:bodyPr/>
                    <a:lstStyle/>
                    <a:p>
                      <a:r>
                        <a:rPr lang="es-ES" sz="1600" dirty="0"/>
                        <a:t>b) Construcción de la bocatoma</a:t>
                      </a:r>
                      <a:endParaRPr lang="es-PE" sz="1600" dirty="0"/>
                    </a:p>
                  </a:txBody>
                  <a:tcPr>
                    <a:solidFill>
                      <a:srgbClr val="FFFFCC"/>
                    </a:solidFill>
                  </a:tcPr>
                </a:tc>
                <a:tc>
                  <a:txBody>
                    <a:bodyPr/>
                    <a:lstStyle/>
                    <a:p>
                      <a:endParaRPr lang="es-PE" sz="1600" dirty="0"/>
                    </a:p>
                  </a:txBody>
                  <a:tcPr>
                    <a:solidFill>
                      <a:srgbClr val="FFFFCC"/>
                    </a:solidFill>
                  </a:tcPr>
                </a:tc>
                <a:tc>
                  <a:txBody>
                    <a:bodyPr/>
                    <a:lstStyle/>
                    <a:p>
                      <a:r>
                        <a:rPr lang="es-ES" sz="1600" dirty="0"/>
                        <a:t>20,000</a:t>
                      </a:r>
                      <a:endParaRPr lang="es-PE" sz="1600" dirty="0"/>
                    </a:p>
                  </a:txBody>
                  <a:tcPr>
                    <a:solidFill>
                      <a:srgbClr val="FFFFCC"/>
                    </a:solidFill>
                  </a:tcPr>
                </a:tc>
                <a:tc>
                  <a:txBody>
                    <a:bodyPr/>
                    <a:lstStyle/>
                    <a:p>
                      <a:endParaRPr lang="es-PE" sz="1600" dirty="0"/>
                    </a:p>
                  </a:txBody>
                  <a:tcPr>
                    <a:solidFill>
                      <a:srgbClr val="FFFFCC"/>
                    </a:solidFill>
                  </a:tcPr>
                </a:tc>
                <a:tc>
                  <a:txBody>
                    <a:bodyPr/>
                    <a:lstStyle/>
                    <a:p>
                      <a:endParaRPr lang="es-PE" sz="1600"/>
                    </a:p>
                  </a:txBody>
                  <a:tcPr>
                    <a:solidFill>
                      <a:srgbClr val="FFFFCC"/>
                    </a:solidFill>
                  </a:tcPr>
                </a:tc>
                <a:tc>
                  <a:txBody>
                    <a:bodyPr/>
                    <a:lstStyle/>
                    <a:p>
                      <a:endParaRPr lang="es-PE" sz="1600"/>
                    </a:p>
                  </a:txBody>
                  <a:tcPr>
                    <a:solidFill>
                      <a:srgbClr val="FFFFCC"/>
                    </a:solidFill>
                  </a:tcPr>
                </a:tc>
                <a:extLst>
                  <a:ext uri="{0D108BD9-81ED-4DB2-BD59-A6C34878D82A}">
                    <a16:rowId xmlns:a16="http://schemas.microsoft.com/office/drawing/2014/main" val="10004"/>
                  </a:ext>
                </a:extLst>
              </a:tr>
              <a:tr h="370840">
                <a:tc>
                  <a:txBody>
                    <a:bodyPr/>
                    <a:lstStyle/>
                    <a:p>
                      <a:r>
                        <a:rPr lang="es-ES" sz="1600" dirty="0"/>
                        <a:t>c) Construcción del canal</a:t>
                      </a:r>
                      <a:endParaRPr lang="es-PE" sz="1600" dirty="0"/>
                    </a:p>
                  </a:txBody>
                  <a:tcPr>
                    <a:solidFill>
                      <a:srgbClr val="FFFFCC"/>
                    </a:solidFill>
                  </a:tcPr>
                </a:tc>
                <a:tc>
                  <a:txBody>
                    <a:bodyPr/>
                    <a:lstStyle/>
                    <a:p>
                      <a:endParaRPr lang="es-PE" sz="1600" dirty="0"/>
                    </a:p>
                  </a:txBody>
                  <a:tcPr>
                    <a:solidFill>
                      <a:srgbClr val="FFFFCC"/>
                    </a:solidFill>
                  </a:tcPr>
                </a:tc>
                <a:tc>
                  <a:txBody>
                    <a:bodyPr/>
                    <a:lstStyle/>
                    <a:p>
                      <a:r>
                        <a:rPr lang="es-ES" sz="1600" dirty="0"/>
                        <a:t>11,178</a:t>
                      </a:r>
                      <a:endParaRPr lang="es-PE" sz="1600" dirty="0"/>
                    </a:p>
                  </a:txBody>
                  <a:tcPr>
                    <a:solidFill>
                      <a:srgbClr val="FFFFCC"/>
                    </a:solidFill>
                  </a:tcPr>
                </a:tc>
                <a:tc>
                  <a:txBody>
                    <a:bodyPr/>
                    <a:lstStyle/>
                    <a:p>
                      <a:endParaRPr lang="es-PE" sz="1600" dirty="0"/>
                    </a:p>
                  </a:txBody>
                  <a:tcPr>
                    <a:solidFill>
                      <a:srgbClr val="FFFFCC"/>
                    </a:solidFill>
                  </a:tcPr>
                </a:tc>
                <a:tc>
                  <a:txBody>
                    <a:bodyPr/>
                    <a:lstStyle/>
                    <a:p>
                      <a:endParaRPr lang="es-PE" sz="1600" dirty="0"/>
                    </a:p>
                  </a:txBody>
                  <a:tcPr>
                    <a:solidFill>
                      <a:srgbClr val="FFFFCC"/>
                    </a:solidFill>
                  </a:tcPr>
                </a:tc>
                <a:tc>
                  <a:txBody>
                    <a:bodyPr/>
                    <a:lstStyle/>
                    <a:p>
                      <a:endParaRPr lang="es-PE" sz="1600"/>
                    </a:p>
                  </a:txBody>
                  <a:tcPr>
                    <a:solidFill>
                      <a:srgbClr val="FFFFCC"/>
                    </a:solidFill>
                  </a:tcPr>
                </a:tc>
                <a:extLst>
                  <a:ext uri="{0D108BD9-81ED-4DB2-BD59-A6C34878D82A}">
                    <a16:rowId xmlns:a16="http://schemas.microsoft.com/office/drawing/2014/main" val="10005"/>
                  </a:ext>
                </a:extLst>
              </a:tr>
              <a:tr h="370840">
                <a:tc>
                  <a:txBody>
                    <a:bodyPr/>
                    <a:lstStyle/>
                    <a:p>
                      <a:r>
                        <a:rPr lang="es-ES" sz="1600" dirty="0"/>
                        <a:t>d) Construcción</a:t>
                      </a:r>
                      <a:r>
                        <a:rPr lang="es-ES" sz="1600" baseline="0" dirty="0"/>
                        <a:t> de la caja de control</a:t>
                      </a:r>
                      <a:endParaRPr lang="es-PE" sz="1600" dirty="0"/>
                    </a:p>
                  </a:txBody>
                  <a:tcPr>
                    <a:solidFill>
                      <a:srgbClr val="FFFFCC"/>
                    </a:solidFill>
                  </a:tcPr>
                </a:tc>
                <a:tc>
                  <a:txBody>
                    <a:bodyPr/>
                    <a:lstStyle/>
                    <a:p>
                      <a:endParaRPr lang="es-PE" sz="1600" dirty="0"/>
                    </a:p>
                  </a:txBody>
                  <a:tcPr>
                    <a:solidFill>
                      <a:srgbClr val="FFFFCC"/>
                    </a:solidFill>
                  </a:tcPr>
                </a:tc>
                <a:tc>
                  <a:txBody>
                    <a:bodyPr/>
                    <a:lstStyle/>
                    <a:p>
                      <a:r>
                        <a:rPr lang="es-ES" sz="1600" dirty="0"/>
                        <a:t>24,000</a:t>
                      </a:r>
                      <a:endParaRPr lang="es-PE" sz="1600" dirty="0"/>
                    </a:p>
                  </a:txBody>
                  <a:tcPr>
                    <a:solidFill>
                      <a:srgbClr val="FFFFCC"/>
                    </a:solidFill>
                  </a:tcPr>
                </a:tc>
                <a:tc>
                  <a:txBody>
                    <a:bodyPr/>
                    <a:lstStyle/>
                    <a:p>
                      <a:endParaRPr lang="es-PE" sz="1600"/>
                    </a:p>
                  </a:txBody>
                  <a:tcPr>
                    <a:solidFill>
                      <a:srgbClr val="FFFFCC"/>
                    </a:solidFill>
                  </a:tcPr>
                </a:tc>
                <a:tc>
                  <a:txBody>
                    <a:bodyPr/>
                    <a:lstStyle/>
                    <a:p>
                      <a:endParaRPr lang="es-PE" sz="1600" dirty="0"/>
                    </a:p>
                  </a:txBody>
                  <a:tcPr>
                    <a:solidFill>
                      <a:srgbClr val="FFFFCC"/>
                    </a:solidFill>
                  </a:tcPr>
                </a:tc>
                <a:tc>
                  <a:txBody>
                    <a:bodyPr/>
                    <a:lstStyle/>
                    <a:p>
                      <a:endParaRPr lang="es-PE" sz="1600"/>
                    </a:p>
                  </a:txBody>
                  <a:tcPr>
                    <a:solidFill>
                      <a:srgbClr val="FFFFCC"/>
                    </a:solidFill>
                  </a:tcPr>
                </a:tc>
                <a:extLst>
                  <a:ext uri="{0D108BD9-81ED-4DB2-BD59-A6C34878D82A}">
                    <a16:rowId xmlns:a16="http://schemas.microsoft.com/office/drawing/2014/main" val="10006"/>
                  </a:ext>
                </a:extLst>
              </a:tr>
              <a:tr h="370840">
                <a:tc>
                  <a:txBody>
                    <a:bodyPr/>
                    <a:lstStyle/>
                    <a:p>
                      <a:r>
                        <a:rPr lang="es-ES" sz="1600" dirty="0"/>
                        <a:t>e) Capacitación</a:t>
                      </a:r>
                      <a:r>
                        <a:rPr lang="es-ES" sz="1600" baseline="0" dirty="0"/>
                        <a:t> de </a:t>
                      </a:r>
                      <a:r>
                        <a:rPr lang="es-ES" sz="1600" baseline="0" dirty="0" err="1"/>
                        <a:t>org</a:t>
                      </a:r>
                      <a:r>
                        <a:rPr lang="es-ES" sz="1600" baseline="0" dirty="0"/>
                        <a:t>. Y </a:t>
                      </a:r>
                      <a:r>
                        <a:rPr lang="es-ES" sz="1600" baseline="0" dirty="0" err="1"/>
                        <a:t>adm</a:t>
                      </a:r>
                      <a:r>
                        <a:rPr lang="es-ES" sz="1600" baseline="0" dirty="0"/>
                        <a:t>.</a:t>
                      </a:r>
                      <a:endParaRPr lang="es-PE" sz="1600" dirty="0"/>
                    </a:p>
                  </a:txBody>
                  <a:tcPr>
                    <a:solidFill>
                      <a:srgbClr val="FFFFCC"/>
                    </a:solidFill>
                  </a:tcPr>
                </a:tc>
                <a:tc>
                  <a:txBody>
                    <a:bodyPr/>
                    <a:lstStyle/>
                    <a:p>
                      <a:endParaRPr lang="es-PE" sz="1600" dirty="0"/>
                    </a:p>
                  </a:txBody>
                  <a:tcPr>
                    <a:solidFill>
                      <a:srgbClr val="FFFFCC"/>
                    </a:solidFill>
                  </a:tcPr>
                </a:tc>
                <a:tc>
                  <a:txBody>
                    <a:bodyPr/>
                    <a:lstStyle/>
                    <a:p>
                      <a:r>
                        <a:rPr lang="es-ES" sz="1600" dirty="0"/>
                        <a:t>18,000</a:t>
                      </a:r>
                      <a:endParaRPr lang="es-PE" sz="1600" dirty="0"/>
                    </a:p>
                  </a:txBody>
                  <a:tcPr>
                    <a:solidFill>
                      <a:srgbClr val="FFFFCC"/>
                    </a:solidFill>
                  </a:tcPr>
                </a:tc>
                <a:tc>
                  <a:txBody>
                    <a:bodyPr/>
                    <a:lstStyle/>
                    <a:p>
                      <a:endParaRPr lang="es-PE" sz="1600"/>
                    </a:p>
                  </a:txBody>
                  <a:tcPr>
                    <a:solidFill>
                      <a:srgbClr val="FFFFCC"/>
                    </a:solidFill>
                  </a:tcPr>
                </a:tc>
                <a:tc>
                  <a:txBody>
                    <a:bodyPr/>
                    <a:lstStyle/>
                    <a:p>
                      <a:endParaRPr lang="es-PE" sz="1600" dirty="0"/>
                    </a:p>
                  </a:txBody>
                  <a:tcPr>
                    <a:solidFill>
                      <a:srgbClr val="FFFFCC"/>
                    </a:solidFill>
                  </a:tcPr>
                </a:tc>
                <a:tc>
                  <a:txBody>
                    <a:bodyPr/>
                    <a:lstStyle/>
                    <a:p>
                      <a:endParaRPr lang="es-PE" sz="1600" dirty="0"/>
                    </a:p>
                  </a:txBody>
                  <a:tcPr>
                    <a:solidFill>
                      <a:srgbClr val="FFFFCC"/>
                    </a:solidFill>
                  </a:tcPr>
                </a:tc>
                <a:extLst>
                  <a:ext uri="{0D108BD9-81ED-4DB2-BD59-A6C34878D82A}">
                    <a16:rowId xmlns:a16="http://schemas.microsoft.com/office/drawing/2014/main" val="10007"/>
                  </a:ext>
                </a:extLst>
              </a:tr>
              <a:tr h="370840">
                <a:tc>
                  <a:txBody>
                    <a:bodyPr/>
                    <a:lstStyle/>
                    <a:p>
                      <a:r>
                        <a:rPr lang="es-ES" sz="1600" dirty="0"/>
                        <a:t>f) Capacitación en manejo de riego y </a:t>
                      </a:r>
                      <a:r>
                        <a:rPr lang="es-ES" sz="1600" dirty="0" err="1"/>
                        <a:t>agr</a:t>
                      </a:r>
                      <a:r>
                        <a:rPr lang="es-ES" sz="1600" dirty="0"/>
                        <a:t>.</a:t>
                      </a:r>
                      <a:endParaRPr lang="es-PE" sz="1600" dirty="0"/>
                    </a:p>
                  </a:txBody>
                  <a:tcPr>
                    <a:solidFill>
                      <a:srgbClr val="FFFFCC"/>
                    </a:solidFill>
                  </a:tcPr>
                </a:tc>
                <a:tc>
                  <a:txBody>
                    <a:bodyPr/>
                    <a:lstStyle/>
                    <a:p>
                      <a:endParaRPr lang="es-PE" sz="1600" dirty="0"/>
                    </a:p>
                  </a:txBody>
                  <a:tcPr>
                    <a:solidFill>
                      <a:srgbClr val="FFFFCC"/>
                    </a:solidFill>
                  </a:tcPr>
                </a:tc>
                <a:tc>
                  <a:txBody>
                    <a:bodyPr/>
                    <a:lstStyle/>
                    <a:p>
                      <a:r>
                        <a:rPr lang="es-ES" sz="1600" dirty="0"/>
                        <a:t>31,000</a:t>
                      </a:r>
                      <a:endParaRPr lang="es-PE" sz="1600" dirty="0"/>
                    </a:p>
                  </a:txBody>
                  <a:tcPr>
                    <a:solidFill>
                      <a:srgbClr val="FFFFCC"/>
                    </a:solidFill>
                  </a:tcPr>
                </a:tc>
                <a:tc>
                  <a:txBody>
                    <a:bodyPr/>
                    <a:lstStyle/>
                    <a:p>
                      <a:endParaRPr lang="es-PE" sz="1600"/>
                    </a:p>
                  </a:txBody>
                  <a:tcPr>
                    <a:solidFill>
                      <a:srgbClr val="FFFFCC"/>
                    </a:solidFill>
                  </a:tcPr>
                </a:tc>
                <a:tc>
                  <a:txBody>
                    <a:bodyPr/>
                    <a:lstStyle/>
                    <a:p>
                      <a:endParaRPr lang="es-PE" sz="1600"/>
                    </a:p>
                  </a:txBody>
                  <a:tcPr>
                    <a:solidFill>
                      <a:srgbClr val="FFFFCC"/>
                    </a:solidFill>
                  </a:tcPr>
                </a:tc>
                <a:tc>
                  <a:txBody>
                    <a:bodyPr/>
                    <a:lstStyle/>
                    <a:p>
                      <a:endParaRPr lang="es-PE" sz="1600" dirty="0"/>
                    </a:p>
                  </a:txBody>
                  <a:tcPr>
                    <a:solidFill>
                      <a:srgbClr val="FFFFCC"/>
                    </a:solidFill>
                  </a:tcPr>
                </a:tc>
                <a:extLst>
                  <a:ext uri="{0D108BD9-81ED-4DB2-BD59-A6C34878D82A}">
                    <a16:rowId xmlns:a16="http://schemas.microsoft.com/office/drawing/2014/main" val="10008"/>
                  </a:ext>
                </a:extLst>
              </a:tr>
              <a:tr h="370840">
                <a:tc>
                  <a:txBody>
                    <a:bodyPr/>
                    <a:lstStyle/>
                    <a:p>
                      <a:r>
                        <a:rPr lang="es-ES" sz="1600" dirty="0"/>
                        <a:t>g) Gastos generales</a:t>
                      </a:r>
                      <a:endParaRPr lang="es-PE" sz="1600" dirty="0"/>
                    </a:p>
                  </a:txBody>
                  <a:tcPr>
                    <a:solidFill>
                      <a:srgbClr val="FFFFCC"/>
                    </a:solidFill>
                  </a:tcPr>
                </a:tc>
                <a:tc>
                  <a:txBody>
                    <a:bodyPr/>
                    <a:lstStyle/>
                    <a:p>
                      <a:endParaRPr lang="es-PE" sz="1600" dirty="0"/>
                    </a:p>
                  </a:txBody>
                  <a:tcPr>
                    <a:solidFill>
                      <a:srgbClr val="FFFFCC"/>
                    </a:solidFill>
                  </a:tcPr>
                </a:tc>
                <a:tc>
                  <a:txBody>
                    <a:bodyPr/>
                    <a:lstStyle/>
                    <a:p>
                      <a:r>
                        <a:rPr lang="es-ES" sz="1600" dirty="0"/>
                        <a:t>20,000</a:t>
                      </a:r>
                      <a:endParaRPr lang="es-PE" sz="1600" dirty="0"/>
                    </a:p>
                  </a:txBody>
                  <a:tcPr>
                    <a:solidFill>
                      <a:srgbClr val="FFFFCC"/>
                    </a:solidFill>
                  </a:tcPr>
                </a:tc>
                <a:tc>
                  <a:txBody>
                    <a:bodyPr/>
                    <a:lstStyle/>
                    <a:p>
                      <a:endParaRPr lang="es-PE" sz="1600" dirty="0"/>
                    </a:p>
                  </a:txBody>
                  <a:tcPr>
                    <a:solidFill>
                      <a:srgbClr val="FFFFCC"/>
                    </a:solidFill>
                  </a:tcPr>
                </a:tc>
                <a:tc>
                  <a:txBody>
                    <a:bodyPr/>
                    <a:lstStyle/>
                    <a:p>
                      <a:endParaRPr lang="es-PE" sz="1600"/>
                    </a:p>
                  </a:txBody>
                  <a:tcPr>
                    <a:solidFill>
                      <a:srgbClr val="FFFFCC"/>
                    </a:solidFill>
                  </a:tcPr>
                </a:tc>
                <a:tc>
                  <a:txBody>
                    <a:bodyPr/>
                    <a:lstStyle/>
                    <a:p>
                      <a:endParaRPr lang="es-PE" sz="1600" dirty="0"/>
                    </a:p>
                  </a:txBody>
                  <a:tcPr>
                    <a:solidFill>
                      <a:srgbClr val="FFFFCC"/>
                    </a:solidFill>
                  </a:tcPr>
                </a:tc>
                <a:extLst>
                  <a:ext uri="{0D108BD9-81ED-4DB2-BD59-A6C34878D82A}">
                    <a16:rowId xmlns:a16="http://schemas.microsoft.com/office/drawing/2014/main" val="10009"/>
                  </a:ext>
                </a:extLst>
              </a:tr>
              <a:tr h="370840">
                <a:tc>
                  <a:txBody>
                    <a:bodyPr/>
                    <a:lstStyle/>
                    <a:p>
                      <a:r>
                        <a:rPr lang="es-ES" sz="1600" dirty="0">
                          <a:solidFill>
                            <a:schemeClr val="bg1"/>
                          </a:solidFill>
                        </a:rPr>
                        <a:t>II. POST INVERSIÓN</a:t>
                      </a:r>
                      <a:endParaRPr lang="es-PE" sz="1600" dirty="0">
                        <a:solidFill>
                          <a:schemeClr val="bg1"/>
                        </a:solidFill>
                      </a:endParaRPr>
                    </a:p>
                  </a:txBody>
                  <a:tcPr>
                    <a:solidFill>
                      <a:srgbClr val="002060"/>
                    </a:solidFill>
                  </a:tcPr>
                </a:tc>
                <a:tc>
                  <a:txBody>
                    <a:bodyPr/>
                    <a:lstStyle/>
                    <a:p>
                      <a:endParaRPr lang="es-PE" sz="1600" dirty="0"/>
                    </a:p>
                  </a:txBody>
                  <a:tcPr>
                    <a:solidFill>
                      <a:srgbClr val="002060"/>
                    </a:solidFill>
                  </a:tcPr>
                </a:tc>
                <a:tc>
                  <a:txBody>
                    <a:bodyPr/>
                    <a:lstStyle/>
                    <a:p>
                      <a:endParaRPr lang="es-PE" sz="1600" dirty="0"/>
                    </a:p>
                  </a:txBody>
                  <a:tcPr>
                    <a:solidFill>
                      <a:srgbClr val="002060"/>
                    </a:solidFill>
                  </a:tcPr>
                </a:tc>
                <a:tc>
                  <a:txBody>
                    <a:bodyPr/>
                    <a:lstStyle/>
                    <a:p>
                      <a:r>
                        <a:rPr lang="es-ES" sz="1600" dirty="0">
                          <a:solidFill>
                            <a:schemeClr val="bg1"/>
                          </a:solidFill>
                        </a:rPr>
                        <a:t>45,500</a:t>
                      </a:r>
                      <a:endParaRPr lang="es-PE" sz="1600" dirty="0">
                        <a:solidFill>
                          <a:schemeClr val="bg1"/>
                        </a:solidFill>
                      </a:endParaRPr>
                    </a:p>
                  </a:txBody>
                  <a:tcPr>
                    <a:solidFill>
                      <a:srgbClr val="002060"/>
                    </a:solidFill>
                  </a:tcPr>
                </a:tc>
                <a:tc>
                  <a:txBody>
                    <a:bodyPr/>
                    <a:lstStyle/>
                    <a:p>
                      <a:r>
                        <a:rPr lang="es-ES" sz="1600" dirty="0">
                          <a:solidFill>
                            <a:schemeClr val="bg1"/>
                          </a:solidFill>
                        </a:rPr>
                        <a:t>42,000</a:t>
                      </a:r>
                      <a:endParaRPr lang="es-PE" sz="1600" dirty="0">
                        <a:solidFill>
                          <a:schemeClr val="bg1"/>
                        </a:solidFill>
                      </a:endParaRPr>
                    </a:p>
                  </a:txBody>
                  <a:tcPr>
                    <a:solidFill>
                      <a:srgbClr val="002060"/>
                    </a:solidFill>
                  </a:tcPr>
                </a:tc>
                <a:tc>
                  <a:txBody>
                    <a:bodyPr/>
                    <a:lstStyle/>
                    <a:p>
                      <a:r>
                        <a:rPr lang="es-ES" sz="1600" dirty="0">
                          <a:solidFill>
                            <a:schemeClr val="bg1"/>
                          </a:solidFill>
                        </a:rPr>
                        <a:t>42,000</a:t>
                      </a:r>
                      <a:endParaRPr lang="es-PE" sz="1600" dirty="0">
                        <a:solidFill>
                          <a:schemeClr val="bg1"/>
                        </a:solidFill>
                      </a:endParaRPr>
                    </a:p>
                  </a:txBody>
                  <a:tcPr>
                    <a:solidFill>
                      <a:srgbClr val="002060"/>
                    </a:solidFill>
                  </a:tcPr>
                </a:tc>
                <a:extLst>
                  <a:ext uri="{0D108BD9-81ED-4DB2-BD59-A6C34878D82A}">
                    <a16:rowId xmlns:a16="http://schemas.microsoft.com/office/drawing/2014/main" val="10010"/>
                  </a:ext>
                </a:extLst>
              </a:tr>
              <a:tr h="370840">
                <a:tc>
                  <a:txBody>
                    <a:bodyPr/>
                    <a:lstStyle/>
                    <a:p>
                      <a:r>
                        <a:rPr lang="es-ES" sz="1600" dirty="0"/>
                        <a:t>a)</a:t>
                      </a:r>
                      <a:r>
                        <a:rPr lang="es-ES" sz="1600" baseline="0" dirty="0"/>
                        <a:t> Operación y mantenimiento del canal</a:t>
                      </a:r>
                      <a:endParaRPr lang="es-PE" sz="1600" dirty="0"/>
                    </a:p>
                  </a:txBody>
                  <a:tcPr>
                    <a:solidFill>
                      <a:srgbClr val="FFFFCC"/>
                    </a:solidFill>
                  </a:tcPr>
                </a:tc>
                <a:tc>
                  <a:txBody>
                    <a:bodyPr/>
                    <a:lstStyle/>
                    <a:p>
                      <a:endParaRPr lang="es-PE" sz="1600" dirty="0"/>
                    </a:p>
                  </a:txBody>
                  <a:tcPr>
                    <a:solidFill>
                      <a:srgbClr val="FFFFCC"/>
                    </a:solidFill>
                  </a:tcPr>
                </a:tc>
                <a:tc>
                  <a:txBody>
                    <a:bodyPr/>
                    <a:lstStyle/>
                    <a:p>
                      <a:endParaRPr lang="es-PE" sz="1600" dirty="0"/>
                    </a:p>
                  </a:txBody>
                  <a:tcPr>
                    <a:solidFill>
                      <a:srgbClr val="FFFFCC"/>
                    </a:solidFill>
                  </a:tcPr>
                </a:tc>
                <a:tc>
                  <a:txBody>
                    <a:bodyPr/>
                    <a:lstStyle/>
                    <a:p>
                      <a:r>
                        <a:rPr lang="es-ES" sz="1600" dirty="0"/>
                        <a:t>42,000</a:t>
                      </a:r>
                      <a:endParaRPr lang="es-PE" sz="1600" dirty="0"/>
                    </a:p>
                  </a:txBody>
                  <a:tcPr>
                    <a:solidFill>
                      <a:srgbClr val="FFFFCC"/>
                    </a:solidFill>
                  </a:tcPr>
                </a:tc>
                <a:tc>
                  <a:txBody>
                    <a:bodyPr/>
                    <a:lstStyle/>
                    <a:p>
                      <a:r>
                        <a:rPr lang="es-ES" sz="1600" dirty="0"/>
                        <a:t>42,000</a:t>
                      </a:r>
                      <a:endParaRPr lang="es-PE" sz="1600" dirty="0"/>
                    </a:p>
                  </a:txBody>
                  <a:tcPr>
                    <a:solidFill>
                      <a:srgbClr val="FFFFCC"/>
                    </a:solidFill>
                  </a:tcPr>
                </a:tc>
                <a:tc>
                  <a:txBody>
                    <a:bodyPr/>
                    <a:lstStyle/>
                    <a:p>
                      <a:r>
                        <a:rPr lang="es-ES" sz="1600" dirty="0"/>
                        <a:t>42,000</a:t>
                      </a:r>
                      <a:endParaRPr lang="es-PE" sz="1600" dirty="0"/>
                    </a:p>
                  </a:txBody>
                  <a:tcPr>
                    <a:solidFill>
                      <a:srgbClr val="FFFFCC"/>
                    </a:solidFill>
                  </a:tcPr>
                </a:tc>
                <a:extLst>
                  <a:ext uri="{0D108BD9-81ED-4DB2-BD59-A6C34878D82A}">
                    <a16:rowId xmlns:a16="http://schemas.microsoft.com/office/drawing/2014/main" val="10011"/>
                  </a:ext>
                </a:extLst>
              </a:tr>
              <a:tr h="370840">
                <a:tc>
                  <a:txBody>
                    <a:bodyPr/>
                    <a:lstStyle/>
                    <a:p>
                      <a:r>
                        <a:rPr lang="es-ES" sz="1600" dirty="0"/>
                        <a:t>b) Infraestructura</a:t>
                      </a:r>
                      <a:endParaRPr lang="es-PE" sz="1600" dirty="0"/>
                    </a:p>
                  </a:txBody>
                  <a:tcPr>
                    <a:solidFill>
                      <a:srgbClr val="FFFFCC"/>
                    </a:solidFill>
                  </a:tcPr>
                </a:tc>
                <a:tc>
                  <a:txBody>
                    <a:bodyPr/>
                    <a:lstStyle/>
                    <a:p>
                      <a:endParaRPr lang="es-PE" sz="1600" dirty="0"/>
                    </a:p>
                  </a:txBody>
                  <a:tcPr>
                    <a:solidFill>
                      <a:srgbClr val="FFFFCC"/>
                    </a:solidFill>
                  </a:tcPr>
                </a:tc>
                <a:tc>
                  <a:txBody>
                    <a:bodyPr/>
                    <a:lstStyle/>
                    <a:p>
                      <a:endParaRPr lang="es-PE" sz="1600"/>
                    </a:p>
                  </a:txBody>
                  <a:tcPr>
                    <a:solidFill>
                      <a:srgbClr val="FFFFCC"/>
                    </a:solidFill>
                  </a:tcPr>
                </a:tc>
                <a:tc>
                  <a:txBody>
                    <a:bodyPr/>
                    <a:lstStyle/>
                    <a:p>
                      <a:r>
                        <a:rPr lang="es-ES" sz="1600" dirty="0"/>
                        <a:t>3,500</a:t>
                      </a:r>
                      <a:endParaRPr lang="es-PE" sz="1600" dirty="0"/>
                    </a:p>
                  </a:txBody>
                  <a:tcPr>
                    <a:solidFill>
                      <a:srgbClr val="FFFFCC"/>
                    </a:solidFill>
                  </a:tcPr>
                </a:tc>
                <a:tc>
                  <a:txBody>
                    <a:bodyPr/>
                    <a:lstStyle/>
                    <a:p>
                      <a:endParaRPr lang="es-PE" sz="1600" dirty="0"/>
                    </a:p>
                  </a:txBody>
                  <a:tcPr>
                    <a:solidFill>
                      <a:srgbClr val="FFFFCC"/>
                    </a:solidFill>
                  </a:tcPr>
                </a:tc>
                <a:tc>
                  <a:txBody>
                    <a:bodyPr/>
                    <a:lstStyle/>
                    <a:p>
                      <a:endParaRPr lang="es-PE" sz="1600" dirty="0"/>
                    </a:p>
                  </a:txBody>
                  <a:tcPr>
                    <a:solidFill>
                      <a:srgbClr val="FFFFCC"/>
                    </a:solidFill>
                  </a:tcPr>
                </a:tc>
                <a:extLst>
                  <a:ext uri="{0D108BD9-81ED-4DB2-BD59-A6C34878D82A}">
                    <a16:rowId xmlns:a16="http://schemas.microsoft.com/office/drawing/2014/main" val="10012"/>
                  </a:ext>
                </a:extLst>
              </a:tr>
              <a:tr h="370840">
                <a:tc>
                  <a:txBody>
                    <a:bodyPr/>
                    <a:lstStyle/>
                    <a:p>
                      <a:r>
                        <a:rPr lang="es-ES" sz="1600" dirty="0">
                          <a:solidFill>
                            <a:schemeClr val="bg1"/>
                          </a:solidFill>
                        </a:rPr>
                        <a:t>III. COSTOS</a:t>
                      </a:r>
                      <a:r>
                        <a:rPr lang="es-ES" sz="1600" baseline="0" dirty="0">
                          <a:solidFill>
                            <a:schemeClr val="bg1"/>
                          </a:solidFill>
                        </a:rPr>
                        <a:t> SINTUACIÓN SIN PROYECTO</a:t>
                      </a:r>
                      <a:endParaRPr lang="es-PE" sz="1600" dirty="0">
                        <a:solidFill>
                          <a:schemeClr val="bg1"/>
                        </a:solidFill>
                      </a:endParaRPr>
                    </a:p>
                  </a:txBody>
                  <a:tcPr>
                    <a:solidFill>
                      <a:srgbClr val="002060"/>
                    </a:solidFill>
                  </a:tcPr>
                </a:tc>
                <a:tc>
                  <a:txBody>
                    <a:bodyPr/>
                    <a:lstStyle/>
                    <a:p>
                      <a:r>
                        <a:rPr lang="es-ES" sz="1600" dirty="0">
                          <a:solidFill>
                            <a:schemeClr val="bg1"/>
                          </a:solidFill>
                        </a:rPr>
                        <a:t>30,000</a:t>
                      </a:r>
                      <a:endParaRPr lang="es-PE" sz="1600" dirty="0">
                        <a:solidFill>
                          <a:schemeClr val="bg1"/>
                        </a:solidFill>
                      </a:endParaRPr>
                    </a:p>
                  </a:txBody>
                  <a:tcPr>
                    <a:solidFill>
                      <a:srgbClr val="002060"/>
                    </a:solidFill>
                  </a:tcPr>
                </a:tc>
                <a:tc>
                  <a:txBody>
                    <a:bodyPr/>
                    <a:lstStyle/>
                    <a:p>
                      <a:r>
                        <a:rPr lang="es-ES" sz="1600" dirty="0">
                          <a:solidFill>
                            <a:schemeClr val="bg1"/>
                          </a:solidFill>
                        </a:rPr>
                        <a:t>30,000</a:t>
                      </a:r>
                      <a:endParaRPr lang="es-PE" sz="1600" dirty="0">
                        <a:solidFill>
                          <a:schemeClr val="bg1"/>
                        </a:solidFill>
                      </a:endParaRPr>
                    </a:p>
                  </a:txBody>
                  <a:tcPr>
                    <a:solidFill>
                      <a:srgbClr val="002060"/>
                    </a:solidFill>
                  </a:tcPr>
                </a:tc>
                <a:tc>
                  <a:txBody>
                    <a:bodyPr/>
                    <a:lstStyle/>
                    <a:p>
                      <a:r>
                        <a:rPr lang="es-ES" sz="1600" dirty="0">
                          <a:solidFill>
                            <a:schemeClr val="bg1"/>
                          </a:solidFill>
                        </a:rPr>
                        <a:t>30,000</a:t>
                      </a:r>
                      <a:endParaRPr lang="es-PE" sz="1600" dirty="0">
                        <a:solidFill>
                          <a:schemeClr val="bg1"/>
                        </a:solidFill>
                      </a:endParaRPr>
                    </a:p>
                  </a:txBody>
                  <a:tcPr>
                    <a:solidFill>
                      <a:srgbClr val="002060"/>
                    </a:solidFill>
                  </a:tcPr>
                </a:tc>
                <a:tc>
                  <a:txBody>
                    <a:bodyPr/>
                    <a:lstStyle/>
                    <a:p>
                      <a:r>
                        <a:rPr lang="es-ES" sz="1600" dirty="0">
                          <a:solidFill>
                            <a:schemeClr val="bg1"/>
                          </a:solidFill>
                        </a:rPr>
                        <a:t>30,000</a:t>
                      </a:r>
                      <a:endParaRPr lang="es-PE" sz="1600" dirty="0">
                        <a:solidFill>
                          <a:schemeClr val="bg1"/>
                        </a:solidFill>
                      </a:endParaRPr>
                    </a:p>
                  </a:txBody>
                  <a:tcPr>
                    <a:solidFill>
                      <a:srgbClr val="002060"/>
                    </a:solidFill>
                  </a:tcPr>
                </a:tc>
                <a:tc>
                  <a:txBody>
                    <a:bodyPr/>
                    <a:lstStyle/>
                    <a:p>
                      <a:r>
                        <a:rPr lang="es-ES" sz="1600" dirty="0">
                          <a:solidFill>
                            <a:schemeClr val="bg1"/>
                          </a:solidFill>
                        </a:rPr>
                        <a:t>30,000</a:t>
                      </a:r>
                      <a:endParaRPr lang="es-PE" sz="1600" dirty="0">
                        <a:solidFill>
                          <a:schemeClr val="bg1"/>
                        </a:solidFill>
                      </a:endParaRPr>
                    </a:p>
                  </a:txBody>
                  <a:tcPr>
                    <a:solidFill>
                      <a:srgbClr val="002060"/>
                    </a:solidFill>
                  </a:tcPr>
                </a:tc>
                <a:extLst>
                  <a:ext uri="{0D108BD9-81ED-4DB2-BD59-A6C34878D82A}">
                    <a16:rowId xmlns:a16="http://schemas.microsoft.com/office/drawing/2014/main" val="10013"/>
                  </a:ext>
                </a:extLst>
              </a:tr>
              <a:tr h="370840">
                <a:tc>
                  <a:txBody>
                    <a:bodyPr/>
                    <a:lstStyle/>
                    <a:p>
                      <a:r>
                        <a:rPr lang="es-ES" sz="1600" dirty="0"/>
                        <a:t>a)</a:t>
                      </a:r>
                      <a:r>
                        <a:rPr lang="es-ES" sz="1600" baseline="0" dirty="0"/>
                        <a:t> Operación y mantenimiento</a:t>
                      </a:r>
                      <a:endParaRPr lang="es-PE" sz="1600" dirty="0"/>
                    </a:p>
                  </a:txBody>
                  <a:tcPr>
                    <a:solidFill>
                      <a:srgbClr val="FFFFCC"/>
                    </a:solidFill>
                  </a:tcPr>
                </a:tc>
                <a:tc>
                  <a:txBody>
                    <a:bodyPr/>
                    <a:lstStyle/>
                    <a:p>
                      <a:r>
                        <a:rPr lang="es-ES" sz="1600" dirty="0"/>
                        <a:t>30,000</a:t>
                      </a:r>
                      <a:endParaRPr lang="es-PE" sz="1600" dirty="0"/>
                    </a:p>
                  </a:txBody>
                  <a:tcPr>
                    <a:solidFill>
                      <a:srgbClr val="FFFFCC"/>
                    </a:solidFill>
                  </a:tcPr>
                </a:tc>
                <a:tc>
                  <a:txBody>
                    <a:bodyPr/>
                    <a:lstStyle/>
                    <a:p>
                      <a:r>
                        <a:rPr lang="es-ES" sz="1600" dirty="0"/>
                        <a:t>30,000</a:t>
                      </a:r>
                      <a:endParaRPr lang="es-PE" sz="1600" dirty="0"/>
                    </a:p>
                  </a:txBody>
                  <a:tcPr>
                    <a:solidFill>
                      <a:srgbClr val="FFFFCC"/>
                    </a:solidFill>
                  </a:tcPr>
                </a:tc>
                <a:tc>
                  <a:txBody>
                    <a:bodyPr/>
                    <a:lstStyle/>
                    <a:p>
                      <a:r>
                        <a:rPr lang="es-ES" sz="1600" dirty="0"/>
                        <a:t>30,000</a:t>
                      </a:r>
                      <a:endParaRPr lang="es-PE" sz="1600" dirty="0"/>
                    </a:p>
                  </a:txBody>
                  <a:tcPr>
                    <a:solidFill>
                      <a:srgbClr val="FFFFCC"/>
                    </a:solidFill>
                  </a:tcPr>
                </a:tc>
                <a:tc>
                  <a:txBody>
                    <a:bodyPr/>
                    <a:lstStyle/>
                    <a:p>
                      <a:r>
                        <a:rPr lang="es-ES" sz="1600" dirty="0"/>
                        <a:t>30,000</a:t>
                      </a:r>
                      <a:endParaRPr lang="es-PE" sz="1600" dirty="0"/>
                    </a:p>
                  </a:txBody>
                  <a:tcPr>
                    <a:solidFill>
                      <a:srgbClr val="FFFFCC"/>
                    </a:solidFill>
                  </a:tcPr>
                </a:tc>
                <a:tc>
                  <a:txBody>
                    <a:bodyPr/>
                    <a:lstStyle/>
                    <a:p>
                      <a:r>
                        <a:rPr lang="es-ES" sz="1600" dirty="0"/>
                        <a:t>30,000</a:t>
                      </a:r>
                      <a:endParaRPr lang="es-PE" sz="1600" dirty="0"/>
                    </a:p>
                  </a:txBody>
                  <a:tcPr>
                    <a:solidFill>
                      <a:srgbClr val="FFFFCC"/>
                    </a:solidFill>
                  </a:tcPr>
                </a:tc>
                <a:extLst>
                  <a:ext uri="{0D108BD9-81ED-4DB2-BD59-A6C34878D82A}">
                    <a16:rowId xmlns:a16="http://schemas.microsoft.com/office/drawing/2014/main" val="10014"/>
                  </a:ext>
                </a:extLst>
              </a:tr>
              <a:tr h="370840">
                <a:tc>
                  <a:txBody>
                    <a:bodyPr/>
                    <a:lstStyle/>
                    <a:p>
                      <a:r>
                        <a:rPr lang="es-ES" sz="1600" dirty="0">
                          <a:solidFill>
                            <a:schemeClr val="bg1"/>
                          </a:solidFill>
                        </a:rPr>
                        <a:t>COSTOS</a:t>
                      </a:r>
                      <a:r>
                        <a:rPr lang="es-ES" sz="1600" baseline="0" dirty="0">
                          <a:solidFill>
                            <a:schemeClr val="bg1"/>
                          </a:solidFill>
                        </a:rPr>
                        <a:t> INCREMENTALES (I + II – III)</a:t>
                      </a:r>
                      <a:endParaRPr lang="es-PE" sz="1600" dirty="0">
                        <a:solidFill>
                          <a:schemeClr val="bg1"/>
                        </a:solidFill>
                      </a:endParaRPr>
                    </a:p>
                  </a:txBody>
                  <a:tcPr>
                    <a:solidFill>
                      <a:srgbClr val="00B050"/>
                    </a:solidFill>
                  </a:tcPr>
                </a:tc>
                <a:tc>
                  <a:txBody>
                    <a:bodyPr/>
                    <a:lstStyle/>
                    <a:p>
                      <a:r>
                        <a:rPr lang="es-ES" sz="1600" dirty="0">
                          <a:solidFill>
                            <a:schemeClr val="bg1"/>
                          </a:solidFill>
                        </a:rPr>
                        <a:t>- 24,000</a:t>
                      </a:r>
                      <a:endParaRPr lang="es-PE" sz="1600" dirty="0">
                        <a:solidFill>
                          <a:schemeClr val="bg1"/>
                        </a:solidFill>
                      </a:endParaRPr>
                    </a:p>
                  </a:txBody>
                  <a:tcPr>
                    <a:solidFill>
                      <a:srgbClr val="00B050"/>
                    </a:solidFill>
                  </a:tcPr>
                </a:tc>
                <a:tc>
                  <a:txBody>
                    <a:bodyPr/>
                    <a:lstStyle/>
                    <a:p>
                      <a:r>
                        <a:rPr lang="es-ES" sz="1600" dirty="0">
                          <a:solidFill>
                            <a:schemeClr val="bg1"/>
                          </a:solidFill>
                        </a:rPr>
                        <a:t>94,178</a:t>
                      </a:r>
                      <a:endParaRPr lang="es-PE" sz="1600" dirty="0">
                        <a:solidFill>
                          <a:schemeClr val="bg1"/>
                        </a:solidFill>
                      </a:endParaRPr>
                    </a:p>
                  </a:txBody>
                  <a:tcPr>
                    <a:solidFill>
                      <a:srgbClr val="00B050"/>
                    </a:solidFill>
                  </a:tcPr>
                </a:tc>
                <a:tc>
                  <a:txBody>
                    <a:bodyPr/>
                    <a:lstStyle/>
                    <a:p>
                      <a:r>
                        <a:rPr lang="es-ES" sz="1600" dirty="0">
                          <a:solidFill>
                            <a:schemeClr val="bg1"/>
                          </a:solidFill>
                        </a:rPr>
                        <a:t>15,500</a:t>
                      </a:r>
                      <a:endParaRPr lang="es-PE" sz="1600" dirty="0">
                        <a:solidFill>
                          <a:schemeClr val="bg1"/>
                        </a:solidFill>
                      </a:endParaRPr>
                    </a:p>
                  </a:txBody>
                  <a:tcPr>
                    <a:solidFill>
                      <a:srgbClr val="00B050"/>
                    </a:solidFill>
                  </a:tcPr>
                </a:tc>
                <a:tc>
                  <a:txBody>
                    <a:bodyPr/>
                    <a:lstStyle/>
                    <a:p>
                      <a:r>
                        <a:rPr lang="es-ES" sz="1600" dirty="0">
                          <a:solidFill>
                            <a:schemeClr val="bg1"/>
                          </a:solidFill>
                        </a:rPr>
                        <a:t>12,000</a:t>
                      </a:r>
                      <a:endParaRPr lang="es-PE" sz="1600" dirty="0">
                        <a:solidFill>
                          <a:schemeClr val="bg1"/>
                        </a:solidFill>
                      </a:endParaRPr>
                    </a:p>
                  </a:txBody>
                  <a:tcPr>
                    <a:solidFill>
                      <a:srgbClr val="00B050"/>
                    </a:solidFill>
                  </a:tcPr>
                </a:tc>
                <a:tc>
                  <a:txBody>
                    <a:bodyPr/>
                    <a:lstStyle/>
                    <a:p>
                      <a:r>
                        <a:rPr lang="es-ES" sz="1600" dirty="0">
                          <a:solidFill>
                            <a:schemeClr val="bg1"/>
                          </a:solidFill>
                        </a:rPr>
                        <a:t>12,000</a:t>
                      </a:r>
                      <a:endParaRPr lang="es-PE" sz="1600" dirty="0">
                        <a:solidFill>
                          <a:schemeClr val="bg1"/>
                        </a:solidFill>
                      </a:endParaRPr>
                    </a:p>
                  </a:txBody>
                  <a:tcPr>
                    <a:solidFill>
                      <a:srgbClr val="00B050"/>
                    </a:solidFill>
                  </a:tcPr>
                </a:tc>
                <a:extLst>
                  <a:ext uri="{0D108BD9-81ED-4DB2-BD59-A6C34878D82A}">
                    <a16:rowId xmlns:a16="http://schemas.microsoft.com/office/drawing/2014/main" val="1001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Lágrima"/>
          <p:cNvSpPr/>
          <p:nvPr/>
        </p:nvSpPr>
        <p:spPr>
          <a:xfrm>
            <a:off x="1285852" y="928670"/>
            <a:ext cx="6072230" cy="4857784"/>
          </a:xfrm>
          <a:prstGeom prst="teardrop">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rPr>
              <a:t>Los costos se debe hacer para todas las alternativas</a:t>
            </a:r>
            <a:endParaRPr lang="es-PE" sz="2800" dirty="0">
              <a:solidFill>
                <a:schemeClr val="tx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ombo"/>
          <p:cNvSpPr/>
          <p:nvPr/>
        </p:nvSpPr>
        <p:spPr>
          <a:xfrm>
            <a:off x="1000100" y="285728"/>
            <a:ext cx="7072362" cy="6286544"/>
          </a:xfrm>
          <a:prstGeom prst="diamond">
            <a:avLst/>
          </a:prstGeom>
          <a:solidFill>
            <a:srgbClr val="F67616"/>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dirty="0">
                <a:solidFill>
                  <a:schemeClr val="tx1"/>
                </a:solidFill>
              </a:rPr>
              <a:t>EVALUACION</a:t>
            </a:r>
            <a:endParaRPr lang="es-PE" sz="4400" dirty="0">
              <a:solidFill>
                <a:schemeClr val="tx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Lágrima"/>
          <p:cNvSpPr/>
          <p:nvPr/>
        </p:nvSpPr>
        <p:spPr>
          <a:xfrm>
            <a:off x="1071538" y="1142984"/>
            <a:ext cx="6072230" cy="3571900"/>
          </a:xfrm>
          <a:prstGeom prst="teardrop">
            <a:avLst/>
          </a:prstGeom>
          <a:solidFill>
            <a:srgbClr val="FFC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a:solidFill>
                  <a:schemeClr val="tx1"/>
                </a:solidFill>
              </a:rPr>
              <a:t>AHORA YA CONOCEMOS LOS COSTOS.</a:t>
            </a:r>
          </a:p>
          <a:p>
            <a:pPr algn="ctr"/>
            <a:r>
              <a:rPr lang="es-ES" sz="3600" dirty="0">
                <a:solidFill>
                  <a:schemeClr val="tx1"/>
                </a:solidFill>
              </a:rPr>
              <a:t>FALTA CONOCER LOS BENEFICIOS</a:t>
            </a:r>
            <a:endParaRPr lang="es-PE" sz="3600" dirty="0">
              <a:solidFill>
                <a:schemeClr val="tx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214414" y="1571612"/>
            <a:ext cx="2500330" cy="646331"/>
          </a:xfrm>
          <a:prstGeom prst="rect">
            <a:avLst/>
          </a:prstGeom>
          <a:solidFill>
            <a:srgbClr val="C00000"/>
          </a:solidFill>
          <a:ln>
            <a:solidFill>
              <a:schemeClr val="tx1"/>
            </a:solidFill>
          </a:ln>
        </p:spPr>
        <p:txBody>
          <a:bodyPr wrap="square" rtlCol="0">
            <a:spAutoFit/>
          </a:bodyPr>
          <a:lstStyle/>
          <a:p>
            <a:pPr algn="ctr"/>
            <a:r>
              <a:rPr lang="es-ES" dirty="0">
                <a:solidFill>
                  <a:schemeClr val="bg1"/>
                </a:solidFill>
              </a:rPr>
              <a:t>Flujo de ingresos</a:t>
            </a:r>
          </a:p>
          <a:p>
            <a:pPr algn="ctr"/>
            <a:r>
              <a:rPr lang="es-ES" dirty="0">
                <a:solidFill>
                  <a:schemeClr val="bg1"/>
                </a:solidFill>
              </a:rPr>
              <a:t> del PIP</a:t>
            </a:r>
            <a:endParaRPr lang="es-PE" dirty="0">
              <a:solidFill>
                <a:schemeClr val="bg1"/>
              </a:solidFill>
            </a:endParaRPr>
          </a:p>
        </p:txBody>
      </p:sp>
      <p:sp>
        <p:nvSpPr>
          <p:cNvPr id="5" name="4 CuadroTexto"/>
          <p:cNvSpPr txBox="1"/>
          <p:nvPr/>
        </p:nvSpPr>
        <p:spPr>
          <a:xfrm>
            <a:off x="3714744" y="714356"/>
            <a:ext cx="2000264" cy="83099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s-ES" sz="1600" dirty="0"/>
              <a:t>Evaluación económica a precios de mercado</a:t>
            </a:r>
            <a:endParaRPr lang="es-PE" sz="1600" dirty="0"/>
          </a:p>
        </p:txBody>
      </p:sp>
      <p:sp>
        <p:nvSpPr>
          <p:cNvPr id="6" name="5 CuadroTexto"/>
          <p:cNvSpPr txBox="1"/>
          <p:nvPr/>
        </p:nvSpPr>
        <p:spPr>
          <a:xfrm>
            <a:off x="5857884" y="2571744"/>
            <a:ext cx="2500330" cy="646331"/>
          </a:xfrm>
          <a:prstGeom prst="rect">
            <a:avLst/>
          </a:prstGeom>
          <a:solidFill>
            <a:srgbClr val="CCFF99"/>
          </a:solidFill>
          <a:ln>
            <a:solidFill>
              <a:schemeClr val="tx1"/>
            </a:solidFill>
          </a:ln>
        </p:spPr>
        <p:txBody>
          <a:bodyPr wrap="square" rtlCol="0">
            <a:spAutoFit/>
          </a:bodyPr>
          <a:lstStyle/>
          <a:p>
            <a:pPr algn="ctr"/>
            <a:r>
              <a:rPr lang="es-ES" dirty="0"/>
              <a:t>Flujo de costos a precios sociales</a:t>
            </a:r>
            <a:endParaRPr lang="es-PE" dirty="0"/>
          </a:p>
        </p:txBody>
      </p:sp>
      <p:sp>
        <p:nvSpPr>
          <p:cNvPr id="7" name="6 CuadroTexto"/>
          <p:cNvSpPr txBox="1"/>
          <p:nvPr/>
        </p:nvSpPr>
        <p:spPr>
          <a:xfrm>
            <a:off x="5929322" y="3786190"/>
            <a:ext cx="2500330" cy="646331"/>
          </a:xfrm>
          <a:prstGeom prst="rect">
            <a:avLst/>
          </a:prstGeom>
          <a:solidFill>
            <a:schemeClr val="accent6">
              <a:lumMod val="40000"/>
              <a:lumOff val="60000"/>
            </a:schemeClr>
          </a:solidFill>
          <a:ln>
            <a:solidFill>
              <a:schemeClr val="tx1"/>
            </a:solidFill>
          </a:ln>
        </p:spPr>
        <p:txBody>
          <a:bodyPr wrap="square" rtlCol="0">
            <a:spAutoFit/>
          </a:bodyPr>
          <a:lstStyle/>
          <a:p>
            <a:pPr algn="ctr"/>
            <a:r>
              <a:rPr lang="es-ES" dirty="0"/>
              <a:t>Evaluación </a:t>
            </a:r>
          </a:p>
          <a:p>
            <a:pPr algn="ctr"/>
            <a:r>
              <a:rPr lang="es-ES" dirty="0"/>
              <a:t>social</a:t>
            </a:r>
            <a:endParaRPr lang="es-PE" dirty="0"/>
          </a:p>
        </p:txBody>
      </p:sp>
      <p:sp>
        <p:nvSpPr>
          <p:cNvPr id="8" name="7 CuadroTexto"/>
          <p:cNvSpPr txBox="1"/>
          <p:nvPr/>
        </p:nvSpPr>
        <p:spPr>
          <a:xfrm>
            <a:off x="5857884" y="5000636"/>
            <a:ext cx="2428892" cy="646331"/>
          </a:xfrm>
          <a:prstGeom prst="rect">
            <a:avLst/>
          </a:prstGeom>
          <a:solidFill>
            <a:srgbClr val="CCCC00"/>
          </a:solidFill>
          <a:ln>
            <a:solidFill>
              <a:schemeClr val="tx1"/>
            </a:solidFill>
          </a:ln>
        </p:spPr>
        <p:txBody>
          <a:bodyPr wrap="square" rtlCol="0">
            <a:spAutoFit/>
          </a:bodyPr>
          <a:lstStyle/>
          <a:p>
            <a:pPr algn="ctr"/>
            <a:r>
              <a:rPr lang="es-ES" dirty="0"/>
              <a:t>Análisis de </a:t>
            </a:r>
          </a:p>
          <a:p>
            <a:pPr algn="ctr"/>
            <a:r>
              <a:rPr lang="es-ES" dirty="0"/>
              <a:t>sensibilidad</a:t>
            </a:r>
            <a:endParaRPr lang="es-PE" dirty="0"/>
          </a:p>
        </p:txBody>
      </p:sp>
      <p:sp>
        <p:nvSpPr>
          <p:cNvPr id="9" name="8 CuadroTexto"/>
          <p:cNvSpPr txBox="1"/>
          <p:nvPr/>
        </p:nvSpPr>
        <p:spPr>
          <a:xfrm>
            <a:off x="3500430" y="5715016"/>
            <a:ext cx="2286016" cy="646331"/>
          </a:xfrm>
          <a:prstGeom prst="rect">
            <a:avLst/>
          </a:prstGeom>
          <a:solidFill>
            <a:srgbClr val="29D1E3"/>
          </a:solidFill>
          <a:ln>
            <a:solidFill>
              <a:schemeClr val="tx1"/>
            </a:solidFill>
          </a:ln>
        </p:spPr>
        <p:txBody>
          <a:bodyPr wrap="square" rtlCol="0">
            <a:spAutoFit/>
          </a:bodyPr>
          <a:lstStyle/>
          <a:p>
            <a:pPr algn="ctr"/>
            <a:r>
              <a:rPr lang="es-ES" dirty="0"/>
              <a:t>Selección de la mejor alternativa.</a:t>
            </a:r>
            <a:endParaRPr lang="es-PE" dirty="0"/>
          </a:p>
        </p:txBody>
      </p:sp>
      <p:sp>
        <p:nvSpPr>
          <p:cNvPr id="10" name="9 CuadroTexto"/>
          <p:cNvSpPr txBox="1"/>
          <p:nvPr/>
        </p:nvSpPr>
        <p:spPr>
          <a:xfrm>
            <a:off x="1071538" y="5000636"/>
            <a:ext cx="2500330" cy="646331"/>
          </a:xfrm>
          <a:prstGeom prst="rect">
            <a:avLst/>
          </a:prstGeom>
          <a:solidFill>
            <a:srgbClr val="CC9900"/>
          </a:solidFill>
          <a:ln>
            <a:solidFill>
              <a:schemeClr val="tx1"/>
            </a:solidFill>
          </a:ln>
        </p:spPr>
        <p:txBody>
          <a:bodyPr wrap="square" rtlCol="0">
            <a:spAutoFit/>
          </a:bodyPr>
          <a:lstStyle/>
          <a:p>
            <a:pPr algn="ctr"/>
            <a:r>
              <a:rPr lang="es-ES" dirty="0"/>
              <a:t>Análisis de</a:t>
            </a:r>
          </a:p>
          <a:p>
            <a:pPr algn="ctr"/>
            <a:r>
              <a:rPr lang="es-ES" dirty="0"/>
              <a:t> sostenibilidad</a:t>
            </a:r>
            <a:endParaRPr lang="es-PE" dirty="0"/>
          </a:p>
        </p:txBody>
      </p:sp>
      <p:sp>
        <p:nvSpPr>
          <p:cNvPr id="11" name="10 CuadroTexto"/>
          <p:cNvSpPr txBox="1"/>
          <p:nvPr/>
        </p:nvSpPr>
        <p:spPr>
          <a:xfrm>
            <a:off x="1142976" y="3786190"/>
            <a:ext cx="2500330" cy="646331"/>
          </a:xfrm>
          <a:prstGeom prst="rect">
            <a:avLst/>
          </a:prstGeom>
          <a:solidFill>
            <a:srgbClr val="FFCCCC"/>
          </a:solidFill>
          <a:ln>
            <a:solidFill>
              <a:schemeClr val="tx1"/>
            </a:solidFill>
          </a:ln>
        </p:spPr>
        <p:txBody>
          <a:bodyPr wrap="square" rtlCol="0">
            <a:spAutoFit/>
          </a:bodyPr>
          <a:lstStyle/>
          <a:p>
            <a:pPr algn="ctr"/>
            <a:r>
              <a:rPr lang="es-ES" dirty="0"/>
              <a:t>Análisis de impacto ambiental</a:t>
            </a:r>
            <a:endParaRPr lang="es-PE" dirty="0"/>
          </a:p>
        </p:txBody>
      </p:sp>
      <p:sp>
        <p:nvSpPr>
          <p:cNvPr id="12" name="11 Flecha circular"/>
          <p:cNvSpPr/>
          <p:nvPr/>
        </p:nvSpPr>
        <p:spPr>
          <a:xfrm rot="1844068">
            <a:off x="5619581" y="657145"/>
            <a:ext cx="1188881" cy="107157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13" name="12 Flecha circular"/>
          <p:cNvSpPr/>
          <p:nvPr/>
        </p:nvSpPr>
        <p:spPr>
          <a:xfrm rot="19779113">
            <a:off x="2692126" y="646030"/>
            <a:ext cx="1151282" cy="107157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14" name="13 Flecha circular"/>
          <p:cNvSpPr/>
          <p:nvPr/>
        </p:nvSpPr>
        <p:spPr>
          <a:xfrm rot="8852010">
            <a:off x="5716731" y="5305606"/>
            <a:ext cx="915913" cy="107157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15" name="14 Flecha circular"/>
          <p:cNvSpPr/>
          <p:nvPr/>
        </p:nvSpPr>
        <p:spPr>
          <a:xfrm rot="12814622">
            <a:off x="2653967" y="5295749"/>
            <a:ext cx="874117" cy="107157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16" name="15 Flecha abajo"/>
          <p:cNvSpPr/>
          <p:nvPr/>
        </p:nvSpPr>
        <p:spPr>
          <a:xfrm>
            <a:off x="6929454" y="3286124"/>
            <a:ext cx="214314"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16 Flecha abajo"/>
          <p:cNvSpPr/>
          <p:nvPr/>
        </p:nvSpPr>
        <p:spPr>
          <a:xfrm>
            <a:off x="6929454" y="4500570"/>
            <a:ext cx="214314"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 name="17 Flecha abajo"/>
          <p:cNvSpPr/>
          <p:nvPr/>
        </p:nvSpPr>
        <p:spPr>
          <a:xfrm rot="10800000">
            <a:off x="2143108" y="4500570"/>
            <a:ext cx="357190"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9" name="18 Octágono"/>
          <p:cNvSpPr/>
          <p:nvPr/>
        </p:nvSpPr>
        <p:spPr>
          <a:xfrm>
            <a:off x="2571736" y="1357298"/>
            <a:ext cx="214314" cy="214314"/>
          </a:xfrm>
          <a:prstGeom prst="oc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a:t>
            </a:r>
            <a:endParaRPr lang="es-PE" dirty="0"/>
          </a:p>
        </p:txBody>
      </p:sp>
      <p:sp>
        <p:nvSpPr>
          <p:cNvPr id="20" name="19 Octágono"/>
          <p:cNvSpPr/>
          <p:nvPr/>
        </p:nvSpPr>
        <p:spPr>
          <a:xfrm>
            <a:off x="4643438" y="500042"/>
            <a:ext cx="214314" cy="214314"/>
          </a:xfrm>
          <a:prstGeom prst="oc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2</a:t>
            </a:r>
            <a:endParaRPr lang="es-PE" dirty="0"/>
          </a:p>
        </p:txBody>
      </p:sp>
      <p:sp>
        <p:nvSpPr>
          <p:cNvPr id="21" name="20 Octágono"/>
          <p:cNvSpPr/>
          <p:nvPr/>
        </p:nvSpPr>
        <p:spPr>
          <a:xfrm>
            <a:off x="7143768" y="2357430"/>
            <a:ext cx="214314" cy="214314"/>
          </a:xfrm>
          <a:prstGeom prst="oc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4</a:t>
            </a:r>
            <a:endParaRPr lang="es-PE" dirty="0"/>
          </a:p>
        </p:txBody>
      </p:sp>
      <p:sp>
        <p:nvSpPr>
          <p:cNvPr id="22" name="21 Octágono"/>
          <p:cNvSpPr/>
          <p:nvPr/>
        </p:nvSpPr>
        <p:spPr>
          <a:xfrm>
            <a:off x="7215206" y="3571876"/>
            <a:ext cx="214314" cy="214314"/>
          </a:xfrm>
          <a:prstGeom prst="oc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5</a:t>
            </a:r>
            <a:endParaRPr lang="es-PE" dirty="0"/>
          </a:p>
        </p:txBody>
      </p:sp>
      <p:sp>
        <p:nvSpPr>
          <p:cNvPr id="23" name="22 Octágono"/>
          <p:cNvSpPr/>
          <p:nvPr/>
        </p:nvSpPr>
        <p:spPr>
          <a:xfrm>
            <a:off x="7215206" y="4786322"/>
            <a:ext cx="214314" cy="214314"/>
          </a:xfrm>
          <a:prstGeom prst="oc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6</a:t>
            </a:r>
            <a:endParaRPr lang="es-PE" dirty="0"/>
          </a:p>
        </p:txBody>
      </p:sp>
      <p:sp>
        <p:nvSpPr>
          <p:cNvPr id="24" name="23 Octágono"/>
          <p:cNvSpPr/>
          <p:nvPr/>
        </p:nvSpPr>
        <p:spPr>
          <a:xfrm>
            <a:off x="4572000" y="5500702"/>
            <a:ext cx="214314" cy="214314"/>
          </a:xfrm>
          <a:prstGeom prst="oc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7</a:t>
            </a:r>
            <a:endParaRPr lang="es-PE" dirty="0"/>
          </a:p>
        </p:txBody>
      </p:sp>
      <p:sp>
        <p:nvSpPr>
          <p:cNvPr id="25" name="24 Octágono"/>
          <p:cNvSpPr/>
          <p:nvPr/>
        </p:nvSpPr>
        <p:spPr>
          <a:xfrm>
            <a:off x="2500298" y="4786322"/>
            <a:ext cx="214314" cy="214314"/>
          </a:xfrm>
          <a:prstGeom prst="oc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8</a:t>
            </a:r>
            <a:endParaRPr lang="es-PE" dirty="0"/>
          </a:p>
        </p:txBody>
      </p:sp>
      <p:sp>
        <p:nvSpPr>
          <p:cNvPr id="26" name="25 Octágono"/>
          <p:cNvSpPr/>
          <p:nvPr/>
        </p:nvSpPr>
        <p:spPr>
          <a:xfrm>
            <a:off x="2428860" y="3571876"/>
            <a:ext cx="214314" cy="214314"/>
          </a:xfrm>
          <a:prstGeom prst="oc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9</a:t>
            </a:r>
            <a:endParaRPr lang="es-PE" dirty="0"/>
          </a:p>
        </p:txBody>
      </p:sp>
      <p:sp>
        <p:nvSpPr>
          <p:cNvPr id="27" name="26 CuadroTexto"/>
          <p:cNvSpPr txBox="1"/>
          <p:nvPr/>
        </p:nvSpPr>
        <p:spPr>
          <a:xfrm>
            <a:off x="500034" y="642918"/>
            <a:ext cx="1071570" cy="523220"/>
          </a:xfrm>
          <a:prstGeom prst="rect">
            <a:avLst/>
          </a:prstGeom>
          <a:solidFill>
            <a:srgbClr val="FFC000"/>
          </a:solidFill>
          <a:ln w="38100">
            <a:solidFill>
              <a:srgbClr val="00B050"/>
            </a:solidFill>
          </a:ln>
        </p:spPr>
        <p:txBody>
          <a:bodyPr wrap="square" rtlCol="0">
            <a:spAutoFit/>
          </a:bodyPr>
          <a:lstStyle/>
          <a:p>
            <a:pPr algn="ctr"/>
            <a:r>
              <a:rPr lang="es-ES" sz="2800" b="1" dirty="0"/>
              <a:t>RUTA</a:t>
            </a:r>
            <a:endParaRPr lang="es-PE" sz="2800" b="1" dirty="0"/>
          </a:p>
        </p:txBody>
      </p:sp>
      <p:sp>
        <p:nvSpPr>
          <p:cNvPr id="28" name="27 CuadroTexto"/>
          <p:cNvSpPr txBox="1"/>
          <p:nvPr/>
        </p:nvSpPr>
        <p:spPr>
          <a:xfrm>
            <a:off x="1214414" y="2643182"/>
            <a:ext cx="2500330" cy="646331"/>
          </a:xfrm>
          <a:prstGeom prst="rect">
            <a:avLst/>
          </a:prstGeom>
          <a:solidFill>
            <a:srgbClr val="FFFF00"/>
          </a:solidFill>
          <a:ln>
            <a:solidFill>
              <a:schemeClr val="tx1"/>
            </a:solidFill>
          </a:ln>
        </p:spPr>
        <p:txBody>
          <a:bodyPr wrap="square" rtlCol="0">
            <a:spAutoFit/>
          </a:bodyPr>
          <a:lstStyle/>
          <a:p>
            <a:pPr algn="ctr"/>
            <a:r>
              <a:rPr lang="es-ES" dirty="0"/>
              <a:t>Marco </a:t>
            </a:r>
          </a:p>
          <a:p>
            <a:pPr algn="ctr"/>
            <a:r>
              <a:rPr lang="es-ES" dirty="0"/>
              <a:t>lógico</a:t>
            </a:r>
            <a:endParaRPr lang="es-PE" dirty="0"/>
          </a:p>
        </p:txBody>
      </p:sp>
      <p:sp>
        <p:nvSpPr>
          <p:cNvPr id="29" name="28 CuadroTexto"/>
          <p:cNvSpPr txBox="1"/>
          <p:nvPr/>
        </p:nvSpPr>
        <p:spPr>
          <a:xfrm>
            <a:off x="5786446" y="1571612"/>
            <a:ext cx="2500330" cy="646331"/>
          </a:xfrm>
          <a:prstGeom prst="rect">
            <a:avLst/>
          </a:prstGeom>
          <a:solidFill>
            <a:srgbClr val="FFFFCC"/>
          </a:solidFill>
          <a:ln>
            <a:solidFill>
              <a:schemeClr val="tx1"/>
            </a:solidFill>
          </a:ln>
        </p:spPr>
        <p:txBody>
          <a:bodyPr wrap="square" rtlCol="0">
            <a:spAutoFit/>
          </a:bodyPr>
          <a:lstStyle/>
          <a:p>
            <a:pPr algn="ctr"/>
            <a:r>
              <a:rPr lang="es-ES" dirty="0"/>
              <a:t>Costos a precios </a:t>
            </a:r>
          </a:p>
          <a:p>
            <a:pPr algn="ctr"/>
            <a:r>
              <a:rPr lang="es-ES" dirty="0"/>
              <a:t>sociales</a:t>
            </a:r>
            <a:endParaRPr lang="es-PE" dirty="0"/>
          </a:p>
        </p:txBody>
      </p:sp>
      <p:sp>
        <p:nvSpPr>
          <p:cNvPr id="30" name="29 Flecha abajo"/>
          <p:cNvSpPr/>
          <p:nvPr/>
        </p:nvSpPr>
        <p:spPr>
          <a:xfrm rot="10800000">
            <a:off x="2000232" y="3286124"/>
            <a:ext cx="357190"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30 Flecha abajo"/>
          <p:cNvSpPr/>
          <p:nvPr/>
        </p:nvSpPr>
        <p:spPr>
          <a:xfrm rot="10800000">
            <a:off x="2000232" y="2214554"/>
            <a:ext cx="357190"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2" name="31 Octágono"/>
          <p:cNvSpPr/>
          <p:nvPr/>
        </p:nvSpPr>
        <p:spPr>
          <a:xfrm>
            <a:off x="2357422" y="2285992"/>
            <a:ext cx="571504" cy="357190"/>
          </a:xfrm>
          <a:prstGeom prst="oc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10</a:t>
            </a:r>
            <a:endParaRPr lang="es-PE" dirty="0"/>
          </a:p>
        </p:txBody>
      </p:sp>
      <p:sp>
        <p:nvSpPr>
          <p:cNvPr id="33" name="32 Octágono"/>
          <p:cNvSpPr/>
          <p:nvPr/>
        </p:nvSpPr>
        <p:spPr>
          <a:xfrm>
            <a:off x="7072330" y="1357298"/>
            <a:ext cx="214314" cy="214314"/>
          </a:xfrm>
          <a:prstGeom prst="oc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a:t>
            </a:r>
            <a:endParaRPr lang="es-PE" dirty="0"/>
          </a:p>
        </p:txBody>
      </p:sp>
      <p:sp>
        <p:nvSpPr>
          <p:cNvPr id="34" name="33 Flecha abajo"/>
          <p:cNvSpPr/>
          <p:nvPr/>
        </p:nvSpPr>
        <p:spPr>
          <a:xfrm>
            <a:off x="6929454" y="2285992"/>
            <a:ext cx="142876" cy="2857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071670" y="1785926"/>
            <a:ext cx="5257808" cy="725470"/>
          </a:xfrm>
          <a:solidFill>
            <a:schemeClr val="accent2">
              <a:lumMod val="20000"/>
              <a:lumOff val="80000"/>
            </a:schemeClr>
          </a:solidFill>
          <a:ln w="38100">
            <a:solidFill>
              <a:srgbClr val="C00000"/>
            </a:solidFill>
          </a:ln>
        </p:spPr>
        <p:txBody>
          <a:bodyPr>
            <a:normAutofit fontScale="90000"/>
          </a:bodyPr>
          <a:lstStyle/>
          <a:p>
            <a:r>
              <a:rPr lang="es-ES" sz="3200" dirty="0"/>
              <a:t>ASUMIMOS DOS ALTERNATIVAS</a:t>
            </a:r>
            <a:endParaRPr lang="es-PE" sz="3200" dirty="0"/>
          </a:p>
        </p:txBody>
      </p:sp>
      <p:sp>
        <p:nvSpPr>
          <p:cNvPr id="4" name="3 CuadroTexto"/>
          <p:cNvSpPr txBox="1"/>
          <p:nvPr/>
        </p:nvSpPr>
        <p:spPr>
          <a:xfrm>
            <a:off x="1000100" y="428604"/>
            <a:ext cx="7429552" cy="1077218"/>
          </a:xfrm>
          <a:prstGeom prst="rect">
            <a:avLst/>
          </a:prstGeom>
          <a:solidFill>
            <a:srgbClr val="FFDCB9"/>
          </a:solidFill>
          <a:ln w="57150">
            <a:solidFill>
              <a:schemeClr val="accent6">
                <a:lumMod val="75000"/>
              </a:schemeClr>
            </a:solidFill>
          </a:ln>
        </p:spPr>
        <p:txBody>
          <a:bodyPr wrap="square" rtlCol="0">
            <a:spAutoFit/>
          </a:bodyPr>
          <a:lstStyle/>
          <a:p>
            <a:pPr algn="ctr"/>
            <a:r>
              <a:rPr lang="es-ES" sz="3200" dirty="0"/>
              <a:t>PIP: MEJORAR  EL ACCESO A LOS SERVICIOS DE SALUD …</a:t>
            </a:r>
            <a:endParaRPr lang="es-PE" sz="3200" dirty="0"/>
          </a:p>
        </p:txBody>
      </p:sp>
      <p:sp>
        <p:nvSpPr>
          <p:cNvPr id="5" name="4 CuadroTexto"/>
          <p:cNvSpPr txBox="1"/>
          <p:nvPr/>
        </p:nvSpPr>
        <p:spPr>
          <a:xfrm>
            <a:off x="1071538" y="3000372"/>
            <a:ext cx="2214578" cy="1200329"/>
          </a:xfrm>
          <a:prstGeom prst="rect">
            <a:avLst/>
          </a:prstGeom>
          <a:solidFill>
            <a:schemeClr val="accent2">
              <a:lumMod val="75000"/>
            </a:schemeClr>
          </a:solidFill>
          <a:ln w="38100">
            <a:solidFill>
              <a:srgbClr val="FFFF00"/>
            </a:solidFill>
          </a:ln>
        </p:spPr>
        <p:txBody>
          <a:bodyPr wrap="square" rtlCol="0">
            <a:spAutoFit/>
          </a:bodyPr>
          <a:lstStyle/>
          <a:p>
            <a:pPr algn="ctr"/>
            <a:r>
              <a:rPr lang="es-ES" dirty="0">
                <a:solidFill>
                  <a:srgbClr val="FFFF00"/>
                </a:solidFill>
              </a:rPr>
              <a:t>ALTERNATIVA 1:</a:t>
            </a:r>
          </a:p>
          <a:p>
            <a:pPr algn="ctr"/>
            <a:r>
              <a:rPr lang="es-ES" dirty="0">
                <a:solidFill>
                  <a:srgbClr val="FFFF00"/>
                </a:solidFill>
              </a:rPr>
              <a:t>Construcción de</a:t>
            </a:r>
          </a:p>
          <a:p>
            <a:pPr algn="ctr"/>
            <a:r>
              <a:rPr lang="es-ES" dirty="0">
                <a:solidFill>
                  <a:srgbClr val="FFFF00"/>
                </a:solidFill>
              </a:rPr>
              <a:t> una nueva posta de salud</a:t>
            </a:r>
            <a:endParaRPr lang="es-PE" dirty="0">
              <a:solidFill>
                <a:srgbClr val="FFFF00"/>
              </a:solidFill>
            </a:endParaRPr>
          </a:p>
        </p:txBody>
      </p:sp>
      <p:sp>
        <p:nvSpPr>
          <p:cNvPr id="6" name="5 CuadroTexto"/>
          <p:cNvSpPr txBox="1"/>
          <p:nvPr/>
        </p:nvSpPr>
        <p:spPr>
          <a:xfrm>
            <a:off x="5143504" y="3000372"/>
            <a:ext cx="2214578" cy="1200329"/>
          </a:xfrm>
          <a:prstGeom prst="rect">
            <a:avLst/>
          </a:prstGeom>
          <a:solidFill>
            <a:schemeClr val="accent1">
              <a:lumMod val="50000"/>
            </a:schemeClr>
          </a:solidFill>
          <a:ln w="38100">
            <a:solidFill>
              <a:srgbClr val="FFFF00"/>
            </a:solidFill>
          </a:ln>
        </p:spPr>
        <p:txBody>
          <a:bodyPr wrap="square" rtlCol="0">
            <a:spAutoFit/>
          </a:bodyPr>
          <a:lstStyle/>
          <a:p>
            <a:pPr algn="ctr"/>
            <a:r>
              <a:rPr lang="es-ES" dirty="0">
                <a:solidFill>
                  <a:srgbClr val="FFFF00"/>
                </a:solidFill>
              </a:rPr>
              <a:t>ALTERNATIVA 2:</a:t>
            </a:r>
          </a:p>
          <a:p>
            <a:pPr algn="ctr"/>
            <a:r>
              <a:rPr lang="es-ES" dirty="0">
                <a:solidFill>
                  <a:srgbClr val="FFFF00"/>
                </a:solidFill>
              </a:rPr>
              <a:t>Implementación de brigadas móviles de salud</a:t>
            </a:r>
            <a:endParaRPr lang="es-PE" dirty="0">
              <a:solidFill>
                <a:srgbClr val="FFFF00"/>
              </a:solidFill>
            </a:endParaRPr>
          </a:p>
        </p:txBody>
      </p:sp>
      <p:pic>
        <p:nvPicPr>
          <p:cNvPr id="1028" name="Picture 4" descr="https://encrypted-tbn2.gstatic.com/images?q=tbn:ANd9GcQOgspOyiqKwVFDv5m_ACEB_3WsWaJ5FbCXgnyd6aVV0GAfjwqbAl4YiA">
            <a:hlinkClick r:id="rId2"/>
          </p:cNvPr>
          <p:cNvPicPr>
            <a:picLocks noChangeAspect="1" noChangeArrowheads="1"/>
          </p:cNvPicPr>
          <p:nvPr/>
        </p:nvPicPr>
        <p:blipFill>
          <a:blip r:embed="rId3"/>
          <a:srcRect/>
          <a:stretch>
            <a:fillRect/>
          </a:stretch>
        </p:blipFill>
        <p:spPr bwMode="auto">
          <a:xfrm>
            <a:off x="1071538" y="4429132"/>
            <a:ext cx="2643198" cy="1982401"/>
          </a:xfrm>
          <a:prstGeom prst="rect">
            <a:avLst/>
          </a:prstGeom>
          <a:noFill/>
        </p:spPr>
      </p:pic>
      <p:pic>
        <p:nvPicPr>
          <p:cNvPr id="1030" name="Picture 6" descr="https://encrypted-tbn2.gstatic.com/images?q=tbn:ANd9GcTyirdQdTz9ELXKO8_ErHGlQ6eKlsbQnDRPumDmWueVomjPMdJuWewzTbs">
            <a:hlinkClick r:id="rId4"/>
          </p:cNvPr>
          <p:cNvPicPr>
            <a:picLocks noChangeAspect="1" noChangeArrowheads="1"/>
          </p:cNvPicPr>
          <p:nvPr/>
        </p:nvPicPr>
        <p:blipFill>
          <a:blip r:embed="rId5"/>
          <a:srcRect/>
          <a:stretch>
            <a:fillRect/>
          </a:stretch>
        </p:blipFill>
        <p:spPr bwMode="auto">
          <a:xfrm>
            <a:off x="4806952" y="4357694"/>
            <a:ext cx="2641610" cy="1948731"/>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357290" y="214290"/>
            <a:ext cx="6500858" cy="400110"/>
          </a:xfrm>
          <a:prstGeom prst="rect">
            <a:avLst/>
          </a:prstGeom>
          <a:solidFill>
            <a:schemeClr val="accent2">
              <a:lumMod val="75000"/>
            </a:schemeClr>
          </a:solidFill>
          <a:ln w="38100">
            <a:solidFill>
              <a:srgbClr val="FFFF00"/>
            </a:solidFill>
          </a:ln>
        </p:spPr>
        <p:txBody>
          <a:bodyPr wrap="square" rtlCol="0">
            <a:spAutoFit/>
          </a:bodyPr>
          <a:lstStyle/>
          <a:p>
            <a:r>
              <a:rPr lang="es-ES" sz="2000" dirty="0">
                <a:solidFill>
                  <a:srgbClr val="FFFF00"/>
                </a:solidFill>
              </a:rPr>
              <a:t>ALTERNATIVA 1: Construcción de  una nueva posta de salud</a:t>
            </a:r>
            <a:endParaRPr lang="es-PE" sz="2000" dirty="0">
              <a:solidFill>
                <a:srgbClr val="FFFF00"/>
              </a:solidFill>
            </a:endParaRPr>
          </a:p>
        </p:txBody>
      </p:sp>
      <p:graphicFrame>
        <p:nvGraphicFramePr>
          <p:cNvPr id="5" name="4 Tabla"/>
          <p:cNvGraphicFramePr>
            <a:graphicFrameLocks noGrp="1"/>
          </p:cNvGraphicFramePr>
          <p:nvPr>
            <p:extLst>
              <p:ext uri="{D42A27DB-BD31-4B8C-83A1-F6EECF244321}">
                <p14:modId xmlns:p14="http://schemas.microsoft.com/office/powerpoint/2010/main" val="2918982344"/>
              </p:ext>
            </p:extLst>
          </p:nvPr>
        </p:nvGraphicFramePr>
        <p:xfrm>
          <a:off x="1000100" y="714356"/>
          <a:ext cx="7000925" cy="5029200"/>
        </p:xfrm>
        <a:graphic>
          <a:graphicData uri="http://schemas.openxmlformats.org/drawingml/2006/table">
            <a:tbl>
              <a:tblPr firstRow="1" bandRow="1">
                <a:tableStyleId>{5C22544A-7EE6-4342-B048-85BDC9FD1C3A}</a:tableStyleId>
              </a:tblPr>
              <a:tblGrid>
                <a:gridCol w="3977795">
                  <a:extLst>
                    <a:ext uri="{9D8B030D-6E8A-4147-A177-3AD203B41FA5}">
                      <a16:colId xmlns:a16="http://schemas.microsoft.com/office/drawing/2014/main" val="20000"/>
                    </a:ext>
                  </a:extLst>
                </a:gridCol>
                <a:gridCol w="1113784">
                  <a:extLst>
                    <a:ext uri="{9D8B030D-6E8A-4147-A177-3AD203B41FA5}">
                      <a16:colId xmlns:a16="http://schemas.microsoft.com/office/drawing/2014/main" val="20001"/>
                    </a:ext>
                  </a:extLst>
                </a:gridCol>
                <a:gridCol w="954671">
                  <a:extLst>
                    <a:ext uri="{9D8B030D-6E8A-4147-A177-3AD203B41FA5}">
                      <a16:colId xmlns:a16="http://schemas.microsoft.com/office/drawing/2014/main" val="20002"/>
                    </a:ext>
                  </a:extLst>
                </a:gridCol>
                <a:gridCol w="954675">
                  <a:extLst>
                    <a:ext uri="{9D8B030D-6E8A-4147-A177-3AD203B41FA5}">
                      <a16:colId xmlns:a16="http://schemas.microsoft.com/office/drawing/2014/main" val="20003"/>
                    </a:ext>
                  </a:extLst>
                </a:gridCol>
              </a:tblGrid>
              <a:tr h="370840">
                <a:tc rowSpan="2">
                  <a:txBody>
                    <a:bodyPr/>
                    <a:lstStyle/>
                    <a:p>
                      <a:pPr algn="ctr"/>
                      <a:r>
                        <a:rPr lang="es-ES" dirty="0"/>
                        <a:t>COSTOS INCREMENTALES A  PRECIOS</a:t>
                      </a:r>
                      <a:r>
                        <a:rPr lang="es-ES" baseline="0" dirty="0"/>
                        <a:t> DE MERCADO</a:t>
                      </a:r>
                      <a:endParaRPr lang="es-PE" dirty="0"/>
                    </a:p>
                  </a:txBody>
                  <a:tcPr>
                    <a:solidFill>
                      <a:schemeClr val="accent2">
                        <a:lumMod val="75000"/>
                      </a:schemeClr>
                    </a:solidFill>
                  </a:tcPr>
                </a:tc>
                <a:tc gridSpan="3">
                  <a:txBody>
                    <a:bodyPr/>
                    <a:lstStyle/>
                    <a:p>
                      <a:pPr algn="ctr"/>
                      <a:r>
                        <a:rPr lang="es-ES" dirty="0"/>
                        <a:t>AÑOS</a:t>
                      </a:r>
                      <a:endParaRPr lang="es-PE" dirty="0"/>
                    </a:p>
                  </a:txBody>
                  <a:tcPr>
                    <a:solidFill>
                      <a:schemeClr val="accent2">
                        <a:lumMod val="75000"/>
                      </a:schemeClr>
                    </a:solidFill>
                  </a:tcPr>
                </a:tc>
                <a:tc hMerge="1">
                  <a:txBody>
                    <a:bodyPr/>
                    <a:lstStyle/>
                    <a:p>
                      <a:endParaRPr lang="es-PE" dirty="0"/>
                    </a:p>
                  </a:txBody>
                  <a:tcPr/>
                </a:tc>
                <a:tc hMerge="1">
                  <a:txBody>
                    <a:bodyPr/>
                    <a:lstStyle/>
                    <a:p>
                      <a:endParaRPr lang="es-PE" dirty="0"/>
                    </a:p>
                  </a:txBody>
                  <a:tcPr/>
                </a:tc>
                <a:extLst>
                  <a:ext uri="{0D108BD9-81ED-4DB2-BD59-A6C34878D82A}">
                    <a16:rowId xmlns:a16="http://schemas.microsoft.com/office/drawing/2014/main" val="10000"/>
                  </a:ext>
                </a:extLst>
              </a:tr>
              <a:tr h="370840">
                <a:tc vMerge="1">
                  <a:txBody>
                    <a:bodyPr/>
                    <a:lstStyle/>
                    <a:p>
                      <a:endParaRPr lang="es-PE" dirty="0"/>
                    </a:p>
                  </a:txBody>
                  <a:tcPr/>
                </a:tc>
                <a:tc>
                  <a:txBody>
                    <a:bodyPr/>
                    <a:lstStyle/>
                    <a:p>
                      <a:pPr algn="ctr"/>
                      <a:r>
                        <a:rPr lang="es-ES" dirty="0"/>
                        <a:t>0</a:t>
                      </a:r>
                      <a:endParaRPr lang="es-PE" dirty="0"/>
                    </a:p>
                  </a:txBody>
                  <a:tcPr>
                    <a:solidFill>
                      <a:srgbClr val="FFFF00"/>
                    </a:solidFill>
                  </a:tcPr>
                </a:tc>
                <a:tc>
                  <a:txBody>
                    <a:bodyPr/>
                    <a:lstStyle/>
                    <a:p>
                      <a:pPr algn="ctr"/>
                      <a:r>
                        <a:rPr lang="es-ES" dirty="0"/>
                        <a:t>1</a:t>
                      </a:r>
                      <a:endParaRPr lang="es-PE" dirty="0"/>
                    </a:p>
                  </a:txBody>
                  <a:tcPr>
                    <a:solidFill>
                      <a:srgbClr val="FFFF00"/>
                    </a:solidFill>
                  </a:tcPr>
                </a:tc>
                <a:tc>
                  <a:txBody>
                    <a:bodyPr/>
                    <a:lstStyle/>
                    <a:p>
                      <a:pPr algn="ctr"/>
                      <a:r>
                        <a:rPr lang="es-ES" dirty="0"/>
                        <a:t>2-10</a:t>
                      </a:r>
                      <a:endParaRPr lang="es-PE" dirty="0"/>
                    </a:p>
                  </a:txBody>
                  <a:tcPr>
                    <a:solidFill>
                      <a:srgbClr val="FFFF00"/>
                    </a:solidFill>
                  </a:tcPr>
                </a:tc>
                <a:extLst>
                  <a:ext uri="{0D108BD9-81ED-4DB2-BD59-A6C34878D82A}">
                    <a16:rowId xmlns:a16="http://schemas.microsoft.com/office/drawing/2014/main" val="10001"/>
                  </a:ext>
                </a:extLst>
              </a:tr>
              <a:tr h="370840">
                <a:tc>
                  <a:txBody>
                    <a:bodyPr/>
                    <a:lstStyle/>
                    <a:p>
                      <a:pPr marL="400050" indent="-400050">
                        <a:buAutoNum type="romanUcPeriod"/>
                      </a:pPr>
                      <a:r>
                        <a:rPr lang="es-ES" sz="1600" baseline="0" dirty="0">
                          <a:solidFill>
                            <a:schemeClr val="bg1"/>
                          </a:solidFill>
                        </a:rPr>
                        <a:t>INVERSIÓN</a:t>
                      </a:r>
                      <a:endParaRPr lang="es-PE" sz="1600" dirty="0">
                        <a:solidFill>
                          <a:schemeClr val="bg1"/>
                        </a:solidFill>
                      </a:endParaRPr>
                    </a:p>
                  </a:txBody>
                  <a:tcPr>
                    <a:solidFill>
                      <a:schemeClr val="accent6">
                        <a:lumMod val="75000"/>
                      </a:schemeClr>
                    </a:solidFill>
                  </a:tcPr>
                </a:tc>
                <a:tc>
                  <a:txBody>
                    <a:bodyPr/>
                    <a:lstStyle/>
                    <a:p>
                      <a:pPr algn="ctr"/>
                      <a:r>
                        <a:rPr lang="es-ES" sz="1600" dirty="0">
                          <a:solidFill>
                            <a:schemeClr val="bg1"/>
                          </a:solidFill>
                        </a:rPr>
                        <a:t>285,000</a:t>
                      </a:r>
                      <a:endParaRPr lang="es-PE" sz="1600" dirty="0">
                        <a:solidFill>
                          <a:schemeClr val="bg1"/>
                        </a:solidFill>
                      </a:endParaRPr>
                    </a:p>
                  </a:txBody>
                  <a:tcPr>
                    <a:solidFill>
                      <a:schemeClr val="accent6">
                        <a:lumMod val="75000"/>
                      </a:schemeClr>
                    </a:solidFill>
                  </a:tcPr>
                </a:tc>
                <a:tc>
                  <a:txBody>
                    <a:bodyPr/>
                    <a:lstStyle/>
                    <a:p>
                      <a:pPr algn="ctr"/>
                      <a:endParaRPr lang="es-PE" sz="1600" dirty="0">
                        <a:solidFill>
                          <a:schemeClr val="bg1"/>
                        </a:solidFill>
                      </a:endParaRPr>
                    </a:p>
                  </a:txBody>
                  <a:tcPr>
                    <a:solidFill>
                      <a:schemeClr val="accent6">
                        <a:lumMod val="75000"/>
                      </a:schemeClr>
                    </a:solidFill>
                  </a:tcPr>
                </a:tc>
                <a:tc>
                  <a:txBody>
                    <a:bodyPr/>
                    <a:lstStyle/>
                    <a:p>
                      <a:pPr algn="ctr"/>
                      <a:endParaRPr lang="es-PE" sz="1600" dirty="0"/>
                    </a:p>
                  </a:txBody>
                  <a:tcPr>
                    <a:solidFill>
                      <a:schemeClr val="accent6">
                        <a:lumMod val="75000"/>
                      </a:schemeClr>
                    </a:solidFill>
                  </a:tcPr>
                </a:tc>
                <a:extLst>
                  <a:ext uri="{0D108BD9-81ED-4DB2-BD59-A6C34878D82A}">
                    <a16:rowId xmlns:a16="http://schemas.microsoft.com/office/drawing/2014/main" val="10002"/>
                  </a:ext>
                </a:extLst>
              </a:tr>
              <a:tr h="370840">
                <a:tc>
                  <a:txBody>
                    <a:bodyPr/>
                    <a:lstStyle/>
                    <a:p>
                      <a:r>
                        <a:rPr lang="es-ES" sz="1600" dirty="0"/>
                        <a:t>a)</a:t>
                      </a:r>
                      <a:r>
                        <a:rPr lang="es-ES" sz="1600" baseline="0" dirty="0"/>
                        <a:t> Terreno</a:t>
                      </a:r>
                      <a:endParaRPr lang="es-PE" sz="1600" dirty="0"/>
                    </a:p>
                  </a:txBody>
                  <a:tcPr>
                    <a:solidFill>
                      <a:srgbClr val="FFFFCC"/>
                    </a:solidFill>
                  </a:tcPr>
                </a:tc>
                <a:tc>
                  <a:txBody>
                    <a:bodyPr/>
                    <a:lstStyle/>
                    <a:p>
                      <a:pPr algn="ctr"/>
                      <a:r>
                        <a:rPr lang="es-ES" sz="1600" dirty="0"/>
                        <a:t>60,000</a:t>
                      </a:r>
                      <a:endParaRPr lang="es-PE" sz="1600" dirty="0"/>
                    </a:p>
                  </a:txBody>
                  <a:tcPr>
                    <a:solidFill>
                      <a:srgbClr val="FFFFCC"/>
                    </a:solidFill>
                  </a:tcPr>
                </a:tc>
                <a:tc>
                  <a:txBody>
                    <a:bodyPr/>
                    <a:lstStyle/>
                    <a:p>
                      <a:pPr algn="ctr"/>
                      <a:endParaRPr lang="es-PE" sz="1600" dirty="0"/>
                    </a:p>
                  </a:txBody>
                  <a:tcPr>
                    <a:solidFill>
                      <a:srgbClr val="FFFFCC"/>
                    </a:solidFill>
                  </a:tcPr>
                </a:tc>
                <a:tc>
                  <a:txBody>
                    <a:bodyPr/>
                    <a:lstStyle/>
                    <a:p>
                      <a:pPr algn="ctr"/>
                      <a:endParaRPr lang="es-PE" sz="1600" dirty="0"/>
                    </a:p>
                  </a:txBody>
                  <a:tcPr>
                    <a:solidFill>
                      <a:srgbClr val="FFFFCC"/>
                    </a:solidFill>
                  </a:tcPr>
                </a:tc>
                <a:extLst>
                  <a:ext uri="{0D108BD9-81ED-4DB2-BD59-A6C34878D82A}">
                    <a16:rowId xmlns:a16="http://schemas.microsoft.com/office/drawing/2014/main" val="10003"/>
                  </a:ext>
                </a:extLst>
              </a:tr>
              <a:tr h="370840">
                <a:tc>
                  <a:txBody>
                    <a:bodyPr/>
                    <a:lstStyle/>
                    <a:p>
                      <a:r>
                        <a:rPr lang="es-ES" sz="1600" dirty="0"/>
                        <a:t>b) Construcción (50% Bs Nacionales)</a:t>
                      </a:r>
                    </a:p>
                    <a:p>
                      <a:r>
                        <a:rPr lang="es-ES" sz="1600" dirty="0"/>
                        <a:t>                             (50% M/O</a:t>
                      </a:r>
                      <a:r>
                        <a:rPr lang="es-ES" sz="1600" baseline="0" dirty="0"/>
                        <a:t> calificada)</a:t>
                      </a:r>
                      <a:endParaRPr lang="es-PE" sz="1600" dirty="0"/>
                    </a:p>
                  </a:txBody>
                  <a:tcPr>
                    <a:solidFill>
                      <a:srgbClr val="FFFFCC"/>
                    </a:solidFill>
                  </a:tcPr>
                </a:tc>
                <a:tc>
                  <a:txBody>
                    <a:bodyPr/>
                    <a:lstStyle/>
                    <a:p>
                      <a:pPr algn="ctr"/>
                      <a:r>
                        <a:rPr lang="es-ES" sz="1600" dirty="0"/>
                        <a:t>130,000</a:t>
                      </a:r>
                      <a:endParaRPr lang="es-PE" sz="1600" dirty="0"/>
                    </a:p>
                  </a:txBody>
                  <a:tcPr>
                    <a:solidFill>
                      <a:srgbClr val="FFFFCC"/>
                    </a:solidFill>
                  </a:tcPr>
                </a:tc>
                <a:tc>
                  <a:txBody>
                    <a:bodyPr/>
                    <a:lstStyle/>
                    <a:p>
                      <a:pPr algn="ctr"/>
                      <a:endParaRPr lang="es-PE" sz="1600" dirty="0"/>
                    </a:p>
                  </a:txBody>
                  <a:tcPr>
                    <a:solidFill>
                      <a:srgbClr val="FFFFCC"/>
                    </a:solidFill>
                  </a:tcPr>
                </a:tc>
                <a:tc>
                  <a:txBody>
                    <a:bodyPr/>
                    <a:lstStyle/>
                    <a:p>
                      <a:pPr algn="ctr"/>
                      <a:endParaRPr lang="es-PE" sz="1600" dirty="0"/>
                    </a:p>
                  </a:txBody>
                  <a:tcPr>
                    <a:solidFill>
                      <a:srgbClr val="FFFFCC"/>
                    </a:solidFill>
                  </a:tcPr>
                </a:tc>
                <a:extLst>
                  <a:ext uri="{0D108BD9-81ED-4DB2-BD59-A6C34878D82A}">
                    <a16:rowId xmlns:a16="http://schemas.microsoft.com/office/drawing/2014/main" val="10004"/>
                  </a:ext>
                </a:extLst>
              </a:tr>
              <a:tr h="370840">
                <a:tc>
                  <a:txBody>
                    <a:bodyPr/>
                    <a:lstStyle/>
                    <a:p>
                      <a:r>
                        <a:rPr lang="es-ES" sz="1600" dirty="0"/>
                        <a:t>c) Equipamiento (importado)</a:t>
                      </a:r>
                      <a:endParaRPr lang="es-PE" sz="1600" dirty="0"/>
                    </a:p>
                  </a:txBody>
                  <a:tcPr>
                    <a:solidFill>
                      <a:srgbClr val="FFFFCC"/>
                    </a:solidFill>
                  </a:tcPr>
                </a:tc>
                <a:tc>
                  <a:txBody>
                    <a:bodyPr/>
                    <a:lstStyle/>
                    <a:p>
                      <a:pPr algn="ctr"/>
                      <a:r>
                        <a:rPr lang="es-ES" sz="1600" dirty="0"/>
                        <a:t>70,000</a:t>
                      </a:r>
                      <a:endParaRPr lang="es-PE" sz="1600" dirty="0"/>
                    </a:p>
                  </a:txBody>
                  <a:tcPr>
                    <a:solidFill>
                      <a:srgbClr val="FFFFCC"/>
                    </a:solidFill>
                  </a:tcPr>
                </a:tc>
                <a:tc>
                  <a:txBody>
                    <a:bodyPr/>
                    <a:lstStyle/>
                    <a:p>
                      <a:pPr algn="ctr"/>
                      <a:endParaRPr lang="es-PE" sz="1600" dirty="0"/>
                    </a:p>
                  </a:txBody>
                  <a:tcPr>
                    <a:solidFill>
                      <a:srgbClr val="FFFFCC"/>
                    </a:solidFill>
                  </a:tcPr>
                </a:tc>
                <a:tc>
                  <a:txBody>
                    <a:bodyPr/>
                    <a:lstStyle/>
                    <a:p>
                      <a:pPr algn="ctr"/>
                      <a:endParaRPr lang="es-PE" sz="1600" dirty="0"/>
                    </a:p>
                  </a:txBody>
                  <a:tcPr>
                    <a:solidFill>
                      <a:srgbClr val="FFFFCC"/>
                    </a:solidFill>
                  </a:tcPr>
                </a:tc>
                <a:extLst>
                  <a:ext uri="{0D108BD9-81ED-4DB2-BD59-A6C34878D82A}">
                    <a16:rowId xmlns:a16="http://schemas.microsoft.com/office/drawing/2014/main" val="10005"/>
                  </a:ext>
                </a:extLst>
              </a:tr>
              <a:tr h="370840">
                <a:tc>
                  <a:txBody>
                    <a:bodyPr/>
                    <a:lstStyle/>
                    <a:p>
                      <a:r>
                        <a:rPr lang="es-ES" sz="1600" dirty="0"/>
                        <a:t>d) Capacitación (M/O calificada)</a:t>
                      </a:r>
                      <a:endParaRPr lang="es-PE" sz="1600" dirty="0"/>
                    </a:p>
                  </a:txBody>
                  <a:tcPr>
                    <a:solidFill>
                      <a:srgbClr val="FFFFCC"/>
                    </a:solidFill>
                  </a:tcPr>
                </a:tc>
                <a:tc>
                  <a:txBody>
                    <a:bodyPr/>
                    <a:lstStyle/>
                    <a:p>
                      <a:pPr algn="ctr"/>
                      <a:r>
                        <a:rPr lang="es-ES" sz="1600" dirty="0"/>
                        <a:t>20,000</a:t>
                      </a:r>
                      <a:endParaRPr lang="es-PE" sz="1600" dirty="0"/>
                    </a:p>
                  </a:txBody>
                  <a:tcPr>
                    <a:solidFill>
                      <a:srgbClr val="FFFFCC"/>
                    </a:solidFill>
                  </a:tcPr>
                </a:tc>
                <a:tc>
                  <a:txBody>
                    <a:bodyPr/>
                    <a:lstStyle/>
                    <a:p>
                      <a:pPr algn="ctr"/>
                      <a:endParaRPr lang="es-PE" sz="1600" dirty="0"/>
                    </a:p>
                  </a:txBody>
                  <a:tcPr>
                    <a:solidFill>
                      <a:srgbClr val="FFFFCC"/>
                    </a:solidFill>
                  </a:tcPr>
                </a:tc>
                <a:tc>
                  <a:txBody>
                    <a:bodyPr/>
                    <a:lstStyle/>
                    <a:p>
                      <a:pPr algn="ctr"/>
                      <a:endParaRPr lang="es-PE" sz="1600" dirty="0"/>
                    </a:p>
                  </a:txBody>
                  <a:tcPr>
                    <a:solidFill>
                      <a:srgbClr val="FFFFCC"/>
                    </a:solidFill>
                  </a:tcPr>
                </a:tc>
                <a:extLst>
                  <a:ext uri="{0D108BD9-81ED-4DB2-BD59-A6C34878D82A}">
                    <a16:rowId xmlns:a16="http://schemas.microsoft.com/office/drawing/2014/main" val="10006"/>
                  </a:ext>
                </a:extLst>
              </a:tr>
              <a:tr h="370840">
                <a:tc>
                  <a:txBody>
                    <a:bodyPr/>
                    <a:lstStyle/>
                    <a:p>
                      <a:r>
                        <a:rPr lang="es-ES" sz="1600" dirty="0"/>
                        <a:t>e) Gastos generales</a:t>
                      </a:r>
                      <a:endParaRPr lang="es-PE" sz="1600" dirty="0"/>
                    </a:p>
                  </a:txBody>
                  <a:tcPr>
                    <a:solidFill>
                      <a:srgbClr val="FFFFCC"/>
                    </a:solidFill>
                  </a:tcPr>
                </a:tc>
                <a:tc>
                  <a:txBody>
                    <a:bodyPr/>
                    <a:lstStyle/>
                    <a:p>
                      <a:pPr algn="ctr"/>
                      <a:r>
                        <a:rPr lang="es-ES" sz="1600" dirty="0"/>
                        <a:t>5,000</a:t>
                      </a:r>
                      <a:endParaRPr lang="es-PE" sz="1600" dirty="0"/>
                    </a:p>
                  </a:txBody>
                  <a:tcPr>
                    <a:solidFill>
                      <a:srgbClr val="FFFFCC"/>
                    </a:solidFill>
                  </a:tcPr>
                </a:tc>
                <a:tc>
                  <a:txBody>
                    <a:bodyPr/>
                    <a:lstStyle/>
                    <a:p>
                      <a:pPr algn="ctr"/>
                      <a:endParaRPr lang="es-PE" sz="1600" dirty="0"/>
                    </a:p>
                  </a:txBody>
                  <a:tcPr>
                    <a:solidFill>
                      <a:srgbClr val="FFFFCC"/>
                    </a:solidFill>
                  </a:tcPr>
                </a:tc>
                <a:tc>
                  <a:txBody>
                    <a:bodyPr/>
                    <a:lstStyle/>
                    <a:p>
                      <a:pPr algn="ctr"/>
                      <a:endParaRPr lang="es-PE" sz="1600" dirty="0"/>
                    </a:p>
                  </a:txBody>
                  <a:tcPr>
                    <a:solidFill>
                      <a:srgbClr val="FFFFCC"/>
                    </a:solidFill>
                  </a:tcPr>
                </a:tc>
                <a:extLst>
                  <a:ext uri="{0D108BD9-81ED-4DB2-BD59-A6C34878D82A}">
                    <a16:rowId xmlns:a16="http://schemas.microsoft.com/office/drawing/2014/main" val="10007"/>
                  </a:ext>
                </a:extLst>
              </a:tr>
              <a:tr h="370840">
                <a:tc>
                  <a:txBody>
                    <a:bodyPr/>
                    <a:lstStyle/>
                    <a:p>
                      <a:r>
                        <a:rPr lang="es-ES" sz="1600" dirty="0">
                          <a:solidFill>
                            <a:schemeClr val="bg1"/>
                          </a:solidFill>
                        </a:rPr>
                        <a:t>II. POST INVERSIÓN (por c/año)</a:t>
                      </a:r>
                      <a:endParaRPr lang="es-PE" sz="1600" dirty="0">
                        <a:solidFill>
                          <a:schemeClr val="bg1"/>
                        </a:solidFill>
                      </a:endParaRPr>
                    </a:p>
                  </a:txBody>
                  <a:tcPr>
                    <a:solidFill>
                      <a:schemeClr val="accent6">
                        <a:lumMod val="75000"/>
                      </a:schemeClr>
                    </a:solidFill>
                  </a:tcPr>
                </a:tc>
                <a:tc>
                  <a:txBody>
                    <a:bodyPr/>
                    <a:lstStyle/>
                    <a:p>
                      <a:pPr algn="ctr"/>
                      <a:endParaRPr lang="es-PE" sz="1600" dirty="0"/>
                    </a:p>
                  </a:txBody>
                  <a:tcPr>
                    <a:solidFill>
                      <a:schemeClr val="accent6">
                        <a:lumMod val="75000"/>
                      </a:schemeClr>
                    </a:solidFill>
                  </a:tcPr>
                </a:tc>
                <a:tc>
                  <a:txBody>
                    <a:bodyPr/>
                    <a:lstStyle/>
                    <a:p>
                      <a:pPr algn="ctr"/>
                      <a:r>
                        <a:rPr lang="es-ES" sz="1600" dirty="0">
                          <a:solidFill>
                            <a:schemeClr val="bg1"/>
                          </a:solidFill>
                        </a:rPr>
                        <a:t>200,000</a:t>
                      </a:r>
                      <a:endParaRPr lang="es-PE" sz="1600" dirty="0">
                        <a:solidFill>
                          <a:schemeClr val="bg1"/>
                        </a:solidFill>
                      </a:endParaRPr>
                    </a:p>
                  </a:txBody>
                  <a:tcPr>
                    <a:solidFill>
                      <a:schemeClr val="accent6">
                        <a:lumMod val="75000"/>
                      </a:schemeClr>
                    </a:solidFill>
                  </a:tcPr>
                </a:tc>
                <a:tc>
                  <a:txBody>
                    <a:bodyPr/>
                    <a:lstStyle/>
                    <a:p>
                      <a:pPr algn="ctr"/>
                      <a:r>
                        <a:rPr lang="es-ES" sz="1600" dirty="0">
                          <a:solidFill>
                            <a:schemeClr val="bg1"/>
                          </a:solidFill>
                        </a:rPr>
                        <a:t>200,000</a:t>
                      </a:r>
                      <a:endParaRPr lang="es-PE" sz="1600" dirty="0">
                        <a:solidFill>
                          <a:schemeClr val="bg1"/>
                        </a:solidFill>
                      </a:endParaRPr>
                    </a:p>
                  </a:txBody>
                  <a:tcPr>
                    <a:solidFill>
                      <a:schemeClr val="accent6">
                        <a:lumMod val="75000"/>
                      </a:schemeClr>
                    </a:solidFill>
                  </a:tcPr>
                </a:tc>
                <a:extLst>
                  <a:ext uri="{0D108BD9-81ED-4DB2-BD59-A6C34878D82A}">
                    <a16:rowId xmlns:a16="http://schemas.microsoft.com/office/drawing/2014/main" val="10008"/>
                  </a:ext>
                </a:extLst>
              </a:tr>
              <a:tr h="370840">
                <a:tc>
                  <a:txBody>
                    <a:bodyPr/>
                    <a:lstStyle/>
                    <a:p>
                      <a:r>
                        <a:rPr lang="es-ES" sz="1600" dirty="0"/>
                        <a:t>f)</a:t>
                      </a:r>
                      <a:r>
                        <a:rPr lang="es-ES" sz="1600" baseline="0" dirty="0"/>
                        <a:t> Operación y mantenimiento </a:t>
                      </a:r>
                      <a:r>
                        <a:rPr lang="es-ES" sz="1200" baseline="0" dirty="0"/>
                        <a:t>(M/O calificada</a:t>
                      </a:r>
                      <a:r>
                        <a:rPr lang="es-ES" sz="1600" baseline="0" dirty="0"/>
                        <a:t>)</a:t>
                      </a:r>
                      <a:endParaRPr lang="es-PE" sz="1600" dirty="0"/>
                    </a:p>
                  </a:txBody>
                  <a:tcPr>
                    <a:solidFill>
                      <a:srgbClr val="FFFFCC"/>
                    </a:solidFill>
                  </a:tcPr>
                </a:tc>
                <a:tc>
                  <a:txBody>
                    <a:bodyPr/>
                    <a:lstStyle/>
                    <a:p>
                      <a:pPr algn="ctr"/>
                      <a:endParaRPr lang="es-PE" sz="1600" dirty="0"/>
                    </a:p>
                  </a:txBody>
                  <a:tcPr>
                    <a:solidFill>
                      <a:srgbClr val="FFFFCC"/>
                    </a:solidFill>
                  </a:tcPr>
                </a:tc>
                <a:tc>
                  <a:txBody>
                    <a:bodyPr/>
                    <a:lstStyle/>
                    <a:p>
                      <a:pPr algn="ctr"/>
                      <a:r>
                        <a:rPr lang="es-ES" sz="1600" dirty="0"/>
                        <a:t>200,000</a:t>
                      </a:r>
                      <a:endParaRPr lang="es-PE" sz="1600" dirty="0"/>
                    </a:p>
                  </a:txBody>
                  <a:tcPr>
                    <a:solidFill>
                      <a:srgbClr val="FFFFCC"/>
                    </a:solidFill>
                  </a:tcPr>
                </a:tc>
                <a:tc>
                  <a:txBody>
                    <a:bodyPr/>
                    <a:lstStyle/>
                    <a:p>
                      <a:pPr algn="ctr"/>
                      <a:r>
                        <a:rPr lang="es-ES" sz="1600" dirty="0"/>
                        <a:t>200,000</a:t>
                      </a:r>
                      <a:endParaRPr lang="es-PE" sz="1600" dirty="0"/>
                    </a:p>
                  </a:txBody>
                  <a:tcPr>
                    <a:solidFill>
                      <a:srgbClr val="FFFFCC"/>
                    </a:solidFill>
                  </a:tcPr>
                </a:tc>
                <a:extLst>
                  <a:ext uri="{0D108BD9-81ED-4DB2-BD59-A6C34878D82A}">
                    <a16:rowId xmlns:a16="http://schemas.microsoft.com/office/drawing/2014/main" val="10009"/>
                  </a:ext>
                </a:extLst>
              </a:tr>
              <a:tr h="370840">
                <a:tc>
                  <a:txBody>
                    <a:bodyPr/>
                    <a:lstStyle/>
                    <a:p>
                      <a:r>
                        <a:rPr lang="es-ES" sz="1600" dirty="0"/>
                        <a:t>g) Plan ambiental</a:t>
                      </a:r>
                      <a:endParaRPr lang="es-PE" sz="1600" dirty="0"/>
                    </a:p>
                  </a:txBody>
                  <a:tcPr>
                    <a:solidFill>
                      <a:srgbClr val="FFFFCC"/>
                    </a:solidFill>
                  </a:tcPr>
                </a:tc>
                <a:tc>
                  <a:txBody>
                    <a:bodyPr/>
                    <a:lstStyle/>
                    <a:p>
                      <a:pPr algn="ctr"/>
                      <a:endParaRPr lang="es-PE" sz="1600" dirty="0"/>
                    </a:p>
                  </a:txBody>
                  <a:tcPr>
                    <a:solidFill>
                      <a:srgbClr val="FFFFCC"/>
                    </a:solidFill>
                  </a:tcPr>
                </a:tc>
                <a:tc>
                  <a:txBody>
                    <a:bodyPr/>
                    <a:lstStyle/>
                    <a:p>
                      <a:pPr algn="ctr"/>
                      <a:endParaRPr lang="es-PE" sz="1600" dirty="0"/>
                    </a:p>
                  </a:txBody>
                  <a:tcPr>
                    <a:solidFill>
                      <a:srgbClr val="FFFFCC"/>
                    </a:solidFill>
                  </a:tcPr>
                </a:tc>
                <a:tc>
                  <a:txBody>
                    <a:bodyPr/>
                    <a:lstStyle/>
                    <a:p>
                      <a:pPr algn="ctr"/>
                      <a:endParaRPr lang="es-PE" sz="1600" dirty="0"/>
                    </a:p>
                  </a:txBody>
                  <a:tcPr>
                    <a:solidFill>
                      <a:srgbClr val="FFFFCC"/>
                    </a:solidFill>
                  </a:tcPr>
                </a:tc>
                <a:extLst>
                  <a:ext uri="{0D108BD9-81ED-4DB2-BD59-A6C34878D82A}">
                    <a16:rowId xmlns:a16="http://schemas.microsoft.com/office/drawing/2014/main" val="10010"/>
                  </a:ext>
                </a:extLst>
              </a:tr>
              <a:tr h="370840">
                <a:tc>
                  <a:txBody>
                    <a:bodyPr/>
                    <a:lstStyle/>
                    <a:p>
                      <a:r>
                        <a:rPr lang="es-ES" sz="1600" dirty="0">
                          <a:solidFill>
                            <a:schemeClr val="bg1"/>
                          </a:solidFill>
                        </a:rPr>
                        <a:t>III. COSTOS</a:t>
                      </a:r>
                      <a:r>
                        <a:rPr lang="es-ES" sz="1600" baseline="0" dirty="0">
                          <a:solidFill>
                            <a:schemeClr val="bg1"/>
                          </a:solidFill>
                        </a:rPr>
                        <a:t> SINTUACIÓN SIN PROYECTO</a:t>
                      </a:r>
                      <a:endParaRPr lang="es-PE" sz="1600" dirty="0">
                        <a:solidFill>
                          <a:schemeClr val="bg1"/>
                        </a:solidFill>
                      </a:endParaRPr>
                    </a:p>
                  </a:txBody>
                  <a:tcPr>
                    <a:solidFill>
                      <a:schemeClr val="accent6">
                        <a:lumMod val="75000"/>
                      </a:schemeClr>
                    </a:solidFill>
                  </a:tcPr>
                </a:tc>
                <a:tc>
                  <a:txBody>
                    <a:bodyPr/>
                    <a:lstStyle/>
                    <a:p>
                      <a:pPr algn="ctr"/>
                      <a:r>
                        <a:rPr lang="es-ES" sz="1600" dirty="0">
                          <a:solidFill>
                            <a:schemeClr val="bg1"/>
                          </a:solidFill>
                        </a:rPr>
                        <a:t>0</a:t>
                      </a:r>
                      <a:endParaRPr lang="es-PE" sz="1600" dirty="0">
                        <a:solidFill>
                          <a:schemeClr val="bg1"/>
                        </a:solidFill>
                      </a:endParaRPr>
                    </a:p>
                  </a:txBody>
                  <a:tcPr>
                    <a:solidFill>
                      <a:schemeClr val="accent6">
                        <a:lumMod val="75000"/>
                      </a:schemeClr>
                    </a:solidFill>
                  </a:tcPr>
                </a:tc>
                <a:tc>
                  <a:txBody>
                    <a:bodyPr/>
                    <a:lstStyle/>
                    <a:p>
                      <a:pPr algn="ctr"/>
                      <a:r>
                        <a:rPr lang="es-ES" sz="1600" dirty="0">
                          <a:solidFill>
                            <a:schemeClr val="bg1"/>
                          </a:solidFill>
                        </a:rPr>
                        <a:t>0</a:t>
                      </a:r>
                      <a:endParaRPr lang="es-PE" sz="1600" dirty="0">
                        <a:solidFill>
                          <a:schemeClr val="bg1"/>
                        </a:solidFill>
                      </a:endParaRPr>
                    </a:p>
                  </a:txBody>
                  <a:tcPr>
                    <a:solidFill>
                      <a:schemeClr val="accent6">
                        <a:lumMod val="75000"/>
                      </a:schemeClr>
                    </a:solidFill>
                  </a:tcPr>
                </a:tc>
                <a:tc>
                  <a:txBody>
                    <a:bodyPr/>
                    <a:lstStyle/>
                    <a:p>
                      <a:pPr algn="ctr"/>
                      <a:r>
                        <a:rPr lang="es-ES" sz="1600" dirty="0">
                          <a:solidFill>
                            <a:schemeClr val="bg1"/>
                          </a:solidFill>
                        </a:rPr>
                        <a:t>0</a:t>
                      </a:r>
                      <a:endParaRPr lang="es-PE" sz="1600" dirty="0">
                        <a:solidFill>
                          <a:schemeClr val="bg1"/>
                        </a:solidFill>
                      </a:endParaRPr>
                    </a:p>
                  </a:txBody>
                  <a:tcPr>
                    <a:solidFill>
                      <a:schemeClr val="accent6">
                        <a:lumMod val="75000"/>
                      </a:schemeClr>
                    </a:solidFill>
                  </a:tcPr>
                </a:tc>
                <a:extLst>
                  <a:ext uri="{0D108BD9-81ED-4DB2-BD59-A6C34878D82A}">
                    <a16:rowId xmlns:a16="http://schemas.microsoft.com/office/drawing/2014/main" val="10011"/>
                  </a:ext>
                </a:extLst>
              </a:tr>
              <a:tr h="370840">
                <a:tc>
                  <a:txBody>
                    <a:bodyPr/>
                    <a:lstStyle/>
                    <a:p>
                      <a:r>
                        <a:rPr lang="es-ES" sz="1600" dirty="0">
                          <a:solidFill>
                            <a:schemeClr val="bg1"/>
                          </a:solidFill>
                        </a:rPr>
                        <a:t>COSTOS</a:t>
                      </a:r>
                      <a:r>
                        <a:rPr lang="es-ES" sz="1600" baseline="0" dirty="0">
                          <a:solidFill>
                            <a:schemeClr val="bg1"/>
                          </a:solidFill>
                        </a:rPr>
                        <a:t> INCREMENTALES (I + II – III)</a:t>
                      </a:r>
                      <a:endParaRPr lang="es-PE" sz="1600" dirty="0">
                        <a:solidFill>
                          <a:schemeClr val="bg1"/>
                        </a:solidFill>
                      </a:endParaRPr>
                    </a:p>
                  </a:txBody>
                  <a:tcPr>
                    <a:solidFill>
                      <a:schemeClr val="accent2">
                        <a:lumMod val="75000"/>
                      </a:schemeClr>
                    </a:solidFill>
                  </a:tcPr>
                </a:tc>
                <a:tc>
                  <a:txBody>
                    <a:bodyPr/>
                    <a:lstStyle/>
                    <a:p>
                      <a:pPr algn="ctr"/>
                      <a:r>
                        <a:rPr lang="es-ES" sz="1600" dirty="0">
                          <a:solidFill>
                            <a:schemeClr val="bg1"/>
                          </a:solidFill>
                        </a:rPr>
                        <a:t>285,000</a:t>
                      </a:r>
                      <a:endParaRPr lang="es-PE" sz="1600" dirty="0">
                        <a:solidFill>
                          <a:schemeClr val="bg1"/>
                        </a:solidFill>
                      </a:endParaRPr>
                    </a:p>
                  </a:txBody>
                  <a:tcPr>
                    <a:solidFill>
                      <a:schemeClr val="accent2">
                        <a:lumMod val="75000"/>
                      </a:schemeClr>
                    </a:solidFill>
                  </a:tcPr>
                </a:tc>
                <a:tc>
                  <a:txBody>
                    <a:bodyPr/>
                    <a:lstStyle/>
                    <a:p>
                      <a:pPr algn="ctr"/>
                      <a:r>
                        <a:rPr lang="es-ES" sz="1600" dirty="0">
                          <a:solidFill>
                            <a:schemeClr val="bg1"/>
                          </a:solidFill>
                        </a:rPr>
                        <a:t>200,000</a:t>
                      </a:r>
                      <a:endParaRPr lang="es-PE" sz="1600" dirty="0">
                        <a:solidFill>
                          <a:schemeClr val="bg1"/>
                        </a:solidFill>
                      </a:endParaRPr>
                    </a:p>
                  </a:txBody>
                  <a:tcPr>
                    <a:solidFill>
                      <a:schemeClr val="accent2">
                        <a:lumMod val="75000"/>
                      </a:schemeClr>
                    </a:solidFill>
                  </a:tcPr>
                </a:tc>
                <a:tc>
                  <a:txBody>
                    <a:bodyPr/>
                    <a:lstStyle/>
                    <a:p>
                      <a:pPr algn="ctr"/>
                      <a:r>
                        <a:rPr lang="es-ES" sz="1600" dirty="0">
                          <a:solidFill>
                            <a:schemeClr val="bg1"/>
                          </a:solidFill>
                        </a:rPr>
                        <a:t>200,000</a:t>
                      </a:r>
                      <a:endParaRPr lang="es-PE" sz="1600" dirty="0">
                        <a:solidFill>
                          <a:schemeClr val="bg1"/>
                        </a:solidFill>
                      </a:endParaRPr>
                    </a:p>
                  </a:txBody>
                  <a:tcPr>
                    <a:solidFill>
                      <a:schemeClr val="accent2">
                        <a:lumMod val="75000"/>
                      </a:schemeClr>
                    </a:solidFill>
                  </a:tcPr>
                </a:tc>
                <a:extLst>
                  <a:ext uri="{0D108BD9-81ED-4DB2-BD59-A6C34878D82A}">
                    <a16:rowId xmlns:a16="http://schemas.microsoft.com/office/drawing/2014/main" val="10012"/>
                  </a:ext>
                </a:extLst>
              </a:tr>
            </a:tbl>
          </a:graphicData>
        </a:graphic>
      </p:graphicFrame>
      <p:sp>
        <p:nvSpPr>
          <p:cNvPr id="6" name="5 CuadroTexto"/>
          <p:cNvSpPr txBox="1"/>
          <p:nvPr/>
        </p:nvSpPr>
        <p:spPr>
          <a:xfrm>
            <a:off x="1000100" y="5857892"/>
            <a:ext cx="3429024" cy="646331"/>
          </a:xfrm>
          <a:prstGeom prst="rect">
            <a:avLst/>
          </a:prstGeom>
          <a:solidFill>
            <a:srgbClr val="B8FAF2"/>
          </a:solidFill>
          <a:ln w="38100">
            <a:solidFill>
              <a:srgbClr val="002060"/>
            </a:solidFill>
          </a:ln>
        </p:spPr>
        <p:txBody>
          <a:bodyPr wrap="square" rtlCol="0">
            <a:spAutoFit/>
          </a:bodyPr>
          <a:lstStyle/>
          <a:p>
            <a:r>
              <a:rPr lang="es-ES" dirty="0"/>
              <a:t>Ningún costo para plan ambiental: No habría impactos negativos </a:t>
            </a:r>
            <a:endParaRPr lang="es-PE" dirty="0"/>
          </a:p>
        </p:txBody>
      </p:sp>
      <p:sp>
        <p:nvSpPr>
          <p:cNvPr id="7" name="6 CuadroTexto"/>
          <p:cNvSpPr txBox="1"/>
          <p:nvPr/>
        </p:nvSpPr>
        <p:spPr>
          <a:xfrm>
            <a:off x="5072066" y="6000768"/>
            <a:ext cx="2857520" cy="369332"/>
          </a:xfrm>
          <a:prstGeom prst="rect">
            <a:avLst/>
          </a:prstGeom>
          <a:solidFill>
            <a:srgbClr val="B8FAF2"/>
          </a:solidFill>
          <a:ln w="38100">
            <a:solidFill>
              <a:srgbClr val="002060"/>
            </a:solidFill>
          </a:ln>
        </p:spPr>
        <p:txBody>
          <a:bodyPr wrap="square" rtlCol="0">
            <a:spAutoFit/>
          </a:bodyPr>
          <a:lstStyle/>
          <a:p>
            <a:r>
              <a:rPr lang="es-ES" dirty="0"/>
              <a:t>Costos situación sin </a:t>
            </a:r>
            <a:r>
              <a:rPr lang="es-ES" dirty="0" err="1"/>
              <a:t>Py</a:t>
            </a:r>
            <a:r>
              <a:rPr lang="es-ES" dirty="0"/>
              <a:t> = 0</a:t>
            </a:r>
            <a:endParaRPr lang="es-PE"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00100" y="714356"/>
            <a:ext cx="7072362" cy="400110"/>
          </a:xfrm>
          <a:prstGeom prst="rect">
            <a:avLst/>
          </a:prstGeom>
          <a:solidFill>
            <a:schemeClr val="accent1">
              <a:lumMod val="50000"/>
            </a:schemeClr>
          </a:solidFill>
          <a:ln w="38100">
            <a:solidFill>
              <a:srgbClr val="FFFF00"/>
            </a:solidFill>
          </a:ln>
        </p:spPr>
        <p:txBody>
          <a:bodyPr wrap="square" rtlCol="0">
            <a:spAutoFit/>
          </a:bodyPr>
          <a:lstStyle/>
          <a:p>
            <a:pPr algn="ctr"/>
            <a:r>
              <a:rPr lang="es-ES" sz="2000" dirty="0">
                <a:solidFill>
                  <a:srgbClr val="FFFF00"/>
                </a:solidFill>
              </a:rPr>
              <a:t>ALTERNATIVA 2: Implementación de brigadas móviles de salud</a:t>
            </a:r>
            <a:endParaRPr lang="es-PE" sz="2000" dirty="0">
              <a:solidFill>
                <a:srgbClr val="FFFF00"/>
              </a:solidFill>
            </a:endParaRPr>
          </a:p>
        </p:txBody>
      </p:sp>
      <p:graphicFrame>
        <p:nvGraphicFramePr>
          <p:cNvPr id="5" name="4 Tabla"/>
          <p:cNvGraphicFramePr>
            <a:graphicFrameLocks noGrp="1"/>
          </p:cNvGraphicFramePr>
          <p:nvPr>
            <p:extLst>
              <p:ext uri="{D42A27DB-BD31-4B8C-83A1-F6EECF244321}">
                <p14:modId xmlns:p14="http://schemas.microsoft.com/office/powerpoint/2010/main" val="1370739864"/>
              </p:ext>
            </p:extLst>
          </p:nvPr>
        </p:nvGraphicFramePr>
        <p:xfrm>
          <a:off x="1071538" y="1285860"/>
          <a:ext cx="7000925" cy="4820920"/>
        </p:xfrm>
        <a:graphic>
          <a:graphicData uri="http://schemas.openxmlformats.org/drawingml/2006/table">
            <a:tbl>
              <a:tblPr firstRow="1" bandRow="1">
                <a:tableStyleId>{5C22544A-7EE6-4342-B048-85BDC9FD1C3A}</a:tableStyleId>
              </a:tblPr>
              <a:tblGrid>
                <a:gridCol w="3977795">
                  <a:extLst>
                    <a:ext uri="{9D8B030D-6E8A-4147-A177-3AD203B41FA5}">
                      <a16:colId xmlns:a16="http://schemas.microsoft.com/office/drawing/2014/main" val="20000"/>
                    </a:ext>
                  </a:extLst>
                </a:gridCol>
                <a:gridCol w="1113784">
                  <a:extLst>
                    <a:ext uri="{9D8B030D-6E8A-4147-A177-3AD203B41FA5}">
                      <a16:colId xmlns:a16="http://schemas.microsoft.com/office/drawing/2014/main" val="20001"/>
                    </a:ext>
                  </a:extLst>
                </a:gridCol>
                <a:gridCol w="954671">
                  <a:extLst>
                    <a:ext uri="{9D8B030D-6E8A-4147-A177-3AD203B41FA5}">
                      <a16:colId xmlns:a16="http://schemas.microsoft.com/office/drawing/2014/main" val="20002"/>
                    </a:ext>
                  </a:extLst>
                </a:gridCol>
                <a:gridCol w="954675">
                  <a:extLst>
                    <a:ext uri="{9D8B030D-6E8A-4147-A177-3AD203B41FA5}">
                      <a16:colId xmlns:a16="http://schemas.microsoft.com/office/drawing/2014/main" val="20003"/>
                    </a:ext>
                  </a:extLst>
                </a:gridCol>
              </a:tblGrid>
              <a:tr h="370840">
                <a:tc rowSpan="2">
                  <a:txBody>
                    <a:bodyPr/>
                    <a:lstStyle/>
                    <a:p>
                      <a:pPr algn="ctr"/>
                      <a:r>
                        <a:rPr lang="es-ES" dirty="0"/>
                        <a:t>COSTOS INCREMENTALES A  PRECIOS</a:t>
                      </a:r>
                      <a:r>
                        <a:rPr lang="es-ES" baseline="0" dirty="0"/>
                        <a:t> DE MERCADO</a:t>
                      </a:r>
                      <a:endParaRPr lang="es-PE" dirty="0"/>
                    </a:p>
                  </a:txBody>
                  <a:tcPr>
                    <a:solidFill>
                      <a:srgbClr val="002060"/>
                    </a:solidFill>
                  </a:tcPr>
                </a:tc>
                <a:tc gridSpan="3">
                  <a:txBody>
                    <a:bodyPr/>
                    <a:lstStyle/>
                    <a:p>
                      <a:pPr algn="ctr"/>
                      <a:r>
                        <a:rPr lang="es-ES" dirty="0"/>
                        <a:t>AÑOS</a:t>
                      </a:r>
                      <a:endParaRPr lang="es-PE" dirty="0"/>
                    </a:p>
                  </a:txBody>
                  <a:tcPr>
                    <a:solidFill>
                      <a:srgbClr val="002060"/>
                    </a:solidFill>
                  </a:tcPr>
                </a:tc>
                <a:tc hMerge="1">
                  <a:txBody>
                    <a:bodyPr/>
                    <a:lstStyle/>
                    <a:p>
                      <a:endParaRPr lang="es-PE" dirty="0"/>
                    </a:p>
                  </a:txBody>
                  <a:tcPr/>
                </a:tc>
                <a:tc hMerge="1">
                  <a:txBody>
                    <a:bodyPr/>
                    <a:lstStyle/>
                    <a:p>
                      <a:endParaRPr lang="es-PE" dirty="0"/>
                    </a:p>
                  </a:txBody>
                  <a:tcPr/>
                </a:tc>
                <a:extLst>
                  <a:ext uri="{0D108BD9-81ED-4DB2-BD59-A6C34878D82A}">
                    <a16:rowId xmlns:a16="http://schemas.microsoft.com/office/drawing/2014/main" val="10000"/>
                  </a:ext>
                </a:extLst>
              </a:tr>
              <a:tr h="370840">
                <a:tc vMerge="1">
                  <a:txBody>
                    <a:bodyPr/>
                    <a:lstStyle/>
                    <a:p>
                      <a:endParaRPr lang="es-PE" dirty="0"/>
                    </a:p>
                  </a:txBody>
                  <a:tcPr/>
                </a:tc>
                <a:tc>
                  <a:txBody>
                    <a:bodyPr/>
                    <a:lstStyle/>
                    <a:p>
                      <a:pPr algn="ctr"/>
                      <a:r>
                        <a:rPr lang="es-ES" dirty="0"/>
                        <a:t>0</a:t>
                      </a:r>
                      <a:endParaRPr lang="es-PE" dirty="0"/>
                    </a:p>
                  </a:txBody>
                  <a:tcPr>
                    <a:solidFill>
                      <a:srgbClr val="FFFF00"/>
                    </a:solidFill>
                  </a:tcPr>
                </a:tc>
                <a:tc>
                  <a:txBody>
                    <a:bodyPr/>
                    <a:lstStyle/>
                    <a:p>
                      <a:pPr algn="ctr"/>
                      <a:r>
                        <a:rPr lang="es-ES" dirty="0"/>
                        <a:t>1</a:t>
                      </a:r>
                      <a:endParaRPr lang="es-PE" dirty="0"/>
                    </a:p>
                  </a:txBody>
                  <a:tcPr>
                    <a:solidFill>
                      <a:srgbClr val="FFFF00"/>
                    </a:solidFill>
                  </a:tcPr>
                </a:tc>
                <a:tc>
                  <a:txBody>
                    <a:bodyPr/>
                    <a:lstStyle/>
                    <a:p>
                      <a:pPr algn="ctr"/>
                      <a:r>
                        <a:rPr lang="es-ES" dirty="0"/>
                        <a:t>2-10</a:t>
                      </a:r>
                      <a:endParaRPr lang="es-PE" dirty="0"/>
                    </a:p>
                  </a:txBody>
                  <a:tcPr>
                    <a:solidFill>
                      <a:srgbClr val="FFFF00"/>
                    </a:solidFill>
                  </a:tcPr>
                </a:tc>
                <a:extLst>
                  <a:ext uri="{0D108BD9-81ED-4DB2-BD59-A6C34878D82A}">
                    <a16:rowId xmlns:a16="http://schemas.microsoft.com/office/drawing/2014/main" val="10001"/>
                  </a:ext>
                </a:extLst>
              </a:tr>
              <a:tr h="370840">
                <a:tc>
                  <a:txBody>
                    <a:bodyPr/>
                    <a:lstStyle/>
                    <a:p>
                      <a:pPr marL="400050" indent="-400050">
                        <a:buAutoNum type="romanUcPeriod"/>
                      </a:pPr>
                      <a:r>
                        <a:rPr lang="es-ES" sz="1600" baseline="0" dirty="0">
                          <a:solidFill>
                            <a:schemeClr val="bg1"/>
                          </a:solidFill>
                        </a:rPr>
                        <a:t>INVERSIÓN</a:t>
                      </a:r>
                      <a:endParaRPr lang="es-PE" sz="1600" dirty="0">
                        <a:solidFill>
                          <a:schemeClr val="bg1"/>
                        </a:solidFill>
                      </a:endParaRPr>
                    </a:p>
                  </a:txBody>
                  <a:tcPr>
                    <a:solidFill>
                      <a:schemeClr val="accent3">
                        <a:lumMod val="75000"/>
                      </a:schemeClr>
                    </a:solidFill>
                  </a:tcPr>
                </a:tc>
                <a:tc>
                  <a:txBody>
                    <a:bodyPr/>
                    <a:lstStyle/>
                    <a:p>
                      <a:pPr algn="ctr"/>
                      <a:r>
                        <a:rPr lang="es-ES" sz="1600" dirty="0">
                          <a:solidFill>
                            <a:schemeClr val="bg1"/>
                          </a:solidFill>
                        </a:rPr>
                        <a:t>151,000</a:t>
                      </a:r>
                      <a:endParaRPr lang="es-PE" sz="1600" dirty="0">
                        <a:solidFill>
                          <a:schemeClr val="bg1"/>
                        </a:solidFill>
                      </a:endParaRPr>
                    </a:p>
                  </a:txBody>
                  <a:tcPr>
                    <a:solidFill>
                      <a:schemeClr val="accent3">
                        <a:lumMod val="75000"/>
                      </a:schemeClr>
                    </a:solidFill>
                  </a:tcPr>
                </a:tc>
                <a:tc>
                  <a:txBody>
                    <a:bodyPr/>
                    <a:lstStyle/>
                    <a:p>
                      <a:pPr algn="ctr"/>
                      <a:endParaRPr lang="es-PE" sz="1600" dirty="0">
                        <a:solidFill>
                          <a:schemeClr val="bg1"/>
                        </a:solidFill>
                      </a:endParaRPr>
                    </a:p>
                  </a:txBody>
                  <a:tcPr>
                    <a:solidFill>
                      <a:schemeClr val="accent3">
                        <a:lumMod val="75000"/>
                      </a:schemeClr>
                    </a:solidFill>
                  </a:tcPr>
                </a:tc>
                <a:tc>
                  <a:txBody>
                    <a:bodyPr/>
                    <a:lstStyle/>
                    <a:p>
                      <a:pPr algn="ctr"/>
                      <a:endParaRPr lang="es-PE" sz="1600" dirty="0"/>
                    </a:p>
                  </a:txBody>
                  <a:tcPr>
                    <a:solidFill>
                      <a:schemeClr val="accent3">
                        <a:lumMod val="75000"/>
                      </a:schemeClr>
                    </a:solidFill>
                  </a:tcPr>
                </a:tc>
                <a:extLst>
                  <a:ext uri="{0D108BD9-81ED-4DB2-BD59-A6C34878D82A}">
                    <a16:rowId xmlns:a16="http://schemas.microsoft.com/office/drawing/2014/main" val="10002"/>
                  </a:ext>
                </a:extLst>
              </a:tr>
              <a:tr h="370840">
                <a:tc>
                  <a:txBody>
                    <a:bodyPr/>
                    <a:lstStyle/>
                    <a:p>
                      <a:r>
                        <a:rPr lang="es-ES" sz="1600" dirty="0"/>
                        <a:t>a)</a:t>
                      </a:r>
                      <a:r>
                        <a:rPr lang="es-ES" sz="1600" baseline="0" dirty="0"/>
                        <a:t> Unidades móviles (importado)</a:t>
                      </a:r>
                      <a:endParaRPr lang="es-PE" sz="1600" dirty="0"/>
                    </a:p>
                  </a:txBody>
                  <a:tcPr>
                    <a:solidFill>
                      <a:srgbClr val="FFFFCC"/>
                    </a:solidFill>
                  </a:tcPr>
                </a:tc>
                <a:tc>
                  <a:txBody>
                    <a:bodyPr/>
                    <a:lstStyle/>
                    <a:p>
                      <a:pPr algn="ctr"/>
                      <a:r>
                        <a:rPr lang="es-ES" sz="1600" dirty="0"/>
                        <a:t>100,000</a:t>
                      </a:r>
                      <a:endParaRPr lang="es-PE" sz="1600" dirty="0"/>
                    </a:p>
                  </a:txBody>
                  <a:tcPr>
                    <a:solidFill>
                      <a:srgbClr val="FFFFCC"/>
                    </a:solidFill>
                  </a:tcPr>
                </a:tc>
                <a:tc>
                  <a:txBody>
                    <a:bodyPr/>
                    <a:lstStyle/>
                    <a:p>
                      <a:pPr algn="ctr"/>
                      <a:endParaRPr lang="es-PE" sz="1600" dirty="0"/>
                    </a:p>
                  </a:txBody>
                  <a:tcPr>
                    <a:solidFill>
                      <a:srgbClr val="FFFFCC"/>
                    </a:solidFill>
                  </a:tcPr>
                </a:tc>
                <a:tc>
                  <a:txBody>
                    <a:bodyPr/>
                    <a:lstStyle/>
                    <a:p>
                      <a:pPr algn="ctr"/>
                      <a:endParaRPr lang="es-PE" sz="1600" dirty="0"/>
                    </a:p>
                  </a:txBody>
                  <a:tcPr>
                    <a:solidFill>
                      <a:srgbClr val="FFFFCC"/>
                    </a:solidFill>
                  </a:tcPr>
                </a:tc>
                <a:extLst>
                  <a:ext uri="{0D108BD9-81ED-4DB2-BD59-A6C34878D82A}">
                    <a16:rowId xmlns:a16="http://schemas.microsoft.com/office/drawing/2014/main" val="10003"/>
                  </a:ext>
                </a:extLst>
              </a:tr>
              <a:tr h="370840">
                <a:tc>
                  <a:txBody>
                    <a:bodyPr/>
                    <a:lstStyle/>
                    <a:p>
                      <a:r>
                        <a:rPr lang="es-ES" sz="1600" dirty="0"/>
                        <a:t>b) Equipo médico (importado)</a:t>
                      </a:r>
                      <a:endParaRPr lang="es-PE" sz="1600" dirty="0"/>
                    </a:p>
                  </a:txBody>
                  <a:tcPr>
                    <a:solidFill>
                      <a:srgbClr val="FFFFCC"/>
                    </a:solidFill>
                  </a:tcPr>
                </a:tc>
                <a:tc>
                  <a:txBody>
                    <a:bodyPr/>
                    <a:lstStyle/>
                    <a:p>
                      <a:pPr algn="ctr"/>
                      <a:r>
                        <a:rPr lang="es-ES" sz="1600" dirty="0"/>
                        <a:t>17,000</a:t>
                      </a:r>
                      <a:endParaRPr lang="es-PE" sz="1600" dirty="0"/>
                    </a:p>
                  </a:txBody>
                  <a:tcPr>
                    <a:solidFill>
                      <a:srgbClr val="FFFFCC"/>
                    </a:solidFill>
                  </a:tcPr>
                </a:tc>
                <a:tc>
                  <a:txBody>
                    <a:bodyPr/>
                    <a:lstStyle/>
                    <a:p>
                      <a:pPr algn="ctr"/>
                      <a:endParaRPr lang="es-PE" sz="1600" dirty="0"/>
                    </a:p>
                  </a:txBody>
                  <a:tcPr>
                    <a:solidFill>
                      <a:srgbClr val="FFFFCC"/>
                    </a:solidFill>
                  </a:tcPr>
                </a:tc>
                <a:tc>
                  <a:txBody>
                    <a:bodyPr/>
                    <a:lstStyle/>
                    <a:p>
                      <a:pPr algn="ctr"/>
                      <a:endParaRPr lang="es-PE" sz="1600" dirty="0"/>
                    </a:p>
                  </a:txBody>
                  <a:tcPr>
                    <a:solidFill>
                      <a:srgbClr val="FFFFCC"/>
                    </a:solidFill>
                  </a:tcPr>
                </a:tc>
                <a:extLst>
                  <a:ext uri="{0D108BD9-81ED-4DB2-BD59-A6C34878D82A}">
                    <a16:rowId xmlns:a16="http://schemas.microsoft.com/office/drawing/2014/main" val="10004"/>
                  </a:ext>
                </a:extLst>
              </a:tr>
              <a:tr h="370840">
                <a:tc>
                  <a:txBody>
                    <a:bodyPr/>
                    <a:lstStyle/>
                    <a:p>
                      <a:r>
                        <a:rPr lang="es-ES" sz="1600" dirty="0"/>
                        <a:t>c) Equipo de material de campo (importado)</a:t>
                      </a:r>
                      <a:endParaRPr lang="es-PE" sz="1600" dirty="0"/>
                    </a:p>
                  </a:txBody>
                  <a:tcPr>
                    <a:solidFill>
                      <a:srgbClr val="FFFFCC"/>
                    </a:solidFill>
                  </a:tcPr>
                </a:tc>
                <a:tc>
                  <a:txBody>
                    <a:bodyPr/>
                    <a:lstStyle/>
                    <a:p>
                      <a:pPr algn="ctr"/>
                      <a:r>
                        <a:rPr lang="es-ES" sz="1600" dirty="0"/>
                        <a:t>9,000</a:t>
                      </a:r>
                      <a:endParaRPr lang="es-PE" sz="1600" dirty="0"/>
                    </a:p>
                  </a:txBody>
                  <a:tcPr>
                    <a:solidFill>
                      <a:srgbClr val="FFFFCC"/>
                    </a:solidFill>
                  </a:tcPr>
                </a:tc>
                <a:tc>
                  <a:txBody>
                    <a:bodyPr/>
                    <a:lstStyle/>
                    <a:p>
                      <a:pPr algn="ctr"/>
                      <a:endParaRPr lang="es-PE" sz="1600" dirty="0"/>
                    </a:p>
                  </a:txBody>
                  <a:tcPr>
                    <a:solidFill>
                      <a:srgbClr val="FFFFCC"/>
                    </a:solidFill>
                  </a:tcPr>
                </a:tc>
                <a:tc>
                  <a:txBody>
                    <a:bodyPr/>
                    <a:lstStyle/>
                    <a:p>
                      <a:pPr algn="ctr"/>
                      <a:endParaRPr lang="es-PE" sz="1600" dirty="0"/>
                    </a:p>
                  </a:txBody>
                  <a:tcPr>
                    <a:solidFill>
                      <a:srgbClr val="FFFFCC"/>
                    </a:solidFill>
                  </a:tcPr>
                </a:tc>
                <a:extLst>
                  <a:ext uri="{0D108BD9-81ED-4DB2-BD59-A6C34878D82A}">
                    <a16:rowId xmlns:a16="http://schemas.microsoft.com/office/drawing/2014/main" val="10005"/>
                  </a:ext>
                </a:extLst>
              </a:tr>
              <a:tr h="370840">
                <a:tc>
                  <a:txBody>
                    <a:bodyPr/>
                    <a:lstStyle/>
                    <a:p>
                      <a:r>
                        <a:rPr lang="es-ES" sz="1600" dirty="0"/>
                        <a:t>d) Capacitación (M/O calificada)</a:t>
                      </a:r>
                      <a:endParaRPr lang="es-PE" sz="1600" dirty="0"/>
                    </a:p>
                  </a:txBody>
                  <a:tcPr>
                    <a:solidFill>
                      <a:srgbClr val="FFFFCC"/>
                    </a:solidFill>
                  </a:tcPr>
                </a:tc>
                <a:tc>
                  <a:txBody>
                    <a:bodyPr/>
                    <a:lstStyle/>
                    <a:p>
                      <a:pPr algn="ctr"/>
                      <a:r>
                        <a:rPr lang="es-ES" sz="1600" dirty="0"/>
                        <a:t>20,000</a:t>
                      </a:r>
                      <a:endParaRPr lang="es-PE" sz="1600" dirty="0"/>
                    </a:p>
                  </a:txBody>
                  <a:tcPr>
                    <a:solidFill>
                      <a:srgbClr val="FFFFCC"/>
                    </a:solidFill>
                  </a:tcPr>
                </a:tc>
                <a:tc>
                  <a:txBody>
                    <a:bodyPr/>
                    <a:lstStyle/>
                    <a:p>
                      <a:pPr algn="ctr"/>
                      <a:endParaRPr lang="es-PE" sz="1600" dirty="0"/>
                    </a:p>
                  </a:txBody>
                  <a:tcPr>
                    <a:solidFill>
                      <a:srgbClr val="FFFFCC"/>
                    </a:solidFill>
                  </a:tcPr>
                </a:tc>
                <a:tc>
                  <a:txBody>
                    <a:bodyPr/>
                    <a:lstStyle/>
                    <a:p>
                      <a:pPr algn="ctr"/>
                      <a:endParaRPr lang="es-PE" sz="1600" dirty="0"/>
                    </a:p>
                  </a:txBody>
                  <a:tcPr>
                    <a:solidFill>
                      <a:srgbClr val="FFFFCC"/>
                    </a:solidFill>
                  </a:tcPr>
                </a:tc>
                <a:extLst>
                  <a:ext uri="{0D108BD9-81ED-4DB2-BD59-A6C34878D82A}">
                    <a16:rowId xmlns:a16="http://schemas.microsoft.com/office/drawing/2014/main" val="10006"/>
                  </a:ext>
                </a:extLst>
              </a:tr>
              <a:tr h="370840">
                <a:tc>
                  <a:txBody>
                    <a:bodyPr/>
                    <a:lstStyle/>
                    <a:p>
                      <a:r>
                        <a:rPr lang="es-ES" sz="1600" dirty="0"/>
                        <a:t>e) Gastos generales</a:t>
                      </a:r>
                      <a:endParaRPr lang="es-PE" sz="1600" dirty="0"/>
                    </a:p>
                  </a:txBody>
                  <a:tcPr>
                    <a:solidFill>
                      <a:srgbClr val="FFFFCC"/>
                    </a:solidFill>
                  </a:tcPr>
                </a:tc>
                <a:tc>
                  <a:txBody>
                    <a:bodyPr/>
                    <a:lstStyle/>
                    <a:p>
                      <a:pPr algn="ctr"/>
                      <a:r>
                        <a:rPr lang="es-ES" sz="1600" dirty="0"/>
                        <a:t>5,000</a:t>
                      </a:r>
                      <a:endParaRPr lang="es-PE" sz="1600" dirty="0"/>
                    </a:p>
                  </a:txBody>
                  <a:tcPr>
                    <a:solidFill>
                      <a:srgbClr val="FFFFCC"/>
                    </a:solidFill>
                  </a:tcPr>
                </a:tc>
                <a:tc>
                  <a:txBody>
                    <a:bodyPr/>
                    <a:lstStyle/>
                    <a:p>
                      <a:pPr algn="ctr"/>
                      <a:endParaRPr lang="es-PE" sz="1600" dirty="0"/>
                    </a:p>
                  </a:txBody>
                  <a:tcPr>
                    <a:solidFill>
                      <a:srgbClr val="FFFFCC"/>
                    </a:solidFill>
                  </a:tcPr>
                </a:tc>
                <a:tc>
                  <a:txBody>
                    <a:bodyPr/>
                    <a:lstStyle/>
                    <a:p>
                      <a:pPr algn="ctr"/>
                      <a:endParaRPr lang="es-PE" sz="1600" dirty="0"/>
                    </a:p>
                  </a:txBody>
                  <a:tcPr>
                    <a:solidFill>
                      <a:srgbClr val="FFFFCC"/>
                    </a:solidFill>
                  </a:tcPr>
                </a:tc>
                <a:extLst>
                  <a:ext uri="{0D108BD9-81ED-4DB2-BD59-A6C34878D82A}">
                    <a16:rowId xmlns:a16="http://schemas.microsoft.com/office/drawing/2014/main" val="10007"/>
                  </a:ext>
                </a:extLst>
              </a:tr>
              <a:tr h="370840">
                <a:tc>
                  <a:txBody>
                    <a:bodyPr/>
                    <a:lstStyle/>
                    <a:p>
                      <a:r>
                        <a:rPr lang="es-ES" sz="1600" dirty="0">
                          <a:solidFill>
                            <a:schemeClr val="bg1"/>
                          </a:solidFill>
                        </a:rPr>
                        <a:t>II. POST INVERSIÓN (por c/año)</a:t>
                      </a:r>
                      <a:endParaRPr lang="es-PE" sz="1600" dirty="0">
                        <a:solidFill>
                          <a:schemeClr val="bg1"/>
                        </a:solidFill>
                      </a:endParaRPr>
                    </a:p>
                  </a:txBody>
                  <a:tcPr>
                    <a:solidFill>
                      <a:schemeClr val="accent3">
                        <a:lumMod val="75000"/>
                      </a:schemeClr>
                    </a:solidFill>
                  </a:tcPr>
                </a:tc>
                <a:tc>
                  <a:txBody>
                    <a:bodyPr/>
                    <a:lstStyle/>
                    <a:p>
                      <a:pPr algn="ctr"/>
                      <a:endParaRPr lang="es-PE" sz="1600" dirty="0"/>
                    </a:p>
                  </a:txBody>
                  <a:tcPr>
                    <a:solidFill>
                      <a:schemeClr val="accent3">
                        <a:lumMod val="75000"/>
                      </a:schemeClr>
                    </a:solidFill>
                  </a:tcPr>
                </a:tc>
                <a:tc>
                  <a:txBody>
                    <a:bodyPr/>
                    <a:lstStyle/>
                    <a:p>
                      <a:pPr algn="ctr"/>
                      <a:r>
                        <a:rPr lang="es-ES" sz="1600" dirty="0">
                          <a:solidFill>
                            <a:schemeClr val="bg1"/>
                          </a:solidFill>
                        </a:rPr>
                        <a:t>220,000</a:t>
                      </a:r>
                      <a:endParaRPr lang="es-PE" sz="1600" dirty="0">
                        <a:solidFill>
                          <a:schemeClr val="bg1"/>
                        </a:solidFill>
                      </a:endParaRPr>
                    </a:p>
                  </a:txBody>
                  <a:tcPr>
                    <a:solidFill>
                      <a:schemeClr val="accent3">
                        <a:lumMod val="75000"/>
                      </a:schemeClr>
                    </a:solidFill>
                  </a:tcPr>
                </a:tc>
                <a:tc>
                  <a:txBody>
                    <a:bodyPr/>
                    <a:lstStyle/>
                    <a:p>
                      <a:pPr algn="ctr"/>
                      <a:r>
                        <a:rPr lang="es-ES" sz="1600" dirty="0">
                          <a:solidFill>
                            <a:schemeClr val="bg1"/>
                          </a:solidFill>
                        </a:rPr>
                        <a:t>220,000</a:t>
                      </a:r>
                      <a:endParaRPr lang="es-PE" sz="1600" dirty="0">
                        <a:solidFill>
                          <a:schemeClr val="bg1"/>
                        </a:solidFill>
                      </a:endParaRPr>
                    </a:p>
                  </a:txBody>
                  <a:tcPr>
                    <a:solidFill>
                      <a:schemeClr val="accent3">
                        <a:lumMod val="75000"/>
                      </a:schemeClr>
                    </a:solidFill>
                  </a:tcPr>
                </a:tc>
                <a:extLst>
                  <a:ext uri="{0D108BD9-81ED-4DB2-BD59-A6C34878D82A}">
                    <a16:rowId xmlns:a16="http://schemas.microsoft.com/office/drawing/2014/main" val="10008"/>
                  </a:ext>
                </a:extLst>
              </a:tr>
              <a:tr h="370840">
                <a:tc>
                  <a:txBody>
                    <a:bodyPr/>
                    <a:lstStyle/>
                    <a:p>
                      <a:r>
                        <a:rPr lang="es-ES" sz="1600" dirty="0"/>
                        <a:t>f)</a:t>
                      </a:r>
                      <a:r>
                        <a:rPr lang="es-ES" sz="1600" baseline="0" dirty="0"/>
                        <a:t> Operación y mantenimiento </a:t>
                      </a:r>
                      <a:r>
                        <a:rPr lang="es-ES" sz="1200" baseline="0" dirty="0"/>
                        <a:t>(M/O calificada)</a:t>
                      </a:r>
                      <a:endParaRPr lang="es-PE" sz="1200" dirty="0"/>
                    </a:p>
                  </a:txBody>
                  <a:tcPr>
                    <a:solidFill>
                      <a:srgbClr val="FFFFCC"/>
                    </a:solidFill>
                  </a:tcPr>
                </a:tc>
                <a:tc>
                  <a:txBody>
                    <a:bodyPr/>
                    <a:lstStyle/>
                    <a:p>
                      <a:pPr algn="ctr"/>
                      <a:endParaRPr lang="es-PE" sz="1600" dirty="0"/>
                    </a:p>
                  </a:txBody>
                  <a:tcPr>
                    <a:solidFill>
                      <a:srgbClr val="FFFFCC"/>
                    </a:solidFill>
                  </a:tcPr>
                </a:tc>
                <a:tc>
                  <a:txBody>
                    <a:bodyPr/>
                    <a:lstStyle/>
                    <a:p>
                      <a:pPr algn="ctr"/>
                      <a:r>
                        <a:rPr lang="es-ES" sz="1600" dirty="0"/>
                        <a:t>220,000</a:t>
                      </a:r>
                      <a:endParaRPr lang="es-PE" sz="1600" dirty="0"/>
                    </a:p>
                  </a:txBody>
                  <a:tcPr>
                    <a:solidFill>
                      <a:srgbClr val="FFFFCC"/>
                    </a:solidFill>
                  </a:tcPr>
                </a:tc>
                <a:tc>
                  <a:txBody>
                    <a:bodyPr/>
                    <a:lstStyle/>
                    <a:p>
                      <a:pPr algn="ctr"/>
                      <a:r>
                        <a:rPr lang="es-ES" sz="1600" dirty="0"/>
                        <a:t>220,000</a:t>
                      </a:r>
                      <a:endParaRPr lang="es-PE" sz="1600" dirty="0"/>
                    </a:p>
                  </a:txBody>
                  <a:tcPr>
                    <a:solidFill>
                      <a:srgbClr val="FFFFCC"/>
                    </a:solidFill>
                  </a:tcPr>
                </a:tc>
                <a:extLst>
                  <a:ext uri="{0D108BD9-81ED-4DB2-BD59-A6C34878D82A}">
                    <a16:rowId xmlns:a16="http://schemas.microsoft.com/office/drawing/2014/main" val="10009"/>
                  </a:ext>
                </a:extLst>
              </a:tr>
              <a:tr h="370840">
                <a:tc>
                  <a:txBody>
                    <a:bodyPr/>
                    <a:lstStyle/>
                    <a:p>
                      <a:r>
                        <a:rPr lang="es-ES" sz="1600" dirty="0"/>
                        <a:t>g) Plan ambiental</a:t>
                      </a:r>
                      <a:endParaRPr lang="es-PE" sz="1600" dirty="0"/>
                    </a:p>
                  </a:txBody>
                  <a:tcPr>
                    <a:solidFill>
                      <a:srgbClr val="FFFFCC"/>
                    </a:solidFill>
                  </a:tcPr>
                </a:tc>
                <a:tc>
                  <a:txBody>
                    <a:bodyPr/>
                    <a:lstStyle/>
                    <a:p>
                      <a:pPr algn="ctr"/>
                      <a:endParaRPr lang="es-PE" sz="1600" dirty="0"/>
                    </a:p>
                  </a:txBody>
                  <a:tcPr>
                    <a:solidFill>
                      <a:srgbClr val="FFFFCC"/>
                    </a:solidFill>
                  </a:tcPr>
                </a:tc>
                <a:tc>
                  <a:txBody>
                    <a:bodyPr/>
                    <a:lstStyle/>
                    <a:p>
                      <a:pPr algn="ctr"/>
                      <a:endParaRPr lang="es-PE" sz="1600" dirty="0"/>
                    </a:p>
                  </a:txBody>
                  <a:tcPr>
                    <a:solidFill>
                      <a:srgbClr val="FFFFCC"/>
                    </a:solidFill>
                  </a:tcPr>
                </a:tc>
                <a:tc>
                  <a:txBody>
                    <a:bodyPr/>
                    <a:lstStyle/>
                    <a:p>
                      <a:pPr algn="ctr"/>
                      <a:endParaRPr lang="es-PE" sz="1600" dirty="0"/>
                    </a:p>
                  </a:txBody>
                  <a:tcPr>
                    <a:solidFill>
                      <a:srgbClr val="FFFFCC"/>
                    </a:solidFill>
                  </a:tcPr>
                </a:tc>
                <a:extLst>
                  <a:ext uri="{0D108BD9-81ED-4DB2-BD59-A6C34878D82A}">
                    <a16:rowId xmlns:a16="http://schemas.microsoft.com/office/drawing/2014/main" val="10010"/>
                  </a:ext>
                </a:extLst>
              </a:tr>
              <a:tr h="370840">
                <a:tc>
                  <a:txBody>
                    <a:bodyPr/>
                    <a:lstStyle/>
                    <a:p>
                      <a:r>
                        <a:rPr lang="es-ES" sz="1600" dirty="0">
                          <a:solidFill>
                            <a:schemeClr val="bg1"/>
                          </a:solidFill>
                        </a:rPr>
                        <a:t>III. COSTOS</a:t>
                      </a:r>
                      <a:r>
                        <a:rPr lang="es-ES" sz="1600" baseline="0" dirty="0">
                          <a:solidFill>
                            <a:schemeClr val="bg1"/>
                          </a:solidFill>
                        </a:rPr>
                        <a:t> SINTUACIÓN SIN PROYECTO</a:t>
                      </a:r>
                      <a:endParaRPr lang="es-PE" sz="1600" dirty="0">
                        <a:solidFill>
                          <a:schemeClr val="bg1"/>
                        </a:solidFill>
                      </a:endParaRPr>
                    </a:p>
                  </a:txBody>
                  <a:tcPr>
                    <a:solidFill>
                      <a:schemeClr val="accent3">
                        <a:lumMod val="75000"/>
                      </a:schemeClr>
                    </a:solidFill>
                  </a:tcPr>
                </a:tc>
                <a:tc>
                  <a:txBody>
                    <a:bodyPr/>
                    <a:lstStyle/>
                    <a:p>
                      <a:pPr algn="ctr"/>
                      <a:r>
                        <a:rPr lang="es-ES" sz="1600" dirty="0">
                          <a:solidFill>
                            <a:schemeClr val="bg1"/>
                          </a:solidFill>
                        </a:rPr>
                        <a:t>0</a:t>
                      </a:r>
                      <a:endParaRPr lang="es-PE" sz="1600" dirty="0">
                        <a:solidFill>
                          <a:schemeClr val="bg1"/>
                        </a:solidFill>
                      </a:endParaRPr>
                    </a:p>
                  </a:txBody>
                  <a:tcPr>
                    <a:solidFill>
                      <a:schemeClr val="accent3">
                        <a:lumMod val="75000"/>
                      </a:schemeClr>
                    </a:solidFill>
                  </a:tcPr>
                </a:tc>
                <a:tc>
                  <a:txBody>
                    <a:bodyPr/>
                    <a:lstStyle/>
                    <a:p>
                      <a:pPr algn="ctr"/>
                      <a:r>
                        <a:rPr lang="es-ES" sz="1600" dirty="0">
                          <a:solidFill>
                            <a:schemeClr val="bg1"/>
                          </a:solidFill>
                        </a:rPr>
                        <a:t>0</a:t>
                      </a:r>
                      <a:endParaRPr lang="es-PE" sz="1600" dirty="0">
                        <a:solidFill>
                          <a:schemeClr val="bg1"/>
                        </a:solidFill>
                      </a:endParaRPr>
                    </a:p>
                  </a:txBody>
                  <a:tcPr>
                    <a:solidFill>
                      <a:schemeClr val="accent3">
                        <a:lumMod val="75000"/>
                      </a:schemeClr>
                    </a:solidFill>
                  </a:tcPr>
                </a:tc>
                <a:tc>
                  <a:txBody>
                    <a:bodyPr/>
                    <a:lstStyle/>
                    <a:p>
                      <a:pPr algn="ctr"/>
                      <a:r>
                        <a:rPr lang="es-ES" sz="1600" dirty="0">
                          <a:solidFill>
                            <a:schemeClr val="bg1"/>
                          </a:solidFill>
                        </a:rPr>
                        <a:t>0</a:t>
                      </a:r>
                      <a:endParaRPr lang="es-PE" sz="1600" dirty="0">
                        <a:solidFill>
                          <a:schemeClr val="bg1"/>
                        </a:solidFill>
                      </a:endParaRPr>
                    </a:p>
                  </a:txBody>
                  <a:tcPr>
                    <a:solidFill>
                      <a:schemeClr val="accent3">
                        <a:lumMod val="75000"/>
                      </a:schemeClr>
                    </a:solidFill>
                  </a:tcPr>
                </a:tc>
                <a:extLst>
                  <a:ext uri="{0D108BD9-81ED-4DB2-BD59-A6C34878D82A}">
                    <a16:rowId xmlns:a16="http://schemas.microsoft.com/office/drawing/2014/main" val="10011"/>
                  </a:ext>
                </a:extLst>
              </a:tr>
              <a:tr h="370840">
                <a:tc>
                  <a:txBody>
                    <a:bodyPr/>
                    <a:lstStyle/>
                    <a:p>
                      <a:r>
                        <a:rPr lang="es-ES" sz="1600" dirty="0">
                          <a:solidFill>
                            <a:schemeClr val="bg1"/>
                          </a:solidFill>
                        </a:rPr>
                        <a:t>COSTOS</a:t>
                      </a:r>
                      <a:r>
                        <a:rPr lang="es-ES" sz="1600" baseline="0" dirty="0">
                          <a:solidFill>
                            <a:schemeClr val="bg1"/>
                          </a:solidFill>
                        </a:rPr>
                        <a:t> INCREMENTALES (I + II – III)</a:t>
                      </a:r>
                      <a:endParaRPr lang="es-PE" sz="1600" dirty="0">
                        <a:solidFill>
                          <a:schemeClr val="bg1"/>
                        </a:solidFill>
                      </a:endParaRPr>
                    </a:p>
                  </a:txBody>
                  <a:tcPr>
                    <a:solidFill>
                      <a:srgbClr val="002060"/>
                    </a:solidFill>
                  </a:tcPr>
                </a:tc>
                <a:tc>
                  <a:txBody>
                    <a:bodyPr/>
                    <a:lstStyle/>
                    <a:p>
                      <a:pPr algn="ctr"/>
                      <a:r>
                        <a:rPr lang="es-ES" sz="1600" dirty="0">
                          <a:solidFill>
                            <a:schemeClr val="bg1"/>
                          </a:solidFill>
                        </a:rPr>
                        <a:t>151,000</a:t>
                      </a:r>
                      <a:endParaRPr lang="es-PE" sz="1600" dirty="0">
                        <a:solidFill>
                          <a:schemeClr val="bg1"/>
                        </a:solidFill>
                      </a:endParaRPr>
                    </a:p>
                  </a:txBody>
                  <a:tcPr>
                    <a:solidFill>
                      <a:srgbClr val="002060"/>
                    </a:solidFill>
                  </a:tcPr>
                </a:tc>
                <a:tc>
                  <a:txBody>
                    <a:bodyPr/>
                    <a:lstStyle/>
                    <a:p>
                      <a:pPr algn="ctr"/>
                      <a:r>
                        <a:rPr lang="es-ES" sz="1600" dirty="0">
                          <a:solidFill>
                            <a:schemeClr val="bg1"/>
                          </a:solidFill>
                        </a:rPr>
                        <a:t>220,000</a:t>
                      </a:r>
                      <a:endParaRPr lang="es-PE" sz="1600" dirty="0">
                        <a:solidFill>
                          <a:schemeClr val="bg1"/>
                        </a:solidFill>
                      </a:endParaRPr>
                    </a:p>
                  </a:txBody>
                  <a:tcPr>
                    <a:solidFill>
                      <a:srgbClr val="002060"/>
                    </a:solidFill>
                  </a:tcPr>
                </a:tc>
                <a:tc>
                  <a:txBody>
                    <a:bodyPr/>
                    <a:lstStyle/>
                    <a:p>
                      <a:pPr algn="ctr"/>
                      <a:r>
                        <a:rPr lang="es-ES" sz="1600" dirty="0">
                          <a:solidFill>
                            <a:schemeClr val="bg1"/>
                          </a:solidFill>
                        </a:rPr>
                        <a:t>220,000</a:t>
                      </a:r>
                      <a:endParaRPr lang="es-PE" sz="1600" dirty="0">
                        <a:solidFill>
                          <a:schemeClr val="bg1"/>
                        </a:solidFill>
                      </a:endParaRPr>
                    </a:p>
                  </a:txBody>
                  <a:tcPr>
                    <a:solidFill>
                      <a:srgbClr val="002060"/>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785786" y="857232"/>
            <a:ext cx="2500330" cy="646331"/>
          </a:xfrm>
          <a:prstGeom prst="rect">
            <a:avLst/>
          </a:prstGeom>
          <a:solidFill>
            <a:srgbClr val="C00000"/>
          </a:solidFill>
          <a:ln w="38100">
            <a:solidFill>
              <a:srgbClr val="FFFF00"/>
            </a:solidFill>
          </a:ln>
        </p:spPr>
        <p:txBody>
          <a:bodyPr wrap="square" rtlCol="0">
            <a:spAutoFit/>
          </a:bodyPr>
          <a:lstStyle/>
          <a:p>
            <a:pPr algn="ctr"/>
            <a:r>
              <a:rPr lang="es-ES" b="1" dirty="0">
                <a:solidFill>
                  <a:schemeClr val="bg1"/>
                </a:solidFill>
              </a:rPr>
              <a:t>FLUJO DE INGRESOS</a:t>
            </a:r>
          </a:p>
          <a:p>
            <a:pPr algn="ctr"/>
            <a:r>
              <a:rPr lang="es-ES" b="1" dirty="0">
                <a:solidFill>
                  <a:schemeClr val="bg1"/>
                </a:solidFill>
              </a:rPr>
              <a:t> DEL PIP</a:t>
            </a:r>
            <a:endParaRPr lang="es-PE" b="1" dirty="0">
              <a:solidFill>
                <a:schemeClr val="bg1"/>
              </a:solidFill>
            </a:endParaRPr>
          </a:p>
        </p:txBody>
      </p:sp>
      <p:sp>
        <p:nvSpPr>
          <p:cNvPr id="5" name="4 CuadroTexto"/>
          <p:cNvSpPr txBox="1"/>
          <p:nvPr/>
        </p:nvSpPr>
        <p:spPr>
          <a:xfrm>
            <a:off x="3500430" y="857232"/>
            <a:ext cx="4286280" cy="646331"/>
          </a:xfrm>
          <a:prstGeom prst="rect">
            <a:avLst/>
          </a:prstGeom>
          <a:solidFill>
            <a:schemeClr val="accent2">
              <a:lumMod val="20000"/>
              <a:lumOff val="80000"/>
            </a:schemeClr>
          </a:solidFill>
          <a:ln>
            <a:solidFill>
              <a:srgbClr val="FF0000"/>
            </a:solidFill>
          </a:ln>
        </p:spPr>
        <p:txBody>
          <a:bodyPr wrap="square" rtlCol="0">
            <a:spAutoFit/>
          </a:bodyPr>
          <a:lstStyle/>
          <a:p>
            <a:r>
              <a:rPr lang="es-ES" dirty="0"/>
              <a:t>Permite proyectar los ingresos monetarios, por la entrega de los Bs o Ss.</a:t>
            </a:r>
            <a:endParaRPr lang="es-PE" dirty="0"/>
          </a:p>
        </p:txBody>
      </p:sp>
      <p:sp>
        <p:nvSpPr>
          <p:cNvPr id="6" name="5 Lágrima"/>
          <p:cNvSpPr/>
          <p:nvPr/>
        </p:nvSpPr>
        <p:spPr>
          <a:xfrm>
            <a:off x="1785918" y="1928802"/>
            <a:ext cx="4714908" cy="1000132"/>
          </a:xfrm>
          <a:prstGeom prst="teardrop">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Es posible que en algún PIP  no se genere ingresos monetarios, debido a que no se cobra</a:t>
            </a:r>
            <a:endParaRPr lang="es-PE" dirty="0"/>
          </a:p>
        </p:txBody>
      </p:sp>
      <p:sp>
        <p:nvSpPr>
          <p:cNvPr id="7" name="6 CuadroTexto"/>
          <p:cNvSpPr txBox="1"/>
          <p:nvPr/>
        </p:nvSpPr>
        <p:spPr>
          <a:xfrm>
            <a:off x="785786" y="3714752"/>
            <a:ext cx="1857388" cy="923330"/>
          </a:xfrm>
          <a:prstGeom prst="rect">
            <a:avLst/>
          </a:prstGeom>
          <a:solidFill>
            <a:srgbClr val="D1FFE0"/>
          </a:solidFill>
          <a:ln w="38100">
            <a:solidFill>
              <a:srgbClr val="00B050"/>
            </a:solidFill>
          </a:ln>
        </p:spPr>
        <p:txBody>
          <a:bodyPr wrap="square" rtlCol="0">
            <a:spAutoFit/>
          </a:bodyPr>
          <a:lstStyle/>
          <a:p>
            <a:pPr algn="ctr"/>
            <a:r>
              <a:rPr lang="es-ES" dirty="0"/>
              <a:t>Precio por</a:t>
            </a:r>
          </a:p>
          <a:p>
            <a:pPr algn="ctr"/>
            <a:r>
              <a:rPr lang="es-ES" dirty="0"/>
              <a:t> unidad</a:t>
            </a:r>
          </a:p>
          <a:p>
            <a:pPr algn="ctr"/>
            <a:r>
              <a:rPr lang="es-ES" dirty="0"/>
              <a:t> de servicio</a:t>
            </a:r>
            <a:endParaRPr lang="es-PE" dirty="0"/>
          </a:p>
        </p:txBody>
      </p:sp>
      <p:sp>
        <p:nvSpPr>
          <p:cNvPr id="8" name="7 CuadroTexto"/>
          <p:cNvSpPr txBox="1"/>
          <p:nvPr/>
        </p:nvSpPr>
        <p:spPr>
          <a:xfrm>
            <a:off x="3428992" y="3714752"/>
            <a:ext cx="1857388" cy="923330"/>
          </a:xfrm>
          <a:prstGeom prst="rect">
            <a:avLst/>
          </a:prstGeom>
          <a:solidFill>
            <a:srgbClr val="D1FFE0"/>
          </a:solidFill>
          <a:ln w="38100">
            <a:solidFill>
              <a:srgbClr val="00B050"/>
            </a:solidFill>
          </a:ln>
        </p:spPr>
        <p:txBody>
          <a:bodyPr wrap="square" rtlCol="0">
            <a:spAutoFit/>
          </a:bodyPr>
          <a:lstStyle/>
          <a:p>
            <a:pPr algn="ctr"/>
            <a:r>
              <a:rPr lang="es-ES" dirty="0"/>
              <a:t>Nº de unidades ofrecidas del servicio</a:t>
            </a:r>
            <a:endParaRPr lang="es-PE" dirty="0"/>
          </a:p>
        </p:txBody>
      </p:sp>
      <p:sp>
        <p:nvSpPr>
          <p:cNvPr id="9" name="8 CuadroTexto"/>
          <p:cNvSpPr txBox="1"/>
          <p:nvPr/>
        </p:nvSpPr>
        <p:spPr>
          <a:xfrm>
            <a:off x="2857488" y="4000504"/>
            <a:ext cx="357190" cy="369332"/>
          </a:xfrm>
          <a:prstGeom prst="rect">
            <a:avLst/>
          </a:prstGeom>
          <a:solidFill>
            <a:schemeClr val="accent6">
              <a:lumMod val="20000"/>
              <a:lumOff val="80000"/>
            </a:schemeClr>
          </a:solidFill>
          <a:ln>
            <a:solidFill>
              <a:srgbClr val="00B050"/>
            </a:solidFill>
          </a:ln>
        </p:spPr>
        <p:txBody>
          <a:bodyPr wrap="square" rtlCol="0">
            <a:spAutoFit/>
          </a:bodyPr>
          <a:lstStyle/>
          <a:p>
            <a:r>
              <a:rPr lang="es-ES" dirty="0"/>
              <a:t>X</a:t>
            </a:r>
            <a:endParaRPr lang="es-PE" dirty="0"/>
          </a:p>
        </p:txBody>
      </p:sp>
      <p:sp>
        <p:nvSpPr>
          <p:cNvPr id="10" name="9 CuadroTexto"/>
          <p:cNvSpPr txBox="1"/>
          <p:nvPr/>
        </p:nvSpPr>
        <p:spPr>
          <a:xfrm>
            <a:off x="5500694" y="4000504"/>
            <a:ext cx="285752" cy="369332"/>
          </a:xfrm>
          <a:prstGeom prst="rect">
            <a:avLst/>
          </a:prstGeom>
          <a:solidFill>
            <a:schemeClr val="accent6">
              <a:lumMod val="20000"/>
              <a:lumOff val="80000"/>
            </a:schemeClr>
          </a:solidFill>
          <a:ln>
            <a:solidFill>
              <a:srgbClr val="00B050"/>
            </a:solidFill>
          </a:ln>
        </p:spPr>
        <p:txBody>
          <a:bodyPr wrap="square" rtlCol="0">
            <a:spAutoFit/>
          </a:bodyPr>
          <a:lstStyle/>
          <a:p>
            <a:r>
              <a:rPr lang="es-ES" b="1" dirty="0"/>
              <a:t>=</a:t>
            </a:r>
            <a:endParaRPr lang="es-PE" b="1" dirty="0"/>
          </a:p>
        </p:txBody>
      </p:sp>
      <p:sp>
        <p:nvSpPr>
          <p:cNvPr id="11" name="10 Elipse"/>
          <p:cNvSpPr/>
          <p:nvPr/>
        </p:nvSpPr>
        <p:spPr>
          <a:xfrm>
            <a:off x="6143636" y="3643314"/>
            <a:ext cx="1928826" cy="1000132"/>
          </a:xfrm>
          <a:prstGeom prst="ellipse">
            <a:avLst/>
          </a:prstGeom>
          <a:solidFill>
            <a:srgbClr val="D1FF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Ingresos de la alternativa</a:t>
            </a:r>
            <a:endParaRPr lang="es-PE" dirty="0">
              <a:solidFill>
                <a:schemeClr val="tx1"/>
              </a:solidFill>
            </a:endParaRPr>
          </a:p>
        </p:txBody>
      </p:sp>
      <p:sp>
        <p:nvSpPr>
          <p:cNvPr id="12" name="11 CuadroTexto"/>
          <p:cNvSpPr txBox="1"/>
          <p:nvPr/>
        </p:nvSpPr>
        <p:spPr>
          <a:xfrm>
            <a:off x="1785918" y="5286388"/>
            <a:ext cx="5929354" cy="923330"/>
          </a:xfrm>
          <a:prstGeom prst="rect">
            <a:avLst/>
          </a:prstGeom>
          <a:solidFill>
            <a:srgbClr val="FBE5BD"/>
          </a:solidFill>
          <a:ln>
            <a:solidFill>
              <a:schemeClr val="accent6">
                <a:lumMod val="75000"/>
              </a:schemeClr>
            </a:solidFill>
          </a:ln>
        </p:spPr>
        <p:txBody>
          <a:bodyPr wrap="square" rtlCol="0">
            <a:spAutoFit/>
          </a:bodyPr>
          <a:lstStyle/>
          <a:p>
            <a:pPr algn="ctr"/>
            <a:r>
              <a:rPr lang="es-ES" dirty="0"/>
              <a:t>Al igual que en la determinación de los costos, será necesario determinar los ingresos de la situación sin </a:t>
            </a:r>
            <a:r>
              <a:rPr lang="es-ES" dirty="0" err="1"/>
              <a:t>Py</a:t>
            </a:r>
            <a:r>
              <a:rPr lang="es-ES" dirty="0"/>
              <a:t>, dado el enfoque incremental de la evaluación de proyectos.</a:t>
            </a:r>
            <a:endParaRPr lang="es-P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214282" y="214290"/>
            <a:ext cx="3643338" cy="796908"/>
          </a:xfrm>
          <a:solidFill>
            <a:srgbClr val="99B854"/>
          </a:solidFill>
          <a:ln>
            <a:solidFill>
              <a:srgbClr val="FF6600"/>
            </a:solidFill>
          </a:ln>
        </p:spPr>
        <p:txBody>
          <a:bodyPr>
            <a:normAutofit fontScale="90000"/>
          </a:bodyPr>
          <a:lstStyle/>
          <a:p>
            <a:r>
              <a:rPr lang="es-ES" sz="3200" b="1" dirty="0"/>
              <a:t>UNIDAD</a:t>
            </a:r>
            <a:br>
              <a:rPr lang="es-ES" sz="3200" b="1" dirty="0"/>
            </a:br>
            <a:r>
              <a:rPr lang="es-ES" sz="3200" b="1" dirty="0"/>
              <a:t> FORMULADORA</a:t>
            </a:r>
            <a:endParaRPr lang="es-PE" sz="3200" b="1" dirty="0"/>
          </a:p>
        </p:txBody>
      </p:sp>
      <p:sp>
        <p:nvSpPr>
          <p:cNvPr id="5" name="4 CuadroTexto"/>
          <p:cNvSpPr txBox="1"/>
          <p:nvPr/>
        </p:nvSpPr>
        <p:spPr>
          <a:xfrm>
            <a:off x="1357290" y="1071546"/>
            <a:ext cx="1285884" cy="646331"/>
          </a:xfrm>
          <a:prstGeom prst="rect">
            <a:avLst/>
          </a:prstGeom>
          <a:solidFill>
            <a:srgbClr val="81EE1E"/>
          </a:solidFill>
          <a:ln>
            <a:solidFill>
              <a:srgbClr val="339933"/>
            </a:solidFill>
          </a:ln>
        </p:spPr>
        <p:txBody>
          <a:bodyPr wrap="square" rtlCol="0">
            <a:spAutoFit/>
          </a:bodyPr>
          <a:lstStyle/>
          <a:p>
            <a:pPr algn="ctr"/>
            <a:r>
              <a:rPr lang="es-ES" sz="3600" b="1" dirty="0"/>
              <a:t>UF</a:t>
            </a:r>
            <a:endParaRPr lang="es-PE" sz="3600" b="1" dirty="0"/>
          </a:p>
        </p:txBody>
      </p:sp>
      <p:sp>
        <p:nvSpPr>
          <p:cNvPr id="6" name="5 Lágrima"/>
          <p:cNvSpPr/>
          <p:nvPr/>
        </p:nvSpPr>
        <p:spPr>
          <a:xfrm>
            <a:off x="571472" y="2143116"/>
            <a:ext cx="2857520" cy="3000396"/>
          </a:xfrm>
          <a:prstGeom prst="teardrop">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6600FF"/>
                </a:solidFill>
              </a:rPr>
              <a:t>Formula los estudios de pre inversión.</a:t>
            </a:r>
          </a:p>
          <a:p>
            <a:pPr algn="ctr"/>
            <a:r>
              <a:rPr lang="es-ES" dirty="0">
                <a:solidFill>
                  <a:srgbClr val="6600FF"/>
                </a:solidFill>
              </a:rPr>
              <a:t>Registra los PIP en el BP.</a:t>
            </a:r>
          </a:p>
          <a:p>
            <a:pPr algn="ctr"/>
            <a:r>
              <a:rPr lang="es-ES" dirty="0">
                <a:solidFill>
                  <a:srgbClr val="6600FF"/>
                </a:solidFill>
              </a:rPr>
              <a:t>Elabora los </a:t>
            </a:r>
            <a:r>
              <a:rPr lang="es-ES" dirty="0" err="1">
                <a:solidFill>
                  <a:srgbClr val="6600FF"/>
                </a:solidFill>
              </a:rPr>
              <a:t>TdR.</a:t>
            </a:r>
            <a:endParaRPr lang="es-ES" dirty="0">
              <a:solidFill>
                <a:srgbClr val="6600FF"/>
              </a:solidFill>
            </a:endParaRPr>
          </a:p>
          <a:p>
            <a:pPr algn="ctr"/>
            <a:r>
              <a:rPr lang="es-ES" dirty="0">
                <a:solidFill>
                  <a:srgbClr val="6600FF"/>
                </a:solidFill>
              </a:rPr>
              <a:t>SNIP 09, SNIP 10</a:t>
            </a:r>
            <a:endParaRPr lang="es-PE" dirty="0">
              <a:solidFill>
                <a:srgbClr val="6600FF"/>
              </a:solidFill>
            </a:endParaRPr>
          </a:p>
        </p:txBody>
      </p:sp>
      <p:sp>
        <p:nvSpPr>
          <p:cNvPr id="7" name="1 Título"/>
          <p:cNvSpPr txBox="1">
            <a:spLocks/>
          </p:cNvSpPr>
          <p:nvPr/>
        </p:nvSpPr>
        <p:spPr>
          <a:xfrm>
            <a:off x="4572000" y="214290"/>
            <a:ext cx="3643338" cy="796908"/>
          </a:xfrm>
          <a:prstGeom prst="rect">
            <a:avLst/>
          </a:prstGeom>
          <a:solidFill>
            <a:srgbClr val="99B854"/>
          </a:solidFill>
          <a:ln>
            <a:solidFill>
              <a:srgbClr val="FF6600"/>
            </a:solidFill>
          </a:ln>
        </p:spPr>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1" i="0" u="none" strike="noStrike" kern="1200" cap="none" spc="0" normalizeH="0" baseline="0" noProof="0" dirty="0">
                <a:ln>
                  <a:noFill/>
                </a:ln>
                <a:solidFill>
                  <a:schemeClr val="tx1"/>
                </a:solidFill>
                <a:effectLst/>
                <a:uLnTx/>
                <a:uFillTx/>
                <a:latin typeface="+mj-lt"/>
                <a:ea typeface="+mj-ea"/>
                <a:cs typeface="+mj-cs"/>
              </a:rPr>
              <a:t>UNIDAD</a:t>
            </a:r>
            <a:br>
              <a:rPr kumimoji="0" lang="es-ES" sz="3200" b="1" i="0" u="none" strike="noStrike" kern="1200" cap="none" spc="0" normalizeH="0" baseline="0" noProof="0" dirty="0">
                <a:ln>
                  <a:noFill/>
                </a:ln>
                <a:solidFill>
                  <a:schemeClr val="tx1"/>
                </a:solidFill>
                <a:effectLst/>
                <a:uLnTx/>
                <a:uFillTx/>
                <a:latin typeface="+mj-lt"/>
                <a:ea typeface="+mj-ea"/>
                <a:cs typeface="+mj-cs"/>
              </a:rPr>
            </a:br>
            <a:r>
              <a:rPr kumimoji="0" lang="es-ES" sz="3200" b="1" i="0" u="none" strike="noStrike" kern="1200" cap="none" spc="0" normalizeH="0" baseline="0" noProof="0" dirty="0">
                <a:ln>
                  <a:noFill/>
                </a:ln>
                <a:solidFill>
                  <a:schemeClr val="tx1"/>
                </a:solidFill>
                <a:effectLst/>
                <a:uLnTx/>
                <a:uFillTx/>
                <a:latin typeface="+mj-lt"/>
                <a:ea typeface="+mj-ea"/>
                <a:cs typeface="+mj-cs"/>
              </a:rPr>
              <a:t> </a:t>
            </a:r>
            <a:r>
              <a:rPr lang="es-ES" sz="3200" b="1" dirty="0">
                <a:latin typeface="+mj-lt"/>
                <a:ea typeface="+mj-ea"/>
                <a:cs typeface="+mj-cs"/>
              </a:rPr>
              <a:t>EJECUTORA</a:t>
            </a:r>
            <a:endParaRPr kumimoji="0" lang="es-PE" sz="3200" b="1" i="0" u="none" strike="noStrike" kern="1200" cap="none" spc="0" normalizeH="0" baseline="0" noProof="0" dirty="0">
              <a:ln>
                <a:noFill/>
              </a:ln>
              <a:solidFill>
                <a:schemeClr val="tx1"/>
              </a:solidFill>
              <a:effectLst/>
              <a:uLnTx/>
              <a:uFillTx/>
              <a:latin typeface="+mj-lt"/>
              <a:ea typeface="+mj-ea"/>
              <a:cs typeface="+mj-cs"/>
            </a:endParaRPr>
          </a:p>
        </p:txBody>
      </p:sp>
      <p:sp>
        <p:nvSpPr>
          <p:cNvPr id="8" name="7 CuadroTexto"/>
          <p:cNvSpPr txBox="1"/>
          <p:nvPr/>
        </p:nvSpPr>
        <p:spPr>
          <a:xfrm>
            <a:off x="5715008" y="1071546"/>
            <a:ext cx="1285884" cy="646331"/>
          </a:xfrm>
          <a:prstGeom prst="rect">
            <a:avLst/>
          </a:prstGeom>
          <a:solidFill>
            <a:srgbClr val="81EE1E"/>
          </a:solidFill>
          <a:ln>
            <a:solidFill>
              <a:srgbClr val="339933"/>
            </a:solidFill>
          </a:ln>
        </p:spPr>
        <p:txBody>
          <a:bodyPr wrap="square" rtlCol="0">
            <a:spAutoFit/>
          </a:bodyPr>
          <a:lstStyle/>
          <a:p>
            <a:pPr algn="ctr"/>
            <a:r>
              <a:rPr lang="es-ES" sz="3600" b="1" dirty="0"/>
              <a:t>UE</a:t>
            </a:r>
            <a:endParaRPr lang="es-PE" sz="3600" b="1" dirty="0"/>
          </a:p>
        </p:txBody>
      </p:sp>
      <p:sp>
        <p:nvSpPr>
          <p:cNvPr id="9" name="8 Lágrima"/>
          <p:cNvSpPr/>
          <p:nvPr/>
        </p:nvSpPr>
        <p:spPr>
          <a:xfrm>
            <a:off x="4786314" y="2214554"/>
            <a:ext cx="2857520" cy="3000396"/>
          </a:xfrm>
          <a:prstGeom prst="teardrop">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6600FF"/>
                </a:solidFill>
              </a:rPr>
              <a:t>Elabora los expedientes técnicos.</a:t>
            </a:r>
          </a:p>
          <a:p>
            <a:pPr algn="ctr"/>
            <a:r>
              <a:rPr lang="es-ES" dirty="0">
                <a:solidFill>
                  <a:srgbClr val="6600FF"/>
                </a:solidFill>
              </a:rPr>
              <a:t>Ejecuta el PIP.</a:t>
            </a:r>
          </a:p>
          <a:p>
            <a:pPr algn="ctr"/>
            <a:r>
              <a:rPr lang="es-ES" dirty="0">
                <a:solidFill>
                  <a:srgbClr val="6600FF"/>
                </a:solidFill>
              </a:rPr>
              <a:t>Elabora los </a:t>
            </a:r>
            <a:r>
              <a:rPr lang="es-ES" dirty="0" err="1">
                <a:solidFill>
                  <a:srgbClr val="6600FF"/>
                </a:solidFill>
              </a:rPr>
              <a:t>TdR.</a:t>
            </a:r>
            <a:endParaRPr lang="es-ES" dirty="0">
              <a:solidFill>
                <a:srgbClr val="6600FF"/>
              </a:solidFill>
            </a:endParaRPr>
          </a:p>
          <a:p>
            <a:pPr algn="ctr"/>
            <a:r>
              <a:rPr lang="es-ES" dirty="0">
                <a:solidFill>
                  <a:srgbClr val="6600FF"/>
                </a:solidFill>
              </a:rPr>
              <a:t>SNIP 15, SNIP 24</a:t>
            </a:r>
            <a:endParaRPr lang="es-PE" dirty="0">
              <a:solidFill>
                <a:srgbClr val="6600FF"/>
              </a:solidFill>
            </a:endParaRPr>
          </a:p>
        </p:txBody>
      </p:sp>
      <p:sp>
        <p:nvSpPr>
          <p:cNvPr id="10" name="9 CuadroTexto"/>
          <p:cNvSpPr txBox="1"/>
          <p:nvPr/>
        </p:nvSpPr>
        <p:spPr>
          <a:xfrm>
            <a:off x="857224" y="5786454"/>
            <a:ext cx="2357454" cy="369332"/>
          </a:xfrm>
          <a:prstGeom prst="rect">
            <a:avLst/>
          </a:prstGeom>
          <a:solidFill>
            <a:srgbClr val="CCCC00"/>
          </a:solidFill>
          <a:ln>
            <a:solidFill>
              <a:srgbClr val="339933"/>
            </a:solidFill>
          </a:ln>
        </p:spPr>
        <p:txBody>
          <a:bodyPr wrap="square" rtlCol="0">
            <a:spAutoFit/>
          </a:bodyPr>
          <a:lstStyle/>
          <a:p>
            <a:r>
              <a:rPr lang="es-ES" dirty="0"/>
              <a:t>Registrada ante la DGPI</a:t>
            </a:r>
            <a:endParaRPr lang="es-PE" dirty="0"/>
          </a:p>
        </p:txBody>
      </p:sp>
      <p:sp>
        <p:nvSpPr>
          <p:cNvPr id="11" name="10 CuadroTexto"/>
          <p:cNvSpPr txBox="1"/>
          <p:nvPr/>
        </p:nvSpPr>
        <p:spPr>
          <a:xfrm>
            <a:off x="4929190" y="5786454"/>
            <a:ext cx="2500330" cy="369332"/>
          </a:xfrm>
          <a:prstGeom prst="rect">
            <a:avLst/>
          </a:prstGeom>
          <a:solidFill>
            <a:srgbClr val="CCCC00"/>
          </a:solidFill>
          <a:ln>
            <a:solidFill>
              <a:srgbClr val="339933"/>
            </a:solidFill>
          </a:ln>
        </p:spPr>
        <p:txBody>
          <a:bodyPr wrap="square" rtlCol="0">
            <a:spAutoFit/>
          </a:bodyPr>
          <a:lstStyle/>
          <a:p>
            <a:r>
              <a:rPr lang="es-ES" dirty="0"/>
              <a:t>Registrada ante la DGPP</a:t>
            </a:r>
            <a:endParaRPr lang="es-PE"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Lágrima"/>
          <p:cNvSpPr/>
          <p:nvPr/>
        </p:nvSpPr>
        <p:spPr>
          <a:xfrm>
            <a:off x="500034" y="428604"/>
            <a:ext cx="2286016" cy="1214446"/>
          </a:xfrm>
          <a:prstGeom prst="teardrop">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rPr>
              <a:t>Nuestro ejemplo</a:t>
            </a:r>
            <a:endParaRPr lang="es-PE" sz="2000" dirty="0">
              <a:solidFill>
                <a:schemeClr val="tx1"/>
              </a:solidFill>
            </a:endParaRPr>
          </a:p>
        </p:txBody>
      </p:sp>
      <p:sp>
        <p:nvSpPr>
          <p:cNvPr id="5" name="4 CuadroTexto"/>
          <p:cNvSpPr txBox="1"/>
          <p:nvPr/>
        </p:nvSpPr>
        <p:spPr>
          <a:xfrm>
            <a:off x="642910" y="1857364"/>
            <a:ext cx="2428892" cy="1200329"/>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pPr algn="ctr"/>
            <a:r>
              <a:rPr lang="es-ES" dirty="0"/>
              <a:t>Ingresos dependerá del número de atenciones anuales y según las tarifas del servicio</a:t>
            </a:r>
            <a:endParaRPr lang="es-PE" dirty="0"/>
          </a:p>
        </p:txBody>
      </p:sp>
      <p:sp>
        <p:nvSpPr>
          <p:cNvPr id="7" name="6 CuadroTexto"/>
          <p:cNvSpPr txBox="1"/>
          <p:nvPr/>
        </p:nvSpPr>
        <p:spPr>
          <a:xfrm>
            <a:off x="642910" y="3571876"/>
            <a:ext cx="3571900" cy="2031325"/>
          </a:xfrm>
          <a:prstGeom prst="rect">
            <a:avLst/>
          </a:prstGeom>
          <a:solidFill>
            <a:srgbClr val="FFDCB9"/>
          </a:solidFill>
          <a:ln>
            <a:solidFill>
              <a:srgbClr val="FF0000"/>
            </a:solidFill>
          </a:ln>
        </p:spPr>
        <p:txBody>
          <a:bodyPr wrap="square" rtlCol="0">
            <a:spAutoFit/>
          </a:bodyPr>
          <a:lstStyle/>
          <a:p>
            <a:r>
              <a:rPr lang="es-ES" dirty="0"/>
              <a:t>Dos servicios:</a:t>
            </a:r>
          </a:p>
          <a:p>
            <a:pPr marL="342900" indent="-342900">
              <a:buAutoNum type="arabicParenR"/>
            </a:pPr>
            <a:r>
              <a:rPr lang="es-ES" dirty="0"/>
              <a:t>Medicina general. S/3.00</a:t>
            </a:r>
          </a:p>
          <a:p>
            <a:pPr marL="342900" indent="-342900">
              <a:buAutoNum type="arabicParenR"/>
            </a:pPr>
            <a:r>
              <a:rPr lang="es-ES" dirty="0"/>
              <a:t>Primeros auxilios. S/ 5.00</a:t>
            </a:r>
          </a:p>
          <a:p>
            <a:pPr marL="342900" indent="-342900">
              <a:buAutoNum type="arabicParenR"/>
            </a:pPr>
            <a:endParaRPr lang="es-ES" dirty="0"/>
          </a:p>
          <a:p>
            <a:pPr marL="342900" indent="-342900"/>
            <a:r>
              <a:rPr lang="es-ES" dirty="0"/>
              <a:t>1º año – Inversión: Construcción, equipamiento y capacitación.</a:t>
            </a:r>
          </a:p>
          <a:p>
            <a:pPr marL="342900" indent="-342900"/>
            <a:r>
              <a:rPr lang="es-ES" dirty="0"/>
              <a:t>2do año – Brinda el servicio</a:t>
            </a:r>
            <a:endParaRPr lang="es-PE" dirty="0"/>
          </a:p>
        </p:txBody>
      </p:sp>
      <p:pic>
        <p:nvPicPr>
          <p:cNvPr id="1026" name="Picture 2" descr="https://encrypted-tbn2.gstatic.com/images?q=tbn:ANd9GcSOR0yF_wUF_RHAONUnfpReWu3M5qPrQsD4V-MjvuN6KpzX9UyUDgMbiAI">
            <a:hlinkClick r:id="rId2"/>
          </p:cNvPr>
          <p:cNvPicPr>
            <a:picLocks noChangeAspect="1" noChangeArrowheads="1"/>
          </p:cNvPicPr>
          <p:nvPr/>
        </p:nvPicPr>
        <p:blipFill>
          <a:blip r:embed="rId3"/>
          <a:srcRect/>
          <a:stretch>
            <a:fillRect/>
          </a:stretch>
        </p:blipFill>
        <p:spPr bwMode="auto">
          <a:xfrm>
            <a:off x="6072198" y="2357430"/>
            <a:ext cx="2032609" cy="928694"/>
          </a:xfrm>
          <a:prstGeom prst="rect">
            <a:avLst/>
          </a:prstGeom>
          <a:noFill/>
        </p:spPr>
      </p:pic>
      <p:pic>
        <p:nvPicPr>
          <p:cNvPr id="1028" name="Picture 4" descr="https://encrypted-tbn1.gstatic.com/images?q=tbn:ANd9GcTBtw8wHSS4u0UpYEzuZ9-zaBm7ajwmCUUBMCPnftuXPDl5w4PjVyZsCeg">
            <a:hlinkClick r:id="rId4"/>
          </p:cNvPr>
          <p:cNvPicPr>
            <a:picLocks noChangeAspect="1" noChangeArrowheads="1"/>
          </p:cNvPicPr>
          <p:nvPr/>
        </p:nvPicPr>
        <p:blipFill>
          <a:blip r:embed="rId5"/>
          <a:srcRect/>
          <a:stretch>
            <a:fillRect/>
          </a:stretch>
        </p:blipFill>
        <p:spPr bwMode="auto">
          <a:xfrm>
            <a:off x="4214810" y="1285860"/>
            <a:ext cx="2091423" cy="966792"/>
          </a:xfrm>
          <a:prstGeom prst="rect">
            <a:avLst/>
          </a:prstGeom>
          <a:noFill/>
        </p:spPr>
      </p:pic>
      <p:pic>
        <p:nvPicPr>
          <p:cNvPr id="1029" name="Picture 5"/>
          <p:cNvPicPr>
            <a:picLocks noChangeAspect="1" noChangeArrowheads="1"/>
          </p:cNvPicPr>
          <p:nvPr/>
        </p:nvPicPr>
        <p:blipFill>
          <a:blip r:embed="rId6"/>
          <a:srcRect/>
          <a:stretch>
            <a:fillRect/>
          </a:stretch>
        </p:blipFill>
        <p:spPr bwMode="auto">
          <a:xfrm>
            <a:off x="5193272" y="3643314"/>
            <a:ext cx="2361380" cy="1990723"/>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357290" y="214290"/>
            <a:ext cx="6500858" cy="400110"/>
          </a:xfrm>
          <a:prstGeom prst="rect">
            <a:avLst/>
          </a:prstGeom>
          <a:solidFill>
            <a:schemeClr val="accent2">
              <a:lumMod val="75000"/>
            </a:schemeClr>
          </a:solidFill>
          <a:ln w="38100">
            <a:solidFill>
              <a:srgbClr val="FFFF00"/>
            </a:solidFill>
          </a:ln>
        </p:spPr>
        <p:txBody>
          <a:bodyPr wrap="square" rtlCol="0">
            <a:spAutoFit/>
          </a:bodyPr>
          <a:lstStyle/>
          <a:p>
            <a:r>
              <a:rPr lang="es-ES" sz="2000" dirty="0">
                <a:solidFill>
                  <a:srgbClr val="FFFF00"/>
                </a:solidFill>
              </a:rPr>
              <a:t>ALTERNATIVA 1: Construcción de  una nueva posta de salud</a:t>
            </a:r>
            <a:endParaRPr lang="es-PE" sz="2000" dirty="0">
              <a:solidFill>
                <a:srgbClr val="FFFF00"/>
              </a:solidFill>
            </a:endParaRPr>
          </a:p>
        </p:txBody>
      </p:sp>
      <p:graphicFrame>
        <p:nvGraphicFramePr>
          <p:cNvPr id="5" name="4 Tabla"/>
          <p:cNvGraphicFramePr>
            <a:graphicFrameLocks noGrp="1"/>
          </p:cNvGraphicFramePr>
          <p:nvPr>
            <p:extLst>
              <p:ext uri="{D42A27DB-BD31-4B8C-83A1-F6EECF244321}">
                <p14:modId xmlns:p14="http://schemas.microsoft.com/office/powerpoint/2010/main" val="2302316310"/>
              </p:ext>
            </p:extLst>
          </p:nvPr>
        </p:nvGraphicFramePr>
        <p:xfrm>
          <a:off x="1000100" y="714356"/>
          <a:ext cx="7215238" cy="4820920"/>
        </p:xfrm>
        <a:graphic>
          <a:graphicData uri="http://schemas.openxmlformats.org/drawingml/2006/table">
            <a:tbl>
              <a:tblPr firstRow="1" bandRow="1">
                <a:tableStyleId>{5C22544A-7EE6-4342-B048-85BDC9FD1C3A}</a:tableStyleId>
              </a:tblPr>
              <a:tblGrid>
                <a:gridCol w="3607616">
                  <a:extLst>
                    <a:ext uri="{9D8B030D-6E8A-4147-A177-3AD203B41FA5}">
                      <a16:colId xmlns:a16="http://schemas.microsoft.com/office/drawing/2014/main" val="20000"/>
                    </a:ext>
                  </a:extLst>
                </a:gridCol>
                <a:gridCol w="1010134">
                  <a:extLst>
                    <a:ext uri="{9D8B030D-6E8A-4147-A177-3AD203B41FA5}">
                      <a16:colId xmlns:a16="http://schemas.microsoft.com/office/drawing/2014/main" val="20001"/>
                    </a:ext>
                  </a:extLst>
                </a:gridCol>
                <a:gridCol w="865828">
                  <a:extLst>
                    <a:ext uri="{9D8B030D-6E8A-4147-A177-3AD203B41FA5}">
                      <a16:colId xmlns:a16="http://schemas.microsoft.com/office/drawing/2014/main" val="20002"/>
                    </a:ext>
                  </a:extLst>
                </a:gridCol>
                <a:gridCol w="865828">
                  <a:extLst>
                    <a:ext uri="{9D8B030D-6E8A-4147-A177-3AD203B41FA5}">
                      <a16:colId xmlns:a16="http://schemas.microsoft.com/office/drawing/2014/main" val="20003"/>
                    </a:ext>
                  </a:extLst>
                </a:gridCol>
                <a:gridCol w="865832">
                  <a:extLst>
                    <a:ext uri="{9D8B030D-6E8A-4147-A177-3AD203B41FA5}">
                      <a16:colId xmlns:a16="http://schemas.microsoft.com/office/drawing/2014/main" val="20004"/>
                    </a:ext>
                  </a:extLst>
                </a:gridCol>
              </a:tblGrid>
              <a:tr h="370840">
                <a:tc rowSpan="2">
                  <a:txBody>
                    <a:bodyPr/>
                    <a:lstStyle/>
                    <a:p>
                      <a:pPr algn="ctr"/>
                      <a:r>
                        <a:rPr lang="es-ES" dirty="0"/>
                        <a:t>RUBRO</a:t>
                      </a:r>
                      <a:endParaRPr lang="es-PE" dirty="0"/>
                    </a:p>
                  </a:txBody>
                  <a:tcPr>
                    <a:solidFill>
                      <a:schemeClr val="accent2">
                        <a:lumMod val="75000"/>
                      </a:schemeClr>
                    </a:solidFill>
                  </a:tcPr>
                </a:tc>
                <a:tc gridSpan="4">
                  <a:txBody>
                    <a:bodyPr/>
                    <a:lstStyle/>
                    <a:p>
                      <a:pPr algn="ctr"/>
                      <a:r>
                        <a:rPr lang="es-ES" dirty="0"/>
                        <a:t>AÑOS</a:t>
                      </a:r>
                      <a:endParaRPr lang="es-PE" dirty="0"/>
                    </a:p>
                  </a:txBody>
                  <a:tcPr>
                    <a:solidFill>
                      <a:schemeClr val="accent2">
                        <a:lumMod val="75000"/>
                      </a:schemeClr>
                    </a:solidFill>
                  </a:tcPr>
                </a:tc>
                <a:tc hMerge="1">
                  <a:txBody>
                    <a:bodyPr/>
                    <a:lstStyle/>
                    <a:p>
                      <a:endParaRPr lang="es-PE" dirty="0"/>
                    </a:p>
                  </a:txBody>
                  <a:tcPr/>
                </a:tc>
                <a:tc hMerge="1">
                  <a:txBody>
                    <a:bodyPr/>
                    <a:lstStyle/>
                    <a:p>
                      <a:endParaRPr lang="es-PE"/>
                    </a:p>
                  </a:txBody>
                  <a:tcPr/>
                </a:tc>
                <a:tc hMerge="1">
                  <a:txBody>
                    <a:bodyPr/>
                    <a:lstStyle/>
                    <a:p>
                      <a:endParaRPr lang="es-PE" dirty="0"/>
                    </a:p>
                  </a:txBody>
                  <a:tcPr/>
                </a:tc>
                <a:extLst>
                  <a:ext uri="{0D108BD9-81ED-4DB2-BD59-A6C34878D82A}">
                    <a16:rowId xmlns:a16="http://schemas.microsoft.com/office/drawing/2014/main" val="10000"/>
                  </a:ext>
                </a:extLst>
              </a:tr>
              <a:tr h="370840">
                <a:tc vMerge="1">
                  <a:txBody>
                    <a:bodyPr/>
                    <a:lstStyle/>
                    <a:p>
                      <a:endParaRPr lang="es-PE" dirty="0"/>
                    </a:p>
                  </a:txBody>
                  <a:tcPr/>
                </a:tc>
                <a:tc>
                  <a:txBody>
                    <a:bodyPr/>
                    <a:lstStyle/>
                    <a:p>
                      <a:pPr algn="ctr"/>
                      <a:r>
                        <a:rPr lang="es-ES" dirty="0"/>
                        <a:t>0</a:t>
                      </a:r>
                      <a:endParaRPr lang="es-PE" dirty="0"/>
                    </a:p>
                  </a:txBody>
                  <a:tcPr>
                    <a:solidFill>
                      <a:srgbClr val="FFFF00"/>
                    </a:solidFill>
                  </a:tcPr>
                </a:tc>
                <a:tc>
                  <a:txBody>
                    <a:bodyPr/>
                    <a:lstStyle/>
                    <a:p>
                      <a:pPr algn="ctr"/>
                      <a:r>
                        <a:rPr lang="es-ES" dirty="0"/>
                        <a:t>1</a:t>
                      </a:r>
                      <a:endParaRPr lang="es-PE" dirty="0"/>
                    </a:p>
                  </a:txBody>
                  <a:tcPr>
                    <a:solidFill>
                      <a:srgbClr val="FFFF00"/>
                    </a:solidFill>
                  </a:tcPr>
                </a:tc>
                <a:tc>
                  <a:txBody>
                    <a:bodyPr/>
                    <a:lstStyle/>
                    <a:p>
                      <a:pPr algn="ctr"/>
                      <a:r>
                        <a:rPr lang="es-ES" dirty="0"/>
                        <a:t>2</a:t>
                      </a:r>
                      <a:endParaRPr lang="es-PE" dirty="0"/>
                    </a:p>
                  </a:txBody>
                  <a:tcPr>
                    <a:solidFill>
                      <a:srgbClr val="FFFF00"/>
                    </a:solidFill>
                  </a:tcPr>
                </a:tc>
                <a:tc>
                  <a:txBody>
                    <a:bodyPr/>
                    <a:lstStyle/>
                    <a:p>
                      <a:pPr algn="ctr"/>
                      <a:r>
                        <a:rPr lang="es-ES" dirty="0"/>
                        <a:t>3-10</a:t>
                      </a:r>
                      <a:endParaRPr lang="es-PE" dirty="0"/>
                    </a:p>
                  </a:txBody>
                  <a:tcPr>
                    <a:solidFill>
                      <a:srgbClr val="FFFF00"/>
                    </a:solidFill>
                  </a:tcPr>
                </a:tc>
                <a:extLst>
                  <a:ext uri="{0D108BD9-81ED-4DB2-BD59-A6C34878D82A}">
                    <a16:rowId xmlns:a16="http://schemas.microsoft.com/office/drawing/2014/main" val="10001"/>
                  </a:ext>
                </a:extLst>
              </a:tr>
              <a:tr h="370840">
                <a:tc>
                  <a:txBody>
                    <a:bodyPr/>
                    <a:lstStyle/>
                    <a:p>
                      <a:pPr marL="400050" indent="-400050">
                        <a:buAutoNum type="romanUcPeriod"/>
                      </a:pPr>
                      <a:r>
                        <a:rPr lang="es-ES" sz="1600" baseline="0" dirty="0">
                          <a:solidFill>
                            <a:schemeClr val="bg1"/>
                          </a:solidFill>
                        </a:rPr>
                        <a:t>NUMERO DE ATENCIONES</a:t>
                      </a:r>
                      <a:endParaRPr lang="es-PE" sz="1600" dirty="0">
                        <a:solidFill>
                          <a:schemeClr val="bg1"/>
                        </a:solidFill>
                      </a:endParaRPr>
                    </a:p>
                  </a:txBody>
                  <a:tcPr>
                    <a:solidFill>
                      <a:schemeClr val="accent6">
                        <a:lumMod val="75000"/>
                      </a:schemeClr>
                    </a:solidFill>
                  </a:tcPr>
                </a:tc>
                <a:tc>
                  <a:txBody>
                    <a:bodyPr/>
                    <a:lstStyle/>
                    <a:p>
                      <a:pPr algn="ctr"/>
                      <a:r>
                        <a:rPr lang="es-ES" sz="1600" dirty="0">
                          <a:solidFill>
                            <a:schemeClr val="bg1"/>
                          </a:solidFill>
                        </a:rPr>
                        <a:t>0</a:t>
                      </a:r>
                      <a:endParaRPr lang="es-PE" sz="1600" dirty="0">
                        <a:solidFill>
                          <a:schemeClr val="bg1"/>
                        </a:solidFill>
                      </a:endParaRPr>
                    </a:p>
                  </a:txBody>
                  <a:tcPr>
                    <a:solidFill>
                      <a:schemeClr val="accent6">
                        <a:lumMod val="75000"/>
                      </a:schemeClr>
                    </a:solidFill>
                  </a:tcPr>
                </a:tc>
                <a:tc>
                  <a:txBody>
                    <a:bodyPr/>
                    <a:lstStyle/>
                    <a:p>
                      <a:pPr algn="ctr"/>
                      <a:r>
                        <a:rPr lang="es-ES" sz="1600" dirty="0">
                          <a:solidFill>
                            <a:schemeClr val="bg1"/>
                          </a:solidFill>
                        </a:rPr>
                        <a:t>20,000</a:t>
                      </a:r>
                      <a:endParaRPr lang="es-PE" sz="1600" dirty="0">
                        <a:solidFill>
                          <a:schemeClr val="bg1"/>
                        </a:solidFill>
                      </a:endParaRPr>
                    </a:p>
                  </a:txBody>
                  <a:tcPr>
                    <a:solidFill>
                      <a:schemeClr val="accent6">
                        <a:lumMod val="75000"/>
                      </a:schemeClr>
                    </a:solidFill>
                  </a:tcPr>
                </a:tc>
                <a:tc>
                  <a:txBody>
                    <a:bodyPr/>
                    <a:lstStyle/>
                    <a:p>
                      <a:pPr algn="ctr"/>
                      <a:r>
                        <a:rPr lang="es-ES" sz="1600" dirty="0">
                          <a:solidFill>
                            <a:schemeClr val="bg1"/>
                          </a:solidFill>
                        </a:rPr>
                        <a:t>25,000</a:t>
                      </a:r>
                      <a:endParaRPr lang="es-PE" sz="1600" dirty="0">
                        <a:solidFill>
                          <a:schemeClr val="bg1"/>
                        </a:solidFill>
                      </a:endParaRPr>
                    </a:p>
                  </a:txBody>
                  <a:tcPr>
                    <a:solidFill>
                      <a:schemeClr val="accent6">
                        <a:lumMod val="75000"/>
                      </a:schemeClr>
                    </a:solidFill>
                  </a:tcPr>
                </a:tc>
                <a:tc>
                  <a:txBody>
                    <a:bodyPr/>
                    <a:lstStyle/>
                    <a:p>
                      <a:pPr algn="ctr"/>
                      <a:r>
                        <a:rPr lang="es-ES" sz="1600" dirty="0">
                          <a:solidFill>
                            <a:schemeClr val="bg1"/>
                          </a:solidFill>
                        </a:rPr>
                        <a:t>34,000</a:t>
                      </a:r>
                      <a:endParaRPr lang="es-PE" sz="1600" dirty="0">
                        <a:solidFill>
                          <a:schemeClr val="bg1"/>
                        </a:solidFill>
                      </a:endParaRPr>
                    </a:p>
                  </a:txBody>
                  <a:tcPr>
                    <a:solidFill>
                      <a:schemeClr val="accent6">
                        <a:lumMod val="75000"/>
                      </a:schemeClr>
                    </a:solidFill>
                  </a:tcPr>
                </a:tc>
                <a:extLst>
                  <a:ext uri="{0D108BD9-81ED-4DB2-BD59-A6C34878D82A}">
                    <a16:rowId xmlns:a16="http://schemas.microsoft.com/office/drawing/2014/main" val="10002"/>
                  </a:ext>
                </a:extLst>
              </a:tr>
              <a:tr h="370840">
                <a:tc>
                  <a:txBody>
                    <a:bodyPr/>
                    <a:lstStyle/>
                    <a:p>
                      <a:r>
                        <a:rPr lang="es-ES" sz="1600" dirty="0"/>
                        <a:t>a)</a:t>
                      </a:r>
                      <a:r>
                        <a:rPr lang="es-ES" sz="1600" baseline="0" dirty="0"/>
                        <a:t> Medicina general</a:t>
                      </a:r>
                      <a:endParaRPr lang="es-PE" sz="1600" dirty="0"/>
                    </a:p>
                  </a:txBody>
                  <a:tcPr>
                    <a:solidFill>
                      <a:srgbClr val="FFFFCC"/>
                    </a:solidFill>
                  </a:tcPr>
                </a:tc>
                <a:tc>
                  <a:txBody>
                    <a:bodyPr/>
                    <a:lstStyle/>
                    <a:p>
                      <a:pPr algn="ctr"/>
                      <a:r>
                        <a:rPr lang="es-ES" sz="1600" dirty="0"/>
                        <a:t>0</a:t>
                      </a:r>
                      <a:endParaRPr lang="es-PE" sz="1600" dirty="0"/>
                    </a:p>
                  </a:txBody>
                  <a:tcPr>
                    <a:solidFill>
                      <a:srgbClr val="FFFFCC"/>
                    </a:solidFill>
                  </a:tcPr>
                </a:tc>
                <a:tc>
                  <a:txBody>
                    <a:bodyPr/>
                    <a:lstStyle/>
                    <a:p>
                      <a:pPr algn="ctr"/>
                      <a:r>
                        <a:rPr lang="es-ES" sz="1600" dirty="0"/>
                        <a:t>16,000</a:t>
                      </a:r>
                      <a:endParaRPr lang="es-PE" sz="1600" dirty="0"/>
                    </a:p>
                  </a:txBody>
                  <a:tcPr>
                    <a:solidFill>
                      <a:srgbClr val="FFFFCC"/>
                    </a:solidFill>
                  </a:tcPr>
                </a:tc>
                <a:tc>
                  <a:txBody>
                    <a:bodyPr/>
                    <a:lstStyle/>
                    <a:p>
                      <a:pPr algn="ctr"/>
                      <a:r>
                        <a:rPr lang="es-ES" sz="1600" dirty="0"/>
                        <a:t>20,000</a:t>
                      </a:r>
                      <a:endParaRPr lang="es-PE" sz="1600" dirty="0"/>
                    </a:p>
                  </a:txBody>
                  <a:tcPr>
                    <a:solidFill>
                      <a:srgbClr val="FFFFCC"/>
                    </a:solidFill>
                  </a:tcPr>
                </a:tc>
                <a:tc>
                  <a:txBody>
                    <a:bodyPr/>
                    <a:lstStyle/>
                    <a:p>
                      <a:pPr algn="ctr"/>
                      <a:r>
                        <a:rPr lang="es-ES" sz="1600" dirty="0"/>
                        <a:t>28,000</a:t>
                      </a:r>
                      <a:endParaRPr lang="es-PE" sz="1600" dirty="0"/>
                    </a:p>
                  </a:txBody>
                  <a:tcPr>
                    <a:solidFill>
                      <a:srgbClr val="FFFFCC"/>
                    </a:solidFill>
                  </a:tcPr>
                </a:tc>
                <a:extLst>
                  <a:ext uri="{0D108BD9-81ED-4DB2-BD59-A6C34878D82A}">
                    <a16:rowId xmlns:a16="http://schemas.microsoft.com/office/drawing/2014/main" val="10003"/>
                  </a:ext>
                </a:extLst>
              </a:tr>
              <a:tr h="370840">
                <a:tc>
                  <a:txBody>
                    <a:bodyPr/>
                    <a:lstStyle/>
                    <a:p>
                      <a:r>
                        <a:rPr lang="es-ES" sz="1600" dirty="0"/>
                        <a:t>b) Primeros auxilios </a:t>
                      </a:r>
                      <a:endParaRPr lang="es-PE" sz="1600" dirty="0"/>
                    </a:p>
                  </a:txBody>
                  <a:tcPr>
                    <a:solidFill>
                      <a:srgbClr val="FFFFCC"/>
                    </a:solidFill>
                  </a:tcPr>
                </a:tc>
                <a:tc>
                  <a:txBody>
                    <a:bodyPr/>
                    <a:lstStyle/>
                    <a:p>
                      <a:pPr algn="ctr"/>
                      <a:r>
                        <a:rPr lang="es-ES" sz="1600" dirty="0"/>
                        <a:t>0</a:t>
                      </a:r>
                      <a:endParaRPr lang="es-PE" sz="1600" dirty="0"/>
                    </a:p>
                  </a:txBody>
                  <a:tcPr>
                    <a:solidFill>
                      <a:srgbClr val="FFFFCC"/>
                    </a:solidFill>
                  </a:tcPr>
                </a:tc>
                <a:tc>
                  <a:txBody>
                    <a:bodyPr/>
                    <a:lstStyle/>
                    <a:p>
                      <a:pPr algn="ctr"/>
                      <a:r>
                        <a:rPr lang="es-ES" sz="1600" dirty="0"/>
                        <a:t>4,000</a:t>
                      </a:r>
                      <a:endParaRPr lang="es-PE" sz="1600" dirty="0"/>
                    </a:p>
                  </a:txBody>
                  <a:tcPr>
                    <a:solidFill>
                      <a:srgbClr val="FFFFCC"/>
                    </a:solidFill>
                  </a:tcPr>
                </a:tc>
                <a:tc>
                  <a:txBody>
                    <a:bodyPr/>
                    <a:lstStyle/>
                    <a:p>
                      <a:pPr algn="ctr"/>
                      <a:r>
                        <a:rPr lang="es-ES" sz="1600" dirty="0"/>
                        <a:t>5,000</a:t>
                      </a:r>
                      <a:endParaRPr lang="es-PE" sz="1600" dirty="0"/>
                    </a:p>
                  </a:txBody>
                  <a:tcPr>
                    <a:solidFill>
                      <a:srgbClr val="FFFFCC"/>
                    </a:solidFill>
                  </a:tcPr>
                </a:tc>
                <a:tc>
                  <a:txBody>
                    <a:bodyPr/>
                    <a:lstStyle/>
                    <a:p>
                      <a:pPr algn="ctr"/>
                      <a:r>
                        <a:rPr lang="es-ES" sz="1600" dirty="0"/>
                        <a:t>6,000</a:t>
                      </a:r>
                      <a:endParaRPr lang="es-PE" sz="1600" dirty="0"/>
                    </a:p>
                  </a:txBody>
                  <a:tcPr>
                    <a:solidFill>
                      <a:srgbClr val="FFFFCC"/>
                    </a:solidFill>
                  </a:tcPr>
                </a:tc>
                <a:extLst>
                  <a:ext uri="{0D108BD9-81ED-4DB2-BD59-A6C34878D82A}">
                    <a16:rowId xmlns:a16="http://schemas.microsoft.com/office/drawing/2014/main" val="10004"/>
                  </a:ext>
                </a:extLst>
              </a:tr>
              <a:tr h="370840">
                <a:tc>
                  <a:txBody>
                    <a:bodyPr/>
                    <a:lstStyle/>
                    <a:p>
                      <a:r>
                        <a:rPr lang="es-ES" sz="1600" dirty="0">
                          <a:solidFill>
                            <a:schemeClr val="bg1"/>
                          </a:solidFill>
                        </a:rPr>
                        <a:t>II. TARIFA DE LOS SERVICIOS</a:t>
                      </a:r>
                      <a:endParaRPr lang="es-PE" sz="1600" dirty="0">
                        <a:solidFill>
                          <a:schemeClr val="bg1"/>
                        </a:solidFill>
                      </a:endParaRPr>
                    </a:p>
                  </a:txBody>
                  <a:tcPr>
                    <a:solidFill>
                      <a:schemeClr val="accent6">
                        <a:lumMod val="75000"/>
                      </a:schemeClr>
                    </a:solidFill>
                  </a:tcPr>
                </a:tc>
                <a:tc>
                  <a:txBody>
                    <a:bodyPr/>
                    <a:lstStyle/>
                    <a:p>
                      <a:pPr algn="ctr"/>
                      <a:endParaRPr lang="es-PE" sz="1600" dirty="0"/>
                    </a:p>
                  </a:txBody>
                  <a:tcPr>
                    <a:solidFill>
                      <a:schemeClr val="accent6">
                        <a:lumMod val="75000"/>
                      </a:schemeClr>
                    </a:solidFill>
                  </a:tcPr>
                </a:tc>
                <a:tc>
                  <a:txBody>
                    <a:bodyPr/>
                    <a:lstStyle/>
                    <a:p>
                      <a:pPr algn="ctr"/>
                      <a:endParaRPr lang="es-PE" sz="1600" dirty="0"/>
                    </a:p>
                  </a:txBody>
                  <a:tcPr>
                    <a:solidFill>
                      <a:schemeClr val="accent6">
                        <a:lumMod val="75000"/>
                      </a:schemeClr>
                    </a:solidFill>
                  </a:tcPr>
                </a:tc>
                <a:tc>
                  <a:txBody>
                    <a:bodyPr/>
                    <a:lstStyle/>
                    <a:p>
                      <a:pPr algn="ctr"/>
                      <a:endParaRPr lang="es-PE" sz="1600" dirty="0"/>
                    </a:p>
                  </a:txBody>
                  <a:tcPr>
                    <a:solidFill>
                      <a:schemeClr val="accent6">
                        <a:lumMod val="75000"/>
                      </a:schemeClr>
                    </a:solidFill>
                  </a:tcPr>
                </a:tc>
                <a:tc>
                  <a:txBody>
                    <a:bodyPr/>
                    <a:lstStyle/>
                    <a:p>
                      <a:pPr algn="ctr"/>
                      <a:endParaRPr lang="es-PE" sz="1600" dirty="0"/>
                    </a:p>
                  </a:txBody>
                  <a:tcPr>
                    <a:solidFill>
                      <a:schemeClr val="accent6">
                        <a:lumMod val="75000"/>
                      </a:schemeClr>
                    </a:solidFill>
                  </a:tcPr>
                </a:tc>
                <a:extLst>
                  <a:ext uri="{0D108BD9-81ED-4DB2-BD59-A6C34878D82A}">
                    <a16:rowId xmlns:a16="http://schemas.microsoft.com/office/drawing/2014/main" val="10005"/>
                  </a:ext>
                </a:extLst>
              </a:tr>
              <a:tr h="370840">
                <a:tc>
                  <a:txBody>
                    <a:bodyPr/>
                    <a:lstStyle/>
                    <a:p>
                      <a:r>
                        <a:rPr lang="es-ES" sz="1600" dirty="0"/>
                        <a:t>a) Por atención de medicina general</a:t>
                      </a:r>
                      <a:endParaRPr lang="es-PE" sz="1600" dirty="0"/>
                    </a:p>
                  </a:txBody>
                  <a:tcPr>
                    <a:solidFill>
                      <a:srgbClr val="FFFFCC"/>
                    </a:solidFill>
                  </a:tcPr>
                </a:tc>
                <a:tc>
                  <a:txBody>
                    <a:bodyPr/>
                    <a:lstStyle/>
                    <a:p>
                      <a:pPr algn="ctr"/>
                      <a:endParaRPr lang="es-PE" sz="1600" dirty="0"/>
                    </a:p>
                  </a:txBody>
                  <a:tcPr>
                    <a:solidFill>
                      <a:srgbClr val="FFFFCC"/>
                    </a:solidFill>
                  </a:tcPr>
                </a:tc>
                <a:tc>
                  <a:txBody>
                    <a:bodyPr/>
                    <a:lstStyle/>
                    <a:p>
                      <a:pPr algn="ctr"/>
                      <a:r>
                        <a:rPr lang="es-ES" sz="1600" dirty="0"/>
                        <a:t>3.00</a:t>
                      </a:r>
                      <a:endParaRPr lang="es-PE" sz="1600" dirty="0"/>
                    </a:p>
                  </a:txBody>
                  <a:tcPr>
                    <a:solidFill>
                      <a:srgbClr val="FFFFCC"/>
                    </a:solidFill>
                  </a:tcPr>
                </a:tc>
                <a:tc>
                  <a:txBody>
                    <a:bodyPr/>
                    <a:lstStyle/>
                    <a:p>
                      <a:pPr algn="ctr"/>
                      <a:r>
                        <a:rPr lang="es-ES" sz="1600" dirty="0"/>
                        <a:t>3.00</a:t>
                      </a:r>
                      <a:endParaRPr lang="es-PE" sz="1600" dirty="0"/>
                    </a:p>
                  </a:txBody>
                  <a:tcPr>
                    <a:solidFill>
                      <a:srgbClr val="FFFFCC"/>
                    </a:solidFill>
                  </a:tcPr>
                </a:tc>
                <a:tc>
                  <a:txBody>
                    <a:bodyPr/>
                    <a:lstStyle/>
                    <a:p>
                      <a:pPr algn="ctr"/>
                      <a:r>
                        <a:rPr lang="es-ES" sz="1600" dirty="0"/>
                        <a:t>3.00</a:t>
                      </a:r>
                      <a:endParaRPr lang="es-PE" sz="1600" dirty="0"/>
                    </a:p>
                  </a:txBody>
                  <a:tcPr>
                    <a:solidFill>
                      <a:srgbClr val="FFFFCC"/>
                    </a:solidFill>
                  </a:tcPr>
                </a:tc>
                <a:extLst>
                  <a:ext uri="{0D108BD9-81ED-4DB2-BD59-A6C34878D82A}">
                    <a16:rowId xmlns:a16="http://schemas.microsoft.com/office/drawing/2014/main" val="10006"/>
                  </a:ext>
                </a:extLst>
              </a:tr>
              <a:tr h="370840">
                <a:tc>
                  <a:txBody>
                    <a:bodyPr/>
                    <a:lstStyle/>
                    <a:p>
                      <a:r>
                        <a:rPr lang="es-ES" sz="1600" dirty="0"/>
                        <a:t>d) Por primeros auxilios</a:t>
                      </a:r>
                      <a:endParaRPr lang="es-PE" sz="1600" dirty="0"/>
                    </a:p>
                  </a:txBody>
                  <a:tcPr>
                    <a:solidFill>
                      <a:srgbClr val="FFFFCC"/>
                    </a:solidFill>
                  </a:tcPr>
                </a:tc>
                <a:tc>
                  <a:txBody>
                    <a:bodyPr/>
                    <a:lstStyle/>
                    <a:p>
                      <a:pPr algn="ctr"/>
                      <a:endParaRPr lang="es-PE" sz="1600" dirty="0"/>
                    </a:p>
                  </a:txBody>
                  <a:tcPr>
                    <a:solidFill>
                      <a:srgbClr val="FFFFCC"/>
                    </a:solidFill>
                  </a:tcPr>
                </a:tc>
                <a:tc>
                  <a:txBody>
                    <a:bodyPr/>
                    <a:lstStyle/>
                    <a:p>
                      <a:pPr algn="ctr"/>
                      <a:r>
                        <a:rPr lang="es-ES" sz="1600" dirty="0"/>
                        <a:t>5.00</a:t>
                      </a:r>
                      <a:endParaRPr lang="es-PE" sz="1600" dirty="0"/>
                    </a:p>
                  </a:txBody>
                  <a:tcPr>
                    <a:solidFill>
                      <a:srgbClr val="FFFFCC"/>
                    </a:solidFill>
                  </a:tcPr>
                </a:tc>
                <a:tc>
                  <a:txBody>
                    <a:bodyPr/>
                    <a:lstStyle/>
                    <a:p>
                      <a:pPr algn="ctr"/>
                      <a:r>
                        <a:rPr lang="es-ES" sz="1600" dirty="0"/>
                        <a:t>5.00</a:t>
                      </a:r>
                      <a:endParaRPr lang="es-PE" sz="1600" dirty="0"/>
                    </a:p>
                  </a:txBody>
                  <a:tcPr>
                    <a:solidFill>
                      <a:srgbClr val="FFFFCC"/>
                    </a:solidFill>
                  </a:tcPr>
                </a:tc>
                <a:tc>
                  <a:txBody>
                    <a:bodyPr/>
                    <a:lstStyle/>
                    <a:p>
                      <a:pPr algn="ctr"/>
                      <a:r>
                        <a:rPr lang="es-ES" sz="1600" dirty="0"/>
                        <a:t>5.00</a:t>
                      </a:r>
                      <a:endParaRPr lang="es-PE" sz="1600" dirty="0"/>
                    </a:p>
                  </a:txBody>
                  <a:tcPr>
                    <a:solidFill>
                      <a:srgbClr val="FFFFCC"/>
                    </a:solidFill>
                  </a:tcPr>
                </a:tc>
                <a:extLst>
                  <a:ext uri="{0D108BD9-81ED-4DB2-BD59-A6C34878D82A}">
                    <a16:rowId xmlns:a16="http://schemas.microsoft.com/office/drawing/2014/main" val="10007"/>
                  </a:ext>
                </a:extLst>
              </a:tr>
              <a:tr h="370840">
                <a:tc>
                  <a:txBody>
                    <a:bodyPr/>
                    <a:lstStyle/>
                    <a:p>
                      <a:r>
                        <a:rPr lang="es-ES" sz="1600" dirty="0">
                          <a:solidFill>
                            <a:schemeClr val="bg1"/>
                          </a:solidFill>
                        </a:rPr>
                        <a:t>III. INGRESOS</a:t>
                      </a:r>
                      <a:r>
                        <a:rPr lang="es-ES" sz="1600" baseline="0" dirty="0">
                          <a:solidFill>
                            <a:schemeClr val="bg1"/>
                          </a:solidFill>
                        </a:rPr>
                        <a:t> SITUACIÓN CON Py (I  x II)</a:t>
                      </a:r>
                      <a:endParaRPr lang="es-PE" sz="1600" dirty="0">
                        <a:solidFill>
                          <a:schemeClr val="bg1"/>
                        </a:solidFill>
                      </a:endParaRPr>
                    </a:p>
                  </a:txBody>
                  <a:tcPr>
                    <a:solidFill>
                      <a:schemeClr val="accent6">
                        <a:lumMod val="75000"/>
                      </a:schemeClr>
                    </a:solidFill>
                  </a:tcPr>
                </a:tc>
                <a:tc>
                  <a:txBody>
                    <a:bodyPr/>
                    <a:lstStyle/>
                    <a:p>
                      <a:pPr algn="ctr"/>
                      <a:r>
                        <a:rPr lang="es-ES" sz="1600" dirty="0">
                          <a:solidFill>
                            <a:schemeClr val="bg1"/>
                          </a:solidFill>
                        </a:rPr>
                        <a:t>0</a:t>
                      </a:r>
                      <a:endParaRPr lang="es-PE" sz="1600" dirty="0">
                        <a:solidFill>
                          <a:schemeClr val="bg1"/>
                        </a:solidFill>
                      </a:endParaRPr>
                    </a:p>
                  </a:txBody>
                  <a:tcPr>
                    <a:solidFill>
                      <a:schemeClr val="accent6">
                        <a:lumMod val="75000"/>
                      </a:schemeClr>
                    </a:solidFill>
                  </a:tcPr>
                </a:tc>
                <a:tc>
                  <a:txBody>
                    <a:bodyPr/>
                    <a:lstStyle/>
                    <a:p>
                      <a:pPr algn="ctr"/>
                      <a:r>
                        <a:rPr lang="es-ES" sz="1600" dirty="0">
                          <a:solidFill>
                            <a:schemeClr val="bg1"/>
                          </a:solidFill>
                        </a:rPr>
                        <a:t>68,000</a:t>
                      </a:r>
                      <a:endParaRPr lang="es-PE" sz="1600" dirty="0">
                        <a:solidFill>
                          <a:schemeClr val="bg1"/>
                        </a:solidFill>
                      </a:endParaRPr>
                    </a:p>
                  </a:txBody>
                  <a:tcPr>
                    <a:solidFill>
                      <a:schemeClr val="accent6">
                        <a:lumMod val="75000"/>
                      </a:schemeClr>
                    </a:solidFill>
                  </a:tcPr>
                </a:tc>
                <a:tc>
                  <a:txBody>
                    <a:bodyPr/>
                    <a:lstStyle/>
                    <a:p>
                      <a:pPr algn="ctr"/>
                      <a:r>
                        <a:rPr lang="es-ES" sz="1600" dirty="0">
                          <a:solidFill>
                            <a:schemeClr val="bg1"/>
                          </a:solidFill>
                        </a:rPr>
                        <a:t>85,000</a:t>
                      </a:r>
                      <a:endParaRPr lang="es-PE" sz="1600" dirty="0">
                        <a:solidFill>
                          <a:schemeClr val="bg1"/>
                        </a:solidFill>
                      </a:endParaRPr>
                    </a:p>
                  </a:txBody>
                  <a:tcPr>
                    <a:solidFill>
                      <a:schemeClr val="accent6">
                        <a:lumMod val="75000"/>
                      </a:schemeClr>
                    </a:solidFill>
                  </a:tcPr>
                </a:tc>
                <a:tc>
                  <a:txBody>
                    <a:bodyPr/>
                    <a:lstStyle/>
                    <a:p>
                      <a:pPr algn="l"/>
                      <a:r>
                        <a:rPr lang="es-ES" sz="1600" dirty="0">
                          <a:solidFill>
                            <a:schemeClr val="bg1"/>
                          </a:solidFill>
                        </a:rPr>
                        <a:t>114,000</a:t>
                      </a:r>
                      <a:endParaRPr lang="es-PE" sz="1600" dirty="0">
                        <a:solidFill>
                          <a:schemeClr val="bg1"/>
                        </a:solidFill>
                      </a:endParaRPr>
                    </a:p>
                  </a:txBody>
                  <a:tcPr>
                    <a:solidFill>
                      <a:schemeClr val="accent6">
                        <a:lumMod val="75000"/>
                      </a:schemeClr>
                    </a:solidFill>
                  </a:tcPr>
                </a:tc>
                <a:extLst>
                  <a:ext uri="{0D108BD9-81ED-4DB2-BD59-A6C34878D82A}">
                    <a16:rowId xmlns:a16="http://schemas.microsoft.com/office/drawing/2014/main" val="10008"/>
                  </a:ext>
                </a:extLst>
              </a:tr>
              <a:tr h="370840">
                <a:tc>
                  <a:txBody>
                    <a:bodyPr/>
                    <a:lstStyle/>
                    <a:p>
                      <a:r>
                        <a:rPr lang="es-ES" sz="1600" dirty="0"/>
                        <a:t>a)</a:t>
                      </a:r>
                      <a:r>
                        <a:rPr lang="es-ES" sz="1600" baseline="0" dirty="0"/>
                        <a:t> Medicina general</a:t>
                      </a:r>
                      <a:endParaRPr lang="es-PE" sz="1600" dirty="0"/>
                    </a:p>
                  </a:txBody>
                  <a:tcPr>
                    <a:solidFill>
                      <a:srgbClr val="FFFFCC"/>
                    </a:solidFill>
                  </a:tcPr>
                </a:tc>
                <a:tc>
                  <a:txBody>
                    <a:bodyPr/>
                    <a:lstStyle/>
                    <a:p>
                      <a:pPr algn="ctr"/>
                      <a:endParaRPr lang="es-PE" sz="1600" dirty="0"/>
                    </a:p>
                  </a:txBody>
                  <a:tcPr>
                    <a:solidFill>
                      <a:srgbClr val="FFFFCC"/>
                    </a:solidFill>
                  </a:tcPr>
                </a:tc>
                <a:tc>
                  <a:txBody>
                    <a:bodyPr/>
                    <a:lstStyle/>
                    <a:p>
                      <a:pPr algn="ctr"/>
                      <a:r>
                        <a:rPr lang="es-ES" sz="1600" dirty="0"/>
                        <a:t>48,000</a:t>
                      </a:r>
                      <a:endParaRPr lang="es-PE" sz="1600" dirty="0"/>
                    </a:p>
                  </a:txBody>
                  <a:tcPr>
                    <a:solidFill>
                      <a:srgbClr val="FFFFCC"/>
                    </a:solidFill>
                  </a:tcPr>
                </a:tc>
                <a:tc>
                  <a:txBody>
                    <a:bodyPr/>
                    <a:lstStyle/>
                    <a:p>
                      <a:pPr algn="ctr"/>
                      <a:r>
                        <a:rPr lang="es-ES" sz="1600" dirty="0"/>
                        <a:t>60,000</a:t>
                      </a:r>
                      <a:endParaRPr lang="es-PE" sz="1600" dirty="0"/>
                    </a:p>
                  </a:txBody>
                  <a:tcPr>
                    <a:solidFill>
                      <a:srgbClr val="FFFFCC"/>
                    </a:solidFill>
                  </a:tcPr>
                </a:tc>
                <a:tc>
                  <a:txBody>
                    <a:bodyPr/>
                    <a:lstStyle/>
                    <a:p>
                      <a:pPr algn="ctr"/>
                      <a:r>
                        <a:rPr lang="es-ES" sz="1600" dirty="0"/>
                        <a:t>84,000</a:t>
                      </a:r>
                      <a:endParaRPr lang="es-PE" sz="1600" dirty="0"/>
                    </a:p>
                  </a:txBody>
                  <a:tcPr>
                    <a:solidFill>
                      <a:srgbClr val="FFFFCC"/>
                    </a:solidFill>
                  </a:tcPr>
                </a:tc>
                <a:extLst>
                  <a:ext uri="{0D108BD9-81ED-4DB2-BD59-A6C34878D82A}">
                    <a16:rowId xmlns:a16="http://schemas.microsoft.com/office/drawing/2014/main" val="10009"/>
                  </a:ext>
                </a:extLst>
              </a:tr>
              <a:tr h="370840">
                <a:tc>
                  <a:txBody>
                    <a:bodyPr/>
                    <a:lstStyle/>
                    <a:p>
                      <a:r>
                        <a:rPr lang="es-ES" sz="1600" dirty="0"/>
                        <a:t>g) Primeros auxilios</a:t>
                      </a:r>
                      <a:endParaRPr lang="es-PE" sz="1600" dirty="0"/>
                    </a:p>
                  </a:txBody>
                  <a:tcPr>
                    <a:solidFill>
                      <a:srgbClr val="FFFFCC"/>
                    </a:solidFill>
                  </a:tcPr>
                </a:tc>
                <a:tc>
                  <a:txBody>
                    <a:bodyPr/>
                    <a:lstStyle/>
                    <a:p>
                      <a:pPr algn="ctr"/>
                      <a:r>
                        <a:rPr lang="es-ES" sz="1600" dirty="0"/>
                        <a:t>0</a:t>
                      </a:r>
                      <a:endParaRPr lang="es-PE" sz="1600" dirty="0"/>
                    </a:p>
                  </a:txBody>
                  <a:tcPr>
                    <a:solidFill>
                      <a:srgbClr val="FFFFCC"/>
                    </a:solidFill>
                  </a:tcPr>
                </a:tc>
                <a:tc>
                  <a:txBody>
                    <a:bodyPr/>
                    <a:lstStyle/>
                    <a:p>
                      <a:pPr algn="ctr"/>
                      <a:r>
                        <a:rPr lang="es-ES" sz="1600" dirty="0"/>
                        <a:t>20,000</a:t>
                      </a:r>
                      <a:endParaRPr lang="es-PE" sz="1600" dirty="0"/>
                    </a:p>
                  </a:txBody>
                  <a:tcPr>
                    <a:solidFill>
                      <a:srgbClr val="FFFFCC"/>
                    </a:solidFill>
                  </a:tcPr>
                </a:tc>
                <a:tc>
                  <a:txBody>
                    <a:bodyPr/>
                    <a:lstStyle/>
                    <a:p>
                      <a:pPr algn="ctr"/>
                      <a:r>
                        <a:rPr lang="es-ES" sz="1600" dirty="0"/>
                        <a:t>25,000</a:t>
                      </a:r>
                      <a:endParaRPr lang="es-PE" sz="1600" dirty="0"/>
                    </a:p>
                  </a:txBody>
                  <a:tcPr>
                    <a:solidFill>
                      <a:srgbClr val="FFFFCC"/>
                    </a:solidFill>
                  </a:tcPr>
                </a:tc>
                <a:tc>
                  <a:txBody>
                    <a:bodyPr/>
                    <a:lstStyle/>
                    <a:p>
                      <a:pPr algn="ctr"/>
                      <a:r>
                        <a:rPr lang="es-ES" sz="1600" dirty="0"/>
                        <a:t>30,000</a:t>
                      </a:r>
                      <a:endParaRPr lang="es-PE" sz="1600" dirty="0"/>
                    </a:p>
                  </a:txBody>
                  <a:tcPr>
                    <a:solidFill>
                      <a:srgbClr val="FFFFCC"/>
                    </a:solidFill>
                  </a:tcPr>
                </a:tc>
                <a:extLst>
                  <a:ext uri="{0D108BD9-81ED-4DB2-BD59-A6C34878D82A}">
                    <a16:rowId xmlns:a16="http://schemas.microsoft.com/office/drawing/2014/main" val="10010"/>
                  </a:ext>
                </a:extLst>
              </a:tr>
              <a:tr h="370840">
                <a:tc>
                  <a:txBody>
                    <a:bodyPr/>
                    <a:lstStyle/>
                    <a:p>
                      <a:r>
                        <a:rPr lang="es-ES" sz="1600" dirty="0">
                          <a:solidFill>
                            <a:schemeClr val="bg1"/>
                          </a:solidFill>
                        </a:rPr>
                        <a:t>IV. INGRESOS</a:t>
                      </a:r>
                      <a:r>
                        <a:rPr lang="es-ES" sz="1600" baseline="0" dirty="0">
                          <a:solidFill>
                            <a:schemeClr val="bg1"/>
                          </a:solidFill>
                        </a:rPr>
                        <a:t>  SINTUACIÓN SIN  </a:t>
                      </a:r>
                      <a:r>
                        <a:rPr lang="es-ES" sz="1600" baseline="0" dirty="0" err="1">
                          <a:solidFill>
                            <a:schemeClr val="bg1"/>
                          </a:solidFill>
                        </a:rPr>
                        <a:t>Py</a:t>
                      </a:r>
                      <a:r>
                        <a:rPr lang="es-ES" sz="1600" baseline="0" dirty="0">
                          <a:solidFill>
                            <a:schemeClr val="bg1"/>
                          </a:solidFill>
                        </a:rPr>
                        <a:t>. (*)</a:t>
                      </a:r>
                      <a:endParaRPr lang="es-PE" sz="1600" dirty="0">
                        <a:solidFill>
                          <a:schemeClr val="bg1"/>
                        </a:solidFill>
                      </a:endParaRPr>
                    </a:p>
                  </a:txBody>
                  <a:tcPr>
                    <a:solidFill>
                      <a:schemeClr val="accent6">
                        <a:lumMod val="75000"/>
                      </a:schemeClr>
                    </a:solidFill>
                  </a:tcPr>
                </a:tc>
                <a:tc>
                  <a:txBody>
                    <a:bodyPr/>
                    <a:lstStyle/>
                    <a:p>
                      <a:pPr algn="ctr"/>
                      <a:r>
                        <a:rPr lang="es-ES" sz="1600" dirty="0">
                          <a:solidFill>
                            <a:schemeClr val="bg1"/>
                          </a:solidFill>
                        </a:rPr>
                        <a:t> 0</a:t>
                      </a:r>
                      <a:endParaRPr lang="es-PE" sz="1600" dirty="0">
                        <a:solidFill>
                          <a:schemeClr val="bg1"/>
                        </a:solidFill>
                      </a:endParaRPr>
                    </a:p>
                  </a:txBody>
                  <a:tcPr>
                    <a:solidFill>
                      <a:schemeClr val="accent6">
                        <a:lumMod val="75000"/>
                      </a:schemeClr>
                    </a:solidFill>
                  </a:tcPr>
                </a:tc>
                <a:tc>
                  <a:txBody>
                    <a:bodyPr/>
                    <a:lstStyle/>
                    <a:p>
                      <a:pPr algn="ctr"/>
                      <a:r>
                        <a:rPr lang="es-ES" sz="1600" dirty="0">
                          <a:solidFill>
                            <a:schemeClr val="bg1"/>
                          </a:solidFill>
                        </a:rPr>
                        <a:t>0</a:t>
                      </a:r>
                      <a:endParaRPr lang="es-PE" sz="1600" dirty="0">
                        <a:solidFill>
                          <a:schemeClr val="bg1"/>
                        </a:solidFill>
                      </a:endParaRPr>
                    </a:p>
                  </a:txBody>
                  <a:tcPr>
                    <a:solidFill>
                      <a:schemeClr val="accent6">
                        <a:lumMod val="75000"/>
                      </a:schemeClr>
                    </a:solidFill>
                  </a:tcPr>
                </a:tc>
                <a:tc>
                  <a:txBody>
                    <a:bodyPr/>
                    <a:lstStyle/>
                    <a:p>
                      <a:pPr algn="ctr"/>
                      <a:r>
                        <a:rPr lang="es-ES" sz="1600" dirty="0">
                          <a:solidFill>
                            <a:schemeClr val="bg1"/>
                          </a:solidFill>
                        </a:rPr>
                        <a:t>0</a:t>
                      </a:r>
                      <a:endParaRPr lang="es-PE" sz="1600" dirty="0">
                        <a:solidFill>
                          <a:schemeClr val="bg1"/>
                        </a:solidFill>
                      </a:endParaRPr>
                    </a:p>
                  </a:txBody>
                  <a:tcPr>
                    <a:solidFill>
                      <a:schemeClr val="accent6">
                        <a:lumMod val="75000"/>
                      </a:schemeClr>
                    </a:solidFill>
                  </a:tcPr>
                </a:tc>
                <a:tc>
                  <a:txBody>
                    <a:bodyPr/>
                    <a:lstStyle/>
                    <a:p>
                      <a:pPr algn="ctr"/>
                      <a:r>
                        <a:rPr lang="es-ES" sz="1600" dirty="0">
                          <a:solidFill>
                            <a:schemeClr val="bg1"/>
                          </a:solidFill>
                        </a:rPr>
                        <a:t>0</a:t>
                      </a:r>
                      <a:endParaRPr lang="es-PE" sz="1600" dirty="0">
                        <a:solidFill>
                          <a:schemeClr val="bg1"/>
                        </a:solidFill>
                      </a:endParaRPr>
                    </a:p>
                  </a:txBody>
                  <a:tcPr>
                    <a:solidFill>
                      <a:schemeClr val="accent6">
                        <a:lumMod val="75000"/>
                      </a:schemeClr>
                    </a:solidFill>
                  </a:tcPr>
                </a:tc>
                <a:extLst>
                  <a:ext uri="{0D108BD9-81ED-4DB2-BD59-A6C34878D82A}">
                    <a16:rowId xmlns:a16="http://schemas.microsoft.com/office/drawing/2014/main" val="10011"/>
                  </a:ext>
                </a:extLst>
              </a:tr>
              <a:tr h="370840">
                <a:tc>
                  <a:txBody>
                    <a:bodyPr/>
                    <a:lstStyle/>
                    <a:p>
                      <a:r>
                        <a:rPr lang="es-ES" sz="1600" dirty="0">
                          <a:solidFill>
                            <a:schemeClr val="bg1"/>
                          </a:solidFill>
                        </a:rPr>
                        <a:t>INGRESOS</a:t>
                      </a:r>
                      <a:r>
                        <a:rPr lang="es-ES" sz="1600" baseline="0" dirty="0">
                          <a:solidFill>
                            <a:schemeClr val="bg1"/>
                          </a:solidFill>
                        </a:rPr>
                        <a:t> INCREMENTALES (III - IV)</a:t>
                      </a:r>
                      <a:endParaRPr lang="es-PE" sz="1600" dirty="0">
                        <a:solidFill>
                          <a:schemeClr val="bg1"/>
                        </a:solidFill>
                      </a:endParaRPr>
                    </a:p>
                  </a:txBody>
                  <a:tcPr>
                    <a:solidFill>
                      <a:schemeClr val="accent2">
                        <a:lumMod val="75000"/>
                      </a:schemeClr>
                    </a:solidFill>
                  </a:tcPr>
                </a:tc>
                <a:tc>
                  <a:txBody>
                    <a:bodyPr/>
                    <a:lstStyle/>
                    <a:p>
                      <a:pPr algn="ctr"/>
                      <a:r>
                        <a:rPr lang="es-ES" sz="1600" dirty="0">
                          <a:solidFill>
                            <a:schemeClr val="bg1"/>
                          </a:solidFill>
                        </a:rPr>
                        <a:t>0</a:t>
                      </a:r>
                      <a:endParaRPr lang="es-PE" sz="1600" dirty="0">
                        <a:solidFill>
                          <a:schemeClr val="bg1"/>
                        </a:solidFill>
                      </a:endParaRPr>
                    </a:p>
                  </a:txBody>
                  <a:tcPr>
                    <a:solidFill>
                      <a:schemeClr val="accent2">
                        <a:lumMod val="75000"/>
                      </a:schemeClr>
                    </a:solidFill>
                  </a:tcPr>
                </a:tc>
                <a:tc>
                  <a:txBody>
                    <a:bodyPr/>
                    <a:lstStyle/>
                    <a:p>
                      <a:pPr algn="ctr"/>
                      <a:r>
                        <a:rPr lang="es-ES" sz="1600" dirty="0">
                          <a:solidFill>
                            <a:schemeClr val="bg1"/>
                          </a:solidFill>
                        </a:rPr>
                        <a:t>68,000</a:t>
                      </a:r>
                      <a:endParaRPr lang="es-PE" sz="1600" dirty="0">
                        <a:solidFill>
                          <a:schemeClr val="bg1"/>
                        </a:solidFill>
                      </a:endParaRPr>
                    </a:p>
                  </a:txBody>
                  <a:tcPr>
                    <a:solidFill>
                      <a:schemeClr val="accent2">
                        <a:lumMod val="75000"/>
                      </a:schemeClr>
                    </a:solidFill>
                  </a:tcPr>
                </a:tc>
                <a:tc>
                  <a:txBody>
                    <a:bodyPr/>
                    <a:lstStyle/>
                    <a:p>
                      <a:pPr algn="ctr"/>
                      <a:r>
                        <a:rPr lang="es-ES" sz="1600" dirty="0">
                          <a:solidFill>
                            <a:schemeClr val="bg1"/>
                          </a:solidFill>
                        </a:rPr>
                        <a:t>85,000</a:t>
                      </a:r>
                      <a:endParaRPr lang="es-PE" sz="1600" dirty="0">
                        <a:solidFill>
                          <a:schemeClr val="bg1"/>
                        </a:solidFill>
                      </a:endParaRPr>
                    </a:p>
                  </a:txBody>
                  <a:tcPr>
                    <a:solidFill>
                      <a:schemeClr val="accent2">
                        <a:lumMod val="75000"/>
                      </a:schemeClr>
                    </a:solidFill>
                  </a:tcPr>
                </a:tc>
                <a:tc>
                  <a:txBody>
                    <a:bodyPr/>
                    <a:lstStyle/>
                    <a:p>
                      <a:pPr algn="ctr"/>
                      <a:r>
                        <a:rPr lang="es-ES" sz="1600" dirty="0">
                          <a:solidFill>
                            <a:schemeClr val="bg1"/>
                          </a:solidFill>
                        </a:rPr>
                        <a:t>114,000</a:t>
                      </a:r>
                      <a:endParaRPr lang="es-PE" sz="1600" dirty="0">
                        <a:solidFill>
                          <a:schemeClr val="bg1"/>
                        </a:solidFill>
                      </a:endParaRPr>
                    </a:p>
                  </a:txBody>
                  <a:tcPr>
                    <a:solidFill>
                      <a:schemeClr val="accent2">
                        <a:lumMod val="75000"/>
                      </a:schemeClr>
                    </a:solidFill>
                  </a:tcPr>
                </a:tc>
                <a:extLst>
                  <a:ext uri="{0D108BD9-81ED-4DB2-BD59-A6C34878D82A}">
                    <a16:rowId xmlns:a16="http://schemas.microsoft.com/office/drawing/2014/main" val="10012"/>
                  </a:ext>
                </a:extLst>
              </a:tr>
            </a:tbl>
          </a:graphicData>
        </a:graphic>
      </p:graphicFrame>
      <p:sp>
        <p:nvSpPr>
          <p:cNvPr id="6" name="5 CuadroTexto"/>
          <p:cNvSpPr txBox="1"/>
          <p:nvPr/>
        </p:nvSpPr>
        <p:spPr>
          <a:xfrm>
            <a:off x="1071538" y="5929330"/>
            <a:ext cx="7429552" cy="307777"/>
          </a:xfrm>
          <a:prstGeom prst="rect">
            <a:avLst/>
          </a:prstGeom>
          <a:solidFill>
            <a:srgbClr val="FFFFCC"/>
          </a:solidFill>
          <a:ln>
            <a:solidFill>
              <a:srgbClr val="FF0000"/>
            </a:solidFill>
          </a:ln>
        </p:spPr>
        <p:txBody>
          <a:bodyPr wrap="square" rtlCol="0">
            <a:spAutoFit/>
          </a:bodyPr>
          <a:lstStyle/>
          <a:p>
            <a:pPr algn="ctr"/>
            <a:r>
              <a:rPr lang="es-ES" sz="1400" dirty="0"/>
              <a:t>(*) Ingresos de la situación sin </a:t>
            </a:r>
            <a:r>
              <a:rPr lang="es-ES" sz="1400" dirty="0" err="1"/>
              <a:t>Py</a:t>
            </a:r>
            <a:r>
              <a:rPr lang="es-ES" sz="1400" dirty="0"/>
              <a:t> es cero, no se ha estado brindando el servicio de salud en el área</a:t>
            </a:r>
            <a:endParaRPr lang="es-PE" sz="1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71538" y="285728"/>
            <a:ext cx="7072362" cy="400110"/>
          </a:xfrm>
          <a:prstGeom prst="rect">
            <a:avLst/>
          </a:prstGeom>
          <a:solidFill>
            <a:schemeClr val="accent1">
              <a:lumMod val="50000"/>
            </a:schemeClr>
          </a:solidFill>
          <a:ln w="38100">
            <a:solidFill>
              <a:srgbClr val="FFFF00"/>
            </a:solidFill>
          </a:ln>
        </p:spPr>
        <p:txBody>
          <a:bodyPr wrap="square" rtlCol="0">
            <a:spAutoFit/>
          </a:bodyPr>
          <a:lstStyle/>
          <a:p>
            <a:pPr algn="ctr"/>
            <a:r>
              <a:rPr lang="es-ES" sz="2000" dirty="0">
                <a:solidFill>
                  <a:srgbClr val="FFFF00"/>
                </a:solidFill>
              </a:rPr>
              <a:t>ALTERNATIVA 2: Implementación de brigadas móviles de salud</a:t>
            </a:r>
            <a:endParaRPr lang="es-PE" sz="2000" dirty="0">
              <a:solidFill>
                <a:srgbClr val="FFFF00"/>
              </a:solidFill>
            </a:endParaRPr>
          </a:p>
        </p:txBody>
      </p:sp>
      <p:graphicFrame>
        <p:nvGraphicFramePr>
          <p:cNvPr id="5" name="4 Tabla"/>
          <p:cNvGraphicFramePr>
            <a:graphicFrameLocks noGrp="1"/>
          </p:cNvGraphicFramePr>
          <p:nvPr/>
        </p:nvGraphicFramePr>
        <p:xfrm>
          <a:off x="1000100" y="928670"/>
          <a:ext cx="7215238" cy="4820920"/>
        </p:xfrm>
        <a:graphic>
          <a:graphicData uri="http://schemas.openxmlformats.org/drawingml/2006/table">
            <a:tbl>
              <a:tblPr firstRow="1" bandRow="1">
                <a:tableStyleId>{5C22544A-7EE6-4342-B048-85BDC9FD1C3A}</a:tableStyleId>
              </a:tblPr>
              <a:tblGrid>
                <a:gridCol w="3607616">
                  <a:extLst>
                    <a:ext uri="{9D8B030D-6E8A-4147-A177-3AD203B41FA5}">
                      <a16:colId xmlns:a16="http://schemas.microsoft.com/office/drawing/2014/main" val="20000"/>
                    </a:ext>
                  </a:extLst>
                </a:gridCol>
                <a:gridCol w="1010134">
                  <a:extLst>
                    <a:ext uri="{9D8B030D-6E8A-4147-A177-3AD203B41FA5}">
                      <a16:colId xmlns:a16="http://schemas.microsoft.com/office/drawing/2014/main" val="20001"/>
                    </a:ext>
                  </a:extLst>
                </a:gridCol>
                <a:gridCol w="865828">
                  <a:extLst>
                    <a:ext uri="{9D8B030D-6E8A-4147-A177-3AD203B41FA5}">
                      <a16:colId xmlns:a16="http://schemas.microsoft.com/office/drawing/2014/main" val="20002"/>
                    </a:ext>
                  </a:extLst>
                </a:gridCol>
                <a:gridCol w="865828">
                  <a:extLst>
                    <a:ext uri="{9D8B030D-6E8A-4147-A177-3AD203B41FA5}">
                      <a16:colId xmlns:a16="http://schemas.microsoft.com/office/drawing/2014/main" val="20003"/>
                    </a:ext>
                  </a:extLst>
                </a:gridCol>
                <a:gridCol w="865832">
                  <a:extLst>
                    <a:ext uri="{9D8B030D-6E8A-4147-A177-3AD203B41FA5}">
                      <a16:colId xmlns:a16="http://schemas.microsoft.com/office/drawing/2014/main" val="20004"/>
                    </a:ext>
                  </a:extLst>
                </a:gridCol>
              </a:tblGrid>
              <a:tr h="370840">
                <a:tc rowSpan="2">
                  <a:txBody>
                    <a:bodyPr/>
                    <a:lstStyle/>
                    <a:p>
                      <a:pPr algn="ctr"/>
                      <a:r>
                        <a:rPr lang="es-ES" dirty="0"/>
                        <a:t>RUBRO</a:t>
                      </a:r>
                      <a:endParaRPr lang="es-PE" dirty="0"/>
                    </a:p>
                  </a:txBody>
                  <a:tcPr>
                    <a:solidFill>
                      <a:srgbClr val="002060"/>
                    </a:solidFill>
                  </a:tcPr>
                </a:tc>
                <a:tc gridSpan="4">
                  <a:txBody>
                    <a:bodyPr/>
                    <a:lstStyle/>
                    <a:p>
                      <a:pPr algn="ctr"/>
                      <a:r>
                        <a:rPr lang="es-ES" dirty="0"/>
                        <a:t>AÑOS</a:t>
                      </a:r>
                      <a:endParaRPr lang="es-PE" dirty="0"/>
                    </a:p>
                  </a:txBody>
                  <a:tcPr>
                    <a:solidFill>
                      <a:srgbClr val="002060"/>
                    </a:solidFill>
                  </a:tcPr>
                </a:tc>
                <a:tc hMerge="1">
                  <a:txBody>
                    <a:bodyPr/>
                    <a:lstStyle/>
                    <a:p>
                      <a:endParaRPr lang="es-PE" dirty="0"/>
                    </a:p>
                  </a:txBody>
                  <a:tcPr/>
                </a:tc>
                <a:tc hMerge="1">
                  <a:txBody>
                    <a:bodyPr/>
                    <a:lstStyle/>
                    <a:p>
                      <a:endParaRPr lang="es-PE"/>
                    </a:p>
                  </a:txBody>
                  <a:tcPr/>
                </a:tc>
                <a:tc hMerge="1">
                  <a:txBody>
                    <a:bodyPr/>
                    <a:lstStyle/>
                    <a:p>
                      <a:endParaRPr lang="es-PE" dirty="0"/>
                    </a:p>
                  </a:txBody>
                  <a:tcPr/>
                </a:tc>
                <a:extLst>
                  <a:ext uri="{0D108BD9-81ED-4DB2-BD59-A6C34878D82A}">
                    <a16:rowId xmlns:a16="http://schemas.microsoft.com/office/drawing/2014/main" val="10000"/>
                  </a:ext>
                </a:extLst>
              </a:tr>
              <a:tr h="370840">
                <a:tc vMerge="1">
                  <a:txBody>
                    <a:bodyPr/>
                    <a:lstStyle/>
                    <a:p>
                      <a:endParaRPr lang="es-PE" dirty="0"/>
                    </a:p>
                  </a:txBody>
                  <a:tcPr/>
                </a:tc>
                <a:tc>
                  <a:txBody>
                    <a:bodyPr/>
                    <a:lstStyle/>
                    <a:p>
                      <a:pPr algn="ctr"/>
                      <a:r>
                        <a:rPr lang="es-ES" dirty="0"/>
                        <a:t>0</a:t>
                      </a:r>
                      <a:endParaRPr lang="es-PE" dirty="0"/>
                    </a:p>
                  </a:txBody>
                  <a:tcPr>
                    <a:solidFill>
                      <a:srgbClr val="FFFF00"/>
                    </a:solidFill>
                  </a:tcPr>
                </a:tc>
                <a:tc>
                  <a:txBody>
                    <a:bodyPr/>
                    <a:lstStyle/>
                    <a:p>
                      <a:pPr algn="ctr"/>
                      <a:r>
                        <a:rPr lang="es-ES" dirty="0"/>
                        <a:t>1</a:t>
                      </a:r>
                      <a:endParaRPr lang="es-PE" dirty="0"/>
                    </a:p>
                  </a:txBody>
                  <a:tcPr>
                    <a:solidFill>
                      <a:srgbClr val="FFFF00"/>
                    </a:solidFill>
                  </a:tcPr>
                </a:tc>
                <a:tc>
                  <a:txBody>
                    <a:bodyPr/>
                    <a:lstStyle/>
                    <a:p>
                      <a:pPr algn="ctr"/>
                      <a:r>
                        <a:rPr lang="es-ES" dirty="0"/>
                        <a:t>2</a:t>
                      </a:r>
                      <a:endParaRPr lang="es-PE" dirty="0"/>
                    </a:p>
                  </a:txBody>
                  <a:tcPr>
                    <a:solidFill>
                      <a:srgbClr val="FFFF00"/>
                    </a:solidFill>
                  </a:tcPr>
                </a:tc>
                <a:tc>
                  <a:txBody>
                    <a:bodyPr/>
                    <a:lstStyle/>
                    <a:p>
                      <a:pPr algn="ctr"/>
                      <a:r>
                        <a:rPr lang="es-ES" dirty="0"/>
                        <a:t>2-10</a:t>
                      </a:r>
                      <a:endParaRPr lang="es-PE" dirty="0"/>
                    </a:p>
                  </a:txBody>
                  <a:tcPr>
                    <a:solidFill>
                      <a:srgbClr val="FFFF00"/>
                    </a:solidFill>
                  </a:tcPr>
                </a:tc>
                <a:extLst>
                  <a:ext uri="{0D108BD9-81ED-4DB2-BD59-A6C34878D82A}">
                    <a16:rowId xmlns:a16="http://schemas.microsoft.com/office/drawing/2014/main" val="10001"/>
                  </a:ext>
                </a:extLst>
              </a:tr>
              <a:tr h="370840">
                <a:tc>
                  <a:txBody>
                    <a:bodyPr/>
                    <a:lstStyle/>
                    <a:p>
                      <a:pPr marL="400050" indent="-400050">
                        <a:buAutoNum type="romanUcPeriod"/>
                      </a:pPr>
                      <a:r>
                        <a:rPr lang="es-ES" sz="1600" baseline="0" dirty="0">
                          <a:solidFill>
                            <a:schemeClr val="bg1"/>
                          </a:solidFill>
                        </a:rPr>
                        <a:t>NÚMERO DE ATENCIONES</a:t>
                      </a:r>
                      <a:endParaRPr lang="es-PE" sz="1600" dirty="0">
                        <a:solidFill>
                          <a:schemeClr val="bg1"/>
                        </a:solidFill>
                      </a:endParaRPr>
                    </a:p>
                  </a:txBody>
                  <a:tcPr>
                    <a:solidFill>
                      <a:schemeClr val="accent3">
                        <a:lumMod val="75000"/>
                      </a:schemeClr>
                    </a:solidFill>
                  </a:tcPr>
                </a:tc>
                <a:tc>
                  <a:txBody>
                    <a:bodyPr/>
                    <a:lstStyle/>
                    <a:p>
                      <a:pPr algn="ctr"/>
                      <a:r>
                        <a:rPr lang="es-ES" sz="1600" dirty="0">
                          <a:solidFill>
                            <a:schemeClr val="bg1"/>
                          </a:solidFill>
                        </a:rPr>
                        <a:t>0</a:t>
                      </a:r>
                      <a:endParaRPr lang="es-PE" sz="1600" dirty="0">
                        <a:solidFill>
                          <a:schemeClr val="bg1"/>
                        </a:solidFill>
                      </a:endParaRPr>
                    </a:p>
                  </a:txBody>
                  <a:tcPr>
                    <a:solidFill>
                      <a:schemeClr val="accent3">
                        <a:lumMod val="75000"/>
                      </a:schemeClr>
                    </a:solidFill>
                  </a:tcPr>
                </a:tc>
                <a:tc>
                  <a:txBody>
                    <a:bodyPr/>
                    <a:lstStyle/>
                    <a:p>
                      <a:pPr algn="ctr"/>
                      <a:r>
                        <a:rPr lang="es-ES" sz="1600" dirty="0">
                          <a:solidFill>
                            <a:schemeClr val="bg1"/>
                          </a:solidFill>
                        </a:rPr>
                        <a:t>19,000</a:t>
                      </a:r>
                      <a:endParaRPr lang="es-PE" sz="1600" dirty="0">
                        <a:solidFill>
                          <a:schemeClr val="bg1"/>
                        </a:solidFill>
                      </a:endParaRPr>
                    </a:p>
                  </a:txBody>
                  <a:tcPr>
                    <a:solidFill>
                      <a:schemeClr val="accent3">
                        <a:lumMod val="75000"/>
                      </a:schemeClr>
                    </a:solidFill>
                  </a:tcPr>
                </a:tc>
                <a:tc>
                  <a:txBody>
                    <a:bodyPr/>
                    <a:lstStyle/>
                    <a:p>
                      <a:pPr algn="ctr"/>
                      <a:r>
                        <a:rPr lang="es-ES" sz="1600" dirty="0">
                          <a:solidFill>
                            <a:schemeClr val="bg1"/>
                          </a:solidFill>
                        </a:rPr>
                        <a:t>26,000</a:t>
                      </a:r>
                      <a:endParaRPr lang="es-PE" sz="1600" dirty="0">
                        <a:solidFill>
                          <a:schemeClr val="bg1"/>
                        </a:solidFill>
                      </a:endParaRPr>
                    </a:p>
                  </a:txBody>
                  <a:tcPr>
                    <a:solidFill>
                      <a:schemeClr val="accent3">
                        <a:lumMod val="75000"/>
                      </a:schemeClr>
                    </a:solidFill>
                  </a:tcPr>
                </a:tc>
                <a:tc>
                  <a:txBody>
                    <a:bodyPr/>
                    <a:lstStyle/>
                    <a:p>
                      <a:pPr algn="ctr"/>
                      <a:r>
                        <a:rPr lang="es-ES" sz="1600" dirty="0">
                          <a:solidFill>
                            <a:schemeClr val="bg1"/>
                          </a:solidFill>
                        </a:rPr>
                        <a:t>32,000</a:t>
                      </a:r>
                      <a:endParaRPr lang="es-PE" sz="1600" dirty="0">
                        <a:solidFill>
                          <a:schemeClr val="bg1"/>
                        </a:solidFill>
                      </a:endParaRPr>
                    </a:p>
                  </a:txBody>
                  <a:tcPr>
                    <a:solidFill>
                      <a:schemeClr val="accent3">
                        <a:lumMod val="75000"/>
                      </a:schemeClr>
                    </a:solidFill>
                  </a:tcPr>
                </a:tc>
                <a:extLst>
                  <a:ext uri="{0D108BD9-81ED-4DB2-BD59-A6C34878D82A}">
                    <a16:rowId xmlns:a16="http://schemas.microsoft.com/office/drawing/2014/main" val="10002"/>
                  </a:ext>
                </a:extLst>
              </a:tr>
              <a:tr h="370840">
                <a:tc>
                  <a:txBody>
                    <a:bodyPr/>
                    <a:lstStyle/>
                    <a:p>
                      <a:r>
                        <a:rPr lang="es-ES" sz="1600" dirty="0"/>
                        <a:t>a)</a:t>
                      </a:r>
                      <a:r>
                        <a:rPr lang="es-ES" sz="1600" baseline="0" dirty="0"/>
                        <a:t> Medicina general</a:t>
                      </a:r>
                      <a:endParaRPr lang="es-PE" sz="1600" dirty="0"/>
                    </a:p>
                  </a:txBody>
                  <a:tcPr>
                    <a:solidFill>
                      <a:srgbClr val="FFFFCC"/>
                    </a:solidFill>
                  </a:tcPr>
                </a:tc>
                <a:tc>
                  <a:txBody>
                    <a:bodyPr/>
                    <a:lstStyle/>
                    <a:p>
                      <a:pPr algn="ctr"/>
                      <a:r>
                        <a:rPr lang="es-ES" sz="1600" dirty="0"/>
                        <a:t>0</a:t>
                      </a:r>
                      <a:endParaRPr lang="es-PE" sz="1600" dirty="0"/>
                    </a:p>
                  </a:txBody>
                  <a:tcPr>
                    <a:solidFill>
                      <a:srgbClr val="FFFFCC"/>
                    </a:solidFill>
                  </a:tcPr>
                </a:tc>
                <a:tc>
                  <a:txBody>
                    <a:bodyPr/>
                    <a:lstStyle/>
                    <a:p>
                      <a:pPr algn="ctr"/>
                      <a:r>
                        <a:rPr lang="es-ES" sz="1600" dirty="0"/>
                        <a:t>14,000</a:t>
                      </a:r>
                      <a:endParaRPr lang="es-PE" sz="1600" dirty="0"/>
                    </a:p>
                  </a:txBody>
                  <a:tcPr>
                    <a:solidFill>
                      <a:srgbClr val="FFFFCC"/>
                    </a:solidFill>
                  </a:tcPr>
                </a:tc>
                <a:tc>
                  <a:txBody>
                    <a:bodyPr/>
                    <a:lstStyle/>
                    <a:p>
                      <a:pPr algn="ctr"/>
                      <a:r>
                        <a:rPr lang="es-ES" sz="1600" dirty="0"/>
                        <a:t>18,000</a:t>
                      </a:r>
                      <a:endParaRPr lang="es-PE" sz="1600" dirty="0"/>
                    </a:p>
                  </a:txBody>
                  <a:tcPr>
                    <a:solidFill>
                      <a:srgbClr val="FFFFCC"/>
                    </a:solidFill>
                  </a:tcPr>
                </a:tc>
                <a:tc>
                  <a:txBody>
                    <a:bodyPr/>
                    <a:lstStyle/>
                    <a:p>
                      <a:pPr algn="ctr"/>
                      <a:r>
                        <a:rPr lang="es-ES" sz="1600" dirty="0"/>
                        <a:t>23,000</a:t>
                      </a:r>
                      <a:endParaRPr lang="es-PE" sz="1600" dirty="0"/>
                    </a:p>
                  </a:txBody>
                  <a:tcPr>
                    <a:solidFill>
                      <a:srgbClr val="FFFFCC"/>
                    </a:solidFill>
                  </a:tcPr>
                </a:tc>
                <a:extLst>
                  <a:ext uri="{0D108BD9-81ED-4DB2-BD59-A6C34878D82A}">
                    <a16:rowId xmlns:a16="http://schemas.microsoft.com/office/drawing/2014/main" val="10003"/>
                  </a:ext>
                </a:extLst>
              </a:tr>
              <a:tr h="370840">
                <a:tc>
                  <a:txBody>
                    <a:bodyPr/>
                    <a:lstStyle/>
                    <a:p>
                      <a:r>
                        <a:rPr lang="es-ES" sz="1600" dirty="0"/>
                        <a:t>b) Primeros auxilios</a:t>
                      </a:r>
                      <a:endParaRPr lang="es-PE" sz="1600" dirty="0"/>
                    </a:p>
                  </a:txBody>
                  <a:tcPr>
                    <a:solidFill>
                      <a:srgbClr val="FFFFCC"/>
                    </a:solidFill>
                  </a:tcPr>
                </a:tc>
                <a:tc>
                  <a:txBody>
                    <a:bodyPr/>
                    <a:lstStyle/>
                    <a:p>
                      <a:pPr algn="ctr"/>
                      <a:r>
                        <a:rPr lang="es-ES" sz="1600" dirty="0"/>
                        <a:t>0</a:t>
                      </a:r>
                      <a:endParaRPr lang="es-PE" sz="1600" dirty="0"/>
                    </a:p>
                  </a:txBody>
                  <a:tcPr>
                    <a:solidFill>
                      <a:srgbClr val="FFFFCC"/>
                    </a:solidFill>
                  </a:tcPr>
                </a:tc>
                <a:tc>
                  <a:txBody>
                    <a:bodyPr/>
                    <a:lstStyle/>
                    <a:p>
                      <a:pPr algn="ctr"/>
                      <a:r>
                        <a:rPr lang="es-ES" sz="1600" dirty="0"/>
                        <a:t>5,000</a:t>
                      </a:r>
                      <a:endParaRPr lang="es-PE" sz="1600" dirty="0"/>
                    </a:p>
                  </a:txBody>
                  <a:tcPr>
                    <a:solidFill>
                      <a:srgbClr val="FFFFCC"/>
                    </a:solidFill>
                  </a:tcPr>
                </a:tc>
                <a:tc>
                  <a:txBody>
                    <a:bodyPr/>
                    <a:lstStyle/>
                    <a:p>
                      <a:pPr algn="ctr"/>
                      <a:r>
                        <a:rPr lang="es-ES" sz="1600" dirty="0"/>
                        <a:t>8,000</a:t>
                      </a:r>
                      <a:endParaRPr lang="es-PE" sz="1600" dirty="0"/>
                    </a:p>
                  </a:txBody>
                  <a:tcPr>
                    <a:solidFill>
                      <a:srgbClr val="FFFFCC"/>
                    </a:solidFill>
                  </a:tcPr>
                </a:tc>
                <a:tc>
                  <a:txBody>
                    <a:bodyPr/>
                    <a:lstStyle/>
                    <a:p>
                      <a:pPr algn="ctr"/>
                      <a:r>
                        <a:rPr lang="es-ES" sz="1600" dirty="0"/>
                        <a:t>9,000</a:t>
                      </a:r>
                      <a:endParaRPr lang="es-PE" sz="1600" dirty="0"/>
                    </a:p>
                  </a:txBody>
                  <a:tcPr>
                    <a:solidFill>
                      <a:srgbClr val="FFFFCC"/>
                    </a:solidFill>
                  </a:tcPr>
                </a:tc>
                <a:extLst>
                  <a:ext uri="{0D108BD9-81ED-4DB2-BD59-A6C34878D82A}">
                    <a16:rowId xmlns:a16="http://schemas.microsoft.com/office/drawing/2014/main" val="10004"/>
                  </a:ext>
                </a:extLst>
              </a:tr>
              <a:tr h="370840">
                <a:tc>
                  <a:txBody>
                    <a:bodyPr/>
                    <a:lstStyle/>
                    <a:p>
                      <a:r>
                        <a:rPr lang="es-ES" sz="1600" dirty="0">
                          <a:solidFill>
                            <a:schemeClr val="bg1"/>
                          </a:solidFill>
                        </a:rPr>
                        <a:t>II.</a:t>
                      </a:r>
                      <a:r>
                        <a:rPr lang="es-ES" sz="1600" baseline="0" dirty="0">
                          <a:solidFill>
                            <a:schemeClr val="bg1"/>
                          </a:solidFill>
                        </a:rPr>
                        <a:t> TARIFA DE LOS SERVICIOS</a:t>
                      </a:r>
                      <a:endParaRPr lang="es-PE" sz="1600" dirty="0">
                        <a:solidFill>
                          <a:schemeClr val="bg1"/>
                        </a:solidFill>
                      </a:endParaRPr>
                    </a:p>
                  </a:txBody>
                  <a:tcPr>
                    <a:solidFill>
                      <a:schemeClr val="accent3">
                        <a:lumMod val="75000"/>
                      </a:schemeClr>
                    </a:solidFill>
                  </a:tcPr>
                </a:tc>
                <a:tc>
                  <a:txBody>
                    <a:bodyPr/>
                    <a:lstStyle/>
                    <a:p>
                      <a:pPr algn="ctr"/>
                      <a:endParaRPr lang="es-PE" sz="1600" dirty="0"/>
                    </a:p>
                  </a:txBody>
                  <a:tcPr>
                    <a:solidFill>
                      <a:schemeClr val="accent3">
                        <a:lumMod val="75000"/>
                      </a:schemeClr>
                    </a:solidFill>
                  </a:tcPr>
                </a:tc>
                <a:tc>
                  <a:txBody>
                    <a:bodyPr/>
                    <a:lstStyle/>
                    <a:p>
                      <a:pPr algn="ctr"/>
                      <a:endParaRPr lang="es-PE" sz="1600" dirty="0"/>
                    </a:p>
                  </a:txBody>
                  <a:tcPr>
                    <a:solidFill>
                      <a:schemeClr val="accent3">
                        <a:lumMod val="75000"/>
                      </a:schemeClr>
                    </a:solidFill>
                  </a:tcPr>
                </a:tc>
                <a:tc>
                  <a:txBody>
                    <a:bodyPr/>
                    <a:lstStyle/>
                    <a:p>
                      <a:pPr algn="ctr"/>
                      <a:endParaRPr lang="es-PE" sz="1600" dirty="0"/>
                    </a:p>
                  </a:txBody>
                  <a:tcPr>
                    <a:solidFill>
                      <a:schemeClr val="accent3">
                        <a:lumMod val="75000"/>
                      </a:schemeClr>
                    </a:solidFill>
                  </a:tcPr>
                </a:tc>
                <a:tc>
                  <a:txBody>
                    <a:bodyPr/>
                    <a:lstStyle/>
                    <a:p>
                      <a:pPr algn="ctr"/>
                      <a:endParaRPr lang="es-PE" sz="1600" dirty="0"/>
                    </a:p>
                  </a:txBody>
                  <a:tcPr>
                    <a:solidFill>
                      <a:schemeClr val="accent3">
                        <a:lumMod val="75000"/>
                      </a:schemeClr>
                    </a:solidFill>
                  </a:tcPr>
                </a:tc>
                <a:extLst>
                  <a:ext uri="{0D108BD9-81ED-4DB2-BD59-A6C34878D82A}">
                    <a16:rowId xmlns:a16="http://schemas.microsoft.com/office/drawing/2014/main" val="10005"/>
                  </a:ext>
                </a:extLst>
              </a:tr>
              <a:tr h="370840">
                <a:tc>
                  <a:txBody>
                    <a:bodyPr/>
                    <a:lstStyle/>
                    <a:p>
                      <a:r>
                        <a:rPr lang="es-ES" sz="1600" dirty="0"/>
                        <a:t>a) Por atención en medicina general</a:t>
                      </a:r>
                      <a:endParaRPr lang="es-PE" sz="1600" dirty="0"/>
                    </a:p>
                  </a:txBody>
                  <a:tcPr>
                    <a:solidFill>
                      <a:srgbClr val="FFFFCC"/>
                    </a:solidFill>
                  </a:tcPr>
                </a:tc>
                <a:tc>
                  <a:txBody>
                    <a:bodyPr/>
                    <a:lstStyle/>
                    <a:p>
                      <a:pPr algn="ctr"/>
                      <a:r>
                        <a:rPr lang="es-ES" sz="1600" dirty="0"/>
                        <a:t>0</a:t>
                      </a:r>
                      <a:endParaRPr lang="es-PE" sz="1600" dirty="0"/>
                    </a:p>
                  </a:txBody>
                  <a:tcPr>
                    <a:solidFill>
                      <a:srgbClr val="FFFFCC"/>
                    </a:solidFill>
                  </a:tcPr>
                </a:tc>
                <a:tc>
                  <a:txBody>
                    <a:bodyPr/>
                    <a:lstStyle/>
                    <a:p>
                      <a:pPr algn="ctr"/>
                      <a:r>
                        <a:rPr lang="es-ES" sz="1600" dirty="0"/>
                        <a:t>5.00</a:t>
                      </a:r>
                      <a:endParaRPr lang="es-PE" sz="1600" dirty="0"/>
                    </a:p>
                  </a:txBody>
                  <a:tcPr>
                    <a:solidFill>
                      <a:srgbClr val="FFFFCC"/>
                    </a:solidFill>
                  </a:tcPr>
                </a:tc>
                <a:tc>
                  <a:txBody>
                    <a:bodyPr/>
                    <a:lstStyle/>
                    <a:p>
                      <a:pPr algn="ctr"/>
                      <a:r>
                        <a:rPr lang="es-ES" sz="1600" dirty="0"/>
                        <a:t>5.00</a:t>
                      </a:r>
                      <a:endParaRPr lang="es-PE" sz="1600" dirty="0"/>
                    </a:p>
                  </a:txBody>
                  <a:tcPr>
                    <a:solidFill>
                      <a:srgbClr val="FFFFCC"/>
                    </a:solidFill>
                  </a:tcPr>
                </a:tc>
                <a:tc>
                  <a:txBody>
                    <a:bodyPr/>
                    <a:lstStyle/>
                    <a:p>
                      <a:pPr algn="ctr"/>
                      <a:r>
                        <a:rPr lang="es-ES" sz="1600" dirty="0"/>
                        <a:t>5.00</a:t>
                      </a:r>
                      <a:endParaRPr lang="es-PE" sz="1600" dirty="0"/>
                    </a:p>
                  </a:txBody>
                  <a:tcPr>
                    <a:solidFill>
                      <a:srgbClr val="FFFFCC"/>
                    </a:solidFill>
                  </a:tcPr>
                </a:tc>
                <a:extLst>
                  <a:ext uri="{0D108BD9-81ED-4DB2-BD59-A6C34878D82A}">
                    <a16:rowId xmlns:a16="http://schemas.microsoft.com/office/drawing/2014/main" val="10006"/>
                  </a:ext>
                </a:extLst>
              </a:tr>
              <a:tr h="370840">
                <a:tc>
                  <a:txBody>
                    <a:bodyPr/>
                    <a:lstStyle/>
                    <a:p>
                      <a:r>
                        <a:rPr lang="es-ES" sz="1600" dirty="0"/>
                        <a:t>b) Por primeros auxilios</a:t>
                      </a:r>
                      <a:endParaRPr lang="es-PE" sz="1600" dirty="0"/>
                    </a:p>
                  </a:txBody>
                  <a:tcPr>
                    <a:solidFill>
                      <a:srgbClr val="FFFFCC"/>
                    </a:solidFill>
                  </a:tcPr>
                </a:tc>
                <a:tc>
                  <a:txBody>
                    <a:bodyPr/>
                    <a:lstStyle/>
                    <a:p>
                      <a:pPr algn="ctr"/>
                      <a:r>
                        <a:rPr lang="es-ES" sz="1600" dirty="0"/>
                        <a:t>0</a:t>
                      </a:r>
                      <a:endParaRPr lang="es-PE" sz="1600" dirty="0"/>
                    </a:p>
                  </a:txBody>
                  <a:tcPr>
                    <a:solidFill>
                      <a:srgbClr val="FFFFCC"/>
                    </a:solidFill>
                  </a:tcPr>
                </a:tc>
                <a:tc>
                  <a:txBody>
                    <a:bodyPr/>
                    <a:lstStyle/>
                    <a:p>
                      <a:pPr algn="ctr"/>
                      <a:r>
                        <a:rPr lang="es-ES" sz="1600" dirty="0"/>
                        <a:t>6.00</a:t>
                      </a:r>
                      <a:endParaRPr lang="es-PE" sz="1600" dirty="0"/>
                    </a:p>
                  </a:txBody>
                  <a:tcPr>
                    <a:solidFill>
                      <a:srgbClr val="FFFFCC"/>
                    </a:solidFill>
                  </a:tcPr>
                </a:tc>
                <a:tc>
                  <a:txBody>
                    <a:bodyPr/>
                    <a:lstStyle/>
                    <a:p>
                      <a:pPr algn="ctr"/>
                      <a:r>
                        <a:rPr lang="es-ES" sz="1600" dirty="0"/>
                        <a:t>6.00</a:t>
                      </a:r>
                      <a:endParaRPr lang="es-PE" sz="1600" dirty="0"/>
                    </a:p>
                  </a:txBody>
                  <a:tcPr>
                    <a:solidFill>
                      <a:srgbClr val="FFFFCC"/>
                    </a:solidFill>
                  </a:tcPr>
                </a:tc>
                <a:tc>
                  <a:txBody>
                    <a:bodyPr/>
                    <a:lstStyle/>
                    <a:p>
                      <a:pPr algn="ctr"/>
                      <a:r>
                        <a:rPr lang="es-ES" sz="1600" dirty="0"/>
                        <a:t>6.00</a:t>
                      </a:r>
                      <a:endParaRPr lang="es-PE" sz="1600" dirty="0"/>
                    </a:p>
                  </a:txBody>
                  <a:tcPr>
                    <a:solidFill>
                      <a:srgbClr val="FFFFCC"/>
                    </a:solidFill>
                  </a:tcPr>
                </a:tc>
                <a:extLst>
                  <a:ext uri="{0D108BD9-81ED-4DB2-BD59-A6C34878D82A}">
                    <a16:rowId xmlns:a16="http://schemas.microsoft.com/office/drawing/2014/main" val="10007"/>
                  </a:ext>
                </a:extLst>
              </a:tr>
              <a:tr h="370840">
                <a:tc>
                  <a:txBody>
                    <a:bodyPr/>
                    <a:lstStyle/>
                    <a:p>
                      <a:r>
                        <a:rPr lang="es-ES" sz="1600" dirty="0">
                          <a:solidFill>
                            <a:schemeClr val="bg1"/>
                          </a:solidFill>
                        </a:rPr>
                        <a:t>III. INGRESOS</a:t>
                      </a:r>
                      <a:r>
                        <a:rPr lang="es-ES" sz="1600" baseline="0" dirty="0">
                          <a:solidFill>
                            <a:schemeClr val="bg1"/>
                          </a:solidFill>
                        </a:rPr>
                        <a:t> SITUACIÓN CON </a:t>
                      </a:r>
                      <a:r>
                        <a:rPr lang="es-ES" sz="1600" baseline="0" dirty="0" err="1">
                          <a:solidFill>
                            <a:schemeClr val="bg1"/>
                          </a:solidFill>
                        </a:rPr>
                        <a:t>Py</a:t>
                      </a:r>
                      <a:r>
                        <a:rPr lang="es-ES" sz="1600" baseline="0" dirty="0">
                          <a:solidFill>
                            <a:schemeClr val="bg1"/>
                          </a:solidFill>
                        </a:rPr>
                        <a:t>. (I x </a:t>
                      </a:r>
                      <a:r>
                        <a:rPr lang="es-ES" sz="1600" baseline="0" dirty="0" err="1">
                          <a:solidFill>
                            <a:schemeClr val="bg1"/>
                          </a:solidFill>
                        </a:rPr>
                        <a:t>ii</a:t>
                      </a:r>
                      <a:r>
                        <a:rPr lang="es-ES" sz="1600" baseline="0" dirty="0">
                          <a:solidFill>
                            <a:schemeClr val="bg1"/>
                          </a:solidFill>
                        </a:rPr>
                        <a:t>)</a:t>
                      </a:r>
                      <a:endParaRPr lang="es-PE" sz="1600" dirty="0">
                        <a:solidFill>
                          <a:schemeClr val="bg1"/>
                        </a:solidFill>
                      </a:endParaRPr>
                    </a:p>
                  </a:txBody>
                  <a:tcPr>
                    <a:solidFill>
                      <a:schemeClr val="accent3">
                        <a:lumMod val="75000"/>
                      </a:schemeClr>
                    </a:solidFill>
                  </a:tcPr>
                </a:tc>
                <a:tc>
                  <a:txBody>
                    <a:bodyPr/>
                    <a:lstStyle/>
                    <a:p>
                      <a:pPr algn="ctr"/>
                      <a:r>
                        <a:rPr lang="es-ES" sz="1600" dirty="0"/>
                        <a:t>0</a:t>
                      </a:r>
                      <a:endParaRPr lang="es-PE" sz="1600" dirty="0"/>
                    </a:p>
                  </a:txBody>
                  <a:tcPr>
                    <a:solidFill>
                      <a:schemeClr val="accent3">
                        <a:lumMod val="75000"/>
                      </a:schemeClr>
                    </a:solidFill>
                  </a:tcPr>
                </a:tc>
                <a:tc>
                  <a:txBody>
                    <a:bodyPr/>
                    <a:lstStyle/>
                    <a:p>
                      <a:pPr algn="ctr"/>
                      <a:r>
                        <a:rPr lang="es-ES" sz="1600" dirty="0">
                          <a:solidFill>
                            <a:schemeClr val="bg1"/>
                          </a:solidFill>
                        </a:rPr>
                        <a:t>100,000</a:t>
                      </a:r>
                      <a:endParaRPr lang="es-PE" sz="1600" dirty="0">
                        <a:solidFill>
                          <a:schemeClr val="bg1"/>
                        </a:solidFill>
                      </a:endParaRPr>
                    </a:p>
                  </a:txBody>
                  <a:tcPr>
                    <a:solidFill>
                      <a:schemeClr val="accent3">
                        <a:lumMod val="75000"/>
                      </a:schemeClr>
                    </a:solidFill>
                  </a:tcPr>
                </a:tc>
                <a:tc>
                  <a:txBody>
                    <a:bodyPr/>
                    <a:lstStyle/>
                    <a:p>
                      <a:pPr algn="ctr"/>
                      <a:r>
                        <a:rPr lang="es-ES" sz="1600" dirty="0">
                          <a:solidFill>
                            <a:schemeClr val="bg1"/>
                          </a:solidFill>
                        </a:rPr>
                        <a:t>138,000</a:t>
                      </a:r>
                      <a:endParaRPr lang="es-PE" sz="1600" dirty="0">
                        <a:solidFill>
                          <a:schemeClr val="bg1"/>
                        </a:solidFill>
                      </a:endParaRPr>
                    </a:p>
                  </a:txBody>
                  <a:tcPr>
                    <a:solidFill>
                      <a:schemeClr val="accent3">
                        <a:lumMod val="75000"/>
                      </a:schemeClr>
                    </a:solidFill>
                  </a:tcPr>
                </a:tc>
                <a:tc>
                  <a:txBody>
                    <a:bodyPr/>
                    <a:lstStyle/>
                    <a:p>
                      <a:pPr algn="ctr"/>
                      <a:r>
                        <a:rPr lang="es-ES" sz="1600" dirty="0">
                          <a:solidFill>
                            <a:schemeClr val="bg1"/>
                          </a:solidFill>
                        </a:rPr>
                        <a:t>169,000</a:t>
                      </a:r>
                      <a:endParaRPr lang="es-PE" sz="1600" dirty="0">
                        <a:solidFill>
                          <a:schemeClr val="bg1"/>
                        </a:solidFill>
                      </a:endParaRPr>
                    </a:p>
                  </a:txBody>
                  <a:tcPr>
                    <a:solidFill>
                      <a:schemeClr val="accent3">
                        <a:lumMod val="75000"/>
                      </a:schemeClr>
                    </a:solidFill>
                  </a:tcPr>
                </a:tc>
                <a:extLst>
                  <a:ext uri="{0D108BD9-81ED-4DB2-BD59-A6C34878D82A}">
                    <a16:rowId xmlns:a16="http://schemas.microsoft.com/office/drawing/2014/main" val="10008"/>
                  </a:ext>
                </a:extLst>
              </a:tr>
              <a:tr h="370840">
                <a:tc>
                  <a:txBody>
                    <a:bodyPr/>
                    <a:lstStyle/>
                    <a:p>
                      <a:r>
                        <a:rPr lang="es-ES" sz="1600" dirty="0"/>
                        <a:t>a)</a:t>
                      </a:r>
                      <a:r>
                        <a:rPr lang="es-ES" sz="1600" baseline="0" dirty="0"/>
                        <a:t> Medicina general</a:t>
                      </a:r>
                      <a:endParaRPr lang="es-PE" sz="1600" dirty="0"/>
                    </a:p>
                  </a:txBody>
                  <a:tcPr>
                    <a:solidFill>
                      <a:srgbClr val="FFFFCC"/>
                    </a:solidFill>
                  </a:tcPr>
                </a:tc>
                <a:tc>
                  <a:txBody>
                    <a:bodyPr/>
                    <a:lstStyle/>
                    <a:p>
                      <a:pPr algn="ctr"/>
                      <a:r>
                        <a:rPr lang="es-ES" sz="1600" dirty="0"/>
                        <a:t>0</a:t>
                      </a:r>
                      <a:endParaRPr lang="es-PE" sz="1600" dirty="0"/>
                    </a:p>
                  </a:txBody>
                  <a:tcPr>
                    <a:solidFill>
                      <a:srgbClr val="FFFFCC"/>
                    </a:solidFill>
                  </a:tcPr>
                </a:tc>
                <a:tc>
                  <a:txBody>
                    <a:bodyPr/>
                    <a:lstStyle/>
                    <a:p>
                      <a:pPr algn="ctr"/>
                      <a:r>
                        <a:rPr lang="es-ES" sz="1600" dirty="0"/>
                        <a:t>70,000</a:t>
                      </a:r>
                      <a:endParaRPr lang="es-PE" sz="1600" dirty="0"/>
                    </a:p>
                  </a:txBody>
                  <a:tcPr>
                    <a:solidFill>
                      <a:srgbClr val="FFFFCC"/>
                    </a:solidFill>
                  </a:tcPr>
                </a:tc>
                <a:tc>
                  <a:txBody>
                    <a:bodyPr/>
                    <a:lstStyle/>
                    <a:p>
                      <a:pPr algn="ctr"/>
                      <a:r>
                        <a:rPr lang="es-ES" sz="1600" dirty="0"/>
                        <a:t>90,000</a:t>
                      </a:r>
                      <a:endParaRPr lang="es-PE" sz="1600" dirty="0"/>
                    </a:p>
                  </a:txBody>
                  <a:tcPr>
                    <a:solidFill>
                      <a:srgbClr val="FFFFCC"/>
                    </a:solidFill>
                  </a:tcPr>
                </a:tc>
                <a:tc>
                  <a:txBody>
                    <a:bodyPr/>
                    <a:lstStyle/>
                    <a:p>
                      <a:pPr algn="ctr"/>
                      <a:r>
                        <a:rPr lang="es-ES" sz="1600" dirty="0"/>
                        <a:t>115,000</a:t>
                      </a:r>
                      <a:endParaRPr lang="es-PE" sz="1600" dirty="0"/>
                    </a:p>
                  </a:txBody>
                  <a:tcPr>
                    <a:solidFill>
                      <a:srgbClr val="FFFFCC"/>
                    </a:solidFill>
                  </a:tcPr>
                </a:tc>
                <a:extLst>
                  <a:ext uri="{0D108BD9-81ED-4DB2-BD59-A6C34878D82A}">
                    <a16:rowId xmlns:a16="http://schemas.microsoft.com/office/drawing/2014/main" val="10009"/>
                  </a:ext>
                </a:extLst>
              </a:tr>
              <a:tr h="370840">
                <a:tc>
                  <a:txBody>
                    <a:bodyPr/>
                    <a:lstStyle/>
                    <a:p>
                      <a:r>
                        <a:rPr lang="es-ES" sz="1600" dirty="0"/>
                        <a:t>g) Primeros auxilios</a:t>
                      </a:r>
                      <a:endParaRPr lang="es-PE" sz="1600" dirty="0"/>
                    </a:p>
                  </a:txBody>
                  <a:tcPr>
                    <a:solidFill>
                      <a:srgbClr val="FFFFCC"/>
                    </a:solidFill>
                  </a:tcPr>
                </a:tc>
                <a:tc>
                  <a:txBody>
                    <a:bodyPr/>
                    <a:lstStyle/>
                    <a:p>
                      <a:pPr algn="ctr"/>
                      <a:r>
                        <a:rPr lang="es-ES" sz="1600" dirty="0"/>
                        <a:t>0</a:t>
                      </a:r>
                      <a:endParaRPr lang="es-PE" sz="1600" dirty="0"/>
                    </a:p>
                  </a:txBody>
                  <a:tcPr>
                    <a:solidFill>
                      <a:srgbClr val="FFFFCC"/>
                    </a:solidFill>
                  </a:tcPr>
                </a:tc>
                <a:tc>
                  <a:txBody>
                    <a:bodyPr/>
                    <a:lstStyle/>
                    <a:p>
                      <a:pPr algn="ctr"/>
                      <a:r>
                        <a:rPr lang="es-ES" sz="1600" dirty="0"/>
                        <a:t>30,000</a:t>
                      </a:r>
                      <a:endParaRPr lang="es-PE" sz="1600" dirty="0"/>
                    </a:p>
                  </a:txBody>
                  <a:tcPr>
                    <a:solidFill>
                      <a:srgbClr val="FFFFCC"/>
                    </a:solidFill>
                  </a:tcPr>
                </a:tc>
                <a:tc>
                  <a:txBody>
                    <a:bodyPr/>
                    <a:lstStyle/>
                    <a:p>
                      <a:pPr algn="ctr"/>
                      <a:r>
                        <a:rPr lang="es-ES" sz="1600" dirty="0"/>
                        <a:t>48,000</a:t>
                      </a:r>
                      <a:endParaRPr lang="es-PE" sz="1600" dirty="0"/>
                    </a:p>
                  </a:txBody>
                  <a:tcPr>
                    <a:solidFill>
                      <a:srgbClr val="FFFFCC"/>
                    </a:solidFill>
                  </a:tcPr>
                </a:tc>
                <a:tc>
                  <a:txBody>
                    <a:bodyPr/>
                    <a:lstStyle/>
                    <a:p>
                      <a:pPr algn="ctr"/>
                      <a:r>
                        <a:rPr lang="es-ES" sz="1600" dirty="0"/>
                        <a:t>54,000</a:t>
                      </a:r>
                      <a:endParaRPr lang="es-PE" sz="1600" dirty="0"/>
                    </a:p>
                  </a:txBody>
                  <a:tcPr>
                    <a:solidFill>
                      <a:srgbClr val="FFFFCC"/>
                    </a:solidFill>
                  </a:tcPr>
                </a:tc>
                <a:extLst>
                  <a:ext uri="{0D108BD9-81ED-4DB2-BD59-A6C34878D82A}">
                    <a16:rowId xmlns:a16="http://schemas.microsoft.com/office/drawing/2014/main" val="10010"/>
                  </a:ext>
                </a:extLst>
              </a:tr>
              <a:tr h="370840">
                <a:tc>
                  <a:txBody>
                    <a:bodyPr/>
                    <a:lstStyle/>
                    <a:p>
                      <a:r>
                        <a:rPr lang="es-ES" sz="1600" dirty="0">
                          <a:solidFill>
                            <a:schemeClr val="bg1"/>
                          </a:solidFill>
                        </a:rPr>
                        <a:t>IV. INGRSOS </a:t>
                      </a:r>
                      <a:r>
                        <a:rPr lang="es-ES" sz="1600" baseline="0" dirty="0">
                          <a:solidFill>
                            <a:schemeClr val="bg1"/>
                          </a:solidFill>
                        </a:rPr>
                        <a:t>SINTUACIÓN SIN </a:t>
                      </a:r>
                      <a:r>
                        <a:rPr lang="es-ES" sz="1600" baseline="0" dirty="0" err="1">
                          <a:solidFill>
                            <a:schemeClr val="bg1"/>
                          </a:solidFill>
                        </a:rPr>
                        <a:t>Py</a:t>
                      </a:r>
                      <a:r>
                        <a:rPr lang="es-ES" sz="1600" baseline="0" dirty="0">
                          <a:solidFill>
                            <a:schemeClr val="bg1"/>
                          </a:solidFill>
                        </a:rPr>
                        <a:t>. (*)</a:t>
                      </a:r>
                      <a:endParaRPr lang="es-PE" sz="1600" dirty="0">
                        <a:solidFill>
                          <a:schemeClr val="bg1"/>
                        </a:solidFill>
                      </a:endParaRPr>
                    </a:p>
                  </a:txBody>
                  <a:tcPr>
                    <a:solidFill>
                      <a:schemeClr val="accent3">
                        <a:lumMod val="75000"/>
                      </a:schemeClr>
                    </a:solidFill>
                  </a:tcPr>
                </a:tc>
                <a:tc>
                  <a:txBody>
                    <a:bodyPr/>
                    <a:lstStyle/>
                    <a:p>
                      <a:pPr algn="ctr"/>
                      <a:r>
                        <a:rPr lang="es-ES" sz="1600" dirty="0">
                          <a:solidFill>
                            <a:schemeClr val="bg1"/>
                          </a:solidFill>
                        </a:rPr>
                        <a:t>0</a:t>
                      </a:r>
                      <a:endParaRPr lang="es-PE" sz="1600" dirty="0">
                        <a:solidFill>
                          <a:schemeClr val="bg1"/>
                        </a:solidFill>
                      </a:endParaRPr>
                    </a:p>
                  </a:txBody>
                  <a:tcPr>
                    <a:solidFill>
                      <a:schemeClr val="accent3">
                        <a:lumMod val="75000"/>
                      </a:schemeClr>
                    </a:solidFill>
                  </a:tcPr>
                </a:tc>
                <a:tc>
                  <a:txBody>
                    <a:bodyPr/>
                    <a:lstStyle/>
                    <a:p>
                      <a:pPr algn="ctr"/>
                      <a:r>
                        <a:rPr lang="es-ES" sz="1600" dirty="0">
                          <a:solidFill>
                            <a:schemeClr val="bg1"/>
                          </a:solidFill>
                        </a:rPr>
                        <a:t>0</a:t>
                      </a:r>
                      <a:endParaRPr lang="es-PE" sz="1600" dirty="0">
                        <a:solidFill>
                          <a:schemeClr val="bg1"/>
                        </a:solidFill>
                      </a:endParaRPr>
                    </a:p>
                  </a:txBody>
                  <a:tcPr>
                    <a:solidFill>
                      <a:schemeClr val="accent3">
                        <a:lumMod val="75000"/>
                      </a:schemeClr>
                    </a:solidFill>
                  </a:tcPr>
                </a:tc>
                <a:tc>
                  <a:txBody>
                    <a:bodyPr/>
                    <a:lstStyle/>
                    <a:p>
                      <a:pPr algn="ctr"/>
                      <a:r>
                        <a:rPr lang="es-PE" sz="1600" dirty="0">
                          <a:solidFill>
                            <a:schemeClr val="bg1"/>
                          </a:solidFill>
                        </a:rPr>
                        <a:t>0</a:t>
                      </a:r>
                    </a:p>
                  </a:txBody>
                  <a:tcPr>
                    <a:solidFill>
                      <a:schemeClr val="accent3">
                        <a:lumMod val="75000"/>
                      </a:schemeClr>
                    </a:solidFill>
                  </a:tcPr>
                </a:tc>
                <a:tc>
                  <a:txBody>
                    <a:bodyPr/>
                    <a:lstStyle/>
                    <a:p>
                      <a:pPr algn="ctr"/>
                      <a:r>
                        <a:rPr lang="es-ES" sz="1600" dirty="0">
                          <a:solidFill>
                            <a:schemeClr val="bg1"/>
                          </a:solidFill>
                        </a:rPr>
                        <a:t>0</a:t>
                      </a:r>
                      <a:endParaRPr lang="es-PE" sz="1600" dirty="0">
                        <a:solidFill>
                          <a:schemeClr val="bg1"/>
                        </a:solidFill>
                      </a:endParaRPr>
                    </a:p>
                  </a:txBody>
                  <a:tcPr>
                    <a:solidFill>
                      <a:schemeClr val="accent3">
                        <a:lumMod val="75000"/>
                      </a:schemeClr>
                    </a:solidFill>
                  </a:tcPr>
                </a:tc>
                <a:extLst>
                  <a:ext uri="{0D108BD9-81ED-4DB2-BD59-A6C34878D82A}">
                    <a16:rowId xmlns:a16="http://schemas.microsoft.com/office/drawing/2014/main" val="10011"/>
                  </a:ext>
                </a:extLst>
              </a:tr>
              <a:tr h="370840">
                <a:tc>
                  <a:txBody>
                    <a:bodyPr/>
                    <a:lstStyle/>
                    <a:p>
                      <a:r>
                        <a:rPr lang="es-ES" sz="1600" dirty="0">
                          <a:solidFill>
                            <a:schemeClr val="bg1"/>
                          </a:solidFill>
                        </a:rPr>
                        <a:t>INGRESOS</a:t>
                      </a:r>
                      <a:r>
                        <a:rPr lang="es-ES" sz="1600" baseline="0" dirty="0">
                          <a:solidFill>
                            <a:schemeClr val="bg1"/>
                          </a:solidFill>
                        </a:rPr>
                        <a:t> INCREMENTALES (III - IV)</a:t>
                      </a:r>
                      <a:endParaRPr lang="es-PE" sz="1600" dirty="0">
                        <a:solidFill>
                          <a:schemeClr val="bg1"/>
                        </a:solidFill>
                      </a:endParaRPr>
                    </a:p>
                  </a:txBody>
                  <a:tcPr>
                    <a:solidFill>
                      <a:srgbClr val="002060"/>
                    </a:solidFill>
                  </a:tcPr>
                </a:tc>
                <a:tc>
                  <a:txBody>
                    <a:bodyPr/>
                    <a:lstStyle/>
                    <a:p>
                      <a:pPr algn="ctr"/>
                      <a:endParaRPr lang="es-PE" sz="1600" dirty="0">
                        <a:solidFill>
                          <a:schemeClr val="bg1"/>
                        </a:solidFill>
                      </a:endParaRPr>
                    </a:p>
                  </a:txBody>
                  <a:tcPr>
                    <a:solidFill>
                      <a:srgbClr val="002060"/>
                    </a:solidFill>
                  </a:tcPr>
                </a:tc>
                <a:tc>
                  <a:txBody>
                    <a:bodyPr/>
                    <a:lstStyle/>
                    <a:p>
                      <a:pPr algn="ctr"/>
                      <a:r>
                        <a:rPr lang="es-ES" sz="1600" dirty="0">
                          <a:solidFill>
                            <a:schemeClr val="bg1"/>
                          </a:solidFill>
                        </a:rPr>
                        <a:t>100,000</a:t>
                      </a:r>
                      <a:endParaRPr lang="es-PE" sz="1600" dirty="0">
                        <a:solidFill>
                          <a:schemeClr val="bg1"/>
                        </a:solidFill>
                      </a:endParaRPr>
                    </a:p>
                  </a:txBody>
                  <a:tcPr>
                    <a:solidFill>
                      <a:srgbClr val="002060"/>
                    </a:solidFill>
                  </a:tcPr>
                </a:tc>
                <a:tc>
                  <a:txBody>
                    <a:bodyPr/>
                    <a:lstStyle/>
                    <a:p>
                      <a:pPr algn="ctr"/>
                      <a:r>
                        <a:rPr lang="es-ES" sz="1600" dirty="0">
                          <a:solidFill>
                            <a:schemeClr val="bg1"/>
                          </a:solidFill>
                        </a:rPr>
                        <a:t>138,000</a:t>
                      </a:r>
                      <a:endParaRPr lang="es-PE" sz="1600" dirty="0">
                        <a:solidFill>
                          <a:schemeClr val="bg1"/>
                        </a:solidFill>
                      </a:endParaRPr>
                    </a:p>
                  </a:txBody>
                  <a:tcPr>
                    <a:solidFill>
                      <a:srgbClr val="002060"/>
                    </a:solidFill>
                  </a:tcPr>
                </a:tc>
                <a:tc>
                  <a:txBody>
                    <a:bodyPr/>
                    <a:lstStyle/>
                    <a:p>
                      <a:pPr algn="ctr"/>
                      <a:r>
                        <a:rPr lang="es-ES" sz="1600" dirty="0">
                          <a:solidFill>
                            <a:schemeClr val="bg1"/>
                          </a:solidFill>
                        </a:rPr>
                        <a:t>169,000</a:t>
                      </a:r>
                      <a:endParaRPr lang="es-PE" sz="1600" dirty="0">
                        <a:solidFill>
                          <a:schemeClr val="bg1"/>
                        </a:solidFill>
                      </a:endParaRPr>
                    </a:p>
                  </a:txBody>
                  <a:tcPr>
                    <a:solidFill>
                      <a:srgbClr val="002060"/>
                    </a:solidFill>
                  </a:tcPr>
                </a:tc>
                <a:extLst>
                  <a:ext uri="{0D108BD9-81ED-4DB2-BD59-A6C34878D82A}">
                    <a16:rowId xmlns:a16="http://schemas.microsoft.com/office/drawing/2014/main" val="10012"/>
                  </a:ext>
                </a:extLst>
              </a:tr>
            </a:tbl>
          </a:graphicData>
        </a:graphic>
      </p:graphicFrame>
      <p:sp>
        <p:nvSpPr>
          <p:cNvPr id="7" name="6 CuadroTexto"/>
          <p:cNvSpPr txBox="1"/>
          <p:nvPr/>
        </p:nvSpPr>
        <p:spPr>
          <a:xfrm>
            <a:off x="1142976" y="6072206"/>
            <a:ext cx="6929486" cy="646331"/>
          </a:xfrm>
          <a:prstGeom prst="rect">
            <a:avLst/>
          </a:prstGeom>
          <a:solidFill>
            <a:srgbClr val="DB9373"/>
          </a:solidFill>
          <a:ln w="28575">
            <a:solidFill>
              <a:srgbClr val="FF0000"/>
            </a:solidFill>
          </a:ln>
        </p:spPr>
        <p:txBody>
          <a:bodyPr wrap="square" rtlCol="0">
            <a:spAutoFit/>
          </a:bodyPr>
          <a:lstStyle/>
          <a:p>
            <a:pPr algn="ctr"/>
            <a:r>
              <a:rPr lang="es-ES" dirty="0"/>
              <a:t>Asumimos, que los ingresos de la situación sin </a:t>
            </a:r>
            <a:r>
              <a:rPr lang="es-ES" dirty="0" err="1"/>
              <a:t>Py</a:t>
            </a:r>
            <a:r>
              <a:rPr lang="es-ES" dirty="0"/>
              <a:t> es cero, no se ha estado brindando el servicio de salud en el área.</a:t>
            </a:r>
            <a:endParaRPr lang="es-PE"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428604"/>
            <a:ext cx="8786874" cy="584775"/>
          </a:xfrm>
          <a:prstGeom prst="rect">
            <a:avLst/>
          </a:prstGeom>
          <a:solidFill>
            <a:schemeClr val="accent5">
              <a:lumMod val="40000"/>
              <a:lumOff val="60000"/>
            </a:schemeClr>
          </a:solidFill>
          <a:ln>
            <a:solidFill>
              <a:schemeClr val="tx1"/>
            </a:solidFill>
          </a:ln>
        </p:spPr>
        <p:txBody>
          <a:bodyPr wrap="square" rtlCol="0">
            <a:spAutoFit/>
          </a:bodyPr>
          <a:lstStyle/>
          <a:p>
            <a:pPr algn="ctr"/>
            <a:r>
              <a:rPr lang="es-ES" sz="3200" dirty="0"/>
              <a:t>EVALUACIÓN ECONÓMICA A PRECIOS DE MERCADO</a:t>
            </a:r>
            <a:endParaRPr lang="es-PE" sz="3200" dirty="0"/>
          </a:p>
        </p:txBody>
      </p:sp>
      <p:sp>
        <p:nvSpPr>
          <p:cNvPr id="5" name="4 CuadroTexto"/>
          <p:cNvSpPr txBox="1"/>
          <p:nvPr/>
        </p:nvSpPr>
        <p:spPr>
          <a:xfrm>
            <a:off x="642910" y="1142984"/>
            <a:ext cx="7929618" cy="369332"/>
          </a:xfrm>
          <a:prstGeom prst="rect">
            <a:avLst/>
          </a:prstGeom>
          <a:solidFill>
            <a:srgbClr val="B8FAF2"/>
          </a:solidFill>
          <a:ln>
            <a:solidFill>
              <a:srgbClr val="00B0F0"/>
            </a:solidFill>
          </a:ln>
        </p:spPr>
        <p:txBody>
          <a:bodyPr wrap="square" rtlCol="0">
            <a:spAutoFit/>
          </a:bodyPr>
          <a:lstStyle/>
          <a:p>
            <a:pPr algn="ctr"/>
            <a:r>
              <a:rPr lang="es-ES" dirty="0"/>
              <a:t>Permite determinar, cuál es la rentabilidad económica, de llevarse a cabo el </a:t>
            </a:r>
            <a:r>
              <a:rPr lang="es-ES" dirty="0" err="1"/>
              <a:t>Py</a:t>
            </a:r>
            <a:endParaRPr lang="es-PE" dirty="0"/>
          </a:p>
        </p:txBody>
      </p:sp>
      <p:sp>
        <p:nvSpPr>
          <p:cNvPr id="6" name="5 CuadroTexto"/>
          <p:cNvSpPr txBox="1"/>
          <p:nvPr/>
        </p:nvSpPr>
        <p:spPr>
          <a:xfrm>
            <a:off x="928662" y="1643050"/>
            <a:ext cx="7143800" cy="369332"/>
          </a:xfrm>
          <a:prstGeom prst="rect">
            <a:avLst/>
          </a:prstGeom>
          <a:solidFill>
            <a:schemeClr val="accent3">
              <a:lumMod val="40000"/>
              <a:lumOff val="60000"/>
            </a:schemeClr>
          </a:solidFill>
          <a:ln>
            <a:solidFill>
              <a:srgbClr val="00B0F0"/>
            </a:solidFill>
          </a:ln>
        </p:spPr>
        <p:txBody>
          <a:bodyPr wrap="square" rtlCol="0">
            <a:spAutoFit/>
          </a:bodyPr>
          <a:lstStyle/>
          <a:p>
            <a:r>
              <a:rPr lang="es-ES" dirty="0"/>
              <a:t>Comparar entre el flujo de costos y el flujo de ingresos de cada alternativa</a:t>
            </a:r>
            <a:endParaRPr lang="es-PE" dirty="0"/>
          </a:p>
        </p:txBody>
      </p:sp>
      <p:sp>
        <p:nvSpPr>
          <p:cNvPr id="7" name="6 CuadroTexto"/>
          <p:cNvSpPr txBox="1"/>
          <p:nvPr/>
        </p:nvSpPr>
        <p:spPr>
          <a:xfrm>
            <a:off x="1214414" y="2500306"/>
            <a:ext cx="1285884" cy="646331"/>
          </a:xfrm>
          <a:prstGeom prst="rect">
            <a:avLst/>
          </a:prstGeom>
          <a:solidFill>
            <a:srgbClr val="92D050"/>
          </a:solidFill>
          <a:ln>
            <a:solidFill>
              <a:srgbClr val="FFFF00"/>
            </a:solidFill>
          </a:ln>
        </p:spPr>
        <p:txBody>
          <a:bodyPr wrap="square" rtlCol="0">
            <a:spAutoFit/>
          </a:bodyPr>
          <a:lstStyle/>
          <a:p>
            <a:pPr algn="ctr"/>
            <a:r>
              <a:rPr lang="es-ES" dirty="0"/>
              <a:t>Flujo de ingresos</a:t>
            </a:r>
            <a:endParaRPr lang="es-PE" dirty="0"/>
          </a:p>
        </p:txBody>
      </p:sp>
      <p:sp>
        <p:nvSpPr>
          <p:cNvPr id="8" name="7 CuadroTexto"/>
          <p:cNvSpPr txBox="1"/>
          <p:nvPr/>
        </p:nvSpPr>
        <p:spPr>
          <a:xfrm>
            <a:off x="3143240" y="2500306"/>
            <a:ext cx="1285884" cy="646331"/>
          </a:xfrm>
          <a:prstGeom prst="rect">
            <a:avLst/>
          </a:prstGeom>
          <a:solidFill>
            <a:srgbClr val="92D050"/>
          </a:solidFill>
          <a:ln>
            <a:solidFill>
              <a:srgbClr val="FFFF00"/>
            </a:solidFill>
          </a:ln>
        </p:spPr>
        <p:txBody>
          <a:bodyPr wrap="square" rtlCol="0">
            <a:spAutoFit/>
          </a:bodyPr>
          <a:lstStyle/>
          <a:p>
            <a:pPr algn="ctr"/>
            <a:r>
              <a:rPr lang="es-ES" dirty="0"/>
              <a:t>Flujo de costos</a:t>
            </a:r>
            <a:endParaRPr lang="es-PE" dirty="0"/>
          </a:p>
        </p:txBody>
      </p:sp>
      <p:sp>
        <p:nvSpPr>
          <p:cNvPr id="9" name="8 CuadroTexto"/>
          <p:cNvSpPr txBox="1"/>
          <p:nvPr/>
        </p:nvSpPr>
        <p:spPr>
          <a:xfrm>
            <a:off x="2714612" y="2643182"/>
            <a:ext cx="285752" cy="369332"/>
          </a:xfrm>
          <a:prstGeom prst="rect">
            <a:avLst/>
          </a:prstGeom>
          <a:solidFill>
            <a:srgbClr val="92D050"/>
          </a:solidFill>
          <a:ln>
            <a:solidFill>
              <a:srgbClr val="FFFF00"/>
            </a:solidFill>
          </a:ln>
        </p:spPr>
        <p:txBody>
          <a:bodyPr wrap="square" rtlCol="0">
            <a:spAutoFit/>
          </a:bodyPr>
          <a:lstStyle/>
          <a:p>
            <a:pPr algn="ctr"/>
            <a:r>
              <a:rPr lang="es-ES" b="1" dirty="0"/>
              <a:t>-</a:t>
            </a:r>
            <a:endParaRPr lang="es-PE" b="1" dirty="0"/>
          </a:p>
        </p:txBody>
      </p:sp>
      <p:sp>
        <p:nvSpPr>
          <p:cNvPr id="10" name="9 CuadroTexto"/>
          <p:cNvSpPr txBox="1"/>
          <p:nvPr/>
        </p:nvSpPr>
        <p:spPr>
          <a:xfrm>
            <a:off x="4572000" y="2714620"/>
            <a:ext cx="428628" cy="369332"/>
          </a:xfrm>
          <a:prstGeom prst="rect">
            <a:avLst/>
          </a:prstGeom>
          <a:solidFill>
            <a:srgbClr val="92D050"/>
          </a:solidFill>
          <a:ln>
            <a:solidFill>
              <a:srgbClr val="FFFF00"/>
            </a:solidFill>
          </a:ln>
        </p:spPr>
        <p:txBody>
          <a:bodyPr wrap="square" rtlCol="0">
            <a:spAutoFit/>
          </a:bodyPr>
          <a:lstStyle/>
          <a:p>
            <a:pPr algn="ctr"/>
            <a:r>
              <a:rPr lang="es-ES" b="1" dirty="0"/>
              <a:t>=</a:t>
            </a:r>
            <a:endParaRPr lang="es-PE" b="1" dirty="0"/>
          </a:p>
        </p:txBody>
      </p:sp>
      <p:sp>
        <p:nvSpPr>
          <p:cNvPr id="11" name="10 Lágrima"/>
          <p:cNvSpPr/>
          <p:nvPr/>
        </p:nvSpPr>
        <p:spPr>
          <a:xfrm>
            <a:off x="5286380" y="2500306"/>
            <a:ext cx="2857520" cy="928694"/>
          </a:xfrm>
          <a:prstGeom prst="teardrop">
            <a:avLst/>
          </a:prstGeom>
          <a:solidFill>
            <a:srgbClr val="D1FF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Flujo de ingresos y costos a precios de mercado</a:t>
            </a:r>
            <a:endParaRPr lang="es-PE" dirty="0">
              <a:solidFill>
                <a:schemeClr val="tx1"/>
              </a:solidFill>
            </a:endParaRPr>
          </a:p>
        </p:txBody>
      </p:sp>
      <p:pic>
        <p:nvPicPr>
          <p:cNvPr id="12" name="Picture 4" descr="https://encrypted-tbn1.gstatic.com/images?q=tbn:ANd9GcTBtw8wHSS4u0UpYEzuZ9-zaBm7ajwmCUUBMCPnftuXPDl5w4PjVyZsCeg">
            <a:hlinkClick r:id="rId2"/>
          </p:cNvPr>
          <p:cNvPicPr>
            <a:picLocks noChangeAspect="1" noChangeArrowheads="1"/>
          </p:cNvPicPr>
          <p:nvPr/>
        </p:nvPicPr>
        <p:blipFill>
          <a:blip r:embed="rId3"/>
          <a:srcRect/>
          <a:stretch>
            <a:fillRect/>
          </a:stretch>
        </p:blipFill>
        <p:spPr bwMode="auto">
          <a:xfrm rot="1703268">
            <a:off x="2443896" y="4452322"/>
            <a:ext cx="3173196" cy="1466858"/>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357290" y="214290"/>
            <a:ext cx="6500858" cy="400110"/>
          </a:xfrm>
          <a:prstGeom prst="rect">
            <a:avLst/>
          </a:prstGeom>
          <a:solidFill>
            <a:schemeClr val="accent2">
              <a:lumMod val="75000"/>
            </a:schemeClr>
          </a:solidFill>
          <a:ln w="38100">
            <a:solidFill>
              <a:srgbClr val="FFFF00"/>
            </a:solidFill>
          </a:ln>
        </p:spPr>
        <p:txBody>
          <a:bodyPr wrap="square" rtlCol="0">
            <a:spAutoFit/>
          </a:bodyPr>
          <a:lstStyle/>
          <a:p>
            <a:r>
              <a:rPr lang="es-ES" sz="2000" dirty="0">
                <a:solidFill>
                  <a:srgbClr val="FFFF00"/>
                </a:solidFill>
              </a:rPr>
              <a:t>ALTERNATIVA 1: Construcción de  una nueva posta de salud</a:t>
            </a:r>
            <a:endParaRPr lang="es-PE" sz="2000" dirty="0">
              <a:solidFill>
                <a:srgbClr val="FFFF00"/>
              </a:solidFill>
            </a:endParaRPr>
          </a:p>
        </p:txBody>
      </p:sp>
      <p:graphicFrame>
        <p:nvGraphicFramePr>
          <p:cNvPr id="5" name="4 Tabla"/>
          <p:cNvGraphicFramePr>
            <a:graphicFrameLocks noGrp="1"/>
          </p:cNvGraphicFramePr>
          <p:nvPr/>
        </p:nvGraphicFramePr>
        <p:xfrm>
          <a:off x="500034" y="857232"/>
          <a:ext cx="8429685" cy="2062480"/>
        </p:xfrm>
        <a:graphic>
          <a:graphicData uri="http://schemas.openxmlformats.org/drawingml/2006/table">
            <a:tbl>
              <a:tblPr firstRow="1" bandRow="1">
                <a:tableStyleId>{5C22544A-7EE6-4342-B048-85BDC9FD1C3A}</a:tableStyleId>
              </a:tblPr>
              <a:tblGrid>
                <a:gridCol w="4214838">
                  <a:extLst>
                    <a:ext uri="{9D8B030D-6E8A-4147-A177-3AD203B41FA5}">
                      <a16:colId xmlns:a16="http://schemas.microsoft.com/office/drawing/2014/main" val="20000"/>
                    </a:ext>
                  </a:extLst>
                </a:gridCol>
                <a:gridCol w="1180157">
                  <a:extLst>
                    <a:ext uri="{9D8B030D-6E8A-4147-A177-3AD203B41FA5}">
                      <a16:colId xmlns:a16="http://schemas.microsoft.com/office/drawing/2014/main" val="20001"/>
                    </a:ext>
                  </a:extLst>
                </a:gridCol>
                <a:gridCol w="1011562">
                  <a:extLst>
                    <a:ext uri="{9D8B030D-6E8A-4147-A177-3AD203B41FA5}">
                      <a16:colId xmlns:a16="http://schemas.microsoft.com/office/drawing/2014/main" val="20002"/>
                    </a:ext>
                  </a:extLst>
                </a:gridCol>
                <a:gridCol w="1011562">
                  <a:extLst>
                    <a:ext uri="{9D8B030D-6E8A-4147-A177-3AD203B41FA5}">
                      <a16:colId xmlns:a16="http://schemas.microsoft.com/office/drawing/2014/main" val="20003"/>
                    </a:ext>
                  </a:extLst>
                </a:gridCol>
                <a:gridCol w="1011566">
                  <a:extLst>
                    <a:ext uri="{9D8B030D-6E8A-4147-A177-3AD203B41FA5}">
                      <a16:colId xmlns:a16="http://schemas.microsoft.com/office/drawing/2014/main" val="20004"/>
                    </a:ext>
                  </a:extLst>
                </a:gridCol>
              </a:tblGrid>
              <a:tr h="370840">
                <a:tc rowSpan="2">
                  <a:txBody>
                    <a:bodyPr/>
                    <a:lstStyle/>
                    <a:p>
                      <a:pPr algn="ctr"/>
                      <a:r>
                        <a:rPr lang="es-ES" dirty="0"/>
                        <a:t>FLUJO</a:t>
                      </a:r>
                      <a:r>
                        <a:rPr lang="es-ES" baseline="0" dirty="0"/>
                        <a:t> NETO</a:t>
                      </a:r>
                      <a:endParaRPr lang="es-PE" dirty="0"/>
                    </a:p>
                  </a:txBody>
                  <a:tcPr>
                    <a:solidFill>
                      <a:schemeClr val="accent2">
                        <a:lumMod val="75000"/>
                      </a:schemeClr>
                    </a:solidFill>
                  </a:tcPr>
                </a:tc>
                <a:tc gridSpan="4">
                  <a:txBody>
                    <a:bodyPr/>
                    <a:lstStyle/>
                    <a:p>
                      <a:pPr algn="ctr"/>
                      <a:r>
                        <a:rPr lang="es-ES" dirty="0"/>
                        <a:t>AÑOS</a:t>
                      </a:r>
                      <a:endParaRPr lang="es-PE" dirty="0"/>
                    </a:p>
                  </a:txBody>
                  <a:tcPr>
                    <a:solidFill>
                      <a:schemeClr val="accent2">
                        <a:lumMod val="75000"/>
                      </a:schemeClr>
                    </a:solidFill>
                  </a:tcPr>
                </a:tc>
                <a:tc hMerge="1">
                  <a:txBody>
                    <a:bodyPr/>
                    <a:lstStyle/>
                    <a:p>
                      <a:endParaRPr lang="es-PE" dirty="0"/>
                    </a:p>
                  </a:txBody>
                  <a:tcPr/>
                </a:tc>
                <a:tc hMerge="1">
                  <a:txBody>
                    <a:bodyPr/>
                    <a:lstStyle/>
                    <a:p>
                      <a:endParaRPr lang="es-PE"/>
                    </a:p>
                  </a:txBody>
                  <a:tcPr/>
                </a:tc>
                <a:tc hMerge="1">
                  <a:txBody>
                    <a:bodyPr/>
                    <a:lstStyle/>
                    <a:p>
                      <a:endParaRPr lang="es-PE" dirty="0"/>
                    </a:p>
                  </a:txBody>
                  <a:tcPr/>
                </a:tc>
                <a:extLst>
                  <a:ext uri="{0D108BD9-81ED-4DB2-BD59-A6C34878D82A}">
                    <a16:rowId xmlns:a16="http://schemas.microsoft.com/office/drawing/2014/main" val="10000"/>
                  </a:ext>
                </a:extLst>
              </a:tr>
              <a:tr h="370840">
                <a:tc vMerge="1">
                  <a:txBody>
                    <a:bodyPr/>
                    <a:lstStyle/>
                    <a:p>
                      <a:endParaRPr lang="es-PE" dirty="0"/>
                    </a:p>
                  </a:txBody>
                  <a:tcPr/>
                </a:tc>
                <a:tc>
                  <a:txBody>
                    <a:bodyPr/>
                    <a:lstStyle/>
                    <a:p>
                      <a:pPr algn="ctr"/>
                      <a:r>
                        <a:rPr lang="es-ES" dirty="0"/>
                        <a:t>0</a:t>
                      </a:r>
                      <a:endParaRPr lang="es-PE" dirty="0"/>
                    </a:p>
                  </a:txBody>
                  <a:tcPr>
                    <a:solidFill>
                      <a:srgbClr val="FFFF00"/>
                    </a:solidFill>
                  </a:tcPr>
                </a:tc>
                <a:tc>
                  <a:txBody>
                    <a:bodyPr/>
                    <a:lstStyle/>
                    <a:p>
                      <a:pPr algn="ctr"/>
                      <a:r>
                        <a:rPr lang="es-ES" dirty="0"/>
                        <a:t>1</a:t>
                      </a:r>
                      <a:endParaRPr lang="es-PE" dirty="0"/>
                    </a:p>
                  </a:txBody>
                  <a:tcPr>
                    <a:solidFill>
                      <a:srgbClr val="FFFF00"/>
                    </a:solidFill>
                  </a:tcPr>
                </a:tc>
                <a:tc>
                  <a:txBody>
                    <a:bodyPr/>
                    <a:lstStyle/>
                    <a:p>
                      <a:pPr algn="ctr"/>
                      <a:r>
                        <a:rPr lang="es-ES" dirty="0"/>
                        <a:t>2</a:t>
                      </a:r>
                      <a:endParaRPr lang="es-PE" dirty="0"/>
                    </a:p>
                  </a:txBody>
                  <a:tcPr>
                    <a:solidFill>
                      <a:srgbClr val="FFFF00"/>
                    </a:solidFill>
                  </a:tcPr>
                </a:tc>
                <a:tc>
                  <a:txBody>
                    <a:bodyPr/>
                    <a:lstStyle/>
                    <a:p>
                      <a:pPr algn="ctr"/>
                      <a:r>
                        <a:rPr lang="es-ES" dirty="0"/>
                        <a:t>3-10</a:t>
                      </a:r>
                      <a:endParaRPr lang="es-PE" dirty="0"/>
                    </a:p>
                  </a:txBody>
                  <a:tcPr>
                    <a:solidFill>
                      <a:srgbClr val="FFFF00"/>
                    </a:solidFill>
                  </a:tcPr>
                </a:tc>
                <a:extLst>
                  <a:ext uri="{0D108BD9-81ED-4DB2-BD59-A6C34878D82A}">
                    <a16:rowId xmlns:a16="http://schemas.microsoft.com/office/drawing/2014/main" val="10001"/>
                  </a:ext>
                </a:extLst>
              </a:tr>
              <a:tr h="370840">
                <a:tc>
                  <a:txBody>
                    <a:bodyPr/>
                    <a:lstStyle/>
                    <a:p>
                      <a:pPr marL="179388" indent="-179388">
                        <a:buAutoNum type="romanUcPeriod"/>
                        <a:tabLst/>
                      </a:pPr>
                      <a:r>
                        <a:rPr lang="es-ES" sz="1600" dirty="0">
                          <a:solidFill>
                            <a:srgbClr val="002060"/>
                          </a:solidFill>
                        </a:rPr>
                        <a:t>INGRESOS GENERADOS</a:t>
                      </a:r>
                      <a:endParaRPr lang="es-PE" sz="1600" dirty="0">
                        <a:solidFill>
                          <a:srgbClr val="002060"/>
                        </a:solidFill>
                      </a:endParaRPr>
                    </a:p>
                  </a:txBody>
                  <a:tcPr>
                    <a:solidFill>
                      <a:srgbClr val="D8F8F8"/>
                    </a:solidFill>
                  </a:tcPr>
                </a:tc>
                <a:tc>
                  <a:txBody>
                    <a:bodyPr/>
                    <a:lstStyle/>
                    <a:p>
                      <a:pPr algn="ctr"/>
                      <a:r>
                        <a:rPr lang="es-ES" sz="1600" dirty="0">
                          <a:solidFill>
                            <a:srgbClr val="002060"/>
                          </a:solidFill>
                        </a:rPr>
                        <a:t>0</a:t>
                      </a:r>
                      <a:endParaRPr lang="es-PE" sz="1600" dirty="0">
                        <a:solidFill>
                          <a:srgbClr val="002060"/>
                        </a:solidFill>
                      </a:endParaRPr>
                    </a:p>
                  </a:txBody>
                  <a:tcPr>
                    <a:solidFill>
                      <a:srgbClr val="D8F8F8"/>
                    </a:solidFill>
                  </a:tcPr>
                </a:tc>
                <a:tc>
                  <a:txBody>
                    <a:bodyPr/>
                    <a:lstStyle/>
                    <a:p>
                      <a:pPr algn="ctr"/>
                      <a:r>
                        <a:rPr lang="es-ES" sz="1600" dirty="0">
                          <a:solidFill>
                            <a:srgbClr val="002060"/>
                          </a:solidFill>
                        </a:rPr>
                        <a:t>68,000</a:t>
                      </a:r>
                      <a:endParaRPr lang="es-PE" sz="1600" dirty="0">
                        <a:solidFill>
                          <a:srgbClr val="002060"/>
                        </a:solidFill>
                      </a:endParaRPr>
                    </a:p>
                  </a:txBody>
                  <a:tcPr>
                    <a:solidFill>
                      <a:srgbClr val="D8F8F8"/>
                    </a:solidFill>
                  </a:tcPr>
                </a:tc>
                <a:tc>
                  <a:txBody>
                    <a:bodyPr/>
                    <a:lstStyle/>
                    <a:p>
                      <a:pPr algn="ctr"/>
                      <a:r>
                        <a:rPr lang="es-ES" sz="1600" dirty="0">
                          <a:solidFill>
                            <a:srgbClr val="002060"/>
                          </a:solidFill>
                        </a:rPr>
                        <a:t>85,000</a:t>
                      </a:r>
                      <a:endParaRPr lang="es-PE" sz="1600" dirty="0">
                        <a:solidFill>
                          <a:srgbClr val="002060"/>
                        </a:solidFill>
                      </a:endParaRPr>
                    </a:p>
                  </a:txBody>
                  <a:tcPr>
                    <a:solidFill>
                      <a:srgbClr val="D8F8F8"/>
                    </a:solidFill>
                  </a:tcPr>
                </a:tc>
                <a:tc>
                  <a:txBody>
                    <a:bodyPr/>
                    <a:lstStyle/>
                    <a:p>
                      <a:pPr algn="ctr"/>
                      <a:r>
                        <a:rPr lang="es-ES" sz="1600" dirty="0">
                          <a:solidFill>
                            <a:srgbClr val="002060"/>
                          </a:solidFill>
                        </a:rPr>
                        <a:t>114,000</a:t>
                      </a:r>
                      <a:endParaRPr lang="es-PE" sz="1600" dirty="0">
                        <a:solidFill>
                          <a:srgbClr val="002060"/>
                        </a:solidFill>
                      </a:endParaRPr>
                    </a:p>
                  </a:txBody>
                  <a:tcPr>
                    <a:solidFill>
                      <a:srgbClr val="D8F8F8"/>
                    </a:solidFill>
                  </a:tcPr>
                </a:tc>
                <a:extLst>
                  <a:ext uri="{0D108BD9-81ED-4DB2-BD59-A6C34878D82A}">
                    <a16:rowId xmlns:a16="http://schemas.microsoft.com/office/drawing/2014/main" val="10002"/>
                  </a:ext>
                </a:extLst>
              </a:tr>
              <a:tr h="370840">
                <a:tc>
                  <a:txBody>
                    <a:bodyPr/>
                    <a:lstStyle/>
                    <a:p>
                      <a:r>
                        <a:rPr lang="es-ES" sz="1600" dirty="0">
                          <a:solidFill>
                            <a:srgbClr val="002060"/>
                          </a:solidFill>
                        </a:rPr>
                        <a:t>II. COSTOS</a:t>
                      </a:r>
                      <a:r>
                        <a:rPr lang="es-ES" sz="1600" baseline="0" dirty="0">
                          <a:solidFill>
                            <a:srgbClr val="002060"/>
                          </a:solidFill>
                        </a:rPr>
                        <a:t> DEL PROYECTO</a:t>
                      </a:r>
                      <a:endParaRPr lang="es-PE" sz="1600" dirty="0">
                        <a:solidFill>
                          <a:srgbClr val="002060"/>
                        </a:solidFill>
                      </a:endParaRPr>
                    </a:p>
                  </a:txBody>
                  <a:tcPr>
                    <a:solidFill>
                      <a:srgbClr val="D8F8F8"/>
                    </a:solidFill>
                  </a:tcPr>
                </a:tc>
                <a:tc>
                  <a:txBody>
                    <a:bodyPr/>
                    <a:lstStyle/>
                    <a:p>
                      <a:pPr algn="ctr"/>
                      <a:r>
                        <a:rPr lang="es-ES" sz="1600" dirty="0">
                          <a:solidFill>
                            <a:srgbClr val="002060"/>
                          </a:solidFill>
                        </a:rPr>
                        <a:t>285,000</a:t>
                      </a:r>
                      <a:endParaRPr lang="es-PE" sz="1600" dirty="0">
                        <a:solidFill>
                          <a:srgbClr val="002060"/>
                        </a:solidFill>
                      </a:endParaRPr>
                    </a:p>
                  </a:txBody>
                  <a:tcPr>
                    <a:solidFill>
                      <a:srgbClr val="D8F8F8"/>
                    </a:solidFill>
                  </a:tcPr>
                </a:tc>
                <a:tc>
                  <a:txBody>
                    <a:bodyPr/>
                    <a:lstStyle/>
                    <a:p>
                      <a:pPr algn="ctr"/>
                      <a:r>
                        <a:rPr lang="es-ES" sz="1600" dirty="0">
                          <a:solidFill>
                            <a:srgbClr val="002060"/>
                          </a:solidFill>
                        </a:rPr>
                        <a:t>200,000</a:t>
                      </a:r>
                      <a:endParaRPr lang="es-PE" sz="1600" dirty="0">
                        <a:solidFill>
                          <a:srgbClr val="002060"/>
                        </a:solidFill>
                      </a:endParaRPr>
                    </a:p>
                  </a:txBody>
                  <a:tcPr>
                    <a:solidFill>
                      <a:srgbClr val="D8F8F8"/>
                    </a:solidFill>
                  </a:tcPr>
                </a:tc>
                <a:tc>
                  <a:txBody>
                    <a:bodyPr/>
                    <a:lstStyle/>
                    <a:p>
                      <a:pPr algn="ctr"/>
                      <a:r>
                        <a:rPr lang="es-ES" sz="1600" dirty="0">
                          <a:solidFill>
                            <a:srgbClr val="002060"/>
                          </a:solidFill>
                        </a:rPr>
                        <a:t>200,000</a:t>
                      </a:r>
                      <a:endParaRPr lang="es-PE" sz="1600" dirty="0">
                        <a:solidFill>
                          <a:srgbClr val="002060"/>
                        </a:solidFill>
                      </a:endParaRPr>
                    </a:p>
                  </a:txBody>
                  <a:tcPr>
                    <a:solidFill>
                      <a:srgbClr val="D8F8F8"/>
                    </a:solidFill>
                  </a:tcPr>
                </a:tc>
                <a:tc>
                  <a:txBody>
                    <a:bodyPr/>
                    <a:lstStyle/>
                    <a:p>
                      <a:pPr algn="ctr"/>
                      <a:r>
                        <a:rPr lang="es-ES" sz="1600" dirty="0">
                          <a:solidFill>
                            <a:srgbClr val="002060"/>
                          </a:solidFill>
                        </a:rPr>
                        <a:t>200,000</a:t>
                      </a:r>
                      <a:endParaRPr lang="es-PE" sz="1600" dirty="0">
                        <a:solidFill>
                          <a:srgbClr val="002060"/>
                        </a:solidFill>
                      </a:endParaRPr>
                    </a:p>
                  </a:txBody>
                  <a:tcPr>
                    <a:solidFill>
                      <a:srgbClr val="D8F8F8"/>
                    </a:solidFill>
                  </a:tcPr>
                </a:tc>
                <a:extLst>
                  <a:ext uri="{0D108BD9-81ED-4DB2-BD59-A6C34878D82A}">
                    <a16:rowId xmlns:a16="http://schemas.microsoft.com/office/drawing/2014/main" val="10003"/>
                  </a:ext>
                </a:extLst>
              </a:tr>
              <a:tr h="370840">
                <a:tc>
                  <a:txBody>
                    <a:bodyPr/>
                    <a:lstStyle/>
                    <a:p>
                      <a:r>
                        <a:rPr lang="es-ES" sz="1600" dirty="0">
                          <a:solidFill>
                            <a:schemeClr val="bg1"/>
                          </a:solidFill>
                        </a:rPr>
                        <a:t>III. FLUJO DE INGRESOS Y COSTOS A PRECIOS DE MERCADO</a:t>
                      </a:r>
                      <a:endParaRPr lang="es-PE" sz="1600" dirty="0">
                        <a:solidFill>
                          <a:schemeClr val="bg1"/>
                        </a:solidFill>
                      </a:endParaRPr>
                    </a:p>
                  </a:txBody>
                  <a:tcPr>
                    <a:solidFill>
                      <a:schemeClr val="accent2">
                        <a:lumMod val="75000"/>
                      </a:schemeClr>
                    </a:solidFill>
                  </a:tcPr>
                </a:tc>
                <a:tc>
                  <a:txBody>
                    <a:bodyPr/>
                    <a:lstStyle/>
                    <a:p>
                      <a:pPr algn="ctr"/>
                      <a:r>
                        <a:rPr lang="es-ES" sz="1600" dirty="0">
                          <a:solidFill>
                            <a:schemeClr val="bg1"/>
                          </a:solidFill>
                        </a:rPr>
                        <a:t>- 285,000</a:t>
                      </a:r>
                      <a:endParaRPr lang="es-PE" sz="1600" dirty="0">
                        <a:solidFill>
                          <a:schemeClr val="bg1"/>
                        </a:solidFill>
                      </a:endParaRPr>
                    </a:p>
                  </a:txBody>
                  <a:tcPr>
                    <a:solidFill>
                      <a:schemeClr val="accent2">
                        <a:lumMod val="75000"/>
                      </a:schemeClr>
                    </a:solidFill>
                  </a:tcPr>
                </a:tc>
                <a:tc>
                  <a:txBody>
                    <a:bodyPr/>
                    <a:lstStyle/>
                    <a:p>
                      <a:pPr algn="ctr"/>
                      <a:r>
                        <a:rPr lang="es-ES" sz="1600" dirty="0">
                          <a:solidFill>
                            <a:schemeClr val="bg1"/>
                          </a:solidFill>
                        </a:rPr>
                        <a:t>- 132,000</a:t>
                      </a:r>
                      <a:endParaRPr lang="es-PE" sz="1600" dirty="0">
                        <a:solidFill>
                          <a:schemeClr val="bg1"/>
                        </a:solidFill>
                      </a:endParaRPr>
                    </a:p>
                  </a:txBody>
                  <a:tcPr>
                    <a:solidFill>
                      <a:schemeClr val="accent2">
                        <a:lumMod val="75000"/>
                      </a:schemeClr>
                    </a:solidFill>
                  </a:tcPr>
                </a:tc>
                <a:tc>
                  <a:txBody>
                    <a:bodyPr/>
                    <a:lstStyle/>
                    <a:p>
                      <a:pPr algn="ctr"/>
                      <a:r>
                        <a:rPr lang="es-ES" sz="1600" dirty="0">
                          <a:solidFill>
                            <a:schemeClr val="bg1"/>
                          </a:solidFill>
                        </a:rPr>
                        <a:t>- 115,000</a:t>
                      </a:r>
                      <a:endParaRPr lang="es-PE" sz="1600" dirty="0">
                        <a:solidFill>
                          <a:schemeClr val="bg1"/>
                        </a:solidFill>
                      </a:endParaRPr>
                    </a:p>
                  </a:txBody>
                  <a:tcPr>
                    <a:solidFill>
                      <a:schemeClr val="accent2">
                        <a:lumMod val="75000"/>
                      </a:schemeClr>
                    </a:solidFill>
                  </a:tcPr>
                </a:tc>
                <a:tc>
                  <a:txBody>
                    <a:bodyPr/>
                    <a:lstStyle/>
                    <a:p>
                      <a:pPr algn="ctr"/>
                      <a:r>
                        <a:rPr lang="es-ES" sz="1600" dirty="0">
                          <a:solidFill>
                            <a:schemeClr val="bg1"/>
                          </a:solidFill>
                        </a:rPr>
                        <a:t>- 86,000</a:t>
                      </a:r>
                      <a:endParaRPr lang="es-PE" sz="1600" dirty="0">
                        <a:solidFill>
                          <a:schemeClr val="bg1"/>
                        </a:solidFill>
                      </a:endParaRPr>
                    </a:p>
                  </a:txBody>
                  <a:tcPr>
                    <a:solidFill>
                      <a:schemeClr val="accent2">
                        <a:lumMod val="75000"/>
                      </a:schemeClr>
                    </a:solidFill>
                  </a:tcPr>
                </a:tc>
                <a:extLst>
                  <a:ext uri="{0D108BD9-81ED-4DB2-BD59-A6C34878D82A}">
                    <a16:rowId xmlns:a16="http://schemas.microsoft.com/office/drawing/2014/main" val="10004"/>
                  </a:ext>
                </a:extLst>
              </a:tr>
            </a:tbl>
          </a:graphicData>
        </a:graphic>
      </p:graphicFrame>
      <p:sp>
        <p:nvSpPr>
          <p:cNvPr id="6" name="5 CuadroTexto"/>
          <p:cNvSpPr txBox="1"/>
          <p:nvPr/>
        </p:nvSpPr>
        <p:spPr>
          <a:xfrm>
            <a:off x="1214414" y="3071810"/>
            <a:ext cx="7072362" cy="400110"/>
          </a:xfrm>
          <a:prstGeom prst="rect">
            <a:avLst/>
          </a:prstGeom>
          <a:solidFill>
            <a:schemeClr val="accent1">
              <a:lumMod val="50000"/>
            </a:schemeClr>
          </a:solidFill>
          <a:ln w="38100">
            <a:solidFill>
              <a:srgbClr val="FFFF00"/>
            </a:solidFill>
          </a:ln>
        </p:spPr>
        <p:txBody>
          <a:bodyPr wrap="square" rtlCol="0">
            <a:spAutoFit/>
          </a:bodyPr>
          <a:lstStyle/>
          <a:p>
            <a:pPr algn="ctr"/>
            <a:r>
              <a:rPr lang="es-ES" sz="2000" dirty="0">
                <a:solidFill>
                  <a:srgbClr val="FFFF00"/>
                </a:solidFill>
              </a:rPr>
              <a:t>ALTERNATIVA 2: Implementación de brigadas móviles de salud</a:t>
            </a:r>
            <a:endParaRPr lang="es-PE" sz="2000" dirty="0">
              <a:solidFill>
                <a:srgbClr val="FFFF00"/>
              </a:solidFill>
            </a:endParaRPr>
          </a:p>
        </p:txBody>
      </p:sp>
      <p:graphicFrame>
        <p:nvGraphicFramePr>
          <p:cNvPr id="7" name="6 Tabla"/>
          <p:cNvGraphicFramePr>
            <a:graphicFrameLocks noGrp="1"/>
          </p:cNvGraphicFramePr>
          <p:nvPr/>
        </p:nvGraphicFramePr>
        <p:xfrm>
          <a:off x="428596" y="3786190"/>
          <a:ext cx="8429685" cy="2062480"/>
        </p:xfrm>
        <a:graphic>
          <a:graphicData uri="http://schemas.openxmlformats.org/drawingml/2006/table">
            <a:tbl>
              <a:tblPr firstRow="1" bandRow="1">
                <a:tableStyleId>{5C22544A-7EE6-4342-B048-85BDC9FD1C3A}</a:tableStyleId>
              </a:tblPr>
              <a:tblGrid>
                <a:gridCol w="4214838">
                  <a:extLst>
                    <a:ext uri="{9D8B030D-6E8A-4147-A177-3AD203B41FA5}">
                      <a16:colId xmlns:a16="http://schemas.microsoft.com/office/drawing/2014/main" val="20000"/>
                    </a:ext>
                  </a:extLst>
                </a:gridCol>
                <a:gridCol w="1180157">
                  <a:extLst>
                    <a:ext uri="{9D8B030D-6E8A-4147-A177-3AD203B41FA5}">
                      <a16:colId xmlns:a16="http://schemas.microsoft.com/office/drawing/2014/main" val="20001"/>
                    </a:ext>
                  </a:extLst>
                </a:gridCol>
                <a:gridCol w="1011562">
                  <a:extLst>
                    <a:ext uri="{9D8B030D-6E8A-4147-A177-3AD203B41FA5}">
                      <a16:colId xmlns:a16="http://schemas.microsoft.com/office/drawing/2014/main" val="20002"/>
                    </a:ext>
                  </a:extLst>
                </a:gridCol>
                <a:gridCol w="1011562">
                  <a:extLst>
                    <a:ext uri="{9D8B030D-6E8A-4147-A177-3AD203B41FA5}">
                      <a16:colId xmlns:a16="http://schemas.microsoft.com/office/drawing/2014/main" val="20003"/>
                    </a:ext>
                  </a:extLst>
                </a:gridCol>
                <a:gridCol w="1011566">
                  <a:extLst>
                    <a:ext uri="{9D8B030D-6E8A-4147-A177-3AD203B41FA5}">
                      <a16:colId xmlns:a16="http://schemas.microsoft.com/office/drawing/2014/main" val="20004"/>
                    </a:ext>
                  </a:extLst>
                </a:gridCol>
              </a:tblGrid>
              <a:tr h="370840">
                <a:tc rowSpan="2">
                  <a:txBody>
                    <a:bodyPr/>
                    <a:lstStyle/>
                    <a:p>
                      <a:pPr algn="ctr"/>
                      <a:r>
                        <a:rPr lang="es-ES" dirty="0"/>
                        <a:t>FLUJO</a:t>
                      </a:r>
                      <a:r>
                        <a:rPr lang="es-ES" baseline="0" dirty="0"/>
                        <a:t> NETO</a:t>
                      </a:r>
                      <a:endParaRPr lang="es-PE" dirty="0"/>
                    </a:p>
                  </a:txBody>
                  <a:tcPr>
                    <a:solidFill>
                      <a:srgbClr val="002060"/>
                    </a:solidFill>
                  </a:tcPr>
                </a:tc>
                <a:tc gridSpan="4">
                  <a:txBody>
                    <a:bodyPr/>
                    <a:lstStyle/>
                    <a:p>
                      <a:pPr algn="ctr"/>
                      <a:r>
                        <a:rPr lang="es-ES" dirty="0"/>
                        <a:t>AÑOS</a:t>
                      </a:r>
                      <a:endParaRPr lang="es-PE" dirty="0"/>
                    </a:p>
                  </a:txBody>
                  <a:tcPr>
                    <a:solidFill>
                      <a:srgbClr val="002060"/>
                    </a:solidFill>
                  </a:tcPr>
                </a:tc>
                <a:tc hMerge="1">
                  <a:txBody>
                    <a:bodyPr/>
                    <a:lstStyle/>
                    <a:p>
                      <a:endParaRPr lang="es-PE" dirty="0"/>
                    </a:p>
                  </a:txBody>
                  <a:tcPr/>
                </a:tc>
                <a:tc hMerge="1">
                  <a:txBody>
                    <a:bodyPr/>
                    <a:lstStyle/>
                    <a:p>
                      <a:endParaRPr lang="es-PE"/>
                    </a:p>
                  </a:txBody>
                  <a:tcPr/>
                </a:tc>
                <a:tc hMerge="1">
                  <a:txBody>
                    <a:bodyPr/>
                    <a:lstStyle/>
                    <a:p>
                      <a:endParaRPr lang="es-PE" dirty="0"/>
                    </a:p>
                  </a:txBody>
                  <a:tcPr/>
                </a:tc>
                <a:extLst>
                  <a:ext uri="{0D108BD9-81ED-4DB2-BD59-A6C34878D82A}">
                    <a16:rowId xmlns:a16="http://schemas.microsoft.com/office/drawing/2014/main" val="10000"/>
                  </a:ext>
                </a:extLst>
              </a:tr>
              <a:tr h="370840">
                <a:tc vMerge="1">
                  <a:txBody>
                    <a:bodyPr/>
                    <a:lstStyle/>
                    <a:p>
                      <a:endParaRPr lang="es-PE" dirty="0"/>
                    </a:p>
                  </a:txBody>
                  <a:tcPr/>
                </a:tc>
                <a:tc>
                  <a:txBody>
                    <a:bodyPr/>
                    <a:lstStyle/>
                    <a:p>
                      <a:pPr algn="ctr"/>
                      <a:r>
                        <a:rPr lang="es-ES" dirty="0"/>
                        <a:t>0</a:t>
                      </a:r>
                      <a:endParaRPr lang="es-PE" dirty="0"/>
                    </a:p>
                  </a:txBody>
                  <a:tcPr>
                    <a:solidFill>
                      <a:srgbClr val="FFFF00"/>
                    </a:solidFill>
                  </a:tcPr>
                </a:tc>
                <a:tc>
                  <a:txBody>
                    <a:bodyPr/>
                    <a:lstStyle/>
                    <a:p>
                      <a:pPr algn="ctr"/>
                      <a:r>
                        <a:rPr lang="es-ES" dirty="0"/>
                        <a:t>1</a:t>
                      </a:r>
                      <a:endParaRPr lang="es-PE" dirty="0"/>
                    </a:p>
                  </a:txBody>
                  <a:tcPr>
                    <a:solidFill>
                      <a:srgbClr val="FFFF00"/>
                    </a:solidFill>
                  </a:tcPr>
                </a:tc>
                <a:tc>
                  <a:txBody>
                    <a:bodyPr/>
                    <a:lstStyle/>
                    <a:p>
                      <a:pPr algn="ctr"/>
                      <a:r>
                        <a:rPr lang="es-ES" dirty="0"/>
                        <a:t>2</a:t>
                      </a:r>
                      <a:endParaRPr lang="es-PE" dirty="0"/>
                    </a:p>
                  </a:txBody>
                  <a:tcPr>
                    <a:solidFill>
                      <a:srgbClr val="FFFF00"/>
                    </a:solidFill>
                  </a:tcPr>
                </a:tc>
                <a:tc>
                  <a:txBody>
                    <a:bodyPr/>
                    <a:lstStyle/>
                    <a:p>
                      <a:pPr algn="ctr"/>
                      <a:r>
                        <a:rPr lang="es-ES" dirty="0"/>
                        <a:t>3-10</a:t>
                      </a:r>
                      <a:endParaRPr lang="es-PE" dirty="0"/>
                    </a:p>
                  </a:txBody>
                  <a:tcPr>
                    <a:solidFill>
                      <a:srgbClr val="FFFF00"/>
                    </a:solidFill>
                  </a:tcPr>
                </a:tc>
                <a:extLst>
                  <a:ext uri="{0D108BD9-81ED-4DB2-BD59-A6C34878D82A}">
                    <a16:rowId xmlns:a16="http://schemas.microsoft.com/office/drawing/2014/main" val="10001"/>
                  </a:ext>
                </a:extLst>
              </a:tr>
              <a:tr h="370840">
                <a:tc>
                  <a:txBody>
                    <a:bodyPr/>
                    <a:lstStyle/>
                    <a:p>
                      <a:pPr marL="179388" indent="-179388">
                        <a:buAutoNum type="romanUcPeriod"/>
                        <a:tabLst/>
                      </a:pPr>
                      <a:r>
                        <a:rPr lang="es-ES" sz="1600" dirty="0">
                          <a:solidFill>
                            <a:srgbClr val="002060"/>
                          </a:solidFill>
                        </a:rPr>
                        <a:t>INGRESOS GENERADOS</a:t>
                      </a:r>
                      <a:endParaRPr lang="es-PE" sz="1600" dirty="0">
                        <a:solidFill>
                          <a:srgbClr val="002060"/>
                        </a:solidFill>
                      </a:endParaRPr>
                    </a:p>
                  </a:txBody>
                  <a:tcPr>
                    <a:solidFill>
                      <a:srgbClr val="92D050"/>
                    </a:solidFill>
                  </a:tcPr>
                </a:tc>
                <a:tc>
                  <a:txBody>
                    <a:bodyPr/>
                    <a:lstStyle/>
                    <a:p>
                      <a:pPr algn="ctr"/>
                      <a:r>
                        <a:rPr lang="es-ES" sz="1600" dirty="0">
                          <a:solidFill>
                            <a:srgbClr val="002060"/>
                          </a:solidFill>
                        </a:rPr>
                        <a:t>0</a:t>
                      </a:r>
                      <a:endParaRPr lang="es-PE" sz="1600" dirty="0">
                        <a:solidFill>
                          <a:srgbClr val="002060"/>
                        </a:solidFill>
                      </a:endParaRPr>
                    </a:p>
                  </a:txBody>
                  <a:tcPr>
                    <a:solidFill>
                      <a:srgbClr val="92D050"/>
                    </a:solidFill>
                  </a:tcPr>
                </a:tc>
                <a:tc>
                  <a:txBody>
                    <a:bodyPr/>
                    <a:lstStyle/>
                    <a:p>
                      <a:pPr algn="ctr"/>
                      <a:r>
                        <a:rPr lang="es-ES" sz="1600" dirty="0">
                          <a:solidFill>
                            <a:srgbClr val="002060"/>
                          </a:solidFill>
                        </a:rPr>
                        <a:t>100,000</a:t>
                      </a:r>
                      <a:endParaRPr lang="es-PE" sz="1600" dirty="0">
                        <a:solidFill>
                          <a:srgbClr val="002060"/>
                        </a:solidFill>
                      </a:endParaRPr>
                    </a:p>
                  </a:txBody>
                  <a:tcPr>
                    <a:solidFill>
                      <a:srgbClr val="92D050"/>
                    </a:solidFill>
                  </a:tcPr>
                </a:tc>
                <a:tc>
                  <a:txBody>
                    <a:bodyPr/>
                    <a:lstStyle/>
                    <a:p>
                      <a:pPr algn="ctr"/>
                      <a:r>
                        <a:rPr lang="es-ES" sz="1600" dirty="0">
                          <a:solidFill>
                            <a:srgbClr val="002060"/>
                          </a:solidFill>
                        </a:rPr>
                        <a:t>138,000</a:t>
                      </a:r>
                      <a:endParaRPr lang="es-PE" sz="1600" dirty="0">
                        <a:solidFill>
                          <a:srgbClr val="002060"/>
                        </a:solidFill>
                      </a:endParaRPr>
                    </a:p>
                  </a:txBody>
                  <a:tcPr>
                    <a:solidFill>
                      <a:srgbClr val="92D050"/>
                    </a:solidFill>
                  </a:tcPr>
                </a:tc>
                <a:tc>
                  <a:txBody>
                    <a:bodyPr/>
                    <a:lstStyle/>
                    <a:p>
                      <a:pPr algn="ctr"/>
                      <a:r>
                        <a:rPr lang="es-ES" sz="1600" dirty="0">
                          <a:solidFill>
                            <a:srgbClr val="002060"/>
                          </a:solidFill>
                        </a:rPr>
                        <a:t>169,000</a:t>
                      </a:r>
                      <a:endParaRPr lang="es-PE" sz="1600" dirty="0">
                        <a:solidFill>
                          <a:srgbClr val="002060"/>
                        </a:solidFill>
                      </a:endParaRPr>
                    </a:p>
                  </a:txBody>
                  <a:tcPr>
                    <a:solidFill>
                      <a:srgbClr val="92D050"/>
                    </a:solidFill>
                  </a:tcPr>
                </a:tc>
                <a:extLst>
                  <a:ext uri="{0D108BD9-81ED-4DB2-BD59-A6C34878D82A}">
                    <a16:rowId xmlns:a16="http://schemas.microsoft.com/office/drawing/2014/main" val="10002"/>
                  </a:ext>
                </a:extLst>
              </a:tr>
              <a:tr h="370840">
                <a:tc>
                  <a:txBody>
                    <a:bodyPr/>
                    <a:lstStyle/>
                    <a:p>
                      <a:r>
                        <a:rPr lang="es-ES" sz="1600" dirty="0">
                          <a:solidFill>
                            <a:srgbClr val="002060"/>
                          </a:solidFill>
                        </a:rPr>
                        <a:t>II. COSTOS</a:t>
                      </a:r>
                      <a:r>
                        <a:rPr lang="es-ES" sz="1600" baseline="0" dirty="0">
                          <a:solidFill>
                            <a:srgbClr val="002060"/>
                          </a:solidFill>
                        </a:rPr>
                        <a:t> DEL PROYECTO</a:t>
                      </a:r>
                      <a:endParaRPr lang="es-PE" sz="1600" dirty="0">
                        <a:solidFill>
                          <a:srgbClr val="002060"/>
                        </a:solidFill>
                      </a:endParaRPr>
                    </a:p>
                  </a:txBody>
                  <a:tcPr>
                    <a:solidFill>
                      <a:srgbClr val="92D050"/>
                    </a:solidFill>
                  </a:tcPr>
                </a:tc>
                <a:tc>
                  <a:txBody>
                    <a:bodyPr/>
                    <a:lstStyle/>
                    <a:p>
                      <a:pPr algn="ctr"/>
                      <a:r>
                        <a:rPr lang="es-ES" sz="1600" dirty="0">
                          <a:solidFill>
                            <a:srgbClr val="002060"/>
                          </a:solidFill>
                        </a:rPr>
                        <a:t>151,000</a:t>
                      </a:r>
                      <a:endParaRPr lang="es-PE" sz="1600" dirty="0">
                        <a:solidFill>
                          <a:srgbClr val="002060"/>
                        </a:solidFill>
                      </a:endParaRPr>
                    </a:p>
                  </a:txBody>
                  <a:tcPr>
                    <a:solidFill>
                      <a:srgbClr val="92D050"/>
                    </a:solidFill>
                  </a:tcPr>
                </a:tc>
                <a:tc>
                  <a:txBody>
                    <a:bodyPr/>
                    <a:lstStyle/>
                    <a:p>
                      <a:pPr algn="ctr"/>
                      <a:r>
                        <a:rPr lang="es-ES" sz="1600" dirty="0">
                          <a:solidFill>
                            <a:srgbClr val="002060"/>
                          </a:solidFill>
                        </a:rPr>
                        <a:t>220,000</a:t>
                      </a:r>
                      <a:endParaRPr lang="es-PE" sz="1600" dirty="0">
                        <a:solidFill>
                          <a:srgbClr val="002060"/>
                        </a:solidFill>
                      </a:endParaRPr>
                    </a:p>
                  </a:txBody>
                  <a:tcPr>
                    <a:solidFill>
                      <a:srgbClr val="92D050"/>
                    </a:solidFill>
                  </a:tcPr>
                </a:tc>
                <a:tc>
                  <a:txBody>
                    <a:bodyPr/>
                    <a:lstStyle/>
                    <a:p>
                      <a:pPr algn="ctr"/>
                      <a:r>
                        <a:rPr lang="es-ES" sz="1600" dirty="0">
                          <a:solidFill>
                            <a:srgbClr val="002060"/>
                          </a:solidFill>
                        </a:rPr>
                        <a:t>220,000</a:t>
                      </a:r>
                      <a:endParaRPr lang="es-PE" sz="1600" dirty="0">
                        <a:solidFill>
                          <a:srgbClr val="002060"/>
                        </a:solidFill>
                      </a:endParaRPr>
                    </a:p>
                  </a:txBody>
                  <a:tcPr>
                    <a:solidFill>
                      <a:srgbClr val="92D050"/>
                    </a:solidFill>
                  </a:tcPr>
                </a:tc>
                <a:tc>
                  <a:txBody>
                    <a:bodyPr/>
                    <a:lstStyle/>
                    <a:p>
                      <a:pPr algn="ctr"/>
                      <a:r>
                        <a:rPr lang="es-ES" sz="1600" dirty="0">
                          <a:solidFill>
                            <a:srgbClr val="002060"/>
                          </a:solidFill>
                        </a:rPr>
                        <a:t>220,000</a:t>
                      </a:r>
                      <a:endParaRPr lang="es-PE" sz="1600" dirty="0">
                        <a:solidFill>
                          <a:srgbClr val="002060"/>
                        </a:solidFill>
                      </a:endParaRPr>
                    </a:p>
                  </a:txBody>
                  <a:tcPr>
                    <a:solidFill>
                      <a:srgbClr val="92D050"/>
                    </a:solidFill>
                  </a:tcPr>
                </a:tc>
                <a:extLst>
                  <a:ext uri="{0D108BD9-81ED-4DB2-BD59-A6C34878D82A}">
                    <a16:rowId xmlns:a16="http://schemas.microsoft.com/office/drawing/2014/main" val="10003"/>
                  </a:ext>
                </a:extLst>
              </a:tr>
              <a:tr h="370840">
                <a:tc>
                  <a:txBody>
                    <a:bodyPr/>
                    <a:lstStyle/>
                    <a:p>
                      <a:r>
                        <a:rPr lang="es-ES" sz="1600" dirty="0">
                          <a:solidFill>
                            <a:schemeClr val="bg1"/>
                          </a:solidFill>
                        </a:rPr>
                        <a:t>III. FLUJO DE INGRESOS Y COSTOS A PRECIOS DE MERCADO</a:t>
                      </a:r>
                      <a:endParaRPr lang="es-PE" sz="1600" dirty="0">
                        <a:solidFill>
                          <a:schemeClr val="bg1"/>
                        </a:solidFill>
                      </a:endParaRPr>
                    </a:p>
                  </a:txBody>
                  <a:tcPr>
                    <a:solidFill>
                      <a:srgbClr val="002060"/>
                    </a:solidFill>
                  </a:tcPr>
                </a:tc>
                <a:tc>
                  <a:txBody>
                    <a:bodyPr/>
                    <a:lstStyle/>
                    <a:p>
                      <a:pPr algn="ctr"/>
                      <a:r>
                        <a:rPr lang="es-ES" sz="1600" dirty="0">
                          <a:solidFill>
                            <a:schemeClr val="bg1"/>
                          </a:solidFill>
                        </a:rPr>
                        <a:t>- 151,000</a:t>
                      </a:r>
                      <a:endParaRPr lang="es-PE" sz="1600" dirty="0">
                        <a:solidFill>
                          <a:schemeClr val="bg1"/>
                        </a:solidFill>
                      </a:endParaRPr>
                    </a:p>
                  </a:txBody>
                  <a:tcPr>
                    <a:solidFill>
                      <a:srgbClr val="002060"/>
                    </a:solidFill>
                  </a:tcPr>
                </a:tc>
                <a:tc>
                  <a:txBody>
                    <a:bodyPr/>
                    <a:lstStyle/>
                    <a:p>
                      <a:pPr algn="ctr"/>
                      <a:r>
                        <a:rPr lang="es-ES" sz="1600" dirty="0">
                          <a:solidFill>
                            <a:schemeClr val="bg1"/>
                          </a:solidFill>
                        </a:rPr>
                        <a:t>- 120,000</a:t>
                      </a:r>
                      <a:endParaRPr lang="es-PE" sz="1600" dirty="0">
                        <a:solidFill>
                          <a:schemeClr val="bg1"/>
                        </a:solidFill>
                      </a:endParaRPr>
                    </a:p>
                  </a:txBody>
                  <a:tcPr>
                    <a:solidFill>
                      <a:srgbClr val="002060"/>
                    </a:solidFill>
                  </a:tcPr>
                </a:tc>
                <a:tc>
                  <a:txBody>
                    <a:bodyPr/>
                    <a:lstStyle/>
                    <a:p>
                      <a:pPr algn="ctr"/>
                      <a:r>
                        <a:rPr lang="es-ES" sz="1600" dirty="0">
                          <a:solidFill>
                            <a:schemeClr val="bg1"/>
                          </a:solidFill>
                        </a:rPr>
                        <a:t>- 82,000</a:t>
                      </a:r>
                      <a:endParaRPr lang="es-PE" sz="1600" dirty="0">
                        <a:solidFill>
                          <a:schemeClr val="bg1"/>
                        </a:solidFill>
                      </a:endParaRPr>
                    </a:p>
                  </a:txBody>
                  <a:tcPr>
                    <a:solidFill>
                      <a:srgbClr val="002060"/>
                    </a:solidFill>
                  </a:tcPr>
                </a:tc>
                <a:tc>
                  <a:txBody>
                    <a:bodyPr/>
                    <a:lstStyle/>
                    <a:p>
                      <a:pPr algn="ctr"/>
                      <a:r>
                        <a:rPr lang="es-ES" sz="1600" dirty="0">
                          <a:solidFill>
                            <a:schemeClr val="bg1"/>
                          </a:solidFill>
                        </a:rPr>
                        <a:t>- 51,000</a:t>
                      </a:r>
                      <a:endParaRPr lang="es-PE" sz="1600" dirty="0">
                        <a:solidFill>
                          <a:schemeClr val="bg1"/>
                        </a:solidFill>
                      </a:endParaRPr>
                    </a:p>
                  </a:txBody>
                  <a:tcPr>
                    <a:solidFill>
                      <a:srgbClr val="002060"/>
                    </a:solidFill>
                  </a:tcPr>
                </a:tc>
                <a:extLst>
                  <a:ext uri="{0D108BD9-81ED-4DB2-BD59-A6C34878D82A}">
                    <a16:rowId xmlns:a16="http://schemas.microsoft.com/office/drawing/2014/main" val="10004"/>
                  </a:ext>
                </a:extLst>
              </a:tr>
            </a:tbl>
          </a:graphicData>
        </a:graphic>
      </p:graphicFrame>
      <p:sp>
        <p:nvSpPr>
          <p:cNvPr id="8" name="7 CuadroTexto"/>
          <p:cNvSpPr txBox="1"/>
          <p:nvPr/>
        </p:nvSpPr>
        <p:spPr>
          <a:xfrm>
            <a:off x="5724128" y="6125602"/>
            <a:ext cx="2286016" cy="369332"/>
          </a:xfrm>
          <a:prstGeom prst="rect">
            <a:avLst/>
          </a:prstGeom>
          <a:solidFill>
            <a:srgbClr val="FF66CC"/>
          </a:solidFill>
          <a:ln w="28575">
            <a:solidFill>
              <a:schemeClr val="tx1"/>
            </a:solidFill>
          </a:ln>
        </p:spPr>
        <p:txBody>
          <a:bodyPr wrap="square" rtlCol="0">
            <a:spAutoFit/>
          </a:bodyPr>
          <a:lstStyle/>
          <a:p>
            <a:pPr algn="ctr"/>
            <a:r>
              <a:rPr lang="es-ES" dirty="0">
                <a:solidFill>
                  <a:srgbClr val="FFFF00"/>
                </a:solidFill>
              </a:rPr>
              <a:t>Calculamos el VANP</a:t>
            </a:r>
            <a:endParaRPr lang="es-PE" dirty="0">
              <a:solidFill>
                <a:srgbClr val="FFFF00"/>
              </a:solidFill>
            </a:endParaRPr>
          </a:p>
        </p:txBody>
      </p:sp>
      <p:sp>
        <p:nvSpPr>
          <p:cNvPr id="9" name="7 CuadroTexto">
            <a:extLst>
              <a:ext uri="{FF2B5EF4-FFF2-40B4-BE49-F238E27FC236}">
                <a16:creationId xmlns:a16="http://schemas.microsoft.com/office/drawing/2014/main" id="{AF683EBC-03DA-47CE-90B1-1534997438D6}"/>
              </a:ext>
            </a:extLst>
          </p:cNvPr>
          <p:cNvSpPr txBox="1"/>
          <p:nvPr/>
        </p:nvSpPr>
        <p:spPr>
          <a:xfrm>
            <a:off x="857224" y="6127488"/>
            <a:ext cx="3354736" cy="369332"/>
          </a:xfrm>
          <a:prstGeom prst="rect">
            <a:avLst/>
          </a:prstGeom>
          <a:solidFill>
            <a:srgbClr val="C00000"/>
          </a:solidFill>
          <a:ln w="28575">
            <a:solidFill>
              <a:schemeClr val="tx1"/>
            </a:solidFill>
          </a:ln>
        </p:spPr>
        <p:txBody>
          <a:bodyPr wrap="square" rtlCol="0">
            <a:spAutoFit/>
          </a:bodyPr>
          <a:lstStyle/>
          <a:p>
            <a:pPr algn="ctr"/>
            <a:r>
              <a:rPr lang="es-ES" dirty="0">
                <a:solidFill>
                  <a:srgbClr val="FFFF00"/>
                </a:solidFill>
              </a:rPr>
              <a:t>I – II = Fondos netos en cada año</a:t>
            </a:r>
            <a:endParaRPr lang="es-PE" dirty="0">
              <a:solidFill>
                <a:srgbClr val="FFFF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5543560" cy="796908"/>
          </a:xfrm>
          <a:solidFill>
            <a:srgbClr val="B8FAF2"/>
          </a:solidFill>
          <a:ln w="38100">
            <a:solidFill>
              <a:srgbClr val="00B0F0"/>
            </a:solidFill>
          </a:ln>
        </p:spPr>
        <p:txBody>
          <a:bodyPr>
            <a:normAutofit/>
          </a:bodyPr>
          <a:lstStyle/>
          <a:p>
            <a:r>
              <a:rPr lang="es-ES" sz="2800" dirty="0"/>
              <a:t>TASA DE DECUENTO (TD)</a:t>
            </a:r>
            <a:endParaRPr lang="es-PE" sz="2800" dirty="0"/>
          </a:p>
        </p:txBody>
      </p:sp>
      <p:sp>
        <p:nvSpPr>
          <p:cNvPr id="4" name="CuadroTexto 3">
            <a:extLst>
              <a:ext uri="{FF2B5EF4-FFF2-40B4-BE49-F238E27FC236}">
                <a16:creationId xmlns:a16="http://schemas.microsoft.com/office/drawing/2014/main" id="{B7AD02AC-05A9-4107-9F9C-9D131BC8CA59}"/>
              </a:ext>
            </a:extLst>
          </p:cNvPr>
          <p:cNvSpPr txBox="1"/>
          <p:nvPr/>
        </p:nvSpPr>
        <p:spPr>
          <a:xfrm>
            <a:off x="382541" y="1700808"/>
            <a:ext cx="7848872" cy="1754326"/>
          </a:xfrm>
          <a:prstGeom prst="rect">
            <a:avLst/>
          </a:prstGeom>
          <a:noFill/>
          <a:ln>
            <a:solidFill>
              <a:srgbClr val="57DBAF"/>
            </a:solidFill>
          </a:ln>
        </p:spPr>
        <p:txBody>
          <a:bodyPr wrap="square" rtlCol="0">
            <a:spAutoFit/>
          </a:bodyPr>
          <a:lstStyle/>
          <a:p>
            <a:r>
              <a:rPr lang="es-PE" dirty="0"/>
              <a:t>Tasa privada de descuento (TPD). Es el costo privado de los fondos que la empresa debe pagar para financiar nuevas inversiones = 11%. Sirve para obtener VANP</a:t>
            </a:r>
          </a:p>
          <a:p>
            <a:r>
              <a:rPr lang="es-PE" dirty="0"/>
              <a:t>Tasa social de descuento (TSD: Podría usarse), normado por el SNIP = 14%.</a:t>
            </a:r>
          </a:p>
          <a:p>
            <a:pPr>
              <a:buNone/>
            </a:pPr>
            <a:r>
              <a:rPr lang="es-PE" dirty="0"/>
              <a:t> </a:t>
            </a:r>
          </a:p>
          <a:p>
            <a:pPr>
              <a:buNone/>
            </a:pPr>
            <a:r>
              <a:rPr lang="es-PE" dirty="0"/>
              <a:t>La utilización de una única tasa de descuento permite la comparación del valor actual neto de los proyectos de inversión pública.</a:t>
            </a:r>
          </a:p>
        </p:txBody>
      </p:sp>
      <p:pic>
        <p:nvPicPr>
          <p:cNvPr id="3" name="Imagen 2">
            <a:extLst>
              <a:ext uri="{FF2B5EF4-FFF2-40B4-BE49-F238E27FC236}">
                <a16:creationId xmlns:a16="http://schemas.microsoft.com/office/drawing/2014/main" id="{EC7A5C4A-4509-46CF-A492-2E00877C358F}"/>
              </a:ext>
            </a:extLst>
          </p:cNvPr>
          <p:cNvPicPr>
            <a:picLocks noChangeAspect="1"/>
          </p:cNvPicPr>
          <p:nvPr/>
        </p:nvPicPr>
        <p:blipFill>
          <a:blip r:embed="rId2"/>
          <a:stretch>
            <a:fillRect/>
          </a:stretch>
        </p:blipFill>
        <p:spPr>
          <a:xfrm>
            <a:off x="2627784" y="3564042"/>
            <a:ext cx="3163416" cy="2866846"/>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1685908" cy="654032"/>
          </a:xfrm>
          <a:solidFill>
            <a:srgbClr val="99FFCC"/>
          </a:solidFill>
          <a:ln w="38100">
            <a:solidFill>
              <a:schemeClr val="accent1">
                <a:lumMod val="75000"/>
              </a:schemeClr>
            </a:solidFill>
          </a:ln>
        </p:spPr>
        <p:txBody>
          <a:bodyPr>
            <a:normAutofit/>
          </a:bodyPr>
          <a:lstStyle/>
          <a:p>
            <a:r>
              <a:rPr lang="es-ES" sz="3200" dirty="0"/>
              <a:t>VANP</a:t>
            </a:r>
            <a:endParaRPr lang="es-PE" sz="3200" dirty="0"/>
          </a:p>
        </p:txBody>
      </p:sp>
      <p:sp>
        <p:nvSpPr>
          <p:cNvPr id="4" name="3 CuadroTexto"/>
          <p:cNvSpPr txBox="1"/>
          <p:nvPr/>
        </p:nvSpPr>
        <p:spPr>
          <a:xfrm>
            <a:off x="928662" y="1714488"/>
            <a:ext cx="2071702" cy="400110"/>
          </a:xfrm>
          <a:prstGeom prst="rect">
            <a:avLst/>
          </a:prstGeom>
          <a:solidFill>
            <a:srgbClr val="C00000"/>
          </a:solidFill>
          <a:ln>
            <a:solidFill>
              <a:srgbClr val="FFFF00"/>
            </a:solidFill>
          </a:ln>
        </p:spPr>
        <p:txBody>
          <a:bodyPr wrap="square" rtlCol="0">
            <a:spAutoFit/>
          </a:bodyPr>
          <a:lstStyle/>
          <a:p>
            <a:pPr algn="ctr"/>
            <a:r>
              <a:rPr lang="es-ES" sz="2000" dirty="0">
                <a:solidFill>
                  <a:srgbClr val="FFFF00"/>
                </a:solidFill>
              </a:rPr>
              <a:t>ALTERNATIVA  1</a:t>
            </a:r>
            <a:endParaRPr lang="es-PE" sz="2000" dirty="0">
              <a:solidFill>
                <a:srgbClr val="FFFF00"/>
              </a:solidFill>
            </a:endParaRPr>
          </a:p>
        </p:txBody>
      </p:sp>
      <p:sp>
        <p:nvSpPr>
          <p:cNvPr id="5" name="4 CuadroTexto"/>
          <p:cNvSpPr txBox="1"/>
          <p:nvPr/>
        </p:nvSpPr>
        <p:spPr>
          <a:xfrm>
            <a:off x="5000628" y="1714488"/>
            <a:ext cx="2071702" cy="400110"/>
          </a:xfrm>
          <a:prstGeom prst="rect">
            <a:avLst/>
          </a:prstGeom>
          <a:solidFill>
            <a:srgbClr val="00B050"/>
          </a:solidFill>
          <a:ln>
            <a:solidFill>
              <a:srgbClr val="002060"/>
            </a:solidFill>
          </a:ln>
        </p:spPr>
        <p:txBody>
          <a:bodyPr wrap="square" rtlCol="0">
            <a:spAutoFit/>
          </a:bodyPr>
          <a:lstStyle/>
          <a:p>
            <a:pPr algn="ctr"/>
            <a:r>
              <a:rPr lang="es-ES" sz="2000" dirty="0"/>
              <a:t>ALTERNATIVA  2</a:t>
            </a:r>
            <a:endParaRPr lang="es-PE" sz="2000" dirty="0"/>
          </a:p>
        </p:txBody>
      </p:sp>
      <p:sp>
        <p:nvSpPr>
          <p:cNvPr id="6" name="5 CuadroTexto"/>
          <p:cNvSpPr txBox="1"/>
          <p:nvPr/>
        </p:nvSpPr>
        <p:spPr>
          <a:xfrm>
            <a:off x="928662" y="2214554"/>
            <a:ext cx="2714644" cy="584775"/>
          </a:xfrm>
          <a:prstGeom prst="rect">
            <a:avLst/>
          </a:prstGeom>
          <a:solidFill>
            <a:schemeClr val="accent2">
              <a:lumMod val="20000"/>
              <a:lumOff val="80000"/>
            </a:schemeClr>
          </a:solidFill>
          <a:ln>
            <a:solidFill>
              <a:srgbClr val="FFFF00"/>
            </a:solidFill>
          </a:ln>
        </p:spPr>
        <p:txBody>
          <a:bodyPr wrap="square" rtlCol="0">
            <a:spAutoFit/>
          </a:bodyPr>
          <a:lstStyle/>
          <a:p>
            <a:pPr algn="ctr"/>
            <a:r>
              <a:rPr lang="es-ES" sz="3200" dirty="0"/>
              <a:t>S/ - 856,452</a:t>
            </a:r>
            <a:endParaRPr lang="es-PE" sz="3200" dirty="0"/>
          </a:p>
        </p:txBody>
      </p:sp>
      <p:sp>
        <p:nvSpPr>
          <p:cNvPr id="7" name="6 CuadroTexto"/>
          <p:cNvSpPr txBox="1"/>
          <p:nvPr/>
        </p:nvSpPr>
        <p:spPr>
          <a:xfrm>
            <a:off x="5000628" y="2214554"/>
            <a:ext cx="2786082" cy="584775"/>
          </a:xfrm>
          <a:prstGeom prst="rect">
            <a:avLst/>
          </a:prstGeom>
          <a:solidFill>
            <a:schemeClr val="accent3">
              <a:lumMod val="40000"/>
              <a:lumOff val="60000"/>
            </a:schemeClr>
          </a:solidFill>
          <a:ln>
            <a:solidFill>
              <a:srgbClr val="002060"/>
            </a:solidFill>
          </a:ln>
        </p:spPr>
        <p:txBody>
          <a:bodyPr wrap="square" rtlCol="0">
            <a:spAutoFit/>
          </a:bodyPr>
          <a:lstStyle/>
          <a:p>
            <a:r>
              <a:rPr lang="es-ES" sz="3200" dirty="0"/>
              <a:t>S/ - 583,673</a:t>
            </a:r>
            <a:endParaRPr lang="es-PE" sz="3200" dirty="0"/>
          </a:p>
        </p:txBody>
      </p:sp>
      <p:pic>
        <p:nvPicPr>
          <p:cNvPr id="2050" name="Picture 2" descr="https://encrypted-tbn0.gstatic.com/images?q=tbn:ANd9GcT4a_qzeru1CY1lOTp5DwpTqdZTUkkhKQiL6hdPv5yKu81GPJ7_-WBWl3g">
            <a:hlinkClick r:id="rId2"/>
          </p:cNvPr>
          <p:cNvPicPr>
            <a:picLocks noChangeAspect="1" noChangeArrowheads="1"/>
          </p:cNvPicPr>
          <p:nvPr/>
        </p:nvPicPr>
        <p:blipFill>
          <a:blip r:embed="rId3"/>
          <a:srcRect/>
          <a:stretch>
            <a:fillRect/>
          </a:stretch>
        </p:blipFill>
        <p:spPr bwMode="auto">
          <a:xfrm>
            <a:off x="1000100" y="3643314"/>
            <a:ext cx="2671771" cy="1781183"/>
          </a:xfrm>
          <a:prstGeom prst="rect">
            <a:avLst/>
          </a:prstGeom>
          <a:noFill/>
        </p:spPr>
      </p:pic>
      <p:pic>
        <p:nvPicPr>
          <p:cNvPr id="2052" name="Picture 4" descr="https://encrypted-tbn3.gstatic.com/images?q=tbn:ANd9GcRPPb1UfCT0hpAqBqz8gMEbfXlR23KZO-i0nOdCpABUSUcs2Qj7qHEJ3kI">
            <a:hlinkClick r:id="rId4"/>
          </p:cNvPr>
          <p:cNvPicPr>
            <a:picLocks noChangeAspect="1" noChangeArrowheads="1"/>
          </p:cNvPicPr>
          <p:nvPr/>
        </p:nvPicPr>
        <p:blipFill>
          <a:blip r:embed="rId5"/>
          <a:srcRect/>
          <a:stretch>
            <a:fillRect/>
          </a:stretch>
        </p:blipFill>
        <p:spPr bwMode="auto">
          <a:xfrm>
            <a:off x="5214942" y="3571876"/>
            <a:ext cx="2500322" cy="1875244"/>
          </a:xfrm>
          <a:prstGeom prst="rect">
            <a:avLst/>
          </a:prstGeom>
          <a:noFill/>
        </p:spPr>
      </p:pic>
      <p:sp>
        <p:nvSpPr>
          <p:cNvPr id="9" name="5 CuadroTexto">
            <a:extLst>
              <a:ext uri="{FF2B5EF4-FFF2-40B4-BE49-F238E27FC236}">
                <a16:creationId xmlns:a16="http://schemas.microsoft.com/office/drawing/2014/main" id="{018CB215-5EB5-47ED-8F72-E662AE1E3D18}"/>
              </a:ext>
            </a:extLst>
          </p:cNvPr>
          <p:cNvSpPr txBox="1"/>
          <p:nvPr/>
        </p:nvSpPr>
        <p:spPr>
          <a:xfrm>
            <a:off x="1115616" y="2958583"/>
            <a:ext cx="2556255" cy="338554"/>
          </a:xfrm>
          <a:prstGeom prst="rect">
            <a:avLst/>
          </a:prstGeom>
          <a:solidFill>
            <a:schemeClr val="accent2">
              <a:lumMod val="20000"/>
              <a:lumOff val="80000"/>
            </a:schemeClr>
          </a:solidFill>
          <a:ln>
            <a:solidFill>
              <a:srgbClr val="FFFF00"/>
            </a:solidFill>
          </a:ln>
        </p:spPr>
        <p:txBody>
          <a:bodyPr wrap="square" rtlCol="0">
            <a:spAutoFit/>
          </a:bodyPr>
          <a:lstStyle/>
          <a:p>
            <a:pPr algn="ctr"/>
            <a:r>
              <a:rPr lang="es-ES" sz="1600" dirty="0"/>
              <a:t>De acuerdo TSD S/ - 796,258</a:t>
            </a:r>
            <a:endParaRPr lang="es-PE" sz="1600" dirty="0"/>
          </a:p>
        </p:txBody>
      </p:sp>
      <p:sp>
        <p:nvSpPr>
          <p:cNvPr id="11" name="6 CuadroTexto">
            <a:extLst>
              <a:ext uri="{FF2B5EF4-FFF2-40B4-BE49-F238E27FC236}">
                <a16:creationId xmlns:a16="http://schemas.microsoft.com/office/drawing/2014/main" id="{847C59C7-0FB1-41F6-A1DD-7D07ED6ED914}"/>
              </a:ext>
            </a:extLst>
          </p:cNvPr>
          <p:cNvSpPr txBox="1"/>
          <p:nvPr/>
        </p:nvSpPr>
        <p:spPr>
          <a:xfrm>
            <a:off x="5214943" y="2958582"/>
            <a:ext cx="2571768" cy="338554"/>
          </a:xfrm>
          <a:prstGeom prst="rect">
            <a:avLst/>
          </a:prstGeom>
          <a:solidFill>
            <a:schemeClr val="accent3">
              <a:lumMod val="40000"/>
              <a:lumOff val="60000"/>
            </a:schemeClr>
          </a:solidFill>
          <a:ln>
            <a:solidFill>
              <a:srgbClr val="002060"/>
            </a:solidFill>
          </a:ln>
        </p:spPr>
        <p:txBody>
          <a:bodyPr wrap="square" rtlCol="0">
            <a:spAutoFit/>
          </a:bodyPr>
          <a:lstStyle/>
          <a:p>
            <a:r>
              <a:rPr lang="es-ES" sz="1600" dirty="0"/>
              <a:t>De acuerdo TSD S/ - 523,479</a:t>
            </a:r>
            <a:endParaRPr lang="es-PE" sz="16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643042" y="285728"/>
            <a:ext cx="5429288" cy="584775"/>
          </a:xfrm>
          <a:prstGeom prst="rect">
            <a:avLst/>
          </a:prstGeom>
          <a:solidFill>
            <a:srgbClr val="FFFFCC"/>
          </a:solidFill>
          <a:ln w="38100">
            <a:solidFill>
              <a:schemeClr val="tx1"/>
            </a:solidFill>
          </a:ln>
        </p:spPr>
        <p:txBody>
          <a:bodyPr wrap="square" rtlCol="0">
            <a:spAutoFit/>
          </a:bodyPr>
          <a:lstStyle/>
          <a:p>
            <a:pPr algn="ctr"/>
            <a:r>
              <a:rPr lang="es-ES" sz="3200" dirty="0"/>
              <a:t>COSTOS A PRECIOS SOCIALES</a:t>
            </a:r>
            <a:endParaRPr lang="es-PE" sz="3200" dirty="0"/>
          </a:p>
        </p:txBody>
      </p:sp>
      <p:sp>
        <p:nvSpPr>
          <p:cNvPr id="3" name="2 CuadroTexto"/>
          <p:cNvSpPr txBox="1"/>
          <p:nvPr/>
        </p:nvSpPr>
        <p:spPr>
          <a:xfrm>
            <a:off x="571472" y="1214422"/>
            <a:ext cx="8001056" cy="923330"/>
          </a:xfrm>
          <a:prstGeom prst="rect">
            <a:avLst/>
          </a:prstGeom>
          <a:solidFill>
            <a:srgbClr val="FFC000"/>
          </a:solidFill>
          <a:ln>
            <a:solidFill>
              <a:schemeClr val="tx1"/>
            </a:solidFill>
          </a:ln>
        </p:spPr>
        <p:txBody>
          <a:bodyPr wrap="square" rtlCol="0">
            <a:spAutoFit/>
          </a:bodyPr>
          <a:lstStyle/>
          <a:p>
            <a:pPr algn="ctr"/>
            <a:r>
              <a:rPr lang="es-ES" dirty="0">
                <a:solidFill>
                  <a:srgbClr val="FF0000"/>
                </a:solidFill>
              </a:rPr>
              <a:t>El precio social </a:t>
            </a:r>
            <a:r>
              <a:rPr lang="es-ES" dirty="0"/>
              <a:t>de un bien, servicio, insumo o factor productivo, es igual al precio de mercado corregido por un factor de corrección que representa las distorsiones e imperfecciones</a:t>
            </a:r>
            <a:endParaRPr lang="es-PE" dirty="0"/>
          </a:p>
        </p:txBody>
      </p:sp>
      <p:sp>
        <p:nvSpPr>
          <p:cNvPr id="5" name="4 CuadroTexto"/>
          <p:cNvSpPr txBox="1"/>
          <p:nvPr/>
        </p:nvSpPr>
        <p:spPr>
          <a:xfrm>
            <a:off x="928662" y="2428868"/>
            <a:ext cx="7429552" cy="1754326"/>
          </a:xfrm>
          <a:prstGeom prst="rect">
            <a:avLst/>
          </a:prstGeom>
          <a:solidFill>
            <a:schemeClr val="accent6">
              <a:lumMod val="40000"/>
              <a:lumOff val="60000"/>
            </a:schemeClr>
          </a:solidFill>
          <a:ln>
            <a:solidFill>
              <a:schemeClr val="tx1"/>
            </a:solidFill>
          </a:ln>
        </p:spPr>
        <p:txBody>
          <a:bodyPr wrap="square" rtlCol="0">
            <a:spAutoFit/>
          </a:bodyPr>
          <a:lstStyle/>
          <a:p>
            <a:pPr algn="ctr"/>
            <a:r>
              <a:rPr lang="es-ES" dirty="0"/>
              <a:t>El precio social refleja el verdadero costo que significa para la sociedad el uso de un bien, servicio o factor productivo. Los precios de mercado traen una serie de distorsiones, producto de impuestos, subsidio, etc., que nos impiden conocer cual es el verdadero valor asumido por el país en su conjunto. Por esta razón para cada alternativa es necesario expresar los costos de inversión y post inversión a precios sociales.</a:t>
            </a:r>
            <a:endParaRPr lang="es-PE" dirty="0"/>
          </a:p>
        </p:txBody>
      </p:sp>
      <p:sp>
        <p:nvSpPr>
          <p:cNvPr id="6" name="5 Elipse"/>
          <p:cNvSpPr/>
          <p:nvPr/>
        </p:nvSpPr>
        <p:spPr>
          <a:xfrm>
            <a:off x="857224" y="4572008"/>
            <a:ext cx="2000264" cy="1143008"/>
          </a:xfrm>
          <a:prstGeom prst="ellipse">
            <a:avLst/>
          </a:prstGeom>
          <a:solidFill>
            <a:srgbClr val="D8F8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Costo a precios de mercado</a:t>
            </a:r>
            <a:endParaRPr lang="es-PE" dirty="0">
              <a:solidFill>
                <a:schemeClr val="tx1"/>
              </a:solidFill>
            </a:endParaRPr>
          </a:p>
        </p:txBody>
      </p:sp>
      <p:sp>
        <p:nvSpPr>
          <p:cNvPr id="7" name="6 Elipse"/>
          <p:cNvSpPr/>
          <p:nvPr/>
        </p:nvSpPr>
        <p:spPr>
          <a:xfrm>
            <a:off x="6215074" y="4643446"/>
            <a:ext cx="2000264" cy="1000132"/>
          </a:xfrm>
          <a:prstGeom prst="ellipse">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Costo a precio social</a:t>
            </a:r>
            <a:endParaRPr lang="es-PE" dirty="0">
              <a:solidFill>
                <a:schemeClr val="tx1"/>
              </a:solidFill>
            </a:endParaRPr>
          </a:p>
        </p:txBody>
      </p:sp>
      <p:sp>
        <p:nvSpPr>
          <p:cNvPr id="8" name="7 CuadroTexto"/>
          <p:cNvSpPr txBox="1"/>
          <p:nvPr/>
        </p:nvSpPr>
        <p:spPr>
          <a:xfrm>
            <a:off x="3071802" y="5000636"/>
            <a:ext cx="285752" cy="369332"/>
          </a:xfrm>
          <a:prstGeom prst="rect">
            <a:avLst/>
          </a:prstGeom>
          <a:solidFill>
            <a:srgbClr val="FFFFCC"/>
          </a:solidFill>
          <a:ln>
            <a:solidFill>
              <a:schemeClr val="tx1"/>
            </a:solidFill>
          </a:ln>
        </p:spPr>
        <p:txBody>
          <a:bodyPr wrap="square" rtlCol="0">
            <a:spAutoFit/>
          </a:bodyPr>
          <a:lstStyle/>
          <a:p>
            <a:r>
              <a:rPr lang="es-ES" b="1" dirty="0"/>
              <a:t>X</a:t>
            </a:r>
            <a:endParaRPr lang="es-PE" b="1" dirty="0"/>
          </a:p>
        </p:txBody>
      </p:sp>
      <p:sp>
        <p:nvSpPr>
          <p:cNvPr id="9" name="8 CuadroTexto"/>
          <p:cNvSpPr txBox="1"/>
          <p:nvPr/>
        </p:nvSpPr>
        <p:spPr>
          <a:xfrm>
            <a:off x="5786446" y="5000636"/>
            <a:ext cx="285752" cy="369332"/>
          </a:xfrm>
          <a:prstGeom prst="rect">
            <a:avLst/>
          </a:prstGeom>
          <a:solidFill>
            <a:srgbClr val="FFFFCC"/>
          </a:solidFill>
          <a:ln>
            <a:solidFill>
              <a:schemeClr val="tx1"/>
            </a:solidFill>
          </a:ln>
        </p:spPr>
        <p:txBody>
          <a:bodyPr wrap="square" rtlCol="0">
            <a:spAutoFit/>
          </a:bodyPr>
          <a:lstStyle/>
          <a:p>
            <a:r>
              <a:rPr lang="es-ES" b="1" dirty="0"/>
              <a:t>=</a:t>
            </a:r>
            <a:endParaRPr lang="es-PE" b="1" dirty="0"/>
          </a:p>
        </p:txBody>
      </p:sp>
      <p:sp>
        <p:nvSpPr>
          <p:cNvPr id="10" name="9 Elipse"/>
          <p:cNvSpPr/>
          <p:nvPr/>
        </p:nvSpPr>
        <p:spPr>
          <a:xfrm>
            <a:off x="3571868" y="4714884"/>
            <a:ext cx="2000264" cy="1000132"/>
          </a:xfrm>
          <a:prstGeom prst="ellipse">
            <a:avLst/>
          </a:prstGeom>
          <a:solidFill>
            <a:srgbClr val="D8F8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Factor de corrección</a:t>
            </a:r>
            <a:endParaRPr lang="es-PE" dirty="0">
              <a:solidFill>
                <a:schemeClr val="tx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214290"/>
            <a:ext cx="4757742" cy="654032"/>
          </a:xfrm>
          <a:solidFill>
            <a:srgbClr val="FFFFCC"/>
          </a:solidFill>
          <a:ln w="38100">
            <a:solidFill>
              <a:schemeClr val="tx1"/>
            </a:solidFill>
          </a:ln>
        </p:spPr>
        <p:txBody>
          <a:bodyPr>
            <a:normAutofit/>
          </a:bodyPr>
          <a:lstStyle/>
          <a:p>
            <a:r>
              <a:rPr lang="es-ES" sz="3200" dirty="0"/>
              <a:t>FACTORES DE CORRECCIÓN</a:t>
            </a:r>
            <a:endParaRPr lang="es-PE" sz="3200" dirty="0"/>
          </a:p>
        </p:txBody>
      </p:sp>
      <p:sp>
        <p:nvSpPr>
          <p:cNvPr id="4" name="3 Elipse"/>
          <p:cNvSpPr/>
          <p:nvPr/>
        </p:nvSpPr>
        <p:spPr>
          <a:xfrm>
            <a:off x="571472" y="1000108"/>
            <a:ext cx="1214446" cy="42862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MEF</a:t>
            </a:r>
            <a:endParaRPr lang="es-PE" dirty="0">
              <a:solidFill>
                <a:schemeClr val="tx1"/>
              </a:solidFill>
            </a:endParaRPr>
          </a:p>
        </p:txBody>
      </p:sp>
      <p:sp>
        <p:nvSpPr>
          <p:cNvPr id="5" name="4 Elipse"/>
          <p:cNvSpPr/>
          <p:nvPr/>
        </p:nvSpPr>
        <p:spPr>
          <a:xfrm>
            <a:off x="428596" y="1571612"/>
            <a:ext cx="2214578" cy="1928826"/>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 Origen nacional</a:t>
            </a:r>
            <a:endParaRPr lang="es-PE" dirty="0"/>
          </a:p>
        </p:txBody>
      </p:sp>
      <p:sp>
        <p:nvSpPr>
          <p:cNvPr id="6" name="5 Elipse"/>
          <p:cNvSpPr/>
          <p:nvPr/>
        </p:nvSpPr>
        <p:spPr>
          <a:xfrm>
            <a:off x="3071802" y="1500174"/>
            <a:ext cx="2428892" cy="2000264"/>
          </a:xfrm>
          <a:prstGeom prst="ellipse">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2. Origen importado</a:t>
            </a:r>
            <a:endParaRPr lang="es-PE" dirty="0"/>
          </a:p>
        </p:txBody>
      </p:sp>
      <p:sp>
        <p:nvSpPr>
          <p:cNvPr id="7" name="6 Elipse"/>
          <p:cNvSpPr/>
          <p:nvPr/>
        </p:nvSpPr>
        <p:spPr>
          <a:xfrm>
            <a:off x="5929322" y="1428736"/>
            <a:ext cx="2428892" cy="2143140"/>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 Remuneración mano de obra calificada</a:t>
            </a:r>
            <a:endParaRPr lang="es-PE" dirty="0"/>
          </a:p>
        </p:txBody>
      </p:sp>
      <p:sp>
        <p:nvSpPr>
          <p:cNvPr id="8" name="7 Elipse"/>
          <p:cNvSpPr/>
          <p:nvPr/>
        </p:nvSpPr>
        <p:spPr>
          <a:xfrm>
            <a:off x="1357290" y="3857628"/>
            <a:ext cx="2500330" cy="1928826"/>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4. Salario mano de obra  no calificada</a:t>
            </a:r>
            <a:endParaRPr lang="es-PE" dirty="0"/>
          </a:p>
        </p:txBody>
      </p:sp>
      <p:sp>
        <p:nvSpPr>
          <p:cNvPr id="9" name="8 Elipse"/>
          <p:cNvSpPr/>
          <p:nvPr/>
        </p:nvSpPr>
        <p:spPr>
          <a:xfrm>
            <a:off x="4500562" y="3929066"/>
            <a:ext cx="2571768" cy="1857388"/>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5. Combustibles</a:t>
            </a:r>
            <a:endParaRPr lang="es-PE"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785786" y="1214422"/>
            <a:ext cx="3000396" cy="369332"/>
          </a:xfrm>
          <a:prstGeom prst="rect">
            <a:avLst/>
          </a:prstGeom>
          <a:solidFill>
            <a:schemeClr val="accent5">
              <a:lumMod val="75000"/>
            </a:schemeClr>
          </a:solidFill>
          <a:ln>
            <a:solidFill>
              <a:srgbClr val="FFFF00"/>
            </a:solidFill>
          </a:ln>
        </p:spPr>
        <p:txBody>
          <a:bodyPr wrap="square" rtlCol="0">
            <a:spAutoFit/>
          </a:bodyPr>
          <a:lstStyle/>
          <a:p>
            <a:pPr algn="ctr"/>
            <a:r>
              <a:rPr lang="es-ES" dirty="0">
                <a:solidFill>
                  <a:schemeClr val="bg1"/>
                </a:solidFill>
              </a:rPr>
              <a:t>Mano de obra no calificada</a:t>
            </a:r>
            <a:endParaRPr lang="es-PE" dirty="0">
              <a:solidFill>
                <a:schemeClr val="bg1"/>
              </a:solidFill>
            </a:endParaRPr>
          </a:p>
        </p:txBody>
      </p:sp>
      <p:graphicFrame>
        <p:nvGraphicFramePr>
          <p:cNvPr id="6" name="5 Tabla"/>
          <p:cNvGraphicFramePr>
            <a:graphicFrameLocks noGrp="1"/>
          </p:cNvGraphicFramePr>
          <p:nvPr/>
        </p:nvGraphicFramePr>
        <p:xfrm>
          <a:off x="285720" y="1714488"/>
          <a:ext cx="4286280" cy="1854200"/>
        </p:xfrm>
        <a:graphic>
          <a:graphicData uri="http://schemas.openxmlformats.org/drawingml/2006/table">
            <a:tbl>
              <a:tblPr firstRow="1" bandRow="1">
                <a:tableStyleId>{5C22544A-7EE6-4342-B048-85BDC9FD1C3A}</a:tableStyleId>
              </a:tblPr>
              <a:tblGrid>
                <a:gridCol w="2180739">
                  <a:extLst>
                    <a:ext uri="{9D8B030D-6E8A-4147-A177-3AD203B41FA5}">
                      <a16:colId xmlns:a16="http://schemas.microsoft.com/office/drawing/2014/main" val="20000"/>
                    </a:ext>
                  </a:extLst>
                </a:gridCol>
                <a:gridCol w="923119">
                  <a:extLst>
                    <a:ext uri="{9D8B030D-6E8A-4147-A177-3AD203B41FA5}">
                      <a16:colId xmlns:a16="http://schemas.microsoft.com/office/drawing/2014/main" val="20001"/>
                    </a:ext>
                  </a:extLst>
                </a:gridCol>
                <a:gridCol w="1182422">
                  <a:extLst>
                    <a:ext uri="{9D8B030D-6E8A-4147-A177-3AD203B41FA5}">
                      <a16:colId xmlns:a16="http://schemas.microsoft.com/office/drawing/2014/main" val="20002"/>
                    </a:ext>
                  </a:extLst>
                </a:gridCol>
              </a:tblGrid>
              <a:tr h="370840">
                <a:tc>
                  <a:txBody>
                    <a:bodyPr/>
                    <a:lstStyle/>
                    <a:p>
                      <a:pPr algn="ctr"/>
                      <a:r>
                        <a:rPr lang="es-ES" dirty="0"/>
                        <a:t>Región Geográfica</a:t>
                      </a:r>
                      <a:endParaRPr lang="es-PE"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s-ES" dirty="0"/>
                        <a:t>Urbano</a:t>
                      </a:r>
                      <a:endParaRPr lang="es-PE"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s-ES" dirty="0"/>
                        <a:t>Rural</a:t>
                      </a:r>
                      <a:endParaRPr lang="es-PE"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r h="370840">
                <a:tc>
                  <a:txBody>
                    <a:bodyPr/>
                    <a:lstStyle/>
                    <a:p>
                      <a:r>
                        <a:rPr lang="es-ES" dirty="0"/>
                        <a:t>Lima metropolitana</a:t>
                      </a:r>
                      <a:endParaRPr lang="es-PE"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FFFCC"/>
                    </a:solidFill>
                  </a:tcPr>
                </a:tc>
                <a:tc>
                  <a:txBody>
                    <a:bodyPr/>
                    <a:lstStyle/>
                    <a:p>
                      <a:pPr algn="ctr"/>
                      <a:r>
                        <a:rPr lang="es-ES" dirty="0"/>
                        <a:t>0.86</a:t>
                      </a:r>
                      <a:endParaRPr lang="es-PE" dirty="0"/>
                    </a:p>
                  </a:txBody>
                  <a:tcPr>
                    <a:lnT w="12700" cap="flat" cmpd="sng" algn="ctr">
                      <a:solidFill>
                        <a:schemeClr val="tx1"/>
                      </a:solidFill>
                      <a:prstDash val="solid"/>
                      <a:round/>
                      <a:headEnd type="none" w="med" len="med"/>
                      <a:tailEnd type="none" w="med" len="med"/>
                    </a:lnT>
                    <a:solidFill>
                      <a:srgbClr val="FFFFCC"/>
                    </a:solidFill>
                  </a:tcPr>
                </a:tc>
                <a:tc>
                  <a:txBody>
                    <a:bodyPr/>
                    <a:lstStyle/>
                    <a:p>
                      <a:pPr algn="ctr"/>
                      <a:r>
                        <a:rPr lang="es-ES" dirty="0"/>
                        <a:t>-</a:t>
                      </a:r>
                      <a:endParaRPr lang="es-PE"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FFCC"/>
                    </a:solidFill>
                  </a:tcPr>
                </a:tc>
                <a:extLst>
                  <a:ext uri="{0D108BD9-81ED-4DB2-BD59-A6C34878D82A}">
                    <a16:rowId xmlns:a16="http://schemas.microsoft.com/office/drawing/2014/main" val="10001"/>
                  </a:ext>
                </a:extLst>
              </a:tr>
              <a:tr h="370840">
                <a:tc>
                  <a:txBody>
                    <a:bodyPr/>
                    <a:lstStyle/>
                    <a:p>
                      <a:r>
                        <a:rPr lang="es-ES" dirty="0"/>
                        <a:t>Resto costa</a:t>
                      </a:r>
                      <a:endParaRPr lang="es-PE" dirty="0"/>
                    </a:p>
                  </a:txBody>
                  <a:tcPr>
                    <a:lnL w="12700" cap="flat" cmpd="sng" algn="ctr">
                      <a:solidFill>
                        <a:schemeClr val="tx1"/>
                      </a:solidFill>
                      <a:prstDash val="solid"/>
                      <a:round/>
                      <a:headEnd type="none" w="med" len="med"/>
                      <a:tailEnd type="none" w="med" len="med"/>
                    </a:lnL>
                    <a:solidFill>
                      <a:srgbClr val="FFFFCC"/>
                    </a:solidFill>
                  </a:tcPr>
                </a:tc>
                <a:tc>
                  <a:txBody>
                    <a:bodyPr/>
                    <a:lstStyle/>
                    <a:p>
                      <a:pPr algn="ctr"/>
                      <a:r>
                        <a:rPr lang="es-ES" dirty="0"/>
                        <a:t>0.68</a:t>
                      </a:r>
                      <a:endParaRPr lang="es-PE" dirty="0"/>
                    </a:p>
                  </a:txBody>
                  <a:tcPr>
                    <a:solidFill>
                      <a:srgbClr val="FFFFCC"/>
                    </a:solidFill>
                  </a:tcPr>
                </a:tc>
                <a:tc>
                  <a:txBody>
                    <a:bodyPr/>
                    <a:lstStyle/>
                    <a:p>
                      <a:pPr algn="ctr"/>
                      <a:r>
                        <a:rPr lang="es-ES" dirty="0"/>
                        <a:t>0.57</a:t>
                      </a:r>
                      <a:endParaRPr lang="es-PE" dirty="0"/>
                    </a:p>
                  </a:txBody>
                  <a:tcPr>
                    <a:lnR w="12700" cap="flat" cmpd="sng" algn="ctr">
                      <a:solidFill>
                        <a:schemeClr val="tx1"/>
                      </a:solidFill>
                      <a:prstDash val="solid"/>
                      <a:round/>
                      <a:headEnd type="none" w="med" len="med"/>
                      <a:tailEnd type="none" w="med" len="med"/>
                    </a:lnR>
                    <a:solidFill>
                      <a:srgbClr val="FFFFCC"/>
                    </a:solidFill>
                  </a:tcPr>
                </a:tc>
                <a:extLst>
                  <a:ext uri="{0D108BD9-81ED-4DB2-BD59-A6C34878D82A}">
                    <a16:rowId xmlns:a16="http://schemas.microsoft.com/office/drawing/2014/main" val="10002"/>
                  </a:ext>
                </a:extLst>
              </a:tr>
              <a:tr h="370840">
                <a:tc>
                  <a:txBody>
                    <a:bodyPr/>
                    <a:lstStyle/>
                    <a:p>
                      <a:r>
                        <a:rPr lang="es-ES" dirty="0"/>
                        <a:t>Sierra</a:t>
                      </a:r>
                      <a:endParaRPr lang="es-PE" dirty="0"/>
                    </a:p>
                  </a:txBody>
                  <a:tcPr>
                    <a:lnL w="12700" cap="flat" cmpd="sng" algn="ctr">
                      <a:solidFill>
                        <a:schemeClr val="tx1"/>
                      </a:solidFill>
                      <a:prstDash val="solid"/>
                      <a:round/>
                      <a:headEnd type="none" w="med" len="med"/>
                      <a:tailEnd type="none" w="med" len="med"/>
                    </a:lnL>
                    <a:solidFill>
                      <a:srgbClr val="FFFFCC"/>
                    </a:solidFill>
                  </a:tcPr>
                </a:tc>
                <a:tc>
                  <a:txBody>
                    <a:bodyPr/>
                    <a:lstStyle/>
                    <a:p>
                      <a:pPr algn="ctr"/>
                      <a:r>
                        <a:rPr lang="es-ES" dirty="0"/>
                        <a:t>0.60</a:t>
                      </a:r>
                      <a:endParaRPr lang="es-PE" dirty="0"/>
                    </a:p>
                  </a:txBody>
                  <a:tcPr>
                    <a:solidFill>
                      <a:srgbClr val="FFFFCC"/>
                    </a:solidFill>
                  </a:tcPr>
                </a:tc>
                <a:tc>
                  <a:txBody>
                    <a:bodyPr/>
                    <a:lstStyle/>
                    <a:p>
                      <a:pPr algn="ctr"/>
                      <a:r>
                        <a:rPr lang="es-ES" dirty="0"/>
                        <a:t>0.41</a:t>
                      </a:r>
                      <a:endParaRPr lang="es-PE" dirty="0"/>
                    </a:p>
                  </a:txBody>
                  <a:tcPr>
                    <a:lnR w="12700" cap="flat" cmpd="sng" algn="ctr">
                      <a:solidFill>
                        <a:schemeClr val="tx1"/>
                      </a:solidFill>
                      <a:prstDash val="solid"/>
                      <a:round/>
                      <a:headEnd type="none" w="med" len="med"/>
                      <a:tailEnd type="none" w="med" len="med"/>
                    </a:lnR>
                    <a:solidFill>
                      <a:srgbClr val="FFFFCC"/>
                    </a:solidFill>
                  </a:tcPr>
                </a:tc>
                <a:extLst>
                  <a:ext uri="{0D108BD9-81ED-4DB2-BD59-A6C34878D82A}">
                    <a16:rowId xmlns:a16="http://schemas.microsoft.com/office/drawing/2014/main" val="10003"/>
                  </a:ext>
                </a:extLst>
              </a:tr>
              <a:tr h="370840">
                <a:tc>
                  <a:txBody>
                    <a:bodyPr/>
                    <a:lstStyle/>
                    <a:p>
                      <a:r>
                        <a:rPr lang="es-ES" dirty="0"/>
                        <a:t>Selva</a:t>
                      </a:r>
                      <a:endParaRPr lang="es-PE"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FFCC"/>
                    </a:solidFill>
                  </a:tcPr>
                </a:tc>
                <a:tc>
                  <a:txBody>
                    <a:bodyPr/>
                    <a:lstStyle/>
                    <a:p>
                      <a:pPr algn="ctr"/>
                      <a:r>
                        <a:rPr lang="es-ES" dirty="0"/>
                        <a:t>0.63</a:t>
                      </a:r>
                      <a:endParaRPr lang="es-PE" dirty="0"/>
                    </a:p>
                  </a:txBody>
                  <a:tcPr>
                    <a:lnB w="12700" cap="flat" cmpd="sng" algn="ctr">
                      <a:solidFill>
                        <a:schemeClr val="tx1"/>
                      </a:solidFill>
                      <a:prstDash val="solid"/>
                      <a:round/>
                      <a:headEnd type="none" w="med" len="med"/>
                      <a:tailEnd type="none" w="med" len="med"/>
                    </a:lnB>
                    <a:solidFill>
                      <a:srgbClr val="FFFFCC"/>
                    </a:solidFill>
                  </a:tcPr>
                </a:tc>
                <a:tc>
                  <a:txBody>
                    <a:bodyPr/>
                    <a:lstStyle/>
                    <a:p>
                      <a:pPr algn="ctr"/>
                      <a:r>
                        <a:rPr lang="es-ES" dirty="0"/>
                        <a:t>0.49</a:t>
                      </a:r>
                      <a:endParaRPr lang="es-PE"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0004"/>
                  </a:ext>
                </a:extLst>
              </a:tr>
            </a:tbl>
          </a:graphicData>
        </a:graphic>
      </p:graphicFrame>
      <p:sp>
        <p:nvSpPr>
          <p:cNvPr id="7" name="6 Rectángulo"/>
          <p:cNvSpPr/>
          <p:nvPr/>
        </p:nvSpPr>
        <p:spPr>
          <a:xfrm>
            <a:off x="214282" y="214290"/>
            <a:ext cx="8501122" cy="923330"/>
          </a:xfrm>
          <a:prstGeom prst="rect">
            <a:avLst/>
          </a:prstGeom>
          <a:solidFill>
            <a:srgbClr val="D8F8F8"/>
          </a:solidFill>
          <a:ln w="38100">
            <a:solidFill>
              <a:srgbClr val="0070C0"/>
            </a:solidFill>
          </a:ln>
        </p:spPr>
        <p:txBody>
          <a:bodyPr wrap="square">
            <a:spAutoFit/>
          </a:bodyPr>
          <a:lstStyle/>
          <a:p>
            <a:endParaRPr lang="es-PE" dirty="0"/>
          </a:p>
          <a:p>
            <a:r>
              <a:rPr lang="es-PE" dirty="0"/>
              <a:t> Directiva General del Sistema Nacional de Inversión Pública Resolución Directoral N° 003-2011-EF/68.01 Anexo Modificado por RD N° 004-2013-EF/63.01 Anexo SNIP 10 </a:t>
            </a:r>
          </a:p>
        </p:txBody>
      </p:sp>
      <p:sp>
        <p:nvSpPr>
          <p:cNvPr id="8" name="7 CuadroTexto"/>
          <p:cNvSpPr txBox="1"/>
          <p:nvPr/>
        </p:nvSpPr>
        <p:spPr>
          <a:xfrm>
            <a:off x="357158" y="3643314"/>
            <a:ext cx="3571900" cy="369332"/>
          </a:xfrm>
          <a:prstGeom prst="rect">
            <a:avLst/>
          </a:prstGeom>
          <a:solidFill>
            <a:srgbClr val="FFFFCC"/>
          </a:solidFill>
          <a:ln>
            <a:solidFill>
              <a:srgbClr val="00B050"/>
            </a:solidFill>
          </a:ln>
        </p:spPr>
        <p:txBody>
          <a:bodyPr wrap="square" rtlCol="0">
            <a:spAutoFit/>
          </a:bodyPr>
          <a:lstStyle/>
          <a:p>
            <a:r>
              <a:rPr lang="es-ES" dirty="0"/>
              <a:t>Para el caso de combustible: 0.66</a:t>
            </a:r>
            <a:endParaRPr lang="es-PE" dirty="0"/>
          </a:p>
        </p:txBody>
      </p:sp>
      <p:sp>
        <p:nvSpPr>
          <p:cNvPr id="9" name="8 CuadroTexto"/>
          <p:cNvSpPr txBox="1"/>
          <p:nvPr/>
        </p:nvSpPr>
        <p:spPr>
          <a:xfrm>
            <a:off x="1142976" y="4071942"/>
            <a:ext cx="2357454" cy="369332"/>
          </a:xfrm>
          <a:prstGeom prst="rect">
            <a:avLst/>
          </a:prstGeom>
          <a:solidFill>
            <a:schemeClr val="accent5">
              <a:lumMod val="75000"/>
            </a:schemeClr>
          </a:solidFill>
          <a:ln>
            <a:solidFill>
              <a:srgbClr val="FFFF00"/>
            </a:solidFill>
          </a:ln>
        </p:spPr>
        <p:txBody>
          <a:bodyPr wrap="square" rtlCol="0">
            <a:spAutoFit/>
          </a:bodyPr>
          <a:lstStyle/>
          <a:p>
            <a:pPr algn="ctr"/>
            <a:r>
              <a:rPr lang="es-ES" dirty="0">
                <a:solidFill>
                  <a:schemeClr val="bg1"/>
                </a:solidFill>
              </a:rPr>
              <a:t>Electrificación rural</a:t>
            </a:r>
            <a:endParaRPr lang="es-PE" dirty="0">
              <a:solidFill>
                <a:schemeClr val="bg1"/>
              </a:solidFill>
            </a:endParaRPr>
          </a:p>
        </p:txBody>
      </p:sp>
      <p:graphicFrame>
        <p:nvGraphicFramePr>
          <p:cNvPr id="10" name="9 Tabla"/>
          <p:cNvGraphicFramePr>
            <a:graphicFrameLocks noGrp="1"/>
          </p:cNvGraphicFramePr>
          <p:nvPr/>
        </p:nvGraphicFramePr>
        <p:xfrm>
          <a:off x="214282" y="4572008"/>
          <a:ext cx="4572032" cy="1112520"/>
        </p:xfrm>
        <a:graphic>
          <a:graphicData uri="http://schemas.openxmlformats.org/drawingml/2006/table">
            <a:tbl>
              <a:tblPr firstRow="1" bandRow="1">
                <a:tableStyleId>{5C22544A-7EE6-4342-B048-85BDC9FD1C3A}</a:tableStyleId>
              </a:tblPr>
              <a:tblGrid>
                <a:gridCol w="3643338">
                  <a:extLst>
                    <a:ext uri="{9D8B030D-6E8A-4147-A177-3AD203B41FA5}">
                      <a16:colId xmlns:a16="http://schemas.microsoft.com/office/drawing/2014/main" val="20000"/>
                    </a:ext>
                  </a:extLst>
                </a:gridCol>
                <a:gridCol w="928694">
                  <a:extLst>
                    <a:ext uri="{9D8B030D-6E8A-4147-A177-3AD203B41FA5}">
                      <a16:colId xmlns:a16="http://schemas.microsoft.com/office/drawing/2014/main" val="20001"/>
                    </a:ext>
                  </a:extLst>
                </a:gridCol>
              </a:tblGrid>
              <a:tr h="370840">
                <a:tc>
                  <a:txBody>
                    <a:bodyPr/>
                    <a:lstStyle/>
                    <a:p>
                      <a:pPr algn="ctr"/>
                      <a:r>
                        <a:rPr lang="es-ES" dirty="0">
                          <a:solidFill>
                            <a:schemeClr val="tx1"/>
                          </a:solidFill>
                        </a:rPr>
                        <a:t>Nombre del parámetro</a:t>
                      </a:r>
                      <a:endParaRPr lang="es-PE"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r>
                        <a:rPr lang="es-ES" dirty="0">
                          <a:solidFill>
                            <a:schemeClr val="tx1"/>
                          </a:solidFill>
                        </a:rPr>
                        <a:t>Valor</a:t>
                      </a:r>
                      <a:endParaRPr lang="es-PE"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0"/>
                  </a:ext>
                </a:extLst>
              </a:tr>
              <a:tr h="370840">
                <a:tc>
                  <a:txBody>
                    <a:bodyPr/>
                    <a:lstStyle/>
                    <a:p>
                      <a:r>
                        <a:rPr lang="es-ES" sz="1600" dirty="0"/>
                        <a:t>Factor de corrección para la inversión </a:t>
                      </a:r>
                      <a:r>
                        <a:rPr lang="es-ES" sz="1200" dirty="0"/>
                        <a:t>(1)</a:t>
                      </a:r>
                      <a:endParaRPr lang="es-PE" sz="12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FFFCC"/>
                    </a:solidFill>
                  </a:tcPr>
                </a:tc>
                <a:tc>
                  <a:txBody>
                    <a:bodyPr/>
                    <a:lstStyle/>
                    <a:p>
                      <a:pPr algn="ctr"/>
                      <a:r>
                        <a:rPr lang="es-ES" sz="1600" dirty="0"/>
                        <a:t>0.8309</a:t>
                      </a:r>
                      <a:endParaRPr lang="es-PE"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FFCC"/>
                    </a:solidFill>
                  </a:tcPr>
                </a:tc>
                <a:extLst>
                  <a:ext uri="{0D108BD9-81ED-4DB2-BD59-A6C34878D82A}">
                    <a16:rowId xmlns:a16="http://schemas.microsoft.com/office/drawing/2014/main" val="10001"/>
                  </a:ext>
                </a:extLst>
              </a:tr>
              <a:tr h="370840">
                <a:tc>
                  <a:txBody>
                    <a:bodyPr/>
                    <a:lstStyle/>
                    <a:p>
                      <a:r>
                        <a:rPr lang="es-ES" sz="1600" dirty="0"/>
                        <a:t>Factor de corrección para la O</a:t>
                      </a:r>
                      <a:r>
                        <a:rPr lang="es-ES" sz="1600" baseline="0" dirty="0"/>
                        <a:t> y M </a:t>
                      </a:r>
                      <a:r>
                        <a:rPr lang="es-ES" sz="1200" baseline="0" dirty="0"/>
                        <a:t>(2)</a:t>
                      </a:r>
                      <a:endParaRPr lang="es-PE" sz="12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FFCC"/>
                    </a:solidFill>
                  </a:tcPr>
                </a:tc>
                <a:tc>
                  <a:txBody>
                    <a:bodyPr/>
                    <a:lstStyle/>
                    <a:p>
                      <a:pPr algn="ctr"/>
                      <a:r>
                        <a:rPr lang="es-ES" sz="1600" dirty="0"/>
                        <a:t>0.8475</a:t>
                      </a:r>
                      <a:endParaRPr lang="es-PE"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0002"/>
                  </a:ext>
                </a:extLst>
              </a:tr>
            </a:tbl>
          </a:graphicData>
        </a:graphic>
      </p:graphicFrame>
      <p:sp>
        <p:nvSpPr>
          <p:cNvPr id="11" name="10 CuadroTexto"/>
          <p:cNvSpPr txBox="1"/>
          <p:nvPr/>
        </p:nvSpPr>
        <p:spPr>
          <a:xfrm>
            <a:off x="214282" y="5715016"/>
            <a:ext cx="4857784" cy="600164"/>
          </a:xfrm>
          <a:prstGeom prst="rect">
            <a:avLst/>
          </a:prstGeom>
          <a:noFill/>
        </p:spPr>
        <p:txBody>
          <a:bodyPr wrap="square" rtlCol="0">
            <a:spAutoFit/>
          </a:bodyPr>
          <a:lstStyle/>
          <a:p>
            <a:r>
              <a:rPr lang="es-ES" sz="1100" dirty="0"/>
              <a:t>(1) Se aplica al total de la inversión a precios de mercado, siempre que no exceda los S/ 6 millones.</a:t>
            </a:r>
          </a:p>
          <a:p>
            <a:r>
              <a:rPr lang="es-ES" sz="1100" dirty="0"/>
              <a:t>(2) Se considera como servicio no transable de origen nacional</a:t>
            </a:r>
            <a:endParaRPr lang="es-PE" sz="1100" dirty="0"/>
          </a:p>
        </p:txBody>
      </p:sp>
      <p:sp>
        <p:nvSpPr>
          <p:cNvPr id="12" name="11 CuadroTexto"/>
          <p:cNvSpPr txBox="1"/>
          <p:nvPr/>
        </p:nvSpPr>
        <p:spPr>
          <a:xfrm>
            <a:off x="5072066" y="1214422"/>
            <a:ext cx="3286148" cy="369332"/>
          </a:xfrm>
          <a:prstGeom prst="rect">
            <a:avLst/>
          </a:prstGeom>
          <a:solidFill>
            <a:schemeClr val="accent5">
              <a:lumMod val="75000"/>
            </a:schemeClr>
          </a:solidFill>
          <a:ln>
            <a:solidFill>
              <a:srgbClr val="FFFF00"/>
            </a:solidFill>
          </a:ln>
        </p:spPr>
        <p:txBody>
          <a:bodyPr wrap="square" rtlCol="0">
            <a:spAutoFit/>
          </a:bodyPr>
          <a:lstStyle/>
          <a:p>
            <a:r>
              <a:rPr lang="es-ES" dirty="0">
                <a:solidFill>
                  <a:schemeClr val="bg1"/>
                </a:solidFill>
              </a:rPr>
              <a:t>Saneamiento rural - componente</a:t>
            </a:r>
            <a:endParaRPr lang="es-PE" dirty="0">
              <a:solidFill>
                <a:schemeClr val="bg1"/>
              </a:solidFill>
            </a:endParaRPr>
          </a:p>
        </p:txBody>
      </p:sp>
      <p:graphicFrame>
        <p:nvGraphicFramePr>
          <p:cNvPr id="13" name="12 Tabla"/>
          <p:cNvGraphicFramePr>
            <a:graphicFrameLocks noGrp="1"/>
          </p:cNvGraphicFramePr>
          <p:nvPr/>
        </p:nvGraphicFramePr>
        <p:xfrm>
          <a:off x="4714876" y="1714488"/>
          <a:ext cx="3929090" cy="2012502"/>
        </p:xfrm>
        <a:graphic>
          <a:graphicData uri="http://schemas.openxmlformats.org/drawingml/2006/table">
            <a:tbl>
              <a:tblPr firstRow="1" bandRow="1">
                <a:tableStyleId>{5C22544A-7EE6-4342-B048-85BDC9FD1C3A}</a:tableStyleId>
              </a:tblPr>
              <a:tblGrid>
                <a:gridCol w="3143272">
                  <a:extLst>
                    <a:ext uri="{9D8B030D-6E8A-4147-A177-3AD203B41FA5}">
                      <a16:colId xmlns:a16="http://schemas.microsoft.com/office/drawing/2014/main" val="20000"/>
                    </a:ext>
                  </a:extLst>
                </a:gridCol>
                <a:gridCol w="785818">
                  <a:extLst>
                    <a:ext uri="{9D8B030D-6E8A-4147-A177-3AD203B41FA5}">
                      <a16:colId xmlns:a16="http://schemas.microsoft.com/office/drawing/2014/main" val="20001"/>
                    </a:ext>
                  </a:extLst>
                </a:gridCol>
              </a:tblGrid>
              <a:tr h="274457">
                <a:tc>
                  <a:txBody>
                    <a:bodyPr/>
                    <a:lstStyle/>
                    <a:p>
                      <a:pPr algn="ctr"/>
                      <a:r>
                        <a:rPr lang="es-ES" dirty="0">
                          <a:solidFill>
                            <a:srgbClr val="FF0000"/>
                          </a:solidFill>
                        </a:rPr>
                        <a:t>Componente</a:t>
                      </a:r>
                      <a:endParaRPr lang="es-PE" dirty="0">
                        <a:solidFill>
                          <a:srgbClr val="FF0000"/>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AD28D"/>
                    </a:solidFill>
                  </a:tcPr>
                </a:tc>
                <a:tc>
                  <a:txBody>
                    <a:bodyPr/>
                    <a:lstStyle/>
                    <a:p>
                      <a:pPr algn="ctr"/>
                      <a:r>
                        <a:rPr lang="es-ES" dirty="0" err="1">
                          <a:solidFill>
                            <a:srgbClr val="FF0000"/>
                          </a:solidFill>
                        </a:rPr>
                        <a:t>Fc.</a:t>
                      </a:r>
                      <a:endParaRPr lang="es-PE" dirty="0">
                        <a:solidFill>
                          <a:srgbClr val="FF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AD28D"/>
                    </a:solidFill>
                  </a:tcPr>
                </a:tc>
                <a:extLst>
                  <a:ext uri="{0D108BD9-81ED-4DB2-BD59-A6C34878D82A}">
                    <a16:rowId xmlns:a16="http://schemas.microsoft.com/office/drawing/2014/main" val="10000"/>
                  </a:ext>
                </a:extLst>
              </a:tr>
              <a:tr h="274457">
                <a:tc>
                  <a:txBody>
                    <a:bodyPr/>
                    <a:lstStyle/>
                    <a:p>
                      <a:r>
                        <a:rPr lang="es-ES" sz="1200" dirty="0"/>
                        <a:t>Planta de tratamiento de agua potable</a:t>
                      </a:r>
                      <a:endParaRPr lang="es-PE" sz="12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E8E856"/>
                    </a:solidFill>
                  </a:tcPr>
                </a:tc>
                <a:tc>
                  <a:txBody>
                    <a:bodyPr/>
                    <a:lstStyle/>
                    <a:p>
                      <a:pPr algn="ctr"/>
                      <a:r>
                        <a:rPr lang="es-ES" sz="1200" dirty="0"/>
                        <a:t>0.797</a:t>
                      </a:r>
                      <a:endParaRPr lang="es-PE"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E8E856"/>
                    </a:solidFill>
                  </a:tcPr>
                </a:tc>
                <a:extLst>
                  <a:ext uri="{0D108BD9-81ED-4DB2-BD59-A6C34878D82A}">
                    <a16:rowId xmlns:a16="http://schemas.microsoft.com/office/drawing/2014/main" val="10001"/>
                  </a:ext>
                </a:extLst>
              </a:tr>
              <a:tr h="274457">
                <a:tc>
                  <a:txBody>
                    <a:bodyPr/>
                    <a:lstStyle/>
                    <a:p>
                      <a:r>
                        <a:rPr lang="es-ES" sz="1200" dirty="0"/>
                        <a:t>Línea de agua potable</a:t>
                      </a:r>
                      <a:endParaRPr lang="es-PE" sz="1200" dirty="0"/>
                    </a:p>
                  </a:txBody>
                  <a:tcPr>
                    <a:lnL w="12700" cap="flat" cmpd="sng" algn="ctr">
                      <a:solidFill>
                        <a:schemeClr val="tx1"/>
                      </a:solidFill>
                      <a:prstDash val="solid"/>
                      <a:round/>
                      <a:headEnd type="none" w="med" len="med"/>
                      <a:tailEnd type="none" w="med" len="med"/>
                    </a:lnL>
                    <a:solidFill>
                      <a:srgbClr val="E8E856"/>
                    </a:solidFill>
                  </a:tcPr>
                </a:tc>
                <a:tc>
                  <a:txBody>
                    <a:bodyPr/>
                    <a:lstStyle/>
                    <a:p>
                      <a:pPr algn="ctr"/>
                      <a:r>
                        <a:rPr lang="es-ES" sz="1200" dirty="0"/>
                        <a:t>0.802</a:t>
                      </a:r>
                      <a:endParaRPr lang="es-PE" sz="1200" dirty="0"/>
                    </a:p>
                  </a:txBody>
                  <a:tcPr>
                    <a:lnR w="12700" cap="flat" cmpd="sng" algn="ctr">
                      <a:solidFill>
                        <a:schemeClr val="tx1"/>
                      </a:solidFill>
                      <a:prstDash val="solid"/>
                      <a:round/>
                      <a:headEnd type="none" w="med" len="med"/>
                      <a:tailEnd type="none" w="med" len="med"/>
                    </a:lnR>
                    <a:solidFill>
                      <a:srgbClr val="E8E856"/>
                    </a:solidFill>
                  </a:tcPr>
                </a:tc>
                <a:extLst>
                  <a:ext uri="{0D108BD9-81ED-4DB2-BD59-A6C34878D82A}">
                    <a16:rowId xmlns:a16="http://schemas.microsoft.com/office/drawing/2014/main" val="10002"/>
                  </a:ext>
                </a:extLst>
              </a:tr>
              <a:tr h="274457">
                <a:tc>
                  <a:txBody>
                    <a:bodyPr/>
                    <a:lstStyle/>
                    <a:p>
                      <a:r>
                        <a:rPr lang="es-ES" sz="1200" dirty="0"/>
                        <a:t>Obra civiles estructuras</a:t>
                      </a:r>
                      <a:endParaRPr lang="es-PE" sz="1200" dirty="0"/>
                    </a:p>
                  </a:txBody>
                  <a:tcPr>
                    <a:lnL w="12700" cap="flat" cmpd="sng" algn="ctr">
                      <a:solidFill>
                        <a:schemeClr val="tx1"/>
                      </a:solidFill>
                      <a:prstDash val="solid"/>
                      <a:round/>
                      <a:headEnd type="none" w="med" len="med"/>
                      <a:tailEnd type="none" w="med" len="med"/>
                    </a:lnL>
                    <a:solidFill>
                      <a:srgbClr val="E8E856"/>
                    </a:solidFill>
                  </a:tcPr>
                </a:tc>
                <a:tc>
                  <a:txBody>
                    <a:bodyPr/>
                    <a:lstStyle/>
                    <a:p>
                      <a:pPr algn="ctr"/>
                      <a:r>
                        <a:rPr lang="es-ES" sz="1200" dirty="0"/>
                        <a:t>0.759</a:t>
                      </a:r>
                      <a:endParaRPr lang="es-PE" sz="1200" dirty="0"/>
                    </a:p>
                  </a:txBody>
                  <a:tcPr>
                    <a:lnR w="12700" cap="flat" cmpd="sng" algn="ctr">
                      <a:solidFill>
                        <a:schemeClr val="tx1"/>
                      </a:solidFill>
                      <a:prstDash val="solid"/>
                      <a:round/>
                      <a:headEnd type="none" w="med" len="med"/>
                      <a:tailEnd type="none" w="med" len="med"/>
                    </a:lnR>
                    <a:solidFill>
                      <a:srgbClr val="E8E856"/>
                    </a:solidFill>
                  </a:tcPr>
                </a:tc>
                <a:extLst>
                  <a:ext uri="{0D108BD9-81ED-4DB2-BD59-A6C34878D82A}">
                    <a16:rowId xmlns:a16="http://schemas.microsoft.com/office/drawing/2014/main" val="10003"/>
                  </a:ext>
                </a:extLst>
              </a:tr>
              <a:tr h="274457">
                <a:tc>
                  <a:txBody>
                    <a:bodyPr/>
                    <a:lstStyle/>
                    <a:p>
                      <a:r>
                        <a:rPr lang="es-ES" sz="1200" dirty="0"/>
                        <a:t>Equipamiento e instalaciones hidráulicas</a:t>
                      </a:r>
                      <a:endParaRPr lang="es-PE" sz="1200" dirty="0"/>
                    </a:p>
                  </a:txBody>
                  <a:tcPr>
                    <a:lnL w="12700" cap="flat" cmpd="sng" algn="ctr">
                      <a:solidFill>
                        <a:schemeClr val="tx1"/>
                      </a:solidFill>
                      <a:prstDash val="solid"/>
                      <a:round/>
                      <a:headEnd type="none" w="med" len="med"/>
                      <a:tailEnd type="none" w="med" len="med"/>
                    </a:lnL>
                    <a:solidFill>
                      <a:srgbClr val="E8E856"/>
                    </a:solidFill>
                  </a:tcPr>
                </a:tc>
                <a:tc>
                  <a:txBody>
                    <a:bodyPr/>
                    <a:lstStyle/>
                    <a:p>
                      <a:pPr algn="ctr"/>
                      <a:r>
                        <a:rPr lang="es-ES" sz="1200" dirty="0"/>
                        <a:t>0.838</a:t>
                      </a:r>
                      <a:endParaRPr lang="es-PE" sz="1200" dirty="0"/>
                    </a:p>
                  </a:txBody>
                  <a:tcPr>
                    <a:lnR w="12700" cap="flat" cmpd="sng" algn="ctr">
                      <a:solidFill>
                        <a:schemeClr val="tx1"/>
                      </a:solidFill>
                      <a:prstDash val="solid"/>
                      <a:round/>
                      <a:headEnd type="none" w="med" len="med"/>
                      <a:tailEnd type="none" w="med" len="med"/>
                    </a:lnR>
                    <a:solidFill>
                      <a:srgbClr val="E8E856"/>
                    </a:solidFill>
                  </a:tcPr>
                </a:tc>
                <a:extLst>
                  <a:ext uri="{0D108BD9-81ED-4DB2-BD59-A6C34878D82A}">
                    <a16:rowId xmlns:a16="http://schemas.microsoft.com/office/drawing/2014/main" val="10004"/>
                  </a:ext>
                </a:extLst>
              </a:tr>
              <a:tr h="274457">
                <a:tc>
                  <a:txBody>
                    <a:bodyPr/>
                    <a:lstStyle/>
                    <a:p>
                      <a:r>
                        <a:rPr lang="es-ES" sz="1200" dirty="0"/>
                        <a:t>Línea de alcantarillado</a:t>
                      </a:r>
                      <a:endParaRPr lang="es-PE" sz="1200" dirty="0"/>
                    </a:p>
                  </a:txBody>
                  <a:tcPr>
                    <a:lnL w="12700" cap="flat" cmpd="sng" algn="ctr">
                      <a:solidFill>
                        <a:schemeClr val="tx1"/>
                      </a:solidFill>
                      <a:prstDash val="solid"/>
                      <a:round/>
                      <a:headEnd type="none" w="med" len="med"/>
                      <a:tailEnd type="none" w="med" len="med"/>
                    </a:lnL>
                    <a:solidFill>
                      <a:srgbClr val="E8E856"/>
                    </a:solidFill>
                  </a:tcPr>
                </a:tc>
                <a:tc>
                  <a:txBody>
                    <a:bodyPr/>
                    <a:lstStyle/>
                    <a:p>
                      <a:pPr algn="ctr"/>
                      <a:r>
                        <a:rPr lang="es-ES" sz="1200" dirty="0"/>
                        <a:t>0.772</a:t>
                      </a:r>
                      <a:endParaRPr lang="es-PE" sz="1200" dirty="0"/>
                    </a:p>
                  </a:txBody>
                  <a:tcPr>
                    <a:lnR w="12700" cap="flat" cmpd="sng" algn="ctr">
                      <a:solidFill>
                        <a:schemeClr val="tx1"/>
                      </a:solidFill>
                      <a:prstDash val="solid"/>
                      <a:round/>
                      <a:headEnd type="none" w="med" len="med"/>
                      <a:tailEnd type="none" w="med" len="med"/>
                    </a:lnR>
                    <a:solidFill>
                      <a:srgbClr val="E8E856"/>
                    </a:solidFill>
                  </a:tcPr>
                </a:tc>
                <a:extLst>
                  <a:ext uri="{0D108BD9-81ED-4DB2-BD59-A6C34878D82A}">
                    <a16:rowId xmlns:a16="http://schemas.microsoft.com/office/drawing/2014/main" val="10005"/>
                  </a:ext>
                </a:extLst>
              </a:tr>
              <a:tr h="274457">
                <a:tc>
                  <a:txBody>
                    <a:bodyPr/>
                    <a:lstStyle/>
                    <a:p>
                      <a:r>
                        <a:rPr lang="es-ES" sz="1200" dirty="0"/>
                        <a:t>Planta de tratamiento de desagüe</a:t>
                      </a:r>
                      <a:endParaRPr lang="es-PE" sz="12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E8E856"/>
                    </a:solidFill>
                  </a:tcPr>
                </a:tc>
                <a:tc>
                  <a:txBody>
                    <a:bodyPr/>
                    <a:lstStyle/>
                    <a:p>
                      <a:pPr algn="ctr"/>
                      <a:r>
                        <a:rPr lang="es-ES" sz="1200" dirty="0"/>
                        <a:t>0.785</a:t>
                      </a:r>
                      <a:endParaRPr lang="es-PE" sz="12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E8E856"/>
                    </a:solidFill>
                  </a:tcPr>
                </a:tc>
                <a:extLst>
                  <a:ext uri="{0D108BD9-81ED-4DB2-BD59-A6C34878D82A}">
                    <a16:rowId xmlns:a16="http://schemas.microsoft.com/office/drawing/2014/main" val="10006"/>
                  </a:ext>
                </a:extLst>
              </a:tr>
            </a:tbl>
          </a:graphicData>
        </a:graphic>
      </p:graphicFrame>
      <p:sp>
        <p:nvSpPr>
          <p:cNvPr id="14" name="13 CuadroTexto"/>
          <p:cNvSpPr txBox="1"/>
          <p:nvPr/>
        </p:nvSpPr>
        <p:spPr>
          <a:xfrm>
            <a:off x="5143504" y="3857628"/>
            <a:ext cx="3286148" cy="369332"/>
          </a:xfrm>
          <a:prstGeom prst="rect">
            <a:avLst/>
          </a:prstGeom>
          <a:solidFill>
            <a:schemeClr val="accent5">
              <a:lumMod val="75000"/>
            </a:schemeClr>
          </a:solidFill>
          <a:ln>
            <a:solidFill>
              <a:srgbClr val="FFFF00"/>
            </a:solidFill>
          </a:ln>
        </p:spPr>
        <p:txBody>
          <a:bodyPr wrap="square" rtlCol="0">
            <a:spAutoFit/>
          </a:bodyPr>
          <a:lstStyle/>
          <a:p>
            <a:r>
              <a:rPr lang="es-ES" dirty="0">
                <a:solidFill>
                  <a:schemeClr val="bg1"/>
                </a:solidFill>
              </a:rPr>
              <a:t>Saneamiento rural – O y M</a:t>
            </a:r>
            <a:endParaRPr lang="es-PE" dirty="0">
              <a:solidFill>
                <a:schemeClr val="bg1"/>
              </a:solidFill>
            </a:endParaRPr>
          </a:p>
        </p:txBody>
      </p:sp>
      <p:graphicFrame>
        <p:nvGraphicFramePr>
          <p:cNvPr id="15" name="14 Tabla"/>
          <p:cNvGraphicFramePr>
            <a:graphicFrameLocks noGrp="1"/>
          </p:cNvGraphicFramePr>
          <p:nvPr/>
        </p:nvGraphicFramePr>
        <p:xfrm>
          <a:off x="5000628" y="4286256"/>
          <a:ext cx="3476628" cy="1854200"/>
        </p:xfrm>
        <a:graphic>
          <a:graphicData uri="http://schemas.openxmlformats.org/drawingml/2006/table">
            <a:tbl>
              <a:tblPr firstRow="1" bandRow="1">
                <a:tableStyleId>{5C22544A-7EE6-4342-B048-85BDC9FD1C3A}</a:tableStyleId>
              </a:tblPr>
              <a:tblGrid>
                <a:gridCol w="2928958">
                  <a:extLst>
                    <a:ext uri="{9D8B030D-6E8A-4147-A177-3AD203B41FA5}">
                      <a16:colId xmlns:a16="http://schemas.microsoft.com/office/drawing/2014/main" val="20000"/>
                    </a:ext>
                  </a:extLst>
                </a:gridCol>
                <a:gridCol w="547670">
                  <a:extLst>
                    <a:ext uri="{9D8B030D-6E8A-4147-A177-3AD203B41FA5}">
                      <a16:colId xmlns:a16="http://schemas.microsoft.com/office/drawing/2014/main" val="20001"/>
                    </a:ext>
                  </a:extLst>
                </a:gridCol>
              </a:tblGrid>
              <a:tr h="370840">
                <a:tc>
                  <a:txBody>
                    <a:bodyPr/>
                    <a:lstStyle/>
                    <a:p>
                      <a:pPr algn="ctr"/>
                      <a:r>
                        <a:rPr lang="es-ES" dirty="0">
                          <a:solidFill>
                            <a:srgbClr val="0070C0"/>
                          </a:solidFill>
                        </a:rPr>
                        <a:t>Precio básico</a:t>
                      </a:r>
                      <a:endParaRPr lang="es-PE" dirty="0">
                        <a:solidFill>
                          <a:srgbClr val="0070C0"/>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FF11B"/>
                    </a:solidFill>
                  </a:tcPr>
                </a:tc>
                <a:tc>
                  <a:txBody>
                    <a:bodyPr/>
                    <a:lstStyle/>
                    <a:p>
                      <a:pPr algn="ctr"/>
                      <a:r>
                        <a:rPr lang="es-ES" dirty="0" err="1">
                          <a:solidFill>
                            <a:srgbClr val="0070C0"/>
                          </a:solidFill>
                        </a:rPr>
                        <a:t>Fc.</a:t>
                      </a:r>
                      <a:endParaRPr lang="es-PE" dirty="0">
                        <a:solidFill>
                          <a:srgbClr val="0070C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FF11B"/>
                    </a:solidFill>
                  </a:tcPr>
                </a:tc>
                <a:extLst>
                  <a:ext uri="{0D108BD9-81ED-4DB2-BD59-A6C34878D82A}">
                    <a16:rowId xmlns:a16="http://schemas.microsoft.com/office/drawing/2014/main" val="10000"/>
                  </a:ext>
                </a:extLst>
              </a:tr>
              <a:tr h="370840">
                <a:tc>
                  <a:txBody>
                    <a:bodyPr/>
                    <a:lstStyle/>
                    <a:p>
                      <a:r>
                        <a:rPr lang="es-ES" sz="1400" dirty="0"/>
                        <a:t>Bienes no transables</a:t>
                      </a:r>
                      <a:endParaRPr lang="es-PE"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s-ES" sz="1200" dirty="0">
                          <a:solidFill>
                            <a:srgbClr val="C00000"/>
                          </a:solidFill>
                        </a:rPr>
                        <a:t>0.847</a:t>
                      </a:r>
                      <a:endParaRPr lang="es-PE" sz="1200" dirty="0">
                        <a:solidFill>
                          <a:srgbClr val="C0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s-ES" sz="1400" dirty="0"/>
                        <a:t>Bienes transables</a:t>
                      </a:r>
                      <a:endParaRPr lang="es-PE" sz="1400" dirty="0"/>
                    </a:p>
                  </a:txBody>
                  <a:tcPr>
                    <a:lnL w="12700" cap="flat" cmpd="sng" algn="ctr">
                      <a:solidFill>
                        <a:schemeClr val="tx1"/>
                      </a:solidFill>
                      <a:prstDash val="solid"/>
                      <a:round/>
                      <a:headEnd type="none" w="med" len="med"/>
                      <a:tailEnd type="none" w="med" len="med"/>
                    </a:lnL>
                  </a:tcPr>
                </a:tc>
                <a:tc>
                  <a:txBody>
                    <a:bodyPr/>
                    <a:lstStyle/>
                    <a:p>
                      <a:pPr algn="ctr"/>
                      <a:r>
                        <a:rPr lang="es-ES" sz="1200" b="1" dirty="0">
                          <a:solidFill>
                            <a:srgbClr val="002060"/>
                          </a:solidFill>
                        </a:rPr>
                        <a:t>0.867</a:t>
                      </a:r>
                      <a:endParaRPr lang="es-PE" sz="1200" b="1" dirty="0">
                        <a:solidFill>
                          <a:srgbClr val="002060"/>
                        </a:solidFill>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r>
                        <a:rPr lang="es-ES" sz="1400" dirty="0"/>
                        <a:t>Mano de obra calificada</a:t>
                      </a:r>
                      <a:endParaRPr lang="es-PE" sz="1400" dirty="0"/>
                    </a:p>
                  </a:txBody>
                  <a:tcPr>
                    <a:lnL w="12700" cap="flat" cmpd="sng" algn="ctr">
                      <a:solidFill>
                        <a:schemeClr val="tx1"/>
                      </a:solidFill>
                      <a:prstDash val="solid"/>
                      <a:round/>
                      <a:headEnd type="none" w="med" len="med"/>
                      <a:tailEnd type="none" w="med" len="med"/>
                    </a:lnL>
                  </a:tcPr>
                </a:tc>
                <a:tc>
                  <a:txBody>
                    <a:bodyPr/>
                    <a:lstStyle/>
                    <a:p>
                      <a:pPr algn="ctr"/>
                      <a:r>
                        <a:rPr lang="es-ES" sz="1200" dirty="0">
                          <a:solidFill>
                            <a:schemeClr val="accent3">
                              <a:lumMod val="50000"/>
                            </a:schemeClr>
                          </a:solidFill>
                        </a:rPr>
                        <a:t>0.909</a:t>
                      </a:r>
                      <a:endParaRPr lang="es-PE" sz="1200" dirty="0">
                        <a:solidFill>
                          <a:schemeClr val="accent3">
                            <a:lumMod val="50000"/>
                          </a:schemeClr>
                        </a:solidFill>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70840">
                <a:tc>
                  <a:txBody>
                    <a:bodyPr/>
                    <a:lstStyle/>
                    <a:p>
                      <a:r>
                        <a:rPr lang="es-ES" sz="1400" dirty="0"/>
                        <a:t>Mano de obra no calificada </a:t>
                      </a:r>
                      <a:r>
                        <a:rPr lang="es-ES" sz="1100" dirty="0"/>
                        <a:t>(1)</a:t>
                      </a:r>
                      <a:endParaRPr lang="es-PE" sz="11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s-PE" sz="12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6" name="15 CuadroTexto"/>
          <p:cNvSpPr txBox="1"/>
          <p:nvPr/>
        </p:nvSpPr>
        <p:spPr>
          <a:xfrm>
            <a:off x="5000628" y="6286520"/>
            <a:ext cx="2500330" cy="261610"/>
          </a:xfrm>
          <a:prstGeom prst="rect">
            <a:avLst/>
          </a:prstGeom>
          <a:noFill/>
        </p:spPr>
        <p:txBody>
          <a:bodyPr wrap="square" rtlCol="0">
            <a:spAutoFit/>
          </a:bodyPr>
          <a:lstStyle/>
          <a:p>
            <a:r>
              <a:rPr lang="es-ES" sz="1100" dirty="0"/>
              <a:t>(1) Se tiene por región geográfica</a:t>
            </a:r>
            <a:endParaRPr lang="es-PE"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Elipse"/>
          <p:cNvSpPr/>
          <p:nvPr/>
        </p:nvSpPr>
        <p:spPr>
          <a:xfrm>
            <a:off x="5786446" y="3071810"/>
            <a:ext cx="1928826" cy="257176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SNIP 24 Pautas para la elaboración del informe de cierre</a:t>
            </a:r>
          </a:p>
        </p:txBody>
      </p:sp>
      <p:sp>
        <p:nvSpPr>
          <p:cNvPr id="5" name="4 Elipse"/>
          <p:cNvSpPr/>
          <p:nvPr/>
        </p:nvSpPr>
        <p:spPr>
          <a:xfrm>
            <a:off x="4429124" y="1000108"/>
            <a:ext cx="1928826" cy="257176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SNIP 16 Informe de </a:t>
            </a:r>
            <a:r>
              <a:rPr lang="es-MX" dirty="0" err="1">
                <a:solidFill>
                  <a:schemeClr val="tx1"/>
                </a:solidFill>
              </a:rPr>
              <a:t>consistenciadel</a:t>
            </a:r>
            <a:r>
              <a:rPr lang="es-MX" dirty="0">
                <a:solidFill>
                  <a:schemeClr val="tx1"/>
                </a:solidFill>
              </a:rPr>
              <a:t> estudio definitivo o expediente técnico del PIP viable</a:t>
            </a:r>
          </a:p>
        </p:txBody>
      </p:sp>
      <p:sp>
        <p:nvSpPr>
          <p:cNvPr id="6" name="5 Elipse"/>
          <p:cNvSpPr/>
          <p:nvPr/>
        </p:nvSpPr>
        <p:spPr>
          <a:xfrm>
            <a:off x="2428860" y="1071546"/>
            <a:ext cx="1928826" cy="257176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SNIP 10 Parámetros de evaluación</a:t>
            </a:r>
          </a:p>
        </p:txBody>
      </p:sp>
      <p:sp>
        <p:nvSpPr>
          <p:cNvPr id="7" name="6 Elipse"/>
          <p:cNvSpPr/>
          <p:nvPr/>
        </p:nvSpPr>
        <p:spPr>
          <a:xfrm>
            <a:off x="928662" y="2928934"/>
            <a:ext cx="1928826" cy="257176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SNIP 09 Parámetros y normas técnicas para la formulación</a:t>
            </a:r>
          </a:p>
        </p:txBody>
      </p:sp>
      <p:sp>
        <p:nvSpPr>
          <p:cNvPr id="8" name="7 CuadroTexto"/>
          <p:cNvSpPr txBox="1"/>
          <p:nvPr/>
        </p:nvSpPr>
        <p:spPr>
          <a:xfrm>
            <a:off x="2571736" y="357166"/>
            <a:ext cx="1285884" cy="646331"/>
          </a:xfrm>
          <a:prstGeom prst="rect">
            <a:avLst/>
          </a:prstGeom>
          <a:solidFill>
            <a:srgbClr val="81EE1E"/>
          </a:solidFill>
          <a:ln>
            <a:solidFill>
              <a:srgbClr val="339933"/>
            </a:solidFill>
          </a:ln>
        </p:spPr>
        <p:txBody>
          <a:bodyPr wrap="square" rtlCol="0">
            <a:spAutoFit/>
          </a:bodyPr>
          <a:lstStyle/>
          <a:p>
            <a:pPr algn="ctr"/>
            <a:r>
              <a:rPr lang="es-ES" sz="3600" b="1" dirty="0"/>
              <a:t>UF</a:t>
            </a:r>
            <a:endParaRPr lang="es-PE" sz="3600" b="1" dirty="0"/>
          </a:p>
        </p:txBody>
      </p:sp>
      <p:sp>
        <p:nvSpPr>
          <p:cNvPr id="9" name="8 CuadroTexto"/>
          <p:cNvSpPr txBox="1"/>
          <p:nvPr/>
        </p:nvSpPr>
        <p:spPr>
          <a:xfrm>
            <a:off x="4786314" y="285728"/>
            <a:ext cx="1285884" cy="646331"/>
          </a:xfrm>
          <a:prstGeom prst="rect">
            <a:avLst/>
          </a:prstGeom>
          <a:solidFill>
            <a:srgbClr val="81EE1E"/>
          </a:solidFill>
          <a:ln>
            <a:solidFill>
              <a:srgbClr val="339933"/>
            </a:solidFill>
          </a:ln>
        </p:spPr>
        <p:txBody>
          <a:bodyPr wrap="square" rtlCol="0">
            <a:spAutoFit/>
          </a:bodyPr>
          <a:lstStyle/>
          <a:p>
            <a:pPr algn="ctr"/>
            <a:r>
              <a:rPr lang="es-ES" sz="3600" b="1" dirty="0"/>
              <a:t>UE</a:t>
            </a:r>
            <a:endParaRPr lang="es-PE" sz="3600" b="1" dirty="0"/>
          </a:p>
        </p:txBody>
      </p:sp>
      <p:sp>
        <p:nvSpPr>
          <p:cNvPr id="11" name="10 CuadroTexto"/>
          <p:cNvSpPr txBox="1"/>
          <p:nvPr/>
        </p:nvSpPr>
        <p:spPr>
          <a:xfrm rot="19102437">
            <a:off x="-141214" y="1027000"/>
            <a:ext cx="2373030" cy="369332"/>
          </a:xfrm>
          <a:prstGeom prst="rect">
            <a:avLst/>
          </a:prstGeom>
          <a:solidFill>
            <a:srgbClr val="FF0000"/>
          </a:solidFill>
          <a:ln>
            <a:solidFill>
              <a:srgbClr val="FFFF00"/>
            </a:solidFill>
          </a:ln>
        </p:spPr>
        <p:txBody>
          <a:bodyPr wrap="square" rtlCol="0">
            <a:spAutoFit/>
          </a:bodyPr>
          <a:lstStyle/>
          <a:p>
            <a:pPr algn="ctr"/>
            <a:r>
              <a:rPr lang="es-MX" dirty="0">
                <a:solidFill>
                  <a:schemeClr val="bg1"/>
                </a:solidFill>
              </a:rPr>
              <a:t>Niveles de gobierno</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4282" y="214290"/>
            <a:ext cx="8501122" cy="923330"/>
          </a:xfrm>
          <a:prstGeom prst="rect">
            <a:avLst/>
          </a:prstGeom>
          <a:solidFill>
            <a:srgbClr val="D8F8F8"/>
          </a:solidFill>
          <a:ln w="38100">
            <a:solidFill>
              <a:srgbClr val="0070C0"/>
            </a:solidFill>
          </a:ln>
        </p:spPr>
        <p:txBody>
          <a:bodyPr wrap="square">
            <a:spAutoFit/>
          </a:bodyPr>
          <a:lstStyle/>
          <a:p>
            <a:endParaRPr lang="es-PE" dirty="0"/>
          </a:p>
          <a:p>
            <a:r>
              <a:rPr lang="es-PE" dirty="0"/>
              <a:t> Directiva General del Sistema Nacional de Inversión Pública Resolución Directoral N° 003-2011-EF/68.01 Anexo Modificado por RD N° 004-2013-EF/63.01 Anexo SNIP 10 </a:t>
            </a:r>
          </a:p>
        </p:txBody>
      </p:sp>
      <p:sp>
        <p:nvSpPr>
          <p:cNvPr id="5" name="4 CuadroTexto"/>
          <p:cNvSpPr txBox="1"/>
          <p:nvPr/>
        </p:nvSpPr>
        <p:spPr>
          <a:xfrm>
            <a:off x="571472" y="1357298"/>
            <a:ext cx="3571900" cy="369332"/>
          </a:xfrm>
          <a:prstGeom prst="rect">
            <a:avLst/>
          </a:prstGeom>
          <a:solidFill>
            <a:schemeClr val="accent5">
              <a:lumMod val="75000"/>
            </a:schemeClr>
          </a:solidFill>
          <a:ln>
            <a:solidFill>
              <a:srgbClr val="FFFF00"/>
            </a:solidFill>
          </a:ln>
        </p:spPr>
        <p:txBody>
          <a:bodyPr wrap="square" rtlCol="0">
            <a:spAutoFit/>
          </a:bodyPr>
          <a:lstStyle/>
          <a:p>
            <a:pPr algn="ctr"/>
            <a:r>
              <a:rPr lang="es-ES" dirty="0">
                <a:solidFill>
                  <a:schemeClr val="bg1"/>
                </a:solidFill>
              </a:rPr>
              <a:t>Transporte: Terrestre, aéreo, fluvial</a:t>
            </a:r>
            <a:endParaRPr lang="es-PE" dirty="0">
              <a:solidFill>
                <a:schemeClr val="bg1"/>
              </a:solidFill>
            </a:endParaRPr>
          </a:p>
        </p:txBody>
      </p:sp>
      <p:graphicFrame>
        <p:nvGraphicFramePr>
          <p:cNvPr id="6" name="5 Tabla"/>
          <p:cNvGraphicFramePr>
            <a:graphicFrameLocks noGrp="1"/>
          </p:cNvGraphicFramePr>
          <p:nvPr/>
        </p:nvGraphicFramePr>
        <p:xfrm>
          <a:off x="214282" y="1785926"/>
          <a:ext cx="4191008" cy="1112520"/>
        </p:xfrm>
        <a:graphic>
          <a:graphicData uri="http://schemas.openxmlformats.org/drawingml/2006/table">
            <a:tbl>
              <a:tblPr firstRow="1" bandRow="1">
                <a:tableStyleId>{5C22544A-7EE6-4342-B048-85BDC9FD1C3A}</a:tableStyleId>
              </a:tblPr>
              <a:tblGrid>
                <a:gridCol w="3476628">
                  <a:extLst>
                    <a:ext uri="{9D8B030D-6E8A-4147-A177-3AD203B41FA5}">
                      <a16:colId xmlns:a16="http://schemas.microsoft.com/office/drawing/2014/main" val="20000"/>
                    </a:ext>
                  </a:extLst>
                </a:gridCol>
                <a:gridCol w="714380">
                  <a:extLst>
                    <a:ext uri="{9D8B030D-6E8A-4147-A177-3AD203B41FA5}">
                      <a16:colId xmlns:a16="http://schemas.microsoft.com/office/drawing/2014/main" val="20001"/>
                    </a:ext>
                  </a:extLst>
                </a:gridCol>
              </a:tblGrid>
              <a:tr h="370840">
                <a:tc>
                  <a:txBody>
                    <a:bodyPr/>
                    <a:lstStyle/>
                    <a:p>
                      <a:pPr algn="ctr"/>
                      <a:r>
                        <a:rPr lang="es-ES" dirty="0">
                          <a:solidFill>
                            <a:srgbClr val="FF66CC"/>
                          </a:solidFill>
                        </a:rPr>
                        <a:t>Nombre del parámetro</a:t>
                      </a:r>
                      <a:endParaRPr lang="es-PE" dirty="0">
                        <a:solidFill>
                          <a:srgbClr val="FF66CC"/>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FF11B"/>
                    </a:solidFill>
                  </a:tcPr>
                </a:tc>
                <a:tc>
                  <a:txBody>
                    <a:bodyPr/>
                    <a:lstStyle/>
                    <a:p>
                      <a:r>
                        <a:rPr lang="es-ES" dirty="0">
                          <a:solidFill>
                            <a:srgbClr val="FF66CC"/>
                          </a:solidFill>
                        </a:rPr>
                        <a:t>Valor</a:t>
                      </a:r>
                      <a:endParaRPr lang="es-PE" dirty="0">
                        <a:solidFill>
                          <a:srgbClr val="FF66CC"/>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FF11B"/>
                    </a:solidFill>
                  </a:tcPr>
                </a:tc>
                <a:extLst>
                  <a:ext uri="{0D108BD9-81ED-4DB2-BD59-A6C34878D82A}">
                    <a16:rowId xmlns:a16="http://schemas.microsoft.com/office/drawing/2014/main" val="10000"/>
                  </a:ext>
                </a:extLst>
              </a:tr>
              <a:tr h="370840">
                <a:tc>
                  <a:txBody>
                    <a:bodyPr/>
                    <a:lstStyle/>
                    <a:p>
                      <a:r>
                        <a:rPr lang="es-ES" sz="1400" dirty="0"/>
                        <a:t>Factor de corrección para la inversión</a:t>
                      </a:r>
                      <a:endParaRPr lang="es-PE"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D8E183"/>
                    </a:solidFill>
                  </a:tcPr>
                </a:tc>
                <a:tc>
                  <a:txBody>
                    <a:bodyPr/>
                    <a:lstStyle/>
                    <a:p>
                      <a:r>
                        <a:rPr lang="es-ES" sz="1400" dirty="0"/>
                        <a:t>0.79</a:t>
                      </a:r>
                      <a:endParaRPr lang="es-PE"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D8E183"/>
                    </a:solidFill>
                  </a:tcPr>
                </a:tc>
                <a:extLst>
                  <a:ext uri="{0D108BD9-81ED-4DB2-BD59-A6C34878D82A}">
                    <a16:rowId xmlns:a16="http://schemas.microsoft.com/office/drawing/2014/main" val="10001"/>
                  </a:ext>
                </a:extLst>
              </a:tr>
              <a:tr h="370840">
                <a:tc>
                  <a:txBody>
                    <a:bodyPr/>
                    <a:lstStyle/>
                    <a:p>
                      <a:r>
                        <a:rPr lang="es-ES" sz="1400" dirty="0"/>
                        <a:t>Factor de corrección para los costos de O y M</a:t>
                      </a:r>
                      <a:endParaRPr lang="es-PE" sz="1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D8E183"/>
                    </a:solidFill>
                  </a:tcPr>
                </a:tc>
                <a:tc>
                  <a:txBody>
                    <a:bodyPr/>
                    <a:lstStyle/>
                    <a:p>
                      <a:r>
                        <a:rPr lang="es-ES" sz="1400" dirty="0"/>
                        <a:t>0.75</a:t>
                      </a:r>
                      <a:endParaRPr lang="es-PE" sz="1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D8E183"/>
                    </a:solidFill>
                  </a:tcPr>
                </a:tc>
                <a:extLst>
                  <a:ext uri="{0D108BD9-81ED-4DB2-BD59-A6C34878D82A}">
                    <a16:rowId xmlns:a16="http://schemas.microsoft.com/office/drawing/2014/main" val="10002"/>
                  </a:ext>
                </a:extLst>
              </a:tr>
            </a:tbl>
          </a:graphicData>
        </a:graphic>
      </p:graphicFrame>
      <p:pic>
        <p:nvPicPr>
          <p:cNvPr id="1027" name="Picture 3" descr="C:\Documents and Settings\Usuario\Configuración local\Archivos temporales de Internet\Content.IE5\6DE5KZ85\_00px-RotLA-bapty[1].jpg"/>
          <p:cNvPicPr>
            <a:picLocks noChangeAspect="1" noChangeArrowheads="1"/>
          </p:cNvPicPr>
          <p:nvPr/>
        </p:nvPicPr>
        <p:blipFill>
          <a:blip r:embed="rId2"/>
          <a:srcRect/>
          <a:stretch>
            <a:fillRect/>
          </a:stretch>
        </p:blipFill>
        <p:spPr bwMode="auto">
          <a:xfrm>
            <a:off x="5643570" y="1500174"/>
            <a:ext cx="2643174" cy="1982381"/>
          </a:xfrm>
          <a:prstGeom prst="rect">
            <a:avLst/>
          </a:prstGeom>
          <a:noFill/>
        </p:spPr>
      </p:pic>
      <p:pic>
        <p:nvPicPr>
          <p:cNvPr id="1028" name="Picture 4" descr="C:\Documents and Settings\Usuario\Configuración local\Archivos temporales de Internet\Content.IE5\MROZEXWH\250px-Road_in_niigata[1].jpg"/>
          <p:cNvPicPr>
            <a:picLocks noChangeAspect="1" noChangeArrowheads="1"/>
          </p:cNvPicPr>
          <p:nvPr/>
        </p:nvPicPr>
        <p:blipFill>
          <a:blip r:embed="rId3"/>
          <a:srcRect/>
          <a:stretch>
            <a:fillRect/>
          </a:stretch>
        </p:blipFill>
        <p:spPr bwMode="auto">
          <a:xfrm>
            <a:off x="571472" y="3143248"/>
            <a:ext cx="2338350" cy="3114682"/>
          </a:xfrm>
          <a:prstGeom prst="rect">
            <a:avLst/>
          </a:prstGeom>
          <a:noFill/>
        </p:spPr>
      </p:pic>
      <p:pic>
        <p:nvPicPr>
          <p:cNvPr id="1029" name="Picture 5" descr="C:\Documents and Settings\Usuario\Configuración local\Archivos temporales de Internet\Content.IE5\MROZEXWH\001_4[1].jpg"/>
          <p:cNvPicPr>
            <a:picLocks noChangeAspect="1" noChangeArrowheads="1"/>
          </p:cNvPicPr>
          <p:nvPr/>
        </p:nvPicPr>
        <p:blipFill>
          <a:blip r:embed="rId4" cstate="print"/>
          <a:srcRect/>
          <a:stretch>
            <a:fillRect/>
          </a:stretch>
        </p:blipFill>
        <p:spPr bwMode="auto">
          <a:xfrm>
            <a:off x="5643570" y="4286256"/>
            <a:ext cx="2643964" cy="1763363"/>
          </a:xfrm>
          <a:prstGeom prst="rect">
            <a:avLst/>
          </a:prstGeom>
          <a:noFill/>
        </p:spPr>
      </p:pic>
      <p:pic>
        <p:nvPicPr>
          <p:cNvPr id="1035" name="Picture 11" descr="https://encrypted-tbn3.gstatic.com/images?q=tbn:ANd9GcQ-2_tXUZSntWwSFbOH5mwyapezY_sEDPwVkejWJPWtTD5XW7RQr-XmQg">
            <a:hlinkClick r:id="rId5"/>
          </p:cNvPr>
          <p:cNvPicPr>
            <a:picLocks noChangeAspect="1" noChangeArrowheads="1"/>
          </p:cNvPicPr>
          <p:nvPr/>
        </p:nvPicPr>
        <p:blipFill>
          <a:blip r:embed="rId6"/>
          <a:srcRect/>
          <a:stretch>
            <a:fillRect/>
          </a:stretch>
        </p:blipFill>
        <p:spPr bwMode="auto">
          <a:xfrm>
            <a:off x="3714744" y="3857628"/>
            <a:ext cx="1169905" cy="1419231"/>
          </a:xfrm>
          <a:prstGeom prst="rect">
            <a:avLst/>
          </a:prstGeom>
          <a:noFill/>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214290"/>
            <a:ext cx="8072494" cy="400110"/>
          </a:xfrm>
          <a:prstGeom prst="rect">
            <a:avLst/>
          </a:prstGeom>
          <a:solidFill>
            <a:srgbClr val="C00000"/>
          </a:solidFill>
          <a:ln w="28575">
            <a:solidFill>
              <a:srgbClr val="FFFF00"/>
            </a:solidFill>
          </a:ln>
        </p:spPr>
        <p:txBody>
          <a:bodyPr wrap="square" rtlCol="0">
            <a:spAutoFit/>
          </a:bodyPr>
          <a:lstStyle/>
          <a:p>
            <a:pPr algn="ctr"/>
            <a:r>
              <a:rPr lang="es-ES" sz="2000" b="1" dirty="0">
                <a:solidFill>
                  <a:schemeClr val="bg1"/>
                </a:solidFill>
              </a:rPr>
              <a:t>FACTORES DE CORRECIÓN DE PRECIOS DE MERCADO A PRECIOS SOCIALES</a:t>
            </a:r>
            <a:endParaRPr lang="es-PE" sz="2000" b="1" dirty="0">
              <a:solidFill>
                <a:schemeClr val="bg1"/>
              </a:solidFill>
            </a:endParaRPr>
          </a:p>
        </p:txBody>
      </p:sp>
      <p:sp>
        <p:nvSpPr>
          <p:cNvPr id="5" name="4 CuadroTexto"/>
          <p:cNvSpPr txBox="1"/>
          <p:nvPr/>
        </p:nvSpPr>
        <p:spPr>
          <a:xfrm>
            <a:off x="1428728" y="785794"/>
            <a:ext cx="5715040" cy="461665"/>
          </a:xfrm>
          <a:prstGeom prst="rect">
            <a:avLst/>
          </a:prstGeom>
          <a:solidFill>
            <a:schemeClr val="accent6">
              <a:lumMod val="60000"/>
              <a:lumOff val="40000"/>
            </a:schemeClr>
          </a:solidFill>
          <a:ln w="28575">
            <a:solidFill>
              <a:srgbClr val="FFFF00"/>
            </a:solidFill>
          </a:ln>
        </p:spPr>
        <p:txBody>
          <a:bodyPr wrap="square" rtlCol="0">
            <a:spAutoFit/>
          </a:bodyPr>
          <a:lstStyle/>
          <a:p>
            <a:pPr algn="ctr"/>
            <a:r>
              <a:rPr lang="es-ES" sz="2400" dirty="0"/>
              <a:t>Corrección de costos de bienes transables</a:t>
            </a:r>
            <a:endParaRPr lang="es-PE" sz="2400" dirty="0"/>
          </a:p>
        </p:txBody>
      </p:sp>
      <p:sp>
        <p:nvSpPr>
          <p:cNvPr id="6" name="5 CuadroTexto"/>
          <p:cNvSpPr txBox="1"/>
          <p:nvPr/>
        </p:nvSpPr>
        <p:spPr>
          <a:xfrm>
            <a:off x="1500166" y="1428736"/>
            <a:ext cx="5643602" cy="646331"/>
          </a:xfrm>
          <a:prstGeom prst="rect">
            <a:avLst/>
          </a:prstGeom>
          <a:solidFill>
            <a:schemeClr val="accent6">
              <a:lumMod val="20000"/>
              <a:lumOff val="80000"/>
            </a:schemeClr>
          </a:solidFill>
          <a:ln w="28575">
            <a:solidFill>
              <a:srgbClr val="FFFF00"/>
            </a:solidFill>
          </a:ln>
        </p:spPr>
        <p:txBody>
          <a:bodyPr wrap="square" rtlCol="0">
            <a:spAutoFit/>
          </a:bodyPr>
          <a:lstStyle/>
          <a:p>
            <a:r>
              <a:rPr lang="es-ES" dirty="0"/>
              <a:t>Precio social = Precio de mercado del bien transable * </a:t>
            </a:r>
            <a:r>
              <a:rPr lang="es-ES" dirty="0" err="1"/>
              <a:t>Fc</a:t>
            </a:r>
            <a:endParaRPr lang="es-ES" dirty="0"/>
          </a:p>
          <a:p>
            <a:r>
              <a:rPr lang="es-ES" dirty="0"/>
              <a:t>PSD = Precio social de la divisa = 1.08</a:t>
            </a:r>
            <a:endParaRPr lang="es-PE" dirty="0"/>
          </a:p>
        </p:txBody>
      </p:sp>
      <p:sp>
        <p:nvSpPr>
          <p:cNvPr id="7" name="6 CuadroTexto"/>
          <p:cNvSpPr txBox="1"/>
          <p:nvPr/>
        </p:nvSpPr>
        <p:spPr>
          <a:xfrm>
            <a:off x="1500166" y="2357430"/>
            <a:ext cx="5572164" cy="923330"/>
          </a:xfrm>
          <a:prstGeom prst="rect">
            <a:avLst/>
          </a:prstGeom>
          <a:solidFill>
            <a:srgbClr val="3AD28D"/>
          </a:solidFill>
          <a:ln w="28575">
            <a:solidFill>
              <a:srgbClr val="FFFF00"/>
            </a:solidFill>
          </a:ln>
        </p:spPr>
        <p:txBody>
          <a:bodyPr wrap="square" rtlCol="0">
            <a:spAutoFit/>
          </a:bodyPr>
          <a:lstStyle/>
          <a:p>
            <a:r>
              <a:rPr lang="es-ES" dirty="0"/>
              <a:t>                                                    1</a:t>
            </a:r>
          </a:p>
          <a:p>
            <a:r>
              <a:rPr lang="es-ES" dirty="0"/>
              <a:t>Factor de corrección = ---------------------------------   x  PSD</a:t>
            </a:r>
          </a:p>
          <a:p>
            <a:r>
              <a:rPr lang="es-ES" dirty="0"/>
              <a:t>                                         (1 + % IGV) (1+ % </a:t>
            </a:r>
            <a:r>
              <a:rPr lang="es-ES" dirty="0" err="1"/>
              <a:t>Aranc</a:t>
            </a:r>
            <a:r>
              <a:rPr lang="es-ES" dirty="0"/>
              <a:t>.)</a:t>
            </a:r>
            <a:endParaRPr lang="es-PE" dirty="0"/>
          </a:p>
        </p:txBody>
      </p:sp>
      <p:sp>
        <p:nvSpPr>
          <p:cNvPr id="8" name="7 CuadroTexto"/>
          <p:cNvSpPr txBox="1"/>
          <p:nvPr/>
        </p:nvSpPr>
        <p:spPr>
          <a:xfrm>
            <a:off x="571472" y="3429000"/>
            <a:ext cx="7858180" cy="369332"/>
          </a:xfrm>
          <a:prstGeom prst="rect">
            <a:avLst/>
          </a:prstGeom>
          <a:noFill/>
          <a:ln w="28575">
            <a:solidFill>
              <a:srgbClr val="C00000"/>
            </a:solidFill>
          </a:ln>
        </p:spPr>
        <p:txBody>
          <a:bodyPr wrap="square" rtlCol="0">
            <a:spAutoFit/>
          </a:bodyPr>
          <a:lstStyle/>
          <a:p>
            <a:r>
              <a:rPr lang="es-ES" dirty="0"/>
              <a:t>% de arancel promedio materiales y equipos de proyectos de saneamiento = 5.5 % </a:t>
            </a:r>
            <a:endParaRPr lang="es-PE" dirty="0"/>
          </a:p>
        </p:txBody>
      </p:sp>
      <p:sp>
        <p:nvSpPr>
          <p:cNvPr id="9" name="8 CuadroTexto"/>
          <p:cNvSpPr txBox="1"/>
          <p:nvPr/>
        </p:nvSpPr>
        <p:spPr>
          <a:xfrm>
            <a:off x="1785918" y="3929066"/>
            <a:ext cx="5072098" cy="923330"/>
          </a:xfrm>
          <a:prstGeom prst="rect">
            <a:avLst/>
          </a:prstGeom>
          <a:solidFill>
            <a:srgbClr val="3AD28D"/>
          </a:solidFill>
          <a:ln w="28575">
            <a:solidFill>
              <a:srgbClr val="FFFF00"/>
            </a:solidFill>
          </a:ln>
        </p:spPr>
        <p:txBody>
          <a:bodyPr wrap="square" rtlCol="0">
            <a:spAutoFit/>
          </a:bodyPr>
          <a:lstStyle/>
          <a:p>
            <a:r>
              <a:rPr lang="es-ES" dirty="0"/>
              <a:t>                                                    1</a:t>
            </a:r>
          </a:p>
          <a:p>
            <a:r>
              <a:rPr lang="es-ES" dirty="0"/>
              <a:t>Factor de corrección = ----------------------------   x  1.08</a:t>
            </a:r>
          </a:p>
          <a:p>
            <a:r>
              <a:rPr lang="es-ES" dirty="0"/>
              <a:t>                                         (1 + 0.18) (1+ 0.055)</a:t>
            </a:r>
            <a:endParaRPr lang="es-PE" dirty="0"/>
          </a:p>
        </p:txBody>
      </p:sp>
      <p:sp>
        <p:nvSpPr>
          <p:cNvPr id="10" name="9 CuadroTexto"/>
          <p:cNvSpPr txBox="1"/>
          <p:nvPr/>
        </p:nvSpPr>
        <p:spPr>
          <a:xfrm>
            <a:off x="2714612" y="5000636"/>
            <a:ext cx="3071834" cy="369332"/>
          </a:xfrm>
          <a:prstGeom prst="rect">
            <a:avLst/>
          </a:prstGeom>
          <a:solidFill>
            <a:srgbClr val="3AD28D"/>
          </a:solidFill>
          <a:ln w="28575">
            <a:solidFill>
              <a:srgbClr val="FFFF00"/>
            </a:solidFill>
          </a:ln>
        </p:spPr>
        <p:txBody>
          <a:bodyPr wrap="square" rtlCol="0">
            <a:spAutoFit/>
          </a:bodyPr>
          <a:lstStyle/>
          <a:p>
            <a:r>
              <a:rPr lang="es-ES" dirty="0"/>
              <a:t>Factor de corrección = 0.8675</a:t>
            </a:r>
            <a:endParaRPr lang="es-PE" dirty="0"/>
          </a:p>
        </p:txBody>
      </p:sp>
      <p:sp>
        <p:nvSpPr>
          <p:cNvPr id="11" name="10 CuadroTexto"/>
          <p:cNvSpPr txBox="1"/>
          <p:nvPr/>
        </p:nvSpPr>
        <p:spPr>
          <a:xfrm>
            <a:off x="1285852" y="5715016"/>
            <a:ext cx="5929354" cy="369332"/>
          </a:xfrm>
          <a:prstGeom prst="rect">
            <a:avLst/>
          </a:prstGeom>
          <a:solidFill>
            <a:srgbClr val="E54769"/>
          </a:solidFill>
          <a:ln>
            <a:solidFill>
              <a:srgbClr val="FFFF00"/>
            </a:solidFill>
          </a:ln>
        </p:spPr>
        <p:txBody>
          <a:bodyPr wrap="square" rtlCol="0">
            <a:spAutoFit/>
          </a:bodyPr>
          <a:lstStyle/>
          <a:p>
            <a:r>
              <a:rPr lang="es-ES" dirty="0">
                <a:solidFill>
                  <a:schemeClr val="bg1"/>
                </a:solidFill>
              </a:rPr>
              <a:t>Precio social = Precio de mercado del bien transable * </a:t>
            </a:r>
            <a:r>
              <a:rPr lang="es-ES" dirty="0">
                <a:solidFill>
                  <a:srgbClr val="002060"/>
                </a:solidFill>
              </a:rPr>
              <a:t>0.8675</a:t>
            </a:r>
            <a:endParaRPr lang="es-PE" dirty="0">
              <a:solidFill>
                <a:srgbClr val="002060"/>
              </a:solidFill>
            </a:endParaRPr>
          </a:p>
        </p:txBody>
      </p:sp>
      <p:pic>
        <p:nvPicPr>
          <p:cNvPr id="86018" name="Picture 2" descr="C:\Documents and Settings\Usuario\Configuración local\Archivos temporales de Internet\Content.IE5\MROZEXWH\mvt110902_104106[1].jpg"/>
          <p:cNvPicPr>
            <a:picLocks noChangeAspect="1" noChangeArrowheads="1"/>
          </p:cNvPicPr>
          <p:nvPr/>
        </p:nvPicPr>
        <p:blipFill>
          <a:blip r:embed="rId2" cstate="print"/>
          <a:srcRect/>
          <a:stretch>
            <a:fillRect/>
          </a:stretch>
        </p:blipFill>
        <p:spPr bwMode="auto">
          <a:xfrm>
            <a:off x="7286644" y="4429132"/>
            <a:ext cx="1547810" cy="1029294"/>
          </a:xfrm>
          <a:prstGeom prst="rect">
            <a:avLst/>
          </a:prstGeom>
          <a:noFill/>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500166" y="785794"/>
            <a:ext cx="5857916" cy="461665"/>
          </a:xfrm>
          <a:prstGeom prst="rect">
            <a:avLst/>
          </a:prstGeom>
          <a:solidFill>
            <a:srgbClr val="92D050"/>
          </a:solidFill>
          <a:ln w="28575">
            <a:solidFill>
              <a:srgbClr val="FFFF00"/>
            </a:solidFill>
          </a:ln>
        </p:spPr>
        <p:txBody>
          <a:bodyPr wrap="square" rtlCol="0">
            <a:spAutoFit/>
          </a:bodyPr>
          <a:lstStyle/>
          <a:p>
            <a:pPr algn="ctr"/>
            <a:r>
              <a:rPr lang="es-ES" sz="2400" dirty="0"/>
              <a:t>Corrección de costos de bienes no transables</a:t>
            </a:r>
            <a:endParaRPr lang="es-PE" sz="2400" dirty="0"/>
          </a:p>
        </p:txBody>
      </p:sp>
      <p:sp>
        <p:nvSpPr>
          <p:cNvPr id="5" name="4 CuadroTexto"/>
          <p:cNvSpPr txBox="1"/>
          <p:nvPr/>
        </p:nvSpPr>
        <p:spPr>
          <a:xfrm>
            <a:off x="357158" y="214290"/>
            <a:ext cx="8072494" cy="400110"/>
          </a:xfrm>
          <a:prstGeom prst="rect">
            <a:avLst/>
          </a:prstGeom>
          <a:solidFill>
            <a:srgbClr val="C00000"/>
          </a:solidFill>
          <a:ln w="28575">
            <a:solidFill>
              <a:srgbClr val="FFFF00"/>
            </a:solidFill>
          </a:ln>
        </p:spPr>
        <p:txBody>
          <a:bodyPr wrap="square" rtlCol="0">
            <a:spAutoFit/>
          </a:bodyPr>
          <a:lstStyle/>
          <a:p>
            <a:pPr algn="ctr"/>
            <a:r>
              <a:rPr lang="es-ES" sz="2000" b="1" dirty="0">
                <a:solidFill>
                  <a:schemeClr val="bg1"/>
                </a:solidFill>
              </a:rPr>
              <a:t>FACTORES DE CORRECIÓN DE PRECIOS DE MERCADO A PRECIOS SOCIALES</a:t>
            </a:r>
            <a:endParaRPr lang="es-PE" sz="2000" b="1" dirty="0">
              <a:solidFill>
                <a:schemeClr val="bg1"/>
              </a:solidFill>
            </a:endParaRPr>
          </a:p>
        </p:txBody>
      </p:sp>
      <p:sp>
        <p:nvSpPr>
          <p:cNvPr id="6" name="5 CuadroTexto"/>
          <p:cNvSpPr txBox="1"/>
          <p:nvPr/>
        </p:nvSpPr>
        <p:spPr>
          <a:xfrm>
            <a:off x="1500166" y="1428736"/>
            <a:ext cx="5857916" cy="369332"/>
          </a:xfrm>
          <a:prstGeom prst="rect">
            <a:avLst/>
          </a:prstGeom>
          <a:solidFill>
            <a:srgbClr val="99FFCC"/>
          </a:solidFill>
          <a:ln w="28575">
            <a:solidFill>
              <a:srgbClr val="FFFF00"/>
            </a:solidFill>
          </a:ln>
        </p:spPr>
        <p:txBody>
          <a:bodyPr wrap="square" rtlCol="0">
            <a:spAutoFit/>
          </a:bodyPr>
          <a:lstStyle/>
          <a:p>
            <a:r>
              <a:rPr lang="es-ES" dirty="0"/>
              <a:t>Precio social = Precio de mercado del bien no transable * </a:t>
            </a:r>
            <a:r>
              <a:rPr lang="es-ES" dirty="0" err="1"/>
              <a:t>Fc.</a:t>
            </a:r>
            <a:endParaRPr lang="es-ES" dirty="0"/>
          </a:p>
        </p:txBody>
      </p:sp>
      <p:sp>
        <p:nvSpPr>
          <p:cNvPr id="7" name="6 CuadroTexto"/>
          <p:cNvSpPr txBox="1"/>
          <p:nvPr/>
        </p:nvSpPr>
        <p:spPr>
          <a:xfrm>
            <a:off x="2357422" y="2285992"/>
            <a:ext cx="4714908" cy="923330"/>
          </a:xfrm>
          <a:prstGeom prst="rect">
            <a:avLst/>
          </a:prstGeom>
          <a:solidFill>
            <a:schemeClr val="bg2">
              <a:lumMod val="75000"/>
            </a:schemeClr>
          </a:solidFill>
          <a:ln w="28575">
            <a:solidFill>
              <a:srgbClr val="FFFF00"/>
            </a:solidFill>
          </a:ln>
        </p:spPr>
        <p:txBody>
          <a:bodyPr wrap="square" rtlCol="0">
            <a:spAutoFit/>
          </a:bodyPr>
          <a:lstStyle/>
          <a:p>
            <a:r>
              <a:rPr lang="es-ES" dirty="0"/>
              <a:t>                                                1                     1</a:t>
            </a:r>
          </a:p>
          <a:p>
            <a:r>
              <a:rPr lang="es-ES" dirty="0"/>
              <a:t>Factor de corrección = --------------  =  ----------</a:t>
            </a:r>
          </a:p>
          <a:p>
            <a:r>
              <a:rPr lang="es-ES" dirty="0"/>
              <a:t>                                         1 + % IGV           1.18</a:t>
            </a:r>
            <a:endParaRPr lang="es-PE" dirty="0"/>
          </a:p>
        </p:txBody>
      </p:sp>
      <p:sp>
        <p:nvSpPr>
          <p:cNvPr id="8" name="7 CuadroTexto"/>
          <p:cNvSpPr txBox="1"/>
          <p:nvPr/>
        </p:nvSpPr>
        <p:spPr>
          <a:xfrm>
            <a:off x="3000364" y="3429000"/>
            <a:ext cx="3071834" cy="369332"/>
          </a:xfrm>
          <a:prstGeom prst="rect">
            <a:avLst/>
          </a:prstGeom>
          <a:solidFill>
            <a:schemeClr val="bg2">
              <a:lumMod val="75000"/>
            </a:schemeClr>
          </a:solidFill>
          <a:ln w="28575">
            <a:solidFill>
              <a:srgbClr val="FFFF00"/>
            </a:solidFill>
          </a:ln>
        </p:spPr>
        <p:txBody>
          <a:bodyPr wrap="square" rtlCol="0">
            <a:spAutoFit/>
          </a:bodyPr>
          <a:lstStyle/>
          <a:p>
            <a:r>
              <a:rPr lang="es-ES" dirty="0"/>
              <a:t>Factor de corrección = 0.8475</a:t>
            </a:r>
            <a:endParaRPr lang="es-PE" dirty="0"/>
          </a:p>
        </p:txBody>
      </p:sp>
      <p:sp>
        <p:nvSpPr>
          <p:cNvPr id="9" name="8 CuadroTexto"/>
          <p:cNvSpPr txBox="1"/>
          <p:nvPr/>
        </p:nvSpPr>
        <p:spPr>
          <a:xfrm>
            <a:off x="1428728" y="4071942"/>
            <a:ext cx="6215106" cy="369332"/>
          </a:xfrm>
          <a:prstGeom prst="rect">
            <a:avLst/>
          </a:prstGeom>
          <a:solidFill>
            <a:srgbClr val="E54769"/>
          </a:solidFill>
          <a:ln w="28575">
            <a:solidFill>
              <a:srgbClr val="FFFF00"/>
            </a:solidFill>
          </a:ln>
        </p:spPr>
        <p:txBody>
          <a:bodyPr wrap="square" rtlCol="0">
            <a:spAutoFit/>
          </a:bodyPr>
          <a:lstStyle/>
          <a:p>
            <a:r>
              <a:rPr lang="es-ES" dirty="0">
                <a:solidFill>
                  <a:schemeClr val="bg1"/>
                </a:solidFill>
              </a:rPr>
              <a:t>Precio social = Precio de mercado del bien no transable * </a:t>
            </a:r>
            <a:r>
              <a:rPr lang="es-ES" dirty="0">
                <a:solidFill>
                  <a:srgbClr val="C00000"/>
                </a:solidFill>
              </a:rPr>
              <a:t>0.8475</a:t>
            </a:r>
          </a:p>
        </p:txBody>
      </p:sp>
      <p:pic>
        <p:nvPicPr>
          <p:cNvPr id="87042" name="Picture 2" descr="C:\Documents and Settings\Usuario\Configuración local\Archivos temporales de Internet\Content.IE5\CVEDGLEP\farmaco[1].jpg"/>
          <p:cNvPicPr>
            <a:picLocks noChangeAspect="1" noChangeArrowheads="1"/>
          </p:cNvPicPr>
          <p:nvPr/>
        </p:nvPicPr>
        <p:blipFill>
          <a:blip r:embed="rId2" cstate="print"/>
          <a:srcRect/>
          <a:stretch>
            <a:fillRect/>
          </a:stretch>
        </p:blipFill>
        <p:spPr bwMode="auto">
          <a:xfrm>
            <a:off x="3428992" y="4572008"/>
            <a:ext cx="2357424" cy="1855022"/>
          </a:xfrm>
          <a:prstGeom prst="rect">
            <a:avLst/>
          </a:prstGeom>
          <a:no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214414" y="785794"/>
            <a:ext cx="6500858" cy="461665"/>
          </a:xfrm>
          <a:prstGeom prst="rect">
            <a:avLst/>
          </a:prstGeom>
          <a:solidFill>
            <a:srgbClr val="E8E856"/>
          </a:solidFill>
          <a:ln w="28575">
            <a:solidFill>
              <a:srgbClr val="FFFF00"/>
            </a:solidFill>
          </a:ln>
        </p:spPr>
        <p:txBody>
          <a:bodyPr wrap="square" rtlCol="0">
            <a:spAutoFit/>
          </a:bodyPr>
          <a:lstStyle/>
          <a:p>
            <a:pPr algn="ctr"/>
            <a:r>
              <a:rPr lang="es-ES" sz="2400" dirty="0"/>
              <a:t>Corrección del costos de la mano de obra calificada</a:t>
            </a:r>
            <a:endParaRPr lang="es-PE" sz="2400" dirty="0"/>
          </a:p>
        </p:txBody>
      </p:sp>
      <p:sp>
        <p:nvSpPr>
          <p:cNvPr id="5" name="4 CuadroTexto"/>
          <p:cNvSpPr txBox="1"/>
          <p:nvPr/>
        </p:nvSpPr>
        <p:spPr>
          <a:xfrm>
            <a:off x="357158" y="214290"/>
            <a:ext cx="8072494" cy="400110"/>
          </a:xfrm>
          <a:prstGeom prst="rect">
            <a:avLst/>
          </a:prstGeom>
          <a:solidFill>
            <a:srgbClr val="C00000"/>
          </a:solidFill>
          <a:ln w="28575">
            <a:solidFill>
              <a:srgbClr val="FFFF00"/>
            </a:solidFill>
          </a:ln>
        </p:spPr>
        <p:txBody>
          <a:bodyPr wrap="square" rtlCol="0">
            <a:spAutoFit/>
          </a:bodyPr>
          <a:lstStyle/>
          <a:p>
            <a:pPr algn="ctr"/>
            <a:r>
              <a:rPr lang="es-ES" sz="2000" b="1" dirty="0">
                <a:solidFill>
                  <a:schemeClr val="bg1"/>
                </a:solidFill>
              </a:rPr>
              <a:t>FACTORES DE CORRECIÓN DE PRECIOS DE MERCADO A PRECIOS SOCIALES</a:t>
            </a:r>
            <a:endParaRPr lang="es-PE" sz="2000" b="1" dirty="0">
              <a:solidFill>
                <a:schemeClr val="bg1"/>
              </a:solidFill>
            </a:endParaRPr>
          </a:p>
        </p:txBody>
      </p:sp>
      <p:sp>
        <p:nvSpPr>
          <p:cNvPr id="6" name="5 CuadroTexto"/>
          <p:cNvSpPr txBox="1"/>
          <p:nvPr/>
        </p:nvSpPr>
        <p:spPr>
          <a:xfrm>
            <a:off x="1428728" y="1428736"/>
            <a:ext cx="6072230" cy="369332"/>
          </a:xfrm>
          <a:prstGeom prst="rect">
            <a:avLst/>
          </a:prstGeom>
          <a:solidFill>
            <a:srgbClr val="FFFFCC"/>
          </a:solidFill>
          <a:ln w="28575">
            <a:solidFill>
              <a:srgbClr val="FFFF00"/>
            </a:solidFill>
          </a:ln>
        </p:spPr>
        <p:txBody>
          <a:bodyPr wrap="square" rtlCol="0">
            <a:spAutoFit/>
          </a:bodyPr>
          <a:lstStyle/>
          <a:p>
            <a:r>
              <a:rPr lang="es-ES" dirty="0"/>
              <a:t>Precio social = Precio de mercado mano de obra calificada * </a:t>
            </a:r>
            <a:r>
              <a:rPr lang="es-ES" dirty="0" err="1"/>
              <a:t>Fc.</a:t>
            </a:r>
            <a:endParaRPr lang="es-ES" dirty="0"/>
          </a:p>
        </p:txBody>
      </p:sp>
      <p:sp>
        <p:nvSpPr>
          <p:cNvPr id="7" name="6 CuadroTexto"/>
          <p:cNvSpPr txBox="1"/>
          <p:nvPr/>
        </p:nvSpPr>
        <p:spPr>
          <a:xfrm>
            <a:off x="1785918" y="2071678"/>
            <a:ext cx="5214974" cy="923330"/>
          </a:xfrm>
          <a:prstGeom prst="rect">
            <a:avLst/>
          </a:prstGeom>
          <a:solidFill>
            <a:schemeClr val="accent6">
              <a:lumMod val="60000"/>
              <a:lumOff val="40000"/>
            </a:schemeClr>
          </a:solidFill>
          <a:ln w="28575">
            <a:solidFill>
              <a:srgbClr val="FFFF00"/>
            </a:solidFill>
          </a:ln>
        </p:spPr>
        <p:txBody>
          <a:bodyPr wrap="square" rtlCol="0">
            <a:spAutoFit/>
          </a:bodyPr>
          <a:lstStyle/>
          <a:p>
            <a:r>
              <a:rPr lang="es-ES" dirty="0"/>
              <a:t>                                                1                          1</a:t>
            </a:r>
          </a:p>
          <a:p>
            <a:r>
              <a:rPr lang="es-ES" dirty="0"/>
              <a:t>Factor de corrección = -----------------  =  ----------</a:t>
            </a:r>
          </a:p>
          <a:p>
            <a:r>
              <a:rPr lang="es-ES" dirty="0"/>
              <a:t>                                         1 + </a:t>
            </a:r>
            <a:r>
              <a:rPr lang="es-ES" dirty="0" err="1"/>
              <a:t>Imp.Ind</a:t>
            </a:r>
            <a:r>
              <a:rPr lang="es-ES" dirty="0"/>
              <a:t>.          1.10</a:t>
            </a:r>
            <a:endParaRPr lang="es-PE" dirty="0"/>
          </a:p>
        </p:txBody>
      </p:sp>
      <p:sp>
        <p:nvSpPr>
          <p:cNvPr id="8" name="7 CuadroTexto"/>
          <p:cNvSpPr txBox="1"/>
          <p:nvPr/>
        </p:nvSpPr>
        <p:spPr>
          <a:xfrm>
            <a:off x="2714612" y="3214686"/>
            <a:ext cx="3071834" cy="369332"/>
          </a:xfrm>
          <a:prstGeom prst="rect">
            <a:avLst/>
          </a:prstGeom>
          <a:solidFill>
            <a:schemeClr val="accent6">
              <a:lumMod val="60000"/>
              <a:lumOff val="40000"/>
            </a:schemeClr>
          </a:solidFill>
          <a:ln w="28575">
            <a:solidFill>
              <a:srgbClr val="FFFF00"/>
            </a:solidFill>
          </a:ln>
        </p:spPr>
        <p:txBody>
          <a:bodyPr wrap="square" rtlCol="0">
            <a:spAutoFit/>
          </a:bodyPr>
          <a:lstStyle/>
          <a:p>
            <a:r>
              <a:rPr lang="es-ES" dirty="0"/>
              <a:t>Factor de corrección = 0.9090</a:t>
            </a:r>
            <a:endParaRPr lang="es-PE" dirty="0"/>
          </a:p>
        </p:txBody>
      </p:sp>
      <p:sp>
        <p:nvSpPr>
          <p:cNvPr id="9" name="8 CuadroTexto"/>
          <p:cNvSpPr txBox="1"/>
          <p:nvPr/>
        </p:nvSpPr>
        <p:spPr>
          <a:xfrm>
            <a:off x="1357290" y="4000504"/>
            <a:ext cx="6643734" cy="369332"/>
          </a:xfrm>
          <a:prstGeom prst="rect">
            <a:avLst/>
          </a:prstGeom>
          <a:solidFill>
            <a:srgbClr val="FA654C"/>
          </a:solidFill>
          <a:ln w="28575">
            <a:solidFill>
              <a:srgbClr val="FFFF00"/>
            </a:solidFill>
          </a:ln>
        </p:spPr>
        <p:txBody>
          <a:bodyPr wrap="square" rtlCol="0">
            <a:spAutoFit/>
          </a:bodyPr>
          <a:lstStyle/>
          <a:p>
            <a:pPr algn="ctr"/>
            <a:r>
              <a:rPr lang="es-ES" dirty="0">
                <a:solidFill>
                  <a:schemeClr val="bg1"/>
                </a:solidFill>
              </a:rPr>
              <a:t>Precio social = Precio de mercado mano de obra calificada * </a:t>
            </a:r>
            <a:r>
              <a:rPr lang="es-ES" dirty="0">
                <a:solidFill>
                  <a:schemeClr val="accent3">
                    <a:lumMod val="50000"/>
                  </a:schemeClr>
                </a:solidFill>
              </a:rPr>
              <a:t>0.9090</a:t>
            </a:r>
          </a:p>
        </p:txBody>
      </p:sp>
      <p:pic>
        <p:nvPicPr>
          <p:cNvPr id="88066" name="Picture 2" descr="C:\Documents and Settings\Usuario\Configuración local\Archivos temporales de Internet\Content.IE5\8VQ76L4T\petroleo_grande_07[1].jpg"/>
          <p:cNvPicPr>
            <a:picLocks noChangeAspect="1" noChangeArrowheads="1"/>
          </p:cNvPicPr>
          <p:nvPr/>
        </p:nvPicPr>
        <p:blipFill>
          <a:blip r:embed="rId2"/>
          <a:srcRect/>
          <a:stretch>
            <a:fillRect/>
          </a:stretch>
        </p:blipFill>
        <p:spPr bwMode="auto">
          <a:xfrm>
            <a:off x="4071934" y="4500570"/>
            <a:ext cx="1628400" cy="2136778"/>
          </a:xfrm>
          <a:prstGeom prst="rect">
            <a:avLst/>
          </a:prstGeom>
          <a:noFill/>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17E42494-0B56-47CA-94C3-7B28F267E3E4}"/>
              </a:ext>
            </a:extLst>
          </p:cNvPr>
          <p:cNvSpPr/>
          <p:nvPr/>
        </p:nvSpPr>
        <p:spPr>
          <a:xfrm>
            <a:off x="2411760" y="1268760"/>
            <a:ext cx="4536504" cy="38164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800" dirty="0"/>
              <a:t>Flujo de costos a precios sociales</a:t>
            </a:r>
          </a:p>
        </p:txBody>
      </p:sp>
    </p:spTree>
    <p:extLst>
      <p:ext uri="{BB962C8B-B14F-4D97-AF65-F5344CB8AC3E}">
        <p14:creationId xmlns:p14="http://schemas.microsoft.com/office/powerpoint/2010/main" val="1430842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859762326"/>
              </p:ext>
            </p:extLst>
          </p:nvPr>
        </p:nvGraphicFramePr>
        <p:xfrm>
          <a:off x="1000100" y="714356"/>
          <a:ext cx="7000925" cy="5029200"/>
        </p:xfrm>
        <a:graphic>
          <a:graphicData uri="http://schemas.openxmlformats.org/drawingml/2006/table">
            <a:tbl>
              <a:tblPr firstRow="1" bandRow="1">
                <a:tableStyleId>{5C22544A-7EE6-4342-B048-85BDC9FD1C3A}</a:tableStyleId>
              </a:tblPr>
              <a:tblGrid>
                <a:gridCol w="3977795">
                  <a:extLst>
                    <a:ext uri="{9D8B030D-6E8A-4147-A177-3AD203B41FA5}">
                      <a16:colId xmlns:a16="http://schemas.microsoft.com/office/drawing/2014/main" val="20000"/>
                    </a:ext>
                  </a:extLst>
                </a:gridCol>
                <a:gridCol w="1113784">
                  <a:extLst>
                    <a:ext uri="{9D8B030D-6E8A-4147-A177-3AD203B41FA5}">
                      <a16:colId xmlns:a16="http://schemas.microsoft.com/office/drawing/2014/main" val="20001"/>
                    </a:ext>
                  </a:extLst>
                </a:gridCol>
                <a:gridCol w="954671">
                  <a:extLst>
                    <a:ext uri="{9D8B030D-6E8A-4147-A177-3AD203B41FA5}">
                      <a16:colId xmlns:a16="http://schemas.microsoft.com/office/drawing/2014/main" val="20002"/>
                    </a:ext>
                  </a:extLst>
                </a:gridCol>
                <a:gridCol w="954675">
                  <a:extLst>
                    <a:ext uri="{9D8B030D-6E8A-4147-A177-3AD203B41FA5}">
                      <a16:colId xmlns:a16="http://schemas.microsoft.com/office/drawing/2014/main" val="20003"/>
                    </a:ext>
                  </a:extLst>
                </a:gridCol>
              </a:tblGrid>
              <a:tr h="370840">
                <a:tc rowSpan="2">
                  <a:txBody>
                    <a:bodyPr/>
                    <a:lstStyle/>
                    <a:p>
                      <a:pPr algn="ctr"/>
                      <a:r>
                        <a:rPr lang="es-ES" dirty="0"/>
                        <a:t>COSTOS TOTALES</a:t>
                      </a:r>
                      <a:r>
                        <a:rPr lang="es-ES" baseline="0" dirty="0"/>
                        <a:t> </a:t>
                      </a:r>
                      <a:r>
                        <a:rPr lang="es-ES" dirty="0"/>
                        <a:t> A  </a:t>
                      </a:r>
                    </a:p>
                    <a:p>
                      <a:pPr algn="ctr"/>
                      <a:r>
                        <a:rPr lang="es-ES" dirty="0"/>
                        <a:t>PRECIOS</a:t>
                      </a:r>
                      <a:r>
                        <a:rPr lang="es-ES" baseline="0" dirty="0"/>
                        <a:t> SOCIALES</a:t>
                      </a:r>
                      <a:endParaRPr lang="es-PE" dirty="0"/>
                    </a:p>
                  </a:txBody>
                  <a:tcPr>
                    <a:solidFill>
                      <a:srgbClr val="7030A0"/>
                    </a:solidFill>
                  </a:tcPr>
                </a:tc>
                <a:tc gridSpan="3">
                  <a:txBody>
                    <a:bodyPr/>
                    <a:lstStyle/>
                    <a:p>
                      <a:pPr algn="ctr"/>
                      <a:r>
                        <a:rPr lang="es-ES" dirty="0"/>
                        <a:t>AÑOS</a:t>
                      </a:r>
                      <a:endParaRPr lang="es-PE" dirty="0"/>
                    </a:p>
                  </a:txBody>
                  <a:tcPr>
                    <a:solidFill>
                      <a:srgbClr val="7030A0"/>
                    </a:solidFill>
                  </a:tcPr>
                </a:tc>
                <a:tc hMerge="1">
                  <a:txBody>
                    <a:bodyPr/>
                    <a:lstStyle/>
                    <a:p>
                      <a:endParaRPr lang="es-PE" dirty="0"/>
                    </a:p>
                  </a:txBody>
                  <a:tcPr/>
                </a:tc>
                <a:tc hMerge="1">
                  <a:txBody>
                    <a:bodyPr/>
                    <a:lstStyle/>
                    <a:p>
                      <a:endParaRPr lang="es-PE" dirty="0"/>
                    </a:p>
                  </a:txBody>
                  <a:tcPr/>
                </a:tc>
                <a:extLst>
                  <a:ext uri="{0D108BD9-81ED-4DB2-BD59-A6C34878D82A}">
                    <a16:rowId xmlns:a16="http://schemas.microsoft.com/office/drawing/2014/main" val="10000"/>
                  </a:ext>
                </a:extLst>
              </a:tr>
              <a:tr h="370840">
                <a:tc vMerge="1">
                  <a:txBody>
                    <a:bodyPr/>
                    <a:lstStyle/>
                    <a:p>
                      <a:endParaRPr lang="es-PE" dirty="0"/>
                    </a:p>
                  </a:txBody>
                  <a:tcPr/>
                </a:tc>
                <a:tc>
                  <a:txBody>
                    <a:bodyPr/>
                    <a:lstStyle/>
                    <a:p>
                      <a:pPr algn="ctr"/>
                      <a:r>
                        <a:rPr lang="es-ES" dirty="0"/>
                        <a:t>0</a:t>
                      </a:r>
                      <a:endParaRPr lang="es-PE" dirty="0"/>
                    </a:p>
                  </a:txBody>
                  <a:tcPr>
                    <a:solidFill>
                      <a:srgbClr val="FFFF00"/>
                    </a:solidFill>
                  </a:tcPr>
                </a:tc>
                <a:tc>
                  <a:txBody>
                    <a:bodyPr/>
                    <a:lstStyle/>
                    <a:p>
                      <a:pPr algn="ctr"/>
                      <a:r>
                        <a:rPr lang="es-ES" dirty="0"/>
                        <a:t>1</a:t>
                      </a:r>
                      <a:endParaRPr lang="es-PE" dirty="0"/>
                    </a:p>
                  </a:txBody>
                  <a:tcPr>
                    <a:solidFill>
                      <a:srgbClr val="FFFF00"/>
                    </a:solidFill>
                  </a:tcPr>
                </a:tc>
                <a:tc>
                  <a:txBody>
                    <a:bodyPr/>
                    <a:lstStyle/>
                    <a:p>
                      <a:pPr algn="ctr"/>
                      <a:r>
                        <a:rPr lang="es-ES" dirty="0"/>
                        <a:t>2-10</a:t>
                      </a:r>
                      <a:endParaRPr lang="es-PE" dirty="0"/>
                    </a:p>
                  </a:txBody>
                  <a:tcPr>
                    <a:solidFill>
                      <a:srgbClr val="FFFF00"/>
                    </a:solidFill>
                  </a:tcPr>
                </a:tc>
                <a:extLst>
                  <a:ext uri="{0D108BD9-81ED-4DB2-BD59-A6C34878D82A}">
                    <a16:rowId xmlns:a16="http://schemas.microsoft.com/office/drawing/2014/main" val="10001"/>
                  </a:ext>
                </a:extLst>
              </a:tr>
              <a:tr h="370840">
                <a:tc>
                  <a:txBody>
                    <a:bodyPr/>
                    <a:lstStyle/>
                    <a:p>
                      <a:pPr marL="400050" indent="-400050">
                        <a:buAutoNum type="romanUcPeriod"/>
                      </a:pPr>
                      <a:r>
                        <a:rPr lang="es-ES" sz="1600" baseline="0" dirty="0">
                          <a:solidFill>
                            <a:schemeClr val="bg1"/>
                          </a:solidFill>
                        </a:rPr>
                        <a:t>INVERSIÓN</a:t>
                      </a:r>
                      <a:endParaRPr lang="es-PE" sz="1600" dirty="0">
                        <a:solidFill>
                          <a:schemeClr val="bg1"/>
                        </a:solidFill>
                      </a:endParaRPr>
                    </a:p>
                  </a:txBody>
                  <a:tcPr>
                    <a:solidFill>
                      <a:schemeClr val="accent6">
                        <a:lumMod val="75000"/>
                      </a:schemeClr>
                    </a:solidFill>
                  </a:tcPr>
                </a:tc>
                <a:tc>
                  <a:txBody>
                    <a:bodyPr/>
                    <a:lstStyle/>
                    <a:p>
                      <a:pPr algn="ctr"/>
                      <a:r>
                        <a:rPr lang="es-ES" sz="1600" dirty="0">
                          <a:solidFill>
                            <a:schemeClr val="bg1"/>
                          </a:solidFill>
                        </a:rPr>
                        <a:t>245,740</a:t>
                      </a:r>
                      <a:endParaRPr lang="es-PE" sz="1600" dirty="0">
                        <a:solidFill>
                          <a:schemeClr val="bg1"/>
                        </a:solidFill>
                      </a:endParaRPr>
                    </a:p>
                  </a:txBody>
                  <a:tcPr>
                    <a:solidFill>
                      <a:schemeClr val="accent6">
                        <a:lumMod val="75000"/>
                      </a:schemeClr>
                    </a:solidFill>
                  </a:tcPr>
                </a:tc>
                <a:tc>
                  <a:txBody>
                    <a:bodyPr/>
                    <a:lstStyle/>
                    <a:p>
                      <a:pPr algn="ctr"/>
                      <a:endParaRPr lang="es-PE" sz="1600" dirty="0">
                        <a:solidFill>
                          <a:schemeClr val="bg1"/>
                        </a:solidFill>
                      </a:endParaRPr>
                    </a:p>
                  </a:txBody>
                  <a:tcPr>
                    <a:solidFill>
                      <a:schemeClr val="accent6">
                        <a:lumMod val="75000"/>
                      </a:schemeClr>
                    </a:solidFill>
                  </a:tcPr>
                </a:tc>
                <a:tc>
                  <a:txBody>
                    <a:bodyPr/>
                    <a:lstStyle/>
                    <a:p>
                      <a:pPr algn="ctr"/>
                      <a:endParaRPr lang="es-PE" sz="1600" dirty="0"/>
                    </a:p>
                  </a:txBody>
                  <a:tcPr>
                    <a:solidFill>
                      <a:schemeClr val="accent6">
                        <a:lumMod val="75000"/>
                      </a:schemeClr>
                    </a:solidFill>
                  </a:tcPr>
                </a:tc>
                <a:extLst>
                  <a:ext uri="{0D108BD9-81ED-4DB2-BD59-A6C34878D82A}">
                    <a16:rowId xmlns:a16="http://schemas.microsoft.com/office/drawing/2014/main" val="10002"/>
                  </a:ext>
                </a:extLst>
              </a:tr>
              <a:tr h="370840">
                <a:tc>
                  <a:txBody>
                    <a:bodyPr/>
                    <a:lstStyle/>
                    <a:p>
                      <a:r>
                        <a:rPr lang="es-ES" sz="1600" dirty="0"/>
                        <a:t>a)</a:t>
                      </a:r>
                      <a:r>
                        <a:rPr lang="es-ES" sz="1600" baseline="0" dirty="0"/>
                        <a:t> Terreno</a:t>
                      </a:r>
                      <a:endParaRPr lang="es-PE" sz="1600" dirty="0"/>
                    </a:p>
                  </a:txBody>
                  <a:tcPr>
                    <a:solidFill>
                      <a:srgbClr val="FFFFCC"/>
                    </a:solidFill>
                  </a:tcPr>
                </a:tc>
                <a:tc>
                  <a:txBody>
                    <a:bodyPr/>
                    <a:lstStyle/>
                    <a:p>
                      <a:pPr algn="ctr"/>
                      <a:r>
                        <a:rPr lang="es-ES" sz="1600" dirty="0"/>
                        <a:t>60,000</a:t>
                      </a:r>
                      <a:endParaRPr lang="es-PE" sz="1600" dirty="0"/>
                    </a:p>
                  </a:txBody>
                  <a:tcPr>
                    <a:solidFill>
                      <a:srgbClr val="FFFFCC"/>
                    </a:solidFill>
                  </a:tcPr>
                </a:tc>
                <a:tc>
                  <a:txBody>
                    <a:bodyPr/>
                    <a:lstStyle/>
                    <a:p>
                      <a:pPr algn="ctr"/>
                      <a:endParaRPr lang="es-PE" sz="1600" dirty="0"/>
                    </a:p>
                  </a:txBody>
                  <a:tcPr>
                    <a:solidFill>
                      <a:srgbClr val="FFFFCC"/>
                    </a:solidFill>
                  </a:tcPr>
                </a:tc>
                <a:tc>
                  <a:txBody>
                    <a:bodyPr/>
                    <a:lstStyle/>
                    <a:p>
                      <a:pPr algn="ctr"/>
                      <a:endParaRPr lang="es-PE" sz="1600" dirty="0"/>
                    </a:p>
                  </a:txBody>
                  <a:tcPr>
                    <a:solidFill>
                      <a:srgbClr val="FFFFCC"/>
                    </a:solidFill>
                  </a:tcPr>
                </a:tc>
                <a:extLst>
                  <a:ext uri="{0D108BD9-81ED-4DB2-BD59-A6C34878D82A}">
                    <a16:rowId xmlns:a16="http://schemas.microsoft.com/office/drawing/2014/main" val="10003"/>
                  </a:ext>
                </a:extLst>
              </a:tr>
              <a:tr h="370840">
                <a:tc>
                  <a:txBody>
                    <a:bodyPr/>
                    <a:lstStyle/>
                    <a:p>
                      <a:r>
                        <a:rPr lang="es-ES" sz="1600" dirty="0"/>
                        <a:t>b) Construcción (50% Bs Nacionales)</a:t>
                      </a:r>
                    </a:p>
                    <a:p>
                      <a:r>
                        <a:rPr lang="es-ES" sz="1600" dirty="0"/>
                        <a:t>                             (50% M/O</a:t>
                      </a:r>
                      <a:r>
                        <a:rPr lang="es-ES" sz="1600" baseline="0" dirty="0"/>
                        <a:t> calificada)</a:t>
                      </a:r>
                      <a:endParaRPr lang="es-PE" sz="1600" dirty="0"/>
                    </a:p>
                  </a:txBody>
                  <a:tcPr>
                    <a:solidFill>
                      <a:srgbClr val="FFFFCC"/>
                    </a:solidFill>
                  </a:tcPr>
                </a:tc>
                <a:tc>
                  <a:txBody>
                    <a:bodyPr/>
                    <a:lstStyle/>
                    <a:p>
                      <a:pPr algn="ctr"/>
                      <a:r>
                        <a:rPr lang="es-ES" sz="1600" dirty="0"/>
                        <a:t>114,173</a:t>
                      </a:r>
                    </a:p>
                  </a:txBody>
                  <a:tcPr>
                    <a:solidFill>
                      <a:srgbClr val="FFFFCC"/>
                    </a:solidFill>
                  </a:tcPr>
                </a:tc>
                <a:tc>
                  <a:txBody>
                    <a:bodyPr/>
                    <a:lstStyle/>
                    <a:p>
                      <a:pPr algn="ctr"/>
                      <a:endParaRPr lang="es-PE" sz="1600" dirty="0"/>
                    </a:p>
                  </a:txBody>
                  <a:tcPr>
                    <a:solidFill>
                      <a:srgbClr val="FFFFCC"/>
                    </a:solidFill>
                  </a:tcPr>
                </a:tc>
                <a:tc>
                  <a:txBody>
                    <a:bodyPr/>
                    <a:lstStyle/>
                    <a:p>
                      <a:pPr algn="ctr"/>
                      <a:endParaRPr lang="es-PE" sz="1600" dirty="0"/>
                    </a:p>
                  </a:txBody>
                  <a:tcPr>
                    <a:solidFill>
                      <a:srgbClr val="FFFFCC"/>
                    </a:solidFill>
                  </a:tcPr>
                </a:tc>
                <a:extLst>
                  <a:ext uri="{0D108BD9-81ED-4DB2-BD59-A6C34878D82A}">
                    <a16:rowId xmlns:a16="http://schemas.microsoft.com/office/drawing/2014/main" val="10004"/>
                  </a:ext>
                </a:extLst>
              </a:tr>
              <a:tr h="370840">
                <a:tc>
                  <a:txBody>
                    <a:bodyPr/>
                    <a:lstStyle/>
                    <a:p>
                      <a:r>
                        <a:rPr lang="es-ES" sz="1600" dirty="0"/>
                        <a:t>c) Equipamiento (importado)</a:t>
                      </a:r>
                      <a:endParaRPr lang="es-PE" sz="1600" dirty="0"/>
                    </a:p>
                  </a:txBody>
                  <a:tcPr>
                    <a:solidFill>
                      <a:srgbClr val="FFFFCC"/>
                    </a:solidFill>
                  </a:tcPr>
                </a:tc>
                <a:tc>
                  <a:txBody>
                    <a:bodyPr/>
                    <a:lstStyle/>
                    <a:p>
                      <a:pPr algn="ctr"/>
                      <a:r>
                        <a:rPr lang="es-ES" sz="1600" dirty="0"/>
                        <a:t>49,187</a:t>
                      </a:r>
                      <a:endParaRPr lang="es-PE" sz="1600" dirty="0"/>
                    </a:p>
                  </a:txBody>
                  <a:tcPr>
                    <a:solidFill>
                      <a:srgbClr val="FFFFCC"/>
                    </a:solidFill>
                  </a:tcPr>
                </a:tc>
                <a:tc>
                  <a:txBody>
                    <a:bodyPr/>
                    <a:lstStyle/>
                    <a:p>
                      <a:pPr algn="ctr"/>
                      <a:endParaRPr lang="es-PE" sz="1600" dirty="0"/>
                    </a:p>
                  </a:txBody>
                  <a:tcPr>
                    <a:solidFill>
                      <a:srgbClr val="FFFFCC"/>
                    </a:solidFill>
                  </a:tcPr>
                </a:tc>
                <a:tc>
                  <a:txBody>
                    <a:bodyPr/>
                    <a:lstStyle/>
                    <a:p>
                      <a:pPr algn="ctr"/>
                      <a:endParaRPr lang="es-PE" sz="1600" dirty="0"/>
                    </a:p>
                  </a:txBody>
                  <a:tcPr>
                    <a:solidFill>
                      <a:srgbClr val="FFFFCC"/>
                    </a:solidFill>
                  </a:tcPr>
                </a:tc>
                <a:extLst>
                  <a:ext uri="{0D108BD9-81ED-4DB2-BD59-A6C34878D82A}">
                    <a16:rowId xmlns:a16="http://schemas.microsoft.com/office/drawing/2014/main" val="10005"/>
                  </a:ext>
                </a:extLst>
              </a:tr>
              <a:tr h="370840">
                <a:tc>
                  <a:txBody>
                    <a:bodyPr/>
                    <a:lstStyle/>
                    <a:p>
                      <a:r>
                        <a:rPr lang="es-ES" sz="1600" dirty="0"/>
                        <a:t>d) Capacitación (M/O calificada)</a:t>
                      </a:r>
                      <a:endParaRPr lang="es-PE" sz="1600" dirty="0"/>
                    </a:p>
                  </a:txBody>
                  <a:tcPr>
                    <a:solidFill>
                      <a:srgbClr val="FFFFCC"/>
                    </a:solidFill>
                  </a:tcPr>
                </a:tc>
                <a:tc>
                  <a:txBody>
                    <a:bodyPr/>
                    <a:lstStyle/>
                    <a:p>
                      <a:pPr algn="ctr"/>
                      <a:r>
                        <a:rPr lang="es-ES" sz="1600" dirty="0"/>
                        <a:t>18,180</a:t>
                      </a:r>
                      <a:endParaRPr lang="es-PE" sz="1600" dirty="0"/>
                    </a:p>
                  </a:txBody>
                  <a:tcPr>
                    <a:solidFill>
                      <a:srgbClr val="FFFFCC"/>
                    </a:solidFill>
                  </a:tcPr>
                </a:tc>
                <a:tc>
                  <a:txBody>
                    <a:bodyPr/>
                    <a:lstStyle/>
                    <a:p>
                      <a:pPr algn="ctr"/>
                      <a:endParaRPr lang="es-PE" sz="1600" dirty="0"/>
                    </a:p>
                  </a:txBody>
                  <a:tcPr>
                    <a:solidFill>
                      <a:srgbClr val="FFFFCC"/>
                    </a:solidFill>
                  </a:tcPr>
                </a:tc>
                <a:tc>
                  <a:txBody>
                    <a:bodyPr/>
                    <a:lstStyle/>
                    <a:p>
                      <a:pPr algn="ctr"/>
                      <a:endParaRPr lang="es-PE" sz="1600" dirty="0"/>
                    </a:p>
                  </a:txBody>
                  <a:tcPr>
                    <a:solidFill>
                      <a:srgbClr val="FFFFCC"/>
                    </a:solidFill>
                  </a:tcPr>
                </a:tc>
                <a:extLst>
                  <a:ext uri="{0D108BD9-81ED-4DB2-BD59-A6C34878D82A}">
                    <a16:rowId xmlns:a16="http://schemas.microsoft.com/office/drawing/2014/main" val="10006"/>
                  </a:ext>
                </a:extLst>
              </a:tr>
              <a:tr h="370840">
                <a:tc>
                  <a:txBody>
                    <a:bodyPr/>
                    <a:lstStyle/>
                    <a:p>
                      <a:r>
                        <a:rPr lang="es-ES" sz="1600" dirty="0"/>
                        <a:t>e) Gastos generales</a:t>
                      </a:r>
                      <a:endParaRPr lang="es-PE" sz="1600" dirty="0"/>
                    </a:p>
                  </a:txBody>
                  <a:tcPr>
                    <a:solidFill>
                      <a:srgbClr val="FFFFCC"/>
                    </a:solidFill>
                  </a:tcPr>
                </a:tc>
                <a:tc>
                  <a:txBody>
                    <a:bodyPr/>
                    <a:lstStyle/>
                    <a:p>
                      <a:pPr algn="ctr"/>
                      <a:r>
                        <a:rPr lang="es-ES" sz="1600" dirty="0"/>
                        <a:t>4,200</a:t>
                      </a:r>
                      <a:endParaRPr lang="es-PE" sz="1600" dirty="0"/>
                    </a:p>
                  </a:txBody>
                  <a:tcPr>
                    <a:solidFill>
                      <a:srgbClr val="FFFFCC"/>
                    </a:solidFill>
                  </a:tcPr>
                </a:tc>
                <a:tc>
                  <a:txBody>
                    <a:bodyPr/>
                    <a:lstStyle/>
                    <a:p>
                      <a:pPr algn="ctr"/>
                      <a:endParaRPr lang="es-PE" sz="1600" dirty="0"/>
                    </a:p>
                  </a:txBody>
                  <a:tcPr>
                    <a:solidFill>
                      <a:srgbClr val="FFFFCC"/>
                    </a:solidFill>
                  </a:tcPr>
                </a:tc>
                <a:tc>
                  <a:txBody>
                    <a:bodyPr/>
                    <a:lstStyle/>
                    <a:p>
                      <a:pPr algn="ctr"/>
                      <a:endParaRPr lang="es-PE" sz="1600" dirty="0"/>
                    </a:p>
                  </a:txBody>
                  <a:tcPr>
                    <a:solidFill>
                      <a:srgbClr val="FFFFCC"/>
                    </a:solidFill>
                  </a:tcPr>
                </a:tc>
                <a:extLst>
                  <a:ext uri="{0D108BD9-81ED-4DB2-BD59-A6C34878D82A}">
                    <a16:rowId xmlns:a16="http://schemas.microsoft.com/office/drawing/2014/main" val="10007"/>
                  </a:ext>
                </a:extLst>
              </a:tr>
              <a:tr h="370840">
                <a:tc>
                  <a:txBody>
                    <a:bodyPr/>
                    <a:lstStyle/>
                    <a:p>
                      <a:r>
                        <a:rPr lang="es-ES" sz="1600" dirty="0">
                          <a:solidFill>
                            <a:schemeClr val="bg1"/>
                          </a:solidFill>
                        </a:rPr>
                        <a:t>II. POST INVERSIÓN (por c/año)</a:t>
                      </a:r>
                      <a:endParaRPr lang="es-PE" sz="1600" dirty="0">
                        <a:solidFill>
                          <a:schemeClr val="bg1"/>
                        </a:solidFill>
                      </a:endParaRPr>
                    </a:p>
                  </a:txBody>
                  <a:tcPr>
                    <a:solidFill>
                      <a:schemeClr val="accent6">
                        <a:lumMod val="75000"/>
                      </a:schemeClr>
                    </a:solidFill>
                  </a:tcPr>
                </a:tc>
                <a:tc>
                  <a:txBody>
                    <a:bodyPr/>
                    <a:lstStyle/>
                    <a:p>
                      <a:pPr algn="ctr"/>
                      <a:endParaRPr lang="es-PE" sz="1600" dirty="0"/>
                    </a:p>
                  </a:txBody>
                  <a:tcPr>
                    <a:solidFill>
                      <a:schemeClr val="accent6">
                        <a:lumMod val="75000"/>
                      </a:schemeClr>
                    </a:solidFill>
                  </a:tcPr>
                </a:tc>
                <a:tc>
                  <a:txBody>
                    <a:bodyPr/>
                    <a:lstStyle/>
                    <a:p>
                      <a:pPr algn="ctr"/>
                      <a:r>
                        <a:rPr lang="es-ES" sz="1600" dirty="0">
                          <a:solidFill>
                            <a:schemeClr val="bg1"/>
                          </a:solidFill>
                        </a:rPr>
                        <a:t>181,800</a:t>
                      </a:r>
                      <a:endParaRPr lang="es-PE" sz="1600" dirty="0">
                        <a:solidFill>
                          <a:schemeClr val="bg1"/>
                        </a:solidFill>
                      </a:endParaRPr>
                    </a:p>
                  </a:txBody>
                  <a:tcPr>
                    <a:solidFill>
                      <a:schemeClr val="accent6">
                        <a:lumMod val="75000"/>
                      </a:schemeClr>
                    </a:solidFill>
                  </a:tcPr>
                </a:tc>
                <a:tc>
                  <a:txBody>
                    <a:bodyPr/>
                    <a:lstStyle/>
                    <a:p>
                      <a:pPr algn="ctr"/>
                      <a:r>
                        <a:rPr lang="es-ES" sz="1600" dirty="0">
                          <a:solidFill>
                            <a:schemeClr val="bg1"/>
                          </a:solidFill>
                        </a:rPr>
                        <a:t>181,800</a:t>
                      </a:r>
                      <a:endParaRPr lang="es-PE" sz="1600" dirty="0">
                        <a:solidFill>
                          <a:schemeClr val="bg1"/>
                        </a:solidFill>
                      </a:endParaRPr>
                    </a:p>
                  </a:txBody>
                  <a:tcPr>
                    <a:solidFill>
                      <a:schemeClr val="accent6">
                        <a:lumMod val="75000"/>
                      </a:schemeClr>
                    </a:solidFill>
                  </a:tcPr>
                </a:tc>
                <a:extLst>
                  <a:ext uri="{0D108BD9-81ED-4DB2-BD59-A6C34878D82A}">
                    <a16:rowId xmlns:a16="http://schemas.microsoft.com/office/drawing/2014/main" val="10008"/>
                  </a:ext>
                </a:extLst>
              </a:tr>
              <a:tr h="370840">
                <a:tc>
                  <a:txBody>
                    <a:bodyPr/>
                    <a:lstStyle/>
                    <a:p>
                      <a:r>
                        <a:rPr lang="es-ES" sz="1600" dirty="0"/>
                        <a:t>f)</a:t>
                      </a:r>
                      <a:r>
                        <a:rPr lang="es-ES" sz="1600" baseline="0" dirty="0"/>
                        <a:t> Operación y mantenimiento </a:t>
                      </a:r>
                      <a:r>
                        <a:rPr lang="es-ES" sz="1100" baseline="0" dirty="0"/>
                        <a:t>(M/O calificada)</a:t>
                      </a:r>
                      <a:endParaRPr lang="es-PE" sz="1100" dirty="0"/>
                    </a:p>
                  </a:txBody>
                  <a:tcPr>
                    <a:solidFill>
                      <a:srgbClr val="FFFFCC"/>
                    </a:solidFill>
                  </a:tcPr>
                </a:tc>
                <a:tc>
                  <a:txBody>
                    <a:bodyPr/>
                    <a:lstStyle/>
                    <a:p>
                      <a:pPr algn="ctr"/>
                      <a:endParaRPr lang="es-PE" sz="1600" dirty="0"/>
                    </a:p>
                  </a:txBody>
                  <a:tcPr>
                    <a:solidFill>
                      <a:srgbClr val="FFFFCC"/>
                    </a:solidFill>
                  </a:tcPr>
                </a:tc>
                <a:tc>
                  <a:txBody>
                    <a:bodyPr/>
                    <a:lstStyle/>
                    <a:p>
                      <a:pPr algn="ctr"/>
                      <a:r>
                        <a:rPr lang="es-ES" sz="1600" dirty="0"/>
                        <a:t>181,800</a:t>
                      </a:r>
                      <a:endParaRPr lang="es-PE" sz="1600" dirty="0"/>
                    </a:p>
                  </a:txBody>
                  <a:tcPr>
                    <a:solidFill>
                      <a:srgbClr val="FFFFCC"/>
                    </a:solidFill>
                  </a:tcPr>
                </a:tc>
                <a:tc>
                  <a:txBody>
                    <a:bodyPr/>
                    <a:lstStyle/>
                    <a:p>
                      <a:pPr algn="ctr"/>
                      <a:r>
                        <a:rPr lang="es-ES" sz="1600" dirty="0"/>
                        <a:t>181,800</a:t>
                      </a:r>
                      <a:endParaRPr lang="es-PE" sz="1600" dirty="0"/>
                    </a:p>
                  </a:txBody>
                  <a:tcPr>
                    <a:solidFill>
                      <a:srgbClr val="FFFFCC"/>
                    </a:solidFill>
                  </a:tcPr>
                </a:tc>
                <a:extLst>
                  <a:ext uri="{0D108BD9-81ED-4DB2-BD59-A6C34878D82A}">
                    <a16:rowId xmlns:a16="http://schemas.microsoft.com/office/drawing/2014/main" val="10009"/>
                  </a:ext>
                </a:extLst>
              </a:tr>
              <a:tr h="370840">
                <a:tc>
                  <a:txBody>
                    <a:bodyPr/>
                    <a:lstStyle/>
                    <a:p>
                      <a:r>
                        <a:rPr lang="es-ES" sz="1600" dirty="0"/>
                        <a:t>g) Plan ambiental</a:t>
                      </a:r>
                      <a:endParaRPr lang="es-PE" sz="1600" dirty="0"/>
                    </a:p>
                  </a:txBody>
                  <a:tcPr>
                    <a:solidFill>
                      <a:srgbClr val="FFFFCC"/>
                    </a:solidFill>
                  </a:tcPr>
                </a:tc>
                <a:tc>
                  <a:txBody>
                    <a:bodyPr/>
                    <a:lstStyle/>
                    <a:p>
                      <a:pPr algn="ctr"/>
                      <a:r>
                        <a:rPr lang="es-ES" sz="1600" dirty="0"/>
                        <a:t>-</a:t>
                      </a:r>
                      <a:endParaRPr lang="es-PE" sz="1600" dirty="0"/>
                    </a:p>
                  </a:txBody>
                  <a:tcPr>
                    <a:solidFill>
                      <a:srgbClr val="FFFFCC"/>
                    </a:solidFill>
                  </a:tcPr>
                </a:tc>
                <a:tc>
                  <a:txBody>
                    <a:bodyPr/>
                    <a:lstStyle/>
                    <a:p>
                      <a:pPr algn="ctr"/>
                      <a:r>
                        <a:rPr lang="es-ES" sz="1600" dirty="0"/>
                        <a:t>-</a:t>
                      </a:r>
                      <a:endParaRPr lang="es-PE" sz="1600" dirty="0"/>
                    </a:p>
                  </a:txBody>
                  <a:tcPr>
                    <a:solidFill>
                      <a:srgbClr val="FFFFCC"/>
                    </a:solidFill>
                  </a:tcPr>
                </a:tc>
                <a:tc>
                  <a:txBody>
                    <a:bodyPr/>
                    <a:lstStyle/>
                    <a:p>
                      <a:pPr algn="ctr"/>
                      <a:r>
                        <a:rPr lang="es-ES" sz="1600" dirty="0"/>
                        <a:t>-</a:t>
                      </a:r>
                      <a:endParaRPr lang="es-PE" sz="1600" dirty="0"/>
                    </a:p>
                  </a:txBody>
                  <a:tcPr>
                    <a:solidFill>
                      <a:srgbClr val="FFFFCC"/>
                    </a:solidFill>
                  </a:tcPr>
                </a:tc>
                <a:extLst>
                  <a:ext uri="{0D108BD9-81ED-4DB2-BD59-A6C34878D82A}">
                    <a16:rowId xmlns:a16="http://schemas.microsoft.com/office/drawing/2014/main" val="10010"/>
                  </a:ext>
                </a:extLst>
              </a:tr>
              <a:tr h="370840">
                <a:tc>
                  <a:txBody>
                    <a:bodyPr/>
                    <a:lstStyle/>
                    <a:p>
                      <a:r>
                        <a:rPr lang="es-ES" sz="1600" dirty="0">
                          <a:solidFill>
                            <a:schemeClr val="bg1"/>
                          </a:solidFill>
                        </a:rPr>
                        <a:t>III. COSTOS</a:t>
                      </a:r>
                      <a:r>
                        <a:rPr lang="es-ES" sz="1600" baseline="0" dirty="0">
                          <a:solidFill>
                            <a:schemeClr val="bg1"/>
                          </a:solidFill>
                        </a:rPr>
                        <a:t> SINTUACIÓN SIN PROYECTO</a:t>
                      </a:r>
                      <a:endParaRPr lang="es-PE" sz="1600" dirty="0">
                        <a:solidFill>
                          <a:schemeClr val="bg1"/>
                        </a:solidFill>
                      </a:endParaRPr>
                    </a:p>
                  </a:txBody>
                  <a:tcPr>
                    <a:solidFill>
                      <a:schemeClr val="accent6">
                        <a:lumMod val="75000"/>
                      </a:schemeClr>
                    </a:solidFill>
                  </a:tcPr>
                </a:tc>
                <a:tc>
                  <a:txBody>
                    <a:bodyPr/>
                    <a:lstStyle/>
                    <a:p>
                      <a:pPr algn="ctr"/>
                      <a:r>
                        <a:rPr lang="es-ES" sz="1600" dirty="0">
                          <a:solidFill>
                            <a:schemeClr val="bg1"/>
                          </a:solidFill>
                        </a:rPr>
                        <a:t>-</a:t>
                      </a:r>
                      <a:endParaRPr lang="es-PE" sz="1600" dirty="0">
                        <a:solidFill>
                          <a:schemeClr val="bg1"/>
                        </a:solidFill>
                      </a:endParaRPr>
                    </a:p>
                  </a:txBody>
                  <a:tcPr>
                    <a:solidFill>
                      <a:schemeClr val="accent6">
                        <a:lumMod val="75000"/>
                      </a:schemeClr>
                    </a:solidFill>
                  </a:tcPr>
                </a:tc>
                <a:tc>
                  <a:txBody>
                    <a:bodyPr/>
                    <a:lstStyle/>
                    <a:p>
                      <a:pPr algn="ctr"/>
                      <a:r>
                        <a:rPr lang="es-ES" sz="1600" dirty="0">
                          <a:solidFill>
                            <a:schemeClr val="bg1"/>
                          </a:solidFill>
                        </a:rPr>
                        <a:t>-</a:t>
                      </a:r>
                      <a:endParaRPr lang="es-PE" sz="1600" dirty="0">
                        <a:solidFill>
                          <a:schemeClr val="bg1"/>
                        </a:solidFill>
                      </a:endParaRPr>
                    </a:p>
                  </a:txBody>
                  <a:tcPr>
                    <a:solidFill>
                      <a:schemeClr val="accent6">
                        <a:lumMod val="75000"/>
                      </a:schemeClr>
                    </a:solidFill>
                  </a:tcPr>
                </a:tc>
                <a:tc>
                  <a:txBody>
                    <a:bodyPr/>
                    <a:lstStyle/>
                    <a:p>
                      <a:pPr algn="ctr"/>
                      <a:r>
                        <a:rPr lang="es-ES" sz="1600" dirty="0">
                          <a:solidFill>
                            <a:schemeClr val="bg1"/>
                          </a:solidFill>
                        </a:rPr>
                        <a:t>-</a:t>
                      </a:r>
                      <a:endParaRPr lang="es-PE" sz="1600" dirty="0">
                        <a:solidFill>
                          <a:schemeClr val="bg1"/>
                        </a:solidFill>
                      </a:endParaRPr>
                    </a:p>
                  </a:txBody>
                  <a:tcPr>
                    <a:solidFill>
                      <a:schemeClr val="accent6">
                        <a:lumMod val="75000"/>
                      </a:schemeClr>
                    </a:solidFill>
                  </a:tcPr>
                </a:tc>
                <a:extLst>
                  <a:ext uri="{0D108BD9-81ED-4DB2-BD59-A6C34878D82A}">
                    <a16:rowId xmlns:a16="http://schemas.microsoft.com/office/drawing/2014/main" val="10011"/>
                  </a:ext>
                </a:extLst>
              </a:tr>
              <a:tr h="370840">
                <a:tc>
                  <a:txBody>
                    <a:bodyPr/>
                    <a:lstStyle/>
                    <a:p>
                      <a:r>
                        <a:rPr lang="es-ES" sz="1600" baseline="0" dirty="0">
                          <a:solidFill>
                            <a:schemeClr val="bg1"/>
                          </a:solidFill>
                        </a:rPr>
                        <a:t>TOTAL  COSTOS INCREMENTALES (I + II – III)</a:t>
                      </a:r>
                      <a:endParaRPr lang="es-PE" sz="1600" dirty="0">
                        <a:solidFill>
                          <a:schemeClr val="bg1"/>
                        </a:solidFill>
                      </a:endParaRPr>
                    </a:p>
                  </a:txBody>
                  <a:tcPr>
                    <a:solidFill>
                      <a:schemeClr val="accent2">
                        <a:lumMod val="75000"/>
                      </a:schemeClr>
                    </a:solidFill>
                  </a:tcPr>
                </a:tc>
                <a:tc>
                  <a:txBody>
                    <a:bodyPr/>
                    <a:lstStyle/>
                    <a:p>
                      <a:pPr algn="ctr"/>
                      <a:r>
                        <a:rPr lang="es-ES" sz="1600" dirty="0">
                          <a:solidFill>
                            <a:schemeClr val="bg1"/>
                          </a:solidFill>
                        </a:rPr>
                        <a:t>245,740</a:t>
                      </a:r>
                      <a:endParaRPr lang="es-PE" sz="1600" dirty="0">
                        <a:solidFill>
                          <a:schemeClr val="bg1"/>
                        </a:solidFill>
                      </a:endParaRPr>
                    </a:p>
                  </a:txBody>
                  <a:tcPr>
                    <a:solidFill>
                      <a:schemeClr val="accent2">
                        <a:lumMod val="75000"/>
                      </a:schemeClr>
                    </a:solidFill>
                  </a:tcPr>
                </a:tc>
                <a:tc>
                  <a:txBody>
                    <a:bodyPr/>
                    <a:lstStyle/>
                    <a:p>
                      <a:pPr algn="ctr"/>
                      <a:r>
                        <a:rPr lang="es-ES" sz="1600" dirty="0">
                          <a:solidFill>
                            <a:schemeClr val="bg1"/>
                          </a:solidFill>
                        </a:rPr>
                        <a:t>181,800</a:t>
                      </a:r>
                      <a:endParaRPr lang="es-PE" sz="1600" dirty="0">
                        <a:solidFill>
                          <a:schemeClr val="bg1"/>
                        </a:solidFill>
                      </a:endParaRPr>
                    </a:p>
                  </a:txBody>
                  <a:tcPr>
                    <a:solidFill>
                      <a:schemeClr val="accent2">
                        <a:lumMod val="75000"/>
                      </a:schemeClr>
                    </a:solidFill>
                  </a:tcPr>
                </a:tc>
                <a:tc>
                  <a:txBody>
                    <a:bodyPr/>
                    <a:lstStyle/>
                    <a:p>
                      <a:pPr algn="ctr"/>
                      <a:r>
                        <a:rPr lang="es-ES" sz="1600" dirty="0">
                          <a:solidFill>
                            <a:schemeClr val="bg1"/>
                          </a:solidFill>
                        </a:rPr>
                        <a:t>181,800</a:t>
                      </a:r>
                      <a:endParaRPr lang="es-PE" sz="1600" dirty="0">
                        <a:solidFill>
                          <a:schemeClr val="bg1"/>
                        </a:solidFill>
                      </a:endParaRPr>
                    </a:p>
                  </a:txBody>
                  <a:tcPr>
                    <a:solidFill>
                      <a:schemeClr val="accent2">
                        <a:lumMod val="75000"/>
                      </a:schemeClr>
                    </a:solidFill>
                  </a:tcPr>
                </a:tc>
                <a:extLst>
                  <a:ext uri="{0D108BD9-81ED-4DB2-BD59-A6C34878D82A}">
                    <a16:rowId xmlns:a16="http://schemas.microsoft.com/office/drawing/2014/main" val="10012"/>
                  </a:ext>
                </a:extLst>
              </a:tr>
            </a:tbl>
          </a:graphicData>
        </a:graphic>
      </p:graphicFrame>
      <p:sp>
        <p:nvSpPr>
          <p:cNvPr id="5" name="4 CuadroTexto"/>
          <p:cNvSpPr txBox="1"/>
          <p:nvPr/>
        </p:nvSpPr>
        <p:spPr>
          <a:xfrm>
            <a:off x="1357290" y="214290"/>
            <a:ext cx="6500858" cy="400110"/>
          </a:xfrm>
          <a:prstGeom prst="rect">
            <a:avLst/>
          </a:prstGeom>
          <a:solidFill>
            <a:schemeClr val="accent2">
              <a:lumMod val="75000"/>
            </a:schemeClr>
          </a:solidFill>
          <a:ln w="38100">
            <a:solidFill>
              <a:srgbClr val="FFFF00"/>
            </a:solidFill>
          </a:ln>
        </p:spPr>
        <p:txBody>
          <a:bodyPr wrap="square" rtlCol="0">
            <a:spAutoFit/>
          </a:bodyPr>
          <a:lstStyle/>
          <a:p>
            <a:r>
              <a:rPr lang="es-ES" sz="2000" dirty="0">
                <a:solidFill>
                  <a:srgbClr val="FFFF00"/>
                </a:solidFill>
              </a:rPr>
              <a:t>ALTERNATIVA 1: Construcción de  una nueva posta de salud</a:t>
            </a:r>
            <a:endParaRPr lang="es-PE" sz="2000" dirty="0">
              <a:solidFill>
                <a:srgbClr val="FFFF00"/>
              </a:solidFill>
            </a:endParaRPr>
          </a:p>
        </p:txBody>
      </p:sp>
      <p:sp>
        <p:nvSpPr>
          <p:cNvPr id="6" name="5 CuadroTexto"/>
          <p:cNvSpPr txBox="1"/>
          <p:nvPr/>
        </p:nvSpPr>
        <p:spPr>
          <a:xfrm>
            <a:off x="1000100" y="6000768"/>
            <a:ext cx="2071702" cy="261610"/>
          </a:xfrm>
          <a:prstGeom prst="rect">
            <a:avLst/>
          </a:prstGeom>
          <a:noFill/>
        </p:spPr>
        <p:txBody>
          <a:bodyPr wrap="square" rtlCol="0">
            <a:spAutoFit/>
          </a:bodyPr>
          <a:lstStyle/>
          <a:p>
            <a:r>
              <a:rPr lang="es-ES" sz="1100" dirty="0"/>
              <a:t>Gastos generales – </a:t>
            </a:r>
            <a:r>
              <a:rPr lang="es-ES" sz="1100" dirty="0" err="1"/>
              <a:t>fc</a:t>
            </a:r>
            <a:r>
              <a:rPr lang="es-ES" sz="1100" dirty="0"/>
              <a:t> = 0.84</a:t>
            </a:r>
            <a:endParaRPr lang="es-PE" sz="1100" dirty="0"/>
          </a:p>
        </p:txBody>
      </p:sp>
      <p:sp>
        <p:nvSpPr>
          <p:cNvPr id="7" name="6 CuadroTexto"/>
          <p:cNvSpPr txBox="1"/>
          <p:nvPr/>
        </p:nvSpPr>
        <p:spPr>
          <a:xfrm>
            <a:off x="3786182" y="6000768"/>
            <a:ext cx="1357322" cy="261610"/>
          </a:xfrm>
          <a:prstGeom prst="rect">
            <a:avLst/>
          </a:prstGeom>
          <a:noFill/>
        </p:spPr>
        <p:txBody>
          <a:bodyPr wrap="square" rtlCol="0">
            <a:spAutoFit/>
          </a:bodyPr>
          <a:lstStyle/>
          <a:p>
            <a:r>
              <a:rPr lang="es-ES" sz="1100" dirty="0"/>
              <a:t>Terreno no tiene  </a:t>
            </a:r>
            <a:r>
              <a:rPr lang="es-ES" sz="1100" dirty="0" err="1"/>
              <a:t>fc</a:t>
            </a:r>
            <a:r>
              <a:rPr lang="es-ES" sz="1100" dirty="0"/>
              <a:t> </a:t>
            </a:r>
            <a:endParaRPr lang="es-PE" sz="1100" dirty="0"/>
          </a:p>
        </p:txBody>
      </p:sp>
      <p:sp>
        <p:nvSpPr>
          <p:cNvPr id="8" name="7 CuadroTexto"/>
          <p:cNvSpPr txBox="1"/>
          <p:nvPr/>
        </p:nvSpPr>
        <p:spPr>
          <a:xfrm>
            <a:off x="6715140" y="6000768"/>
            <a:ext cx="1571636" cy="400110"/>
          </a:xfrm>
          <a:prstGeom prst="rect">
            <a:avLst/>
          </a:prstGeom>
          <a:noFill/>
        </p:spPr>
        <p:txBody>
          <a:bodyPr wrap="square" rtlCol="0">
            <a:spAutoFit/>
          </a:bodyPr>
          <a:lstStyle/>
          <a:p>
            <a:r>
              <a:rPr lang="es-MX" sz="1000" dirty="0"/>
              <a:t>65,000x0.9090 = 59,085</a:t>
            </a:r>
          </a:p>
          <a:p>
            <a:r>
              <a:rPr lang="es-MX" sz="1000" dirty="0"/>
              <a:t>65,000x0.8475 =  55,087.5</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651082650"/>
              </p:ext>
            </p:extLst>
          </p:nvPr>
        </p:nvGraphicFramePr>
        <p:xfrm>
          <a:off x="1071538" y="1071546"/>
          <a:ext cx="7000925" cy="4820920"/>
        </p:xfrm>
        <a:graphic>
          <a:graphicData uri="http://schemas.openxmlformats.org/drawingml/2006/table">
            <a:tbl>
              <a:tblPr firstRow="1" bandRow="1">
                <a:tableStyleId>{5C22544A-7EE6-4342-B048-85BDC9FD1C3A}</a:tableStyleId>
              </a:tblPr>
              <a:tblGrid>
                <a:gridCol w="3977795">
                  <a:extLst>
                    <a:ext uri="{9D8B030D-6E8A-4147-A177-3AD203B41FA5}">
                      <a16:colId xmlns:a16="http://schemas.microsoft.com/office/drawing/2014/main" val="20000"/>
                    </a:ext>
                  </a:extLst>
                </a:gridCol>
                <a:gridCol w="1113784">
                  <a:extLst>
                    <a:ext uri="{9D8B030D-6E8A-4147-A177-3AD203B41FA5}">
                      <a16:colId xmlns:a16="http://schemas.microsoft.com/office/drawing/2014/main" val="20001"/>
                    </a:ext>
                  </a:extLst>
                </a:gridCol>
                <a:gridCol w="954671">
                  <a:extLst>
                    <a:ext uri="{9D8B030D-6E8A-4147-A177-3AD203B41FA5}">
                      <a16:colId xmlns:a16="http://schemas.microsoft.com/office/drawing/2014/main" val="20002"/>
                    </a:ext>
                  </a:extLst>
                </a:gridCol>
                <a:gridCol w="954675">
                  <a:extLst>
                    <a:ext uri="{9D8B030D-6E8A-4147-A177-3AD203B41FA5}">
                      <a16:colId xmlns:a16="http://schemas.microsoft.com/office/drawing/2014/main" val="20003"/>
                    </a:ext>
                  </a:extLst>
                </a:gridCol>
              </a:tblGrid>
              <a:tr h="370840">
                <a:tc rowSpan="2">
                  <a:txBody>
                    <a:bodyPr/>
                    <a:lstStyle/>
                    <a:p>
                      <a:pPr algn="ctr"/>
                      <a:r>
                        <a:rPr lang="es-ES" dirty="0"/>
                        <a:t>COSTOS TOTALES</a:t>
                      </a:r>
                      <a:r>
                        <a:rPr lang="es-ES" baseline="0" dirty="0"/>
                        <a:t> A </a:t>
                      </a:r>
                    </a:p>
                    <a:p>
                      <a:pPr algn="ctr"/>
                      <a:r>
                        <a:rPr lang="es-ES" baseline="0" dirty="0"/>
                        <a:t>PRECIOS SOCIALES</a:t>
                      </a:r>
                      <a:endParaRPr lang="es-PE" dirty="0"/>
                    </a:p>
                  </a:txBody>
                  <a:tcPr>
                    <a:solidFill>
                      <a:schemeClr val="bg2">
                        <a:lumMod val="50000"/>
                      </a:schemeClr>
                    </a:solidFill>
                  </a:tcPr>
                </a:tc>
                <a:tc gridSpan="3">
                  <a:txBody>
                    <a:bodyPr/>
                    <a:lstStyle/>
                    <a:p>
                      <a:pPr algn="ctr"/>
                      <a:r>
                        <a:rPr lang="es-ES" dirty="0"/>
                        <a:t>AÑOS</a:t>
                      </a:r>
                      <a:endParaRPr lang="es-PE" dirty="0"/>
                    </a:p>
                  </a:txBody>
                  <a:tcPr>
                    <a:solidFill>
                      <a:schemeClr val="bg2">
                        <a:lumMod val="50000"/>
                      </a:schemeClr>
                    </a:solidFill>
                  </a:tcPr>
                </a:tc>
                <a:tc hMerge="1">
                  <a:txBody>
                    <a:bodyPr/>
                    <a:lstStyle/>
                    <a:p>
                      <a:endParaRPr lang="es-PE" dirty="0"/>
                    </a:p>
                  </a:txBody>
                  <a:tcPr/>
                </a:tc>
                <a:tc hMerge="1">
                  <a:txBody>
                    <a:bodyPr/>
                    <a:lstStyle/>
                    <a:p>
                      <a:endParaRPr lang="es-PE" dirty="0"/>
                    </a:p>
                  </a:txBody>
                  <a:tcPr/>
                </a:tc>
                <a:extLst>
                  <a:ext uri="{0D108BD9-81ED-4DB2-BD59-A6C34878D82A}">
                    <a16:rowId xmlns:a16="http://schemas.microsoft.com/office/drawing/2014/main" val="10000"/>
                  </a:ext>
                </a:extLst>
              </a:tr>
              <a:tr h="370840">
                <a:tc vMerge="1">
                  <a:txBody>
                    <a:bodyPr/>
                    <a:lstStyle/>
                    <a:p>
                      <a:endParaRPr lang="es-PE" dirty="0"/>
                    </a:p>
                  </a:txBody>
                  <a:tcPr/>
                </a:tc>
                <a:tc>
                  <a:txBody>
                    <a:bodyPr/>
                    <a:lstStyle/>
                    <a:p>
                      <a:pPr algn="ctr"/>
                      <a:r>
                        <a:rPr lang="es-ES" dirty="0"/>
                        <a:t>0</a:t>
                      </a:r>
                      <a:endParaRPr lang="es-PE" dirty="0"/>
                    </a:p>
                  </a:txBody>
                  <a:tcPr>
                    <a:solidFill>
                      <a:srgbClr val="FFFF00"/>
                    </a:solidFill>
                  </a:tcPr>
                </a:tc>
                <a:tc>
                  <a:txBody>
                    <a:bodyPr/>
                    <a:lstStyle/>
                    <a:p>
                      <a:pPr algn="ctr"/>
                      <a:r>
                        <a:rPr lang="es-ES" dirty="0"/>
                        <a:t>1</a:t>
                      </a:r>
                      <a:endParaRPr lang="es-PE" dirty="0"/>
                    </a:p>
                  </a:txBody>
                  <a:tcPr>
                    <a:solidFill>
                      <a:srgbClr val="FFFF00"/>
                    </a:solidFill>
                  </a:tcPr>
                </a:tc>
                <a:tc>
                  <a:txBody>
                    <a:bodyPr/>
                    <a:lstStyle/>
                    <a:p>
                      <a:pPr algn="ctr"/>
                      <a:r>
                        <a:rPr lang="es-ES" dirty="0"/>
                        <a:t>2-10</a:t>
                      </a:r>
                      <a:endParaRPr lang="es-PE" dirty="0"/>
                    </a:p>
                  </a:txBody>
                  <a:tcPr>
                    <a:solidFill>
                      <a:srgbClr val="FFFF00"/>
                    </a:solidFill>
                  </a:tcPr>
                </a:tc>
                <a:extLst>
                  <a:ext uri="{0D108BD9-81ED-4DB2-BD59-A6C34878D82A}">
                    <a16:rowId xmlns:a16="http://schemas.microsoft.com/office/drawing/2014/main" val="10001"/>
                  </a:ext>
                </a:extLst>
              </a:tr>
              <a:tr h="370840">
                <a:tc>
                  <a:txBody>
                    <a:bodyPr/>
                    <a:lstStyle/>
                    <a:p>
                      <a:pPr marL="400050" indent="-400050">
                        <a:buAutoNum type="romanUcPeriod"/>
                      </a:pPr>
                      <a:r>
                        <a:rPr lang="es-ES" sz="1600" baseline="0" dirty="0">
                          <a:solidFill>
                            <a:schemeClr val="bg1"/>
                          </a:solidFill>
                        </a:rPr>
                        <a:t>INVERSIÓN</a:t>
                      </a:r>
                      <a:endParaRPr lang="es-PE" sz="1600" dirty="0">
                        <a:solidFill>
                          <a:schemeClr val="bg1"/>
                        </a:solidFill>
                      </a:endParaRPr>
                    </a:p>
                  </a:txBody>
                  <a:tcPr>
                    <a:solidFill>
                      <a:schemeClr val="accent3">
                        <a:lumMod val="75000"/>
                      </a:schemeClr>
                    </a:solidFill>
                  </a:tcPr>
                </a:tc>
                <a:tc>
                  <a:txBody>
                    <a:bodyPr/>
                    <a:lstStyle/>
                    <a:p>
                      <a:pPr algn="ctr"/>
                      <a:r>
                        <a:rPr lang="es-ES" sz="1600" dirty="0">
                          <a:solidFill>
                            <a:schemeClr val="bg1"/>
                          </a:solidFill>
                        </a:rPr>
                        <a:t>131,686</a:t>
                      </a:r>
                      <a:endParaRPr lang="es-PE" sz="1600" dirty="0">
                        <a:solidFill>
                          <a:schemeClr val="bg1"/>
                        </a:solidFill>
                      </a:endParaRPr>
                    </a:p>
                  </a:txBody>
                  <a:tcPr>
                    <a:solidFill>
                      <a:schemeClr val="accent3">
                        <a:lumMod val="75000"/>
                      </a:schemeClr>
                    </a:solidFill>
                  </a:tcPr>
                </a:tc>
                <a:tc>
                  <a:txBody>
                    <a:bodyPr/>
                    <a:lstStyle/>
                    <a:p>
                      <a:pPr algn="ctr"/>
                      <a:endParaRPr lang="es-PE" sz="1600" dirty="0">
                        <a:solidFill>
                          <a:schemeClr val="bg1"/>
                        </a:solidFill>
                      </a:endParaRPr>
                    </a:p>
                  </a:txBody>
                  <a:tcPr>
                    <a:solidFill>
                      <a:schemeClr val="accent3">
                        <a:lumMod val="75000"/>
                      </a:schemeClr>
                    </a:solidFill>
                  </a:tcPr>
                </a:tc>
                <a:tc>
                  <a:txBody>
                    <a:bodyPr/>
                    <a:lstStyle/>
                    <a:p>
                      <a:pPr algn="ctr"/>
                      <a:endParaRPr lang="es-PE" sz="1600" dirty="0"/>
                    </a:p>
                  </a:txBody>
                  <a:tcPr>
                    <a:solidFill>
                      <a:schemeClr val="accent3">
                        <a:lumMod val="75000"/>
                      </a:schemeClr>
                    </a:solidFill>
                  </a:tcPr>
                </a:tc>
                <a:extLst>
                  <a:ext uri="{0D108BD9-81ED-4DB2-BD59-A6C34878D82A}">
                    <a16:rowId xmlns:a16="http://schemas.microsoft.com/office/drawing/2014/main" val="10002"/>
                  </a:ext>
                </a:extLst>
              </a:tr>
              <a:tr h="370840">
                <a:tc>
                  <a:txBody>
                    <a:bodyPr/>
                    <a:lstStyle/>
                    <a:p>
                      <a:r>
                        <a:rPr lang="es-ES" sz="1600" dirty="0"/>
                        <a:t>a)</a:t>
                      </a:r>
                      <a:r>
                        <a:rPr lang="es-ES" sz="1600" baseline="0" dirty="0"/>
                        <a:t> Unidades móviles (importado)</a:t>
                      </a:r>
                      <a:endParaRPr lang="es-PE" sz="1600" dirty="0"/>
                    </a:p>
                  </a:txBody>
                  <a:tcPr>
                    <a:solidFill>
                      <a:srgbClr val="FFFFCC"/>
                    </a:solidFill>
                  </a:tcPr>
                </a:tc>
                <a:tc>
                  <a:txBody>
                    <a:bodyPr/>
                    <a:lstStyle/>
                    <a:p>
                      <a:pPr algn="ctr"/>
                      <a:r>
                        <a:rPr lang="es-ES" sz="1600" dirty="0"/>
                        <a:t>86,750</a:t>
                      </a:r>
                      <a:endParaRPr lang="es-PE" sz="1600" dirty="0"/>
                    </a:p>
                  </a:txBody>
                  <a:tcPr>
                    <a:solidFill>
                      <a:srgbClr val="FFFFCC"/>
                    </a:solidFill>
                  </a:tcPr>
                </a:tc>
                <a:tc>
                  <a:txBody>
                    <a:bodyPr/>
                    <a:lstStyle/>
                    <a:p>
                      <a:pPr algn="ctr"/>
                      <a:endParaRPr lang="es-PE" sz="1600" dirty="0"/>
                    </a:p>
                  </a:txBody>
                  <a:tcPr>
                    <a:solidFill>
                      <a:srgbClr val="FFFFCC"/>
                    </a:solidFill>
                  </a:tcPr>
                </a:tc>
                <a:tc>
                  <a:txBody>
                    <a:bodyPr/>
                    <a:lstStyle/>
                    <a:p>
                      <a:pPr algn="ctr"/>
                      <a:endParaRPr lang="es-PE" sz="1600" dirty="0"/>
                    </a:p>
                  </a:txBody>
                  <a:tcPr>
                    <a:solidFill>
                      <a:srgbClr val="FFFFCC"/>
                    </a:solidFill>
                  </a:tcPr>
                </a:tc>
                <a:extLst>
                  <a:ext uri="{0D108BD9-81ED-4DB2-BD59-A6C34878D82A}">
                    <a16:rowId xmlns:a16="http://schemas.microsoft.com/office/drawing/2014/main" val="10003"/>
                  </a:ext>
                </a:extLst>
              </a:tr>
              <a:tr h="370840">
                <a:tc>
                  <a:txBody>
                    <a:bodyPr/>
                    <a:lstStyle/>
                    <a:p>
                      <a:r>
                        <a:rPr lang="es-ES" sz="1600" dirty="0"/>
                        <a:t>b) Equipo médico (importado)</a:t>
                      </a:r>
                      <a:endParaRPr lang="es-PE" sz="1600" dirty="0"/>
                    </a:p>
                  </a:txBody>
                  <a:tcPr>
                    <a:solidFill>
                      <a:srgbClr val="FFFFCC"/>
                    </a:solidFill>
                  </a:tcPr>
                </a:tc>
                <a:tc>
                  <a:txBody>
                    <a:bodyPr/>
                    <a:lstStyle/>
                    <a:p>
                      <a:pPr algn="ctr"/>
                      <a:r>
                        <a:rPr lang="es-ES" sz="1600" dirty="0"/>
                        <a:t>14,748</a:t>
                      </a:r>
                      <a:endParaRPr lang="es-PE" sz="1600" dirty="0"/>
                    </a:p>
                  </a:txBody>
                  <a:tcPr>
                    <a:solidFill>
                      <a:srgbClr val="FFFFCC"/>
                    </a:solidFill>
                  </a:tcPr>
                </a:tc>
                <a:tc>
                  <a:txBody>
                    <a:bodyPr/>
                    <a:lstStyle/>
                    <a:p>
                      <a:pPr algn="ctr"/>
                      <a:endParaRPr lang="es-PE" sz="1600" dirty="0"/>
                    </a:p>
                  </a:txBody>
                  <a:tcPr>
                    <a:solidFill>
                      <a:srgbClr val="FFFFCC"/>
                    </a:solidFill>
                  </a:tcPr>
                </a:tc>
                <a:tc>
                  <a:txBody>
                    <a:bodyPr/>
                    <a:lstStyle/>
                    <a:p>
                      <a:pPr algn="ctr"/>
                      <a:endParaRPr lang="es-PE" sz="1600" dirty="0"/>
                    </a:p>
                  </a:txBody>
                  <a:tcPr>
                    <a:solidFill>
                      <a:srgbClr val="FFFFCC"/>
                    </a:solidFill>
                  </a:tcPr>
                </a:tc>
                <a:extLst>
                  <a:ext uri="{0D108BD9-81ED-4DB2-BD59-A6C34878D82A}">
                    <a16:rowId xmlns:a16="http://schemas.microsoft.com/office/drawing/2014/main" val="10004"/>
                  </a:ext>
                </a:extLst>
              </a:tr>
              <a:tr h="370840">
                <a:tc>
                  <a:txBody>
                    <a:bodyPr/>
                    <a:lstStyle/>
                    <a:p>
                      <a:r>
                        <a:rPr lang="es-ES" sz="1600" dirty="0"/>
                        <a:t>c) Equipo de material de campo (importado)</a:t>
                      </a:r>
                      <a:endParaRPr lang="es-PE" sz="1600" dirty="0"/>
                    </a:p>
                  </a:txBody>
                  <a:tcPr>
                    <a:solidFill>
                      <a:srgbClr val="FFFFCC"/>
                    </a:solidFill>
                  </a:tcPr>
                </a:tc>
                <a:tc>
                  <a:txBody>
                    <a:bodyPr/>
                    <a:lstStyle/>
                    <a:p>
                      <a:pPr algn="ctr"/>
                      <a:r>
                        <a:rPr lang="es-ES" sz="1600" dirty="0"/>
                        <a:t>7,808</a:t>
                      </a:r>
                      <a:endParaRPr lang="es-PE" sz="1600" dirty="0"/>
                    </a:p>
                  </a:txBody>
                  <a:tcPr>
                    <a:solidFill>
                      <a:srgbClr val="FFFFCC"/>
                    </a:solidFill>
                  </a:tcPr>
                </a:tc>
                <a:tc>
                  <a:txBody>
                    <a:bodyPr/>
                    <a:lstStyle/>
                    <a:p>
                      <a:pPr algn="ctr"/>
                      <a:endParaRPr lang="es-PE" sz="1600" dirty="0"/>
                    </a:p>
                  </a:txBody>
                  <a:tcPr>
                    <a:solidFill>
                      <a:srgbClr val="FFFFCC"/>
                    </a:solidFill>
                  </a:tcPr>
                </a:tc>
                <a:tc>
                  <a:txBody>
                    <a:bodyPr/>
                    <a:lstStyle/>
                    <a:p>
                      <a:pPr algn="ctr"/>
                      <a:endParaRPr lang="es-PE" sz="1600" dirty="0"/>
                    </a:p>
                  </a:txBody>
                  <a:tcPr>
                    <a:solidFill>
                      <a:srgbClr val="FFFFCC"/>
                    </a:solidFill>
                  </a:tcPr>
                </a:tc>
                <a:extLst>
                  <a:ext uri="{0D108BD9-81ED-4DB2-BD59-A6C34878D82A}">
                    <a16:rowId xmlns:a16="http://schemas.microsoft.com/office/drawing/2014/main" val="10005"/>
                  </a:ext>
                </a:extLst>
              </a:tr>
              <a:tr h="370840">
                <a:tc>
                  <a:txBody>
                    <a:bodyPr/>
                    <a:lstStyle/>
                    <a:p>
                      <a:r>
                        <a:rPr lang="es-ES" sz="1600" dirty="0"/>
                        <a:t>d) Capacitación (M/O calificada)</a:t>
                      </a:r>
                      <a:endParaRPr lang="es-PE" sz="1600" dirty="0"/>
                    </a:p>
                  </a:txBody>
                  <a:tcPr>
                    <a:solidFill>
                      <a:srgbClr val="FFFFCC"/>
                    </a:solidFill>
                  </a:tcPr>
                </a:tc>
                <a:tc>
                  <a:txBody>
                    <a:bodyPr/>
                    <a:lstStyle/>
                    <a:p>
                      <a:pPr algn="ctr"/>
                      <a:r>
                        <a:rPr lang="es-ES" sz="1600" dirty="0"/>
                        <a:t>18,180</a:t>
                      </a:r>
                      <a:endParaRPr lang="es-PE" sz="1600" dirty="0"/>
                    </a:p>
                  </a:txBody>
                  <a:tcPr>
                    <a:solidFill>
                      <a:srgbClr val="FFFFCC"/>
                    </a:solidFill>
                  </a:tcPr>
                </a:tc>
                <a:tc>
                  <a:txBody>
                    <a:bodyPr/>
                    <a:lstStyle/>
                    <a:p>
                      <a:pPr algn="ctr"/>
                      <a:endParaRPr lang="es-PE" sz="1600" dirty="0"/>
                    </a:p>
                  </a:txBody>
                  <a:tcPr>
                    <a:solidFill>
                      <a:srgbClr val="FFFFCC"/>
                    </a:solidFill>
                  </a:tcPr>
                </a:tc>
                <a:tc>
                  <a:txBody>
                    <a:bodyPr/>
                    <a:lstStyle/>
                    <a:p>
                      <a:pPr algn="ctr"/>
                      <a:endParaRPr lang="es-PE" sz="1600" dirty="0"/>
                    </a:p>
                  </a:txBody>
                  <a:tcPr>
                    <a:solidFill>
                      <a:srgbClr val="FFFFCC"/>
                    </a:solidFill>
                  </a:tcPr>
                </a:tc>
                <a:extLst>
                  <a:ext uri="{0D108BD9-81ED-4DB2-BD59-A6C34878D82A}">
                    <a16:rowId xmlns:a16="http://schemas.microsoft.com/office/drawing/2014/main" val="10006"/>
                  </a:ext>
                </a:extLst>
              </a:tr>
              <a:tr h="370840">
                <a:tc>
                  <a:txBody>
                    <a:bodyPr/>
                    <a:lstStyle/>
                    <a:p>
                      <a:r>
                        <a:rPr lang="es-ES" sz="1600" dirty="0"/>
                        <a:t>e) Gastos generales</a:t>
                      </a:r>
                      <a:endParaRPr lang="es-PE" sz="1600" dirty="0"/>
                    </a:p>
                  </a:txBody>
                  <a:tcPr>
                    <a:solidFill>
                      <a:srgbClr val="FFFFCC"/>
                    </a:solidFill>
                  </a:tcPr>
                </a:tc>
                <a:tc>
                  <a:txBody>
                    <a:bodyPr/>
                    <a:lstStyle/>
                    <a:p>
                      <a:pPr algn="ctr"/>
                      <a:r>
                        <a:rPr lang="es-ES" sz="1600" dirty="0"/>
                        <a:t>4,200</a:t>
                      </a:r>
                      <a:endParaRPr lang="es-PE" sz="1600" dirty="0"/>
                    </a:p>
                  </a:txBody>
                  <a:tcPr>
                    <a:solidFill>
                      <a:srgbClr val="FFFFCC"/>
                    </a:solidFill>
                  </a:tcPr>
                </a:tc>
                <a:tc>
                  <a:txBody>
                    <a:bodyPr/>
                    <a:lstStyle/>
                    <a:p>
                      <a:pPr algn="ctr"/>
                      <a:endParaRPr lang="es-PE" sz="1600" dirty="0"/>
                    </a:p>
                  </a:txBody>
                  <a:tcPr>
                    <a:solidFill>
                      <a:srgbClr val="FFFFCC"/>
                    </a:solidFill>
                  </a:tcPr>
                </a:tc>
                <a:tc>
                  <a:txBody>
                    <a:bodyPr/>
                    <a:lstStyle/>
                    <a:p>
                      <a:pPr algn="ctr"/>
                      <a:endParaRPr lang="es-PE" sz="1600" dirty="0"/>
                    </a:p>
                  </a:txBody>
                  <a:tcPr>
                    <a:solidFill>
                      <a:srgbClr val="FFFFCC"/>
                    </a:solidFill>
                  </a:tcPr>
                </a:tc>
                <a:extLst>
                  <a:ext uri="{0D108BD9-81ED-4DB2-BD59-A6C34878D82A}">
                    <a16:rowId xmlns:a16="http://schemas.microsoft.com/office/drawing/2014/main" val="10007"/>
                  </a:ext>
                </a:extLst>
              </a:tr>
              <a:tr h="370840">
                <a:tc>
                  <a:txBody>
                    <a:bodyPr/>
                    <a:lstStyle/>
                    <a:p>
                      <a:r>
                        <a:rPr lang="es-ES" sz="1600" dirty="0">
                          <a:solidFill>
                            <a:schemeClr val="bg1"/>
                          </a:solidFill>
                        </a:rPr>
                        <a:t>II. POST INVERSIÓN (por c/año)</a:t>
                      </a:r>
                      <a:endParaRPr lang="es-PE" sz="1600" dirty="0">
                        <a:solidFill>
                          <a:schemeClr val="bg1"/>
                        </a:solidFill>
                      </a:endParaRPr>
                    </a:p>
                  </a:txBody>
                  <a:tcPr>
                    <a:solidFill>
                      <a:schemeClr val="accent3">
                        <a:lumMod val="75000"/>
                      </a:schemeClr>
                    </a:solidFill>
                  </a:tcPr>
                </a:tc>
                <a:tc>
                  <a:txBody>
                    <a:bodyPr/>
                    <a:lstStyle/>
                    <a:p>
                      <a:pPr algn="ctr"/>
                      <a:endParaRPr lang="es-PE" sz="1600" dirty="0"/>
                    </a:p>
                  </a:txBody>
                  <a:tcPr>
                    <a:solidFill>
                      <a:schemeClr val="accent3">
                        <a:lumMod val="75000"/>
                      </a:schemeClr>
                    </a:solidFill>
                  </a:tcPr>
                </a:tc>
                <a:tc>
                  <a:txBody>
                    <a:bodyPr/>
                    <a:lstStyle/>
                    <a:p>
                      <a:pPr algn="ctr"/>
                      <a:r>
                        <a:rPr lang="es-ES" sz="1600" dirty="0">
                          <a:solidFill>
                            <a:schemeClr val="bg1"/>
                          </a:solidFill>
                        </a:rPr>
                        <a:t>199,980</a:t>
                      </a:r>
                      <a:endParaRPr lang="es-PE" sz="1600" dirty="0">
                        <a:solidFill>
                          <a:schemeClr val="bg1"/>
                        </a:solidFill>
                      </a:endParaRPr>
                    </a:p>
                  </a:txBody>
                  <a:tcPr>
                    <a:solidFill>
                      <a:schemeClr val="accent3">
                        <a:lumMod val="75000"/>
                      </a:schemeClr>
                    </a:solidFill>
                  </a:tcPr>
                </a:tc>
                <a:tc>
                  <a:txBody>
                    <a:bodyPr/>
                    <a:lstStyle/>
                    <a:p>
                      <a:pPr algn="ctr"/>
                      <a:r>
                        <a:rPr lang="es-ES" sz="1600" dirty="0">
                          <a:solidFill>
                            <a:schemeClr val="bg1"/>
                          </a:solidFill>
                        </a:rPr>
                        <a:t>199,980</a:t>
                      </a:r>
                      <a:endParaRPr lang="es-PE" sz="1600" dirty="0">
                        <a:solidFill>
                          <a:schemeClr val="bg1"/>
                        </a:solidFill>
                      </a:endParaRPr>
                    </a:p>
                  </a:txBody>
                  <a:tcPr>
                    <a:solidFill>
                      <a:schemeClr val="accent3">
                        <a:lumMod val="75000"/>
                      </a:schemeClr>
                    </a:solidFill>
                  </a:tcPr>
                </a:tc>
                <a:extLst>
                  <a:ext uri="{0D108BD9-81ED-4DB2-BD59-A6C34878D82A}">
                    <a16:rowId xmlns:a16="http://schemas.microsoft.com/office/drawing/2014/main" val="10008"/>
                  </a:ext>
                </a:extLst>
              </a:tr>
              <a:tr h="370840">
                <a:tc>
                  <a:txBody>
                    <a:bodyPr/>
                    <a:lstStyle/>
                    <a:p>
                      <a:r>
                        <a:rPr lang="es-ES" sz="1600" dirty="0"/>
                        <a:t>f)</a:t>
                      </a:r>
                      <a:r>
                        <a:rPr lang="es-ES" sz="1600" baseline="0" dirty="0"/>
                        <a:t> Operación y mantenimiento </a:t>
                      </a:r>
                      <a:r>
                        <a:rPr lang="es-ES" sz="1200" baseline="0" dirty="0"/>
                        <a:t>(M/O calificada)</a:t>
                      </a:r>
                      <a:endParaRPr lang="es-PE" sz="1200" dirty="0"/>
                    </a:p>
                  </a:txBody>
                  <a:tcPr>
                    <a:solidFill>
                      <a:srgbClr val="FFFFCC"/>
                    </a:solidFill>
                  </a:tcPr>
                </a:tc>
                <a:tc>
                  <a:txBody>
                    <a:bodyPr/>
                    <a:lstStyle/>
                    <a:p>
                      <a:pPr algn="ctr"/>
                      <a:endParaRPr lang="es-PE" sz="1600" dirty="0"/>
                    </a:p>
                  </a:txBody>
                  <a:tcPr>
                    <a:solidFill>
                      <a:srgbClr val="FFFFCC"/>
                    </a:solidFill>
                  </a:tcPr>
                </a:tc>
                <a:tc>
                  <a:txBody>
                    <a:bodyPr/>
                    <a:lstStyle/>
                    <a:p>
                      <a:pPr algn="ctr"/>
                      <a:r>
                        <a:rPr lang="es-ES" sz="1600" dirty="0"/>
                        <a:t>199,980</a:t>
                      </a:r>
                      <a:endParaRPr lang="es-PE" sz="1600" dirty="0"/>
                    </a:p>
                  </a:txBody>
                  <a:tcPr>
                    <a:solidFill>
                      <a:srgbClr val="FFFFCC"/>
                    </a:solidFill>
                  </a:tcPr>
                </a:tc>
                <a:tc>
                  <a:txBody>
                    <a:bodyPr/>
                    <a:lstStyle/>
                    <a:p>
                      <a:pPr algn="ctr"/>
                      <a:r>
                        <a:rPr lang="es-ES" sz="1600" dirty="0"/>
                        <a:t>199,980</a:t>
                      </a:r>
                      <a:endParaRPr lang="es-PE" sz="1600" dirty="0"/>
                    </a:p>
                  </a:txBody>
                  <a:tcPr>
                    <a:solidFill>
                      <a:srgbClr val="FFFFCC"/>
                    </a:solidFill>
                  </a:tcPr>
                </a:tc>
                <a:extLst>
                  <a:ext uri="{0D108BD9-81ED-4DB2-BD59-A6C34878D82A}">
                    <a16:rowId xmlns:a16="http://schemas.microsoft.com/office/drawing/2014/main" val="10009"/>
                  </a:ext>
                </a:extLst>
              </a:tr>
              <a:tr h="370840">
                <a:tc>
                  <a:txBody>
                    <a:bodyPr/>
                    <a:lstStyle/>
                    <a:p>
                      <a:r>
                        <a:rPr lang="es-ES" sz="1600" dirty="0"/>
                        <a:t>g) Plan ambiental</a:t>
                      </a:r>
                      <a:endParaRPr lang="es-PE" sz="1600" dirty="0"/>
                    </a:p>
                  </a:txBody>
                  <a:tcPr>
                    <a:solidFill>
                      <a:srgbClr val="FFFFCC"/>
                    </a:solidFill>
                  </a:tcPr>
                </a:tc>
                <a:tc>
                  <a:txBody>
                    <a:bodyPr/>
                    <a:lstStyle/>
                    <a:p>
                      <a:pPr algn="ctr"/>
                      <a:r>
                        <a:rPr lang="es-ES" sz="1600" dirty="0"/>
                        <a:t>-</a:t>
                      </a:r>
                      <a:endParaRPr lang="es-PE" sz="1600" dirty="0"/>
                    </a:p>
                  </a:txBody>
                  <a:tcPr>
                    <a:solidFill>
                      <a:srgbClr val="FFFFCC"/>
                    </a:solidFill>
                  </a:tcPr>
                </a:tc>
                <a:tc>
                  <a:txBody>
                    <a:bodyPr/>
                    <a:lstStyle/>
                    <a:p>
                      <a:pPr algn="ctr"/>
                      <a:r>
                        <a:rPr lang="es-ES" sz="1600" dirty="0"/>
                        <a:t>-</a:t>
                      </a:r>
                      <a:endParaRPr lang="es-PE" sz="1600" dirty="0"/>
                    </a:p>
                  </a:txBody>
                  <a:tcPr>
                    <a:solidFill>
                      <a:srgbClr val="FFFFCC"/>
                    </a:solidFill>
                  </a:tcPr>
                </a:tc>
                <a:tc>
                  <a:txBody>
                    <a:bodyPr/>
                    <a:lstStyle/>
                    <a:p>
                      <a:pPr algn="ctr"/>
                      <a:r>
                        <a:rPr lang="es-ES" sz="1600" dirty="0"/>
                        <a:t>-</a:t>
                      </a:r>
                      <a:endParaRPr lang="es-PE" sz="1600" dirty="0"/>
                    </a:p>
                  </a:txBody>
                  <a:tcPr>
                    <a:solidFill>
                      <a:srgbClr val="FFFFCC"/>
                    </a:solidFill>
                  </a:tcPr>
                </a:tc>
                <a:extLst>
                  <a:ext uri="{0D108BD9-81ED-4DB2-BD59-A6C34878D82A}">
                    <a16:rowId xmlns:a16="http://schemas.microsoft.com/office/drawing/2014/main" val="10010"/>
                  </a:ext>
                </a:extLst>
              </a:tr>
              <a:tr h="370840">
                <a:tc>
                  <a:txBody>
                    <a:bodyPr/>
                    <a:lstStyle/>
                    <a:p>
                      <a:r>
                        <a:rPr lang="es-ES" sz="1600" dirty="0">
                          <a:solidFill>
                            <a:schemeClr val="bg1"/>
                          </a:solidFill>
                        </a:rPr>
                        <a:t>III. COSTOS</a:t>
                      </a:r>
                      <a:r>
                        <a:rPr lang="es-ES" sz="1600" baseline="0" dirty="0">
                          <a:solidFill>
                            <a:schemeClr val="bg1"/>
                          </a:solidFill>
                        </a:rPr>
                        <a:t> SINTUACIÓN SIN PROYECTO</a:t>
                      </a:r>
                      <a:endParaRPr lang="es-PE" sz="1600" dirty="0">
                        <a:solidFill>
                          <a:schemeClr val="bg1"/>
                        </a:solidFill>
                      </a:endParaRPr>
                    </a:p>
                  </a:txBody>
                  <a:tcPr>
                    <a:solidFill>
                      <a:schemeClr val="accent3">
                        <a:lumMod val="75000"/>
                      </a:schemeClr>
                    </a:solidFill>
                  </a:tcPr>
                </a:tc>
                <a:tc>
                  <a:txBody>
                    <a:bodyPr/>
                    <a:lstStyle/>
                    <a:p>
                      <a:pPr algn="ctr"/>
                      <a:r>
                        <a:rPr lang="es-ES" sz="1600" dirty="0">
                          <a:solidFill>
                            <a:schemeClr val="bg1"/>
                          </a:solidFill>
                        </a:rPr>
                        <a:t>0</a:t>
                      </a:r>
                      <a:endParaRPr lang="es-PE" sz="1600" dirty="0">
                        <a:solidFill>
                          <a:schemeClr val="bg1"/>
                        </a:solidFill>
                      </a:endParaRPr>
                    </a:p>
                  </a:txBody>
                  <a:tcPr>
                    <a:solidFill>
                      <a:schemeClr val="accent3">
                        <a:lumMod val="75000"/>
                      </a:schemeClr>
                    </a:solidFill>
                  </a:tcPr>
                </a:tc>
                <a:tc>
                  <a:txBody>
                    <a:bodyPr/>
                    <a:lstStyle/>
                    <a:p>
                      <a:pPr algn="ctr"/>
                      <a:r>
                        <a:rPr lang="es-ES" sz="1600" dirty="0">
                          <a:solidFill>
                            <a:schemeClr val="bg1"/>
                          </a:solidFill>
                        </a:rPr>
                        <a:t>0</a:t>
                      </a:r>
                      <a:endParaRPr lang="es-PE" sz="1600" dirty="0">
                        <a:solidFill>
                          <a:schemeClr val="bg1"/>
                        </a:solidFill>
                      </a:endParaRPr>
                    </a:p>
                  </a:txBody>
                  <a:tcPr>
                    <a:solidFill>
                      <a:schemeClr val="accent3">
                        <a:lumMod val="75000"/>
                      </a:schemeClr>
                    </a:solidFill>
                  </a:tcPr>
                </a:tc>
                <a:tc>
                  <a:txBody>
                    <a:bodyPr/>
                    <a:lstStyle/>
                    <a:p>
                      <a:pPr algn="ctr"/>
                      <a:r>
                        <a:rPr lang="es-ES" sz="1600" dirty="0">
                          <a:solidFill>
                            <a:schemeClr val="bg1"/>
                          </a:solidFill>
                        </a:rPr>
                        <a:t>0</a:t>
                      </a:r>
                      <a:endParaRPr lang="es-PE" sz="1600" dirty="0">
                        <a:solidFill>
                          <a:schemeClr val="bg1"/>
                        </a:solidFill>
                      </a:endParaRPr>
                    </a:p>
                  </a:txBody>
                  <a:tcPr>
                    <a:solidFill>
                      <a:schemeClr val="accent3">
                        <a:lumMod val="75000"/>
                      </a:schemeClr>
                    </a:solidFill>
                  </a:tcPr>
                </a:tc>
                <a:extLst>
                  <a:ext uri="{0D108BD9-81ED-4DB2-BD59-A6C34878D82A}">
                    <a16:rowId xmlns:a16="http://schemas.microsoft.com/office/drawing/2014/main" val="10011"/>
                  </a:ext>
                </a:extLst>
              </a:tr>
              <a:tr h="370840">
                <a:tc>
                  <a:txBody>
                    <a:bodyPr/>
                    <a:lstStyle/>
                    <a:p>
                      <a:r>
                        <a:rPr lang="es-ES" sz="1600" baseline="0" dirty="0">
                          <a:solidFill>
                            <a:schemeClr val="bg1"/>
                          </a:solidFill>
                        </a:rPr>
                        <a:t>TOTAL  COSTOS INCREMENTALES (I + II – III)</a:t>
                      </a:r>
                      <a:endParaRPr lang="es-PE" sz="1600" dirty="0">
                        <a:solidFill>
                          <a:schemeClr val="bg1"/>
                        </a:solidFill>
                      </a:endParaRPr>
                    </a:p>
                  </a:txBody>
                  <a:tcPr>
                    <a:solidFill>
                      <a:srgbClr val="002060"/>
                    </a:solidFill>
                  </a:tcPr>
                </a:tc>
                <a:tc>
                  <a:txBody>
                    <a:bodyPr/>
                    <a:lstStyle/>
                    <a:p>
                      <a:pPr algn="ctr"/>
                      <a:r>
                        <a:rPr lang="es-ES" sz="1600" dirty="0">
                          <a:solidFill>
                            <a:schemeClr val="bg1"/>
                          </a:solidFill>
                        </a:rPr>
                        <a:t>131,686</a:t>
                      </a:r>
                      <a:endParaRPr lang="es-PE" sz="1600" dirty="0">
                        <a:solidFill>
                          <a:schemeClr val="bg1"/>
                        </a:solidFill>
                      </a:endParaRPr>
                    </a:p>
                  </a:txBody>
                  <a:tcPr>
                    <a:solidFill>
                      <a:srgbClr val="002060"/>
                    </a:solidFill>
                  </a:tcPr>
                </a:tc>
                <a:tc>
                  <a:txBody>
                    <a:bodyPr/>
                    <a:lstStyle/>
                    <a:p>
                      <a:pPr algn="ctr"/>
                      <a:r>
                        <a:rPr lang="es-ES" sz="1600" dirty="0">
                          <a:solidFill>
                            <a:schemeClr val="bg1"/>
                          </a:solidFill>
                        </a:rPr>
                        <a:t>199,980</a:t>
                      </a:r>
                      <a:endParaRPr lang="es-PE" sz="1600" dirty="0">
                        <a:solidFill>
                          <a:schemeClr val="bg1"/>
                        </a:solidFill>
                      </a:endParaRPr>
                    </a:p>
                  </a:txBody>
                  <a:tcPr>
                    <a:solidFill>
                      <a:srgbClr val="002060"/>
                    </a:solidFill>
                  </a:tcPr>
                </a:tc>
                <a:tc>
                  <a:txBody>
                    <a:bodyPr/>
                    <a:lstStyle/>
                    <a:p>
                      <a:pPr algn="ctr"/>
                      <a:r>
                        <a:rPr lang="es-ES" sz="1600" dirty="0">
                          <a:solidFill>
                            <a:schemeClr val="bg1"/>
                          </a:solidFill>
                        </a:rPr>
                        <a:t>199,980</a:t>
                      </a:r>
                      <a:endParaRPr lang="es-PE" sz="1600" dirty="0">
                        <a:solidFill>
                          <a:schemeClr val="bg1"/>
                        </a:solidFill>
                      </a:endParaRPr>
                    </a:p>
                  </a:txBody>
                  <a:tcPr>
                    <a:solidFill>
                      <a:srgbClr val="002060"/>
                    </a:solidFill>
                  </a:tcPr>
                </a:tc>
                <a:extLst>
                  <a:ext uri="{0D108BD9-81ED-4DB2-BD59-A6C34878D82A}">
                    <a16:rowId xmlns:a16="http://schemas.microsoft.com/office/drawing/2014/main" val="10012"/>
                  </a:ext>
                </a:extLst>
              </a:tr>
            </a:tbl>
          </a:graphicData>
        </a:graphic>
      </p:graphicFrame>
      <p:sp>
        <p:nvSpPr>
          <p:cNvPr id="5" name="4 CuadroTexto"/>
          <p:cNvSpPr txBox="1"/>
          <p:nvPr/>
        </p:nvSpPr>
        <p:spPr>
          <a:xfrm>
            <a:off x="1000100" y="428604"/>
            <a:ext cx="7072362" cy="400110"/>
          </a:xfrm>
          <a:prstGeom prst="rect">
            <a:avLst/>
          </a:prstGeom>
          <a:solidFill>
            <a:schemeClr val="accent1">
              <a:lumMod val="50000"/>
            </a:schemeClr>
          </a:solidFill>
          <a:ln w="38100">
            <a:solidFill>
              <a:srgbClr val="FFFF00"/>
            </a:solidFill>
          </a:ln>
        </p:spPr>
        <p:txBody>
          <a:bodyPr wrap="square" rtlCol="0">
            <a:spAutoFit/>
          </a:bodyPr>
          <a:lstStyle/>
          <a:p>
            <a:pPr algn="ctr"/>
            <a:r>
              <a:rPr lang="es-ES" sz="2000" dirty="0">
                <a:solidFill>
                  <a:srgbClr val="FFFF00"/>
                </a:solidFill>
              </a:rPr>
              <a:t>ALTERNATIVA 2: Implementación de brigadas móviles de salud</a:t>
            </a:r>
            <a:endParaRPr lang="es-PE" sz="2000" dirty="0">
              <a:solidFill>
                <a:srgbClr val="FFFF0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00034" y="500042"/>
            <a:ext cx="3357586" cy="646331"/>
          </a:xfrm>
          <a:prstGeom prst="rect">
            <a:avLst/>
          </a:prstGeom>
          <a:solidFill>
            <a:srgbClr val="FFFF00"/>
          </a:solidFill>
          <a:ln w="38100">
            <a:solidFill>
              <a:srgbClr val="C00000"/>
            </a:solidFill>
          </a:ln>
        </p:spPr>
        <p:txBody>
          <a:bodyPr wrap="square" rtlCol="0">
            <a:spAutoFit/>
          </a:bodyPr>
          <a:lstStyle/>
          <a:p>
            <a:pPr algn="ctr"/>
            <a:r>
              <a:rPr lang="es-ES" dirty="0"/>
              <a:t>Ahora es necesario que se exprese en valor actual - VACS</a:t>
            </a:r>
            <a:endParaRPr lang="es-PE" dirty="0"/>
          </a:p>
        </p:txBody>
      </p:sp>
      <p:sp>
        <p:nvSpPr>
          <p:cNvPr id="5" name="4 CuadroTexto"/>
          <p:cNvSpPr txBox="1"/>
          <p:nvPr/>
        </p:nvSpPr>
        <p:spPr>
          <a:xfrm>
            <a:off x="928662" y="1714488"/>
            <a:ext cx="2786082" cy="461665"/>
          </a:xfrm>
          <a:prstGeom prst="rect">
            <a:avLst/>
          </a:prstGeom>
          <a:solidFill>
            <a:srgbClr val="C00000"/>
          </a:solidFill>
          <a:ln>
            <a:solidFill>
              <a:srgbClr val="FFFF00"/>
            </a:solidFill>
          </a:ln>
        </p:spPr>
        <p:txBody>
          <a:bodyPr wrap="square" rtlCol="0">
            <a:spAutoFit/>
          </a:bodyPr>
          <a:lstStyle/>
          <a:p>
            <a:pPr algn="ctr"/>
            <a:r>
              <a:rPr lang="es-ES" sz="2400" dirty="0">
                <a:solidFill>
                  <a:srgbClr val="FFFF00"/>
                </a:solidFill>
              </a:rPr>
              <a:t>ALTERNATIVA  1</a:t>
            </a:r>
            <a:endParaRPr lang="es-PE" sz="2400" dirty="0">
              <a:solidFill>
                <a:srgbClr val="FFFF00"/>
              </a:solidFill>
            </a:endParaRPr>
          </a:p>
        </p:txBody>
      </p:sp>
      <p:sp>
        <p:nvSpPr>
          <p:cNvPr id="6" name="5 CuadroTexto"/>
          <p:cNvSpPr txBox="1"/>
          <p:nvPr/>
        </p:nvSpPr>
        <p:spPr>
          <a:xfrm>
            <a:off x="928662" y="2500306"/>
            <a:ext cx="2714644" cy="584775"/>
          </a:xfrm>
          <a:prstGeom prst="rect">
            <a:avLst/>
          </a:prstGeom>
          <a:solidFill>
            <a:schemeClr val="accent6">
              <a:lumMod val="75000"/>
            </a:schemeClr>
          </a:solidFill>
          <a:ln>
            <a:solidFill>
              <a:srgbClr val="FFFF00"/>
            </a:solidFill>
          </a:ln>
        </p:spPr>
        <p:txBody>
          <a:bodyPr wrap="square" rtlCol="0">
            <a:spAutoFit/>
          </a:bodyPr>
          <a:lstStyle/>
          <a:p>
            <a:pPr algn="ctr"/>
            <a:r>
              <a:rPr lang="es-ES" sz="3200" dirty="0">
                <a:solidFill>
                  <a:schemeClr val="bg1"/>
                </a:solidFill>
              </a:rPr>
              <a:t>S/ -1´194,030</a:t>
            </a:r>
            <a:endParaRPr lang="es-PE" sz="3200" dirty="0">
              <a:solidFill>
                <a:schemeClr val="bg1"/>
              </a:solidFill>
            </a:endParaRPr>
          </a:p>
        </p:txBody>
      </p:sp>
      <p:sp>
        <p:nvSpPr>
          <p:cNvPr id="7" name="6 CuadroTexto"/>
          <p:cNvSpPr txBox="1"/>
          <p:nvPr/>
        </p:nvSpPr>
        <p:spPr>
          <a:xfrm>
            <a:off x="5000628" y="1714488"/>
            <a:ext cx="2643206" cy="461665"/>
          </a:xfrm>
          <a:prstGeom prst="rect">
            <a:avLst/>
          </a:prstGeom>
          <a:solidFill>
            <a:srgbClr val="00B050"/>
          </a:solidFill>
          <a:ln>
            <a:solidFill>
              <a:srgbClr val="002060"/>
            </a:solidFill>
          </a:ln>
        </p:spPr>
        <p:txBody>
          <a:bodyPr wrap="square" rtlCol="0">
            <a:spAutoFit/>
          </a:bodyPr>
          <a:lstStyle/>
          <a:p>
            <a:pPr algn="ctr"/>
            <a:r>
              <a:rPr lang="es-ES" sz="2400" dirty="0"/>
              <a:t>ALTERNATIVA  2</a:t>
            </a:r>
            <a:endParaRPr lang="es-PE" sz="2400" dirty="0"/>
          </a:p>
        </p:txBody>
      </p:sp>
      <p:sp>
        <p:nvSpPr>
          <p:cNvPr id="8" name="7 CuadroTexto"/>
          <p:cNvSpPr txBox="1"/>
          <p:nvPr/>
        </p:nvSpPr>
        <p:spPr>
          <a:xfrm>
            <a:off x="5000628" y="2500306"/>
            <a:ext cx="2786082" cy="584775"/>
          </a:xfrm>
          <a:prstGeom prst="rect">
            <a:avLst/>
          </a:prstGeom>
          <a:solidFill>
            <a:srgbClr val="00B050"/>
          </a:solidFill>
          <a:ln>
            <a:solidFill>
              <a:srgbClr val="002060"/>
            </a:solidFill>
          </a:ln>
        </p:spPr>
        <p:txBody>
          <a:bodyPr wrap="square" rtlCol="0">
            <a:spAutoFit/>
          </a:bodyPr>
          <a:lstStyle/>
          <a:p>
            <a:pPr algn="ctr"/>
            <a:r>
              <a:rPr lang="es-ES" sz="3200" dirty="0">
                <a:solidFill>
                  <a:schemeClr val="bg1"/>
                </a:solidFill>
              </a:rPr>
              <a:t>S/ -1´174,820</a:t>
            </a:r>
            <a:endParaRPr lang="es-PE" sz="3200" dirty="0">
              <a:solidFill>
                <a:schemeClr val="bg1"/>
              </a:solidFill>
            </a:endParaRPr>
          </a:p>
        </p:txBody>
      </p:sp>
      <p:pic>
        <p:nvPicPr>
          <p:cNvPr id="95234" name="Picture 2" descr="C:\Documents and Settings\Usuario\Configuración local\Archivos temporales de Internet\Content.IE5\MROZEXWH\maestros que dejan huella[1].png"/>
          <p:cNvPicPr>
            <a:picLocks noChangeAspect="1" noChangeArrowheads="1"/>
          </p:cNvPicPr>
          <p:nvPr/>
        </p:nvPicPr>
        <p:blipFill>
          <a:blip r:embed="rId2"/>
          <a:srcRect/>
          <a:stretch>
            <a:fillRect/>
          </a:stretch>
        </p:blipFill>
        <p:spPr bwMode="auto">
          <a:xfrm>
            <a:off x="928662" y="3857628"/>
            <a:ext cx="2952757" cy="2214568"/>
          </a:xfrm>
          <a:prstGeom prst="rect">
            <a:avLst/>
          </a:prstGeom>
          <a:noFill/>
        </p:spPr>
      </p:pic>
      <p:pic>
        <p:nvPicPr>
          <p:cNvPr id="95235" name="Picture 3" descr="C:\Documents and Settings\Usuario\Configuración local\Archivos temporales de Internet\Content.IE5\6DE5KZ85\INDUCCION_2[1].gif"/>
          <p:cNvPicPr>
            <a:picLocks noChangeAspect="1" noChangeArrowheads="1"/>
          </p:cNvPicPr>
          <p:nvPr/>
        </p:nvPicPr>
        <p:blipFill>
          <a:blip r:embed="rId3"/>
          <a:srcRect/>
          <a:stretch>
            <a:fillRect/>
          </a:stretch>
        </p:blipFill>
        <p:spPr bwMode="auto">
          <a:xfrm>
            <a:off x="5275385" y="3857628"/>
            <a:ext cx="2541719" cy="1913650"/>
          </a:xfrm>
          <a:prstGeom prst="rect">
            <a:avLst/>
          </a:prstGeo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CuadroTexto"/>
          <p:cNvSpPr txBox="1"/>
          <p:nvPr/>
        </p:nvSpPr>
        <p:spPr>
          <a:xfrm>
            <a:off x="428596" y="500042"/>
            <a:ext cx="8286808" cy="1569660"/>
          </a:xfrm>
          <a:prstGeom prst="rect">
            <a:avLst/>
          </a:prstGeom>
          <a:solidFill>
            <a:srgbClr val="FFFFCC"/>
          </a:solidFill>
          <a:ln>
            <a:solidFill>
              <a:srgbClr val="002060"/>
            </a:solidFill>
          </a:ln>
        </p:spPr>
        <p:txBody>
          <a:bodyPr wrap="square" rtlCol="0">
            <a:spAutoFit/>
          </a:bodyPr>
          <a:lstStyle/>
          <a:p>
            <a:pPr algn="ctr"/>
            <a:r>
              <a:rPr lang="es-ES" sz="2400" dirty="0"/>
              <a:t>A continuación lo que haremos es comparar el costo social de cada una de las alternativas con los beneficios sociales que estos generan, para poder así encontrar la mejor alternativa de solución.</a:t>
            </a:r>
            <a:endParaRPr lang="es-PE" sz="2400" dirty="0"/>
          </a:p>
        </p:txBody>
      </p:sp>
      <p:sp>
        <p:nvSpPr>
          <p:cNvPr id="10" name="9 CuadroTexto"/>
          <p:cNvSpPr txBox="1"/>
          <p:nvPr/>
        </p:nvSpPr>
        <p:spPr>
          <a:xfrm>
            <a:off x="428596" y="3714752"/>
            <a:ext cx="8286808" cy="1200329"/>
          </a:xfrm>
          <a:prstGeom prst="rect">
            <a:avLst/>
          </a:prstGeom>
          <a:solidFill>
            <a:srgbClr val="E8E856"/>
          </a:solidFill>
          <a:ln>
            <a:solidFill>
              <a:srgbClr val="002060"/>
            </a:solidFill>
          </a:ln>
        </p:spPr>
        <p:txBody>
          <a:bodyPr wrap="square" rtlCol="0">
            <a:spAutoFit/>
          </a:bodyPr>
          <a:lstStyle/>
          <a:p>
            <a:pPr algn="ctr"/>
            <a:r>
              <a:rPr lang="es-ES" sz="2400" dirty="0"/>
              <a:t>Los beneficios sociales son aquellos que permiten a los pobladores atendidos por el PIP incrementar su nivel de bienestar, producto de la realización del mismo.</a:t>
            </a:r>
            <a:endParaRPr lang="es-PE" sz="2400" dirty="0"/>
          </a:p>
        </p:txBody>
      </p:sp>
      <p:pic>
        <p:nvPicPr>
          <p:cNvPr id="1026" name="Picture 2" descr="C:\Documents and Settings\Usuario\Configuración local\Archivos temporales de Internet\Content.IE5\8VQ76L4T\Ambulance from 123rf dot com[1].jpg"/>
          <p:cNvPicPr>
            <a:picLocks noChangeAspect="1" noChangeArrowheads="1"/>
          </p:cNvPicPr>
          <p:nvPr/>
        </p:nvPicPr>
        <p:blipFill>
          <a:blip r:embed="rId2" cstate="print"/>
          <a:srcRect/>
          <a:stretch>
            <a:fillRect/>
          </a:stretch>
        </p:blipFill>
        <p:spPr bwMode="auto">
          <a:xfrm>
            <a:off x="428596" y="2143116"/>
            <a:ext cx="1785918" cy="1192100"/>
          </a:xfrm>
          <a:prstGeom prst="rect">
            <a:avLst/>
          </a:prstGeom>
          <a:noFill/>
        </p:spPr>
      </p:pic>
      <p:pic>
        <p:nvPicPr>
          <p:cNvPr id="1027" name="Picture 3" descr="C:\Documents and Settings\Usuario\Configuración local\Archivos temporales de Internet\Content.IE5\CVEDGLEP\bisturi_07[1].jpg"/>
          <p:cNvPicPr>
            <a:picLocks noChangeAspect="1" noChangeArrowheads="1"/>
          </p:cNvPicPr>
          <p:nvPr/>
        </p:nvPicPr>
        <p:blipFill>
          <a:blip r:embed="rId3" cstate="print"/>
          <a:srcRect/>
          <a:stretch>
            <a:fillRect/>
          </a:stretch>
        </p:blipFill>
        <p:spPr bwMode="auto">
          <a:xfrm>
            <a:off x="2357422" y="2214554"/>
            <a:ext cx="1928826" cy="1294725"/>
          </a:xfrm>
          <a:prstGeom prst="rect">
            <a:avLst/>
          </a:prstGeom>
          <a:noFill/>
        </p:spPr>
      </p:pic>
      <p:pic>
        <p:nvPicPr>
          <p:cNvPr id="1028" name="Picture 4" descr="C:\Documents and Settings\Usuario\Configuración local\Archivos temporales de Internet\Content.IE5\6DE5KZ85\tensiometro1[1].jpg"/>
          <p:cNvPicPr>
            <a:picLocks noChangeAspect="1" noChangeArrowheads="1"/>
          </p:cNvPicPr>
          <p:nvPr/>
        </p:nvPicPr>
        <p:blipFill>
          <a:blip r:embed="rId4"/>
          <a:srcRect/>
          <a:stretch>
            <a:fillRect/>
          </a:stretch>
        </p:blipFill>
        <p:spPr bwMode="auto">
          <a:xfrm>
            <a:off x="4786314" y="2428868"/>
            <a:ext cx="1285884" cy="1285884"/>
          </a:xfrm>
          <a:prstGeom prst="rect">
            <a:avLst/>
          </a:prstGeom>
          <a:noFill/>
        </p:spPr>
      </p:pic>
      <p:pic>
        <p:nvPicPr>
          <p:cNvPr id="1029" name="Picture 5" descr="C:\Documents and Settings\Usuario\Configuración local\Archivos temporales de Internet\Content.IE5\CVEDGLEP\tipos de parto_962622_92691013[1].jpg"/>
          <p:cNvPicPr>
            <a:picLocks noChangeAspect="1" noChangeArrowheads="1"/>
          </p:cNvPicPr>
          <p:nvPr/>
        </p:nvPicPr>
        <p:blipFill>
          <a:blip r:embed="rId5"/>
          <a:srcRect/>
          <a:stretch>
            <a:fillRect/>
          </a:stretch>
        </p:blipFill>
        <p:spPr bwMode="auto">
          <a:xfrm>
            <a:off x="6572264" y="2214554"/>
            <a:ext cx="1571636" cy="1178727"/>
          </a:xfrm>
          <a:prstGeom prst="rect">
            <a:avLst/>
          </a:prstGeom>
          <a:noFill/>
        </p:spPr>
      </p:pic>
      <p:pic>
        <p:nvPicPr>
          <p:cNvPr id="1031" name="Picture 7" descr="https://encrypted-tbn1.gstatic.com/images?q=tbn:ANd9GcT5D6P47yMXopM77mTPME8XR9KBqO55W5sqeGXtPVKCyzLVlPzdpeYsIi8x">
            <a:hlinkClick r:id="rId6"/>
          </p:cNvPr>
          <p:cNvPicPr>
            <a:picLocks noChangeAspect="1" noChangeArrowheads="1"/>
          </p:cNvPicPr>
          <p:nvPr/>
        </p:nvPicPr>
        <p:blipFill>
          <a:blip r:embed="rId7"/>
          <a:srcRect/>
          <a:stretch>
            <a:fillRect/>
          </a:stretch>
        </p:blipFill>
        <p:spPr bwMode="auto">
          <a:xfrm>
            <a:off x="642910" y="5214950"/>
            <a:ext cx="1936344" cy="876303"/>
          </a:xfrm>
          <a:prstGeom prst="rect">
            <a:avLst/>
          </a:prstGeom>
          <a:noFill/>
        </p:spPr>
      </p:pic>
      <p:pic>
        <p:nvPicPr>
          <p:cNvPr id="1033" name="Picture 9" descr="https://encrypted-tbn3.gstatic.com/images?q=tbn:ANd9GcQKLTbx4ORrE5f_cnYjgoeBIeyT_ExmQfsHZHYNtTQSlDjW3wd9Qin3Sz4">
            <a:hlinkClick r:id="rId8"/>
          </p:cNvPr>
          <p:cNvPicPr>
            <a:picLocks noChangeAspect="1" noChangeArrowheads="1"/>
          </p:cNvPicPr>
          <p:nvPr/>
        </p:nvPicPr>
        <p:blipFill>
          <a:blip r:embed="rId9"/>
          <a:srcRect/>
          <a:stretch>
            <a:fillRect/>
          </a:stretch>
        </p:blipFill>
        <p:spPr bwMode="auto">
          <a:xfrm>
            <a:off x="3071802" y="5286388"/>
            <a:ext cx="1738317" cy="831369"/>
          </a:xfrm>
          <a:prstGeom prst="rect">
            <a:avLst/>
          </a:prstGeom>
          <a:noFill/>
        </p:spPr>
      </p:pic>
      <p:pic>
        <p:nvPicPr>
          <p:cNvPr id="1037" name="Picture 13" descr="C:\Documents and Settings\Usuario\Configuración local\Archivos temporales de Internet\Content.IE5\8VQ76L4T\comm_01[1].jpg"/>
          <p:cNvPicPr>
            <a:picLocks noChangeAspect="1" noChangeArrowheads="1"/>
          </p:cNvPicPr>
          <p:nvPr/>
        </p:nvPicPr>
        <p:blipFill>
          <a:blip r:embed="rId10" cstate="print"/>
          <a:srcRect/>
          <a:stretch>
            <a:fillRect/>
          </a:stretch>
        </p:blipFill>
        <p:spPr bwMode="auto">
          <a:xfrm>
            <a:off x="5357819" y="5072074"/>
            <a:ext cx="1071570" cy="1201155"/>
          </a:xfrm>
          <a:prstGeom prst="rect">
            <a:avLst/>
          </a:prstGeom>
          <a:noFill/>
        </p:spPr>
      </p:pic>
      <p:pic>
        <p:nvPicPr>
          <p:cNvPr id="1038" name="Picture 14" descr="C:\Documents and Settings\Usuario\Configuración local\Archivos temporales de Internet\Content.IE5\CVEDGLEP\razas[1].jpg"/>
          <p:cNvPicPr>
            <a:picLocks noChangeAspect="1" noChangeArrowheads="1"/>
          </p:cNvPicPr>
          <p:nvPr/>
        </p:nvPicPr>
        <p:blipFill>
          <a:blip r:embed="rId11"/>
          <a:srcRect/>
          <a:stretch>
            <a:fillRect/>
          </a:stretch>
        </p:blipFill>
        <p:spPr bwMode="auto">
          <a:xfrm>
            <a:off x="7000892" y="5072074"/>
            <a:ext cx="1214446" cy="1114433"/>
          </a:xfrm>
          <a:prstGeom prst="rect">
            <a:avLst/>
          </a:prstGeom>
          <a:noFill/>
        </p:spPr>
      </p:pic>
      <p:sp>
        <p:nvSpPr>
          <p:cNvPr id="20" name="19 CuadroTexto"/>
          <p:cNvSpPr txBox="1"/>
          <p:nvPr/>
        </p:nvSpPr>
        <p:spPr>
          <a:xfrm>
            <a:off x="1714480" y="6286520"/>
            <a:ext cx="1285884" cy="369332"/>
          </a:xfrm>
          <a:prstGeom prst="rect">
            <a:avLst/>
          </a:prstGeom>
          <a:noFill/>
        </p:spPr>
        <p:txBody>
          <a:bodyPr wrap="square" rtlCol="0">
            <a:spAutoFit/>
          </a:bodyPr>
          <a:lstStyle/>
          <a:p>
            <a:r>
              <a:rPr lang="es-ES" dirty="0"/>
              <a:t>Monetarios</a:t>
            </a:r>
            <a:endParaRPr lang="es-PE" dirty="0"/>
          </a:p>
        </p:txBody>
      </p:sp>
      <p:sp>
        <p:nvSpPr>
          <p:cNvPr id="21" name="20 CuadroTexto"/>
          <p:cNvSpPr txBox="1"/>
          <p:nvPr/>
        </p:nvSpPr>
        <p:spPr>
          <a:xfrm>
            <a:off x="6215074" y="6215082"/>
            <a:ext cx="1571636" cy="369332"/>
          </a:xfrm>
          <a:prstGeom prst="rect">
            <a:avLst/>
          </a:prstGeom>
          <a:noFill/>
        </p:spPr>
        <p:txBody>
          <a:bodyPr wrap="square" rtlCol="0">
            <a:spAutoFit/>
          </a:bodyPr>
          <a:lstStyle/>
          <a:p>
            <a:r>
              <a:rPr lang="es-ES" dirty="0"/>
              <a:t>No monetarios</a:t>
            </a:r>
            <a:endParaRPr lang="es-PE"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785918" y="285728"/>
            <a:ext cx="5357850" cy="584775"/>
          </a:xfrm>
          <a:prstGeom prst="rect">
            <a:avLst/>
          </a:prstGeom>
          <a:solidFill>
            <a:schemeClr val="accent6">
              <a:lumMod val="40000"/>
              <a:lumOff val="60000"/>
            </a:schemeClr>
          </a:solidFill>
          <a:ln w="38100">
            <a:solidFill>
              <a:srgbClr val="002060"/>
            </a:solidFill>
          </a:ln>
        </p:spPr>
        <p:txBody>
          <a:bodyPr wrap="square" rtlCol="0">
            <a:spAutoFit/>
          </a:bodyPr>
          <a:lstStyle/>
          <a:p>
            <a:pPr algn="ctr"/>
            <a:r>
              <a:rPr lang="es-ES" sz="3200" dirty="0"/>
              <a:t>EVALUACIÓN SOCIAL</a:t>
            </a:r>
            <a:endParaRPr lang="es-PE" sz="3200" dirty="0"/>
          </a:p>
        </p:txBody>
      </p:sp>
      <p:sp>
        <p:nvSpPr>
          <p:cNvPr id="5" name="4 CuadroTexto"/>
          <p:cNvSpPr txBox="1"/>
          <p:nvPr/>
        </p:nvSpPr>
        <p:spPr>
          <a:xfrm>
            <a:off x="714348" y="1214422"/>
            <a:ext cx="7715304" cy="923330"/>
          </a:xfrm>
          <a:prstGeom prst="rect">
            <a:avLst/>
          </a:prstGeom>
          <a:solidFill>
            <a:schemeClr val="accent6">
              <a:lumMod val="75000"/>
            </a:schemeClr>
          </a:solidFill>
          <a:ln w="38100">
            <a:solidFill>
              <a:srgbClr val="002060"/>
            </a:solidFill>
          </a:ln>
        </p:spPr>
        <p:txBody>
          <a:bodyPr wrap="square" rtlCol="0">
            <a:spAutoFit/>
          </a:bodyPr>
          <a:lstStyle/>
          <a:p>
            <a:pPr algn="ctr"/>
            <a:r>
              <a:rPr lang="es-ES" dirty="0">
                <a:solidFill>
                  <a:schemeClr val="bg1"/>
                </a:solidFill>
              </a:rPr>
              <a:t>Procedimiento para medir la contribución de determinado PIP al bienestar de la sociedad. Comparación de los beneficios sociales  generados por cada alternativa  contra el costo social .</a:t>
            </a:r>
            <a:endParaRPr lang="es-PE" dirty="0">
              <a:solidFill>
                <a:schemeClr val="bg1"/>
              </a:solidFill>
            </a:endParaRPr>
          </a:p>
        </p:txBody>
      </p:sp>
      <p:sp>
        <p:nvSpPr>
          <p:cNvPr id="6" name="5 CuadroTexto"/>
          <p:cNvSpPr txBox="1"/>
          <p:nvPr/>
        </p:nvSpPr>
        <p:spPr>
          <a:xfrm>
            <a:off x="785786" y="2500306"/>
            <a:ext cx="7572428" cy="2246769"/>
          </a:xfrm>
          <a:prstGeom prst="rect">
            <a:avLst/>
          </a:prstGeom>
          <a:solidFill>
            <a:srgbClr val="D8E183"/>
          </a:solidFill>
          <a:ln>
            <a:solidFill>
              <a:srgbClr val="002060"/>
            </a:solidFill>
          </a:ln>
        </p:spPr>
        <p:txBody>
          <a:bodyPr wrap="square" rtlCol="0">
            <a:spAutoFit/>
          </a:bodyPr>
          <a:lstStyle/>
          <a:p>
            <a:r>
              <a:rPr lang="es-ES" sz="2800" dirty="0">
                <a:solidFill>
                  <a:srgbClr val="FF0000"/>
                </a:solidFill>
              </a:rPr>
              <a:t>TIPOS DE METODOLOGÍA:</a:t>
            </a:r>
          </a:p>
          <a:p>
            <a:endParaRPr lang="es-ES" sz="2800" dirty="0"/>
          </a:p>
          <a:p>
            <a:r>
              <a:rPr lang="es-ES" sz="2800" dirty="0"/>
              <a:t>	1. COSTO BENEFICIO</a:t>
            </a:r>
          </a:p>
          <a:p>
            <a:endParaRPr lang="es-ES" sz="2800" dirty="0"/>
          </a:p>
          <a:p>
            <a:r>
              <a:rPr lang="es-ES" sz="2800" dirty="0"/>
              <a:t>				2. COSTO EFECTIVIDAD</a:t>
            </a:r>
            <a:endParaRPr lang="es-PE"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285852" y="285728"/>
            <a:ext cx="6786610" cy="796908"/>
          </a:xfrm>
          <a:solidFill>
            <a:srgbClr val="99B854"/>
          </a:solidFill>
          <a:ln>
            <a:solidFill>
              <a:srgbClr val="FF6600"/>
            </a:solidFill>
          </a:ln>
        </p:spPr>
        <p:txBody>
          <a:bodyPr>
            <a:normAutofit fontScale="90000"/>
          </a:bodyPr>
          <a:lstStyle/>
          <a:p>
            <a:r>
              <a:rPr lang="es-ES" sz="3200" b="1" dirty="0"/>
              <a:t>PARTICIPACIÓN DE LAS ENTIDADES INVOLUCRADAS Y LOS BENEFICIARIOS</a:t>
            </a:r>
            <a:endParaRPr lang="es-PE" sz="3200" b="1" dirty="0"/>
          </a:p>
        </p:txBody>
      </p:sp>
      <p:sp>
        <p:nvSpPr>
          <p:cNvPr id="5" name="4 CuadroTexto"/>
          <p:cNvSpPr txBox="1"/>
          <p:nvPr/>
        </p:nvSpPr>
        <p:spPr>
          <a:xfrm>
            <a:off x="285720" y="1357298"/>
            <a:ext cx="8715436" cy="1323439"/>
          </a:xfrm>
          <a:prstGeom prst="rect">
            <a:avLst/>
          </a:prstGeom>
          <a:solidFill>
            <a:schemeClr val="bg2">
              <a:lumMod val="90000"/>
            </a:schemeClr>
          </a:solidFill>
          <a:ln>
            <a:solidFill>
              <a:schemeClr val="bg2">
                <a:lumMod val="25000"/>
              </a:schemeClr>
            </a:solidFill>
          </a:ln>
        </p:spPr>
        <p:txBody>
          <a:bodyPr wrap="square" rtlCol="0">
            <a:spAutoFit/>
          </a:bodyPr>
          <a:lstStyle/>
          <a:p>
            <a:pPr algn="ctr"/>
            <a:r>
              <a:rPr lang="es-ES" sz="2000" b="1" dirty="0"/>
              <a:t>Es importante que la población participe en la elaboración del diagnóstico y colabore con la identificación de problemas. Las labores de definición de alternativas, así como la formulación de las mismas, es recomendable que sean llevadas a cabo por técnicos.</a:t>
            </a:r>
            <a:endParaRPr lang="es-PE" sz="2000" b="1" dirty="0"/>
          </a:p>
        </p:txBody>
      </p:sp>
      <p:pic>
        <p:nvPicPr>
          <p:cNvPr id="15362" name="Picture 2" descr="C:\Documents and Settings\Usuario\Configuración local\Archivos temporales de Internet\Content.IE5\0XZKNQ6X\kevin-thom-2010-people-collage[1].jpg"/>
          <p:cNvPicPr>
            <a:picLocks noChangeAspect="1" noChangeArrowheads="1"/>
          </p:cNvPicPr>
          <p:nvPr/>
        </p:nvPicPr>
        <p:blipFill>
          <a:blip r:embed="rId2" cstate="print"/>
          <a:srcRect/>
          <a:stretch>
            <a:fillRect/>
          </a:stretch>
        </p:blipFill>
        <p:spPr bwMode="auto">
          <a:xfrm>
            <a:off x="2643174" y="2928934"/>
            <a:ext cx="3433479" cy="3503304"/>
          </a:xfrm>
          <a:prstGeom prst="rect">
            <a:avLst/>
          </a:prstGeom>
          <a:noFill/>
        </p:spPr>
      </p:pic>
      <p:sp>
        <p:nvSpPr>
          <p:cNvPr id="7" name="6 Rectángulo redondeado"/>
          <p:cNvSpPr/>
          <p:nvPr/>
        </p:nvSpPr>
        <p:spPr>
          <a:xfrm>
            <a:off x="714348" y="3643314"/>
            <a:ext cx="1643074" cy="2643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Todos podrán conocer y dar su punto de vista a cerca de los problemas.</a:t>
            </a:r>
          </a:p>
          <a:p>
            <a:pPr algn="ctr"/>
            <a:r>
              <a:rPr lang="es-ES" dirty="0"/>
              <a:t>La población pude colaborar</a:t>
            </a:r>
            <a:endParaRPr lang="es-PE" dirty="0"/>
          </a:p>
        </p:txBody>
      </p:sp>
      <p:sp>
        <p:nvSpPr>
          <p:cNvPr id="8" name="7 Rectángulo redondeado"/>
          <p:cNvSpPr/>
          <p:nvPr/>
        </p:nvSpPr>
        <p:spPr>
          <a:xfrm>
            <a:off x="6429388" y="3786190"/>
            <a:ext cx="1643074" cy="20717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Todos podrán conocer los beneficios y perjuicios.  La inversión. Costos de OM. </a:t>
            </a:r>
            <a:endParaRPr lang="es-PE"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785918" y="214290"/>
            <a:ext cx="5572164" cy="646331"/>
          </a:xfrm>
          <a:prstGeom prst="rect">
            <a:avLst/>
          </a:prstGeom>
          <a:solidFill>
            <a:srgbClr val="E8E856"/>
          </a:solidFill>
          <a:ln>
            <a:solidFill>
              <a:srgbClr val="002060"/>
            </a:solidFill>
          </a:ln>
        </p:spPr>
        <p:txBody>
          <a:bodyPr wrap="square" rtlCol="0">
            <a:spAutoFit/>
          </a:bodyPr>
          <a:lstStyle/>
          <a:p>
            <a:pPr algn="ctr"/>
            <a:r>
              <a:rPr lang="es-ES" dirty="0"/>
              <a:t>DIFERENCIA ENTRE INGRESOS MONETARIOS Y BENEFICIOS SOCIALES DEL PROYECTO</a:t>
            </a:r>
            <a:endParaRPr lang="es-PE" dirty="0"/>
          </a:p>
        </p:txBody>
      </p:sp>
      <p:graphicFrame>
        <p:nvGraphicFramePr>
          <p:cNvPr id="5" name="4 Tabla"/>
          <p:cNvGraphicFramePr>
            <a:graphicFrameLocks noGrp="1"/>
          </p:cNvGraphicFramePr>
          <p:nvPr/>
        </p:nvGraphicFramePr>
        <p:xfrm>
          <a:off x="1357290" y="1428736"/>
          <a:ext cx="6691338" cy="4663440"/>
        </p:xfrm>
        <a:graphic>
          <a:graphicData uri="http://schemas.openxmlformats.org/drawingml/2006/table">
            <a:tbl>
              <a:tblPr firstRow="1" bandRow="1">
                <a:tableStyleId>{5C22544A-7EE6-4342-B048-85BDC9FD1C3A}</a:tableStyleId>
              </a:tblPr>
              <a:tblGrid>
                <a:gridCol w="2230446">
                  <a:extLst>
                    <a:ext uri="{9D8B030D-6E8A-4147-A177-3AD203B41FA5}">
                      <a16:colId xmlns:a16="http://schemas.microsoft.com/office/drawing/2014/main" val="20000"/>
                    </a:ext>
                  </a:extLst>
                </a:gridCol>
                <a:gridCol w="2230446">
                  <a:extLst>
                    <a:ext uri="{9D8B030D-6E8A-4147-A177-3AD203B41FA5}">
                      <a16:colId xmlns:a16="http://schemas.microsoft.com/office/drawing/2014/main" val="20001"/>
                    </a:ext>
                  </a:extLst>
                </a:gridCol>
                <a:gridCol w="2230446">
                  <a:extLst>
                    <a:ext uri="{9D8B030D-6E8A-4147-A177-3AD203B41FA5}">
                      <a16:colId xmlns:a16="http://schemas.microsoft.com/office/drawing/2014/main" val="20002"/>
                    </a:ext>
                  </a:extLst>
                </a:gridCol>
              </a:tblGrid>
              <a:tr h="370840">
                <a:tc>
                  <a:txBody>
                    <a:bodyPr/>
                    <a:lstStyle/>
                    <a:p>
                      <a:endParaRPr lang="es-ES" dirty="0"/>
                    </a:p>
                    <a:p>
                      <a:pPr algn="ctr"/>
                      <a:r>
                        <a:rPr lang="es-ES" dirty="0"/>
                        <a:t>PROYECTO</a:t>
                      </a:r>
                      <a:endParaRPr lang="es-PE"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50000"/>
                      </a:schemeClr>
                    </a:solidFill>
                  </a:tcPr>
                </a:tc>
                <a:tc>
                  <a:txBody>
                    <a:bodyPr/>
                    <a:lstStyle/>
                    <a:p>
                      <a:pPr algn="ctr"/>
                      <a:r>
                        <a:rPr lang="es-ES" dirty="0"/>
                        <a:t>INGRESOS</a:t>
                      </a:r>
                      <a:r>
                        <a:rPr lang="es-ES" baseline="0" dirty="0"/>
                        <a:t> MONETARIOS DEL PROYECTO</a:t>
                      </a:r>
                      <a:endParaRPr lang="es-PE"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50000"/>
                      </a:schemeClr>
                    </a:solidFill>
                  </a:tcPr>
                </a:tc>
                <a:tc>
                  <a:txBody>
                    <a:bodyPr/>
                    <a:lstStyle/>
                    <a:p>
                      <a:pPr algn="ctr"/>
                      <a:r>
                        <a:rPr lang="es-ES" dirty="0"/>
                        <a:t>BENEFICIOS SOCIALES DEL PROYECTO</a:t>
                      </a:r>
                      <a:endParaRPr lang="es-PE"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50000"/>
                      </a:schemeClr>
                    </a:solidFill>
                  </a:tcPr>
                </a:tc>
                <a:extLst>
                  <a:ext uri="{0D108BD9-81ED-4DB2-BD59-A6C34878D82A}">
                    <a16:rowId xmlns:a16="http://schemas.microsoft.com/office/drawing/2014/main" val="10000"/>
                  </a:ext>
                </a:extLst>
              </a:tr>
              <a:tr h="370840">
                <a:tc>
                  <a:txBody>
                    <a:bodyPr/>
                    <a:lstStyle/>
                    <a:p>
                      <a:endParaRPr lang="es-ES" dirty="0"/>
                    </a:p>
                    <a:p>
                      <a:r>
                        <a:rPr lang="es-ES" dirty="0"/>
                        <a:t>PROYECTO DE TRANSPORTE</a:t>
                      </a:r>
                      <a:endParaRPr lang="es-PE"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FC000"/>
                    </a:solidFill>
                  </a:tcPr>
                </a:tc>
                <a:tc>
                  <a:txBody>
                    <a:bodyPr/>
                    <a:lstStyle/>
                    <a:p>
                      <a:endParaRPr lang="es-ES" dirty="0"/>
                    </a:p>
                    <a:p>
                      <a:r>
                        <a:rPr lang="es-ES" dirty="0"/>
                        <a:t>Ingreso por pago de peaje</a:t>
                      </a:r>
                      <a:endParaRPr lang="es-PE" dirty="0"/>
                    </a:p>
                  </a:txBody>
                  <a:tcPr>
                    <a:lnT w="12700" cap="flat" cmpd="sng" algn="ctr">
                      <a:solidFill>
                        <a:schemeClr val="tx1"/>
                      </a:solidFill>
                      <a:prstDash val="solid"/>
                      <a:round/>
                      <a:headEnd type="none" w="med" len="med"/>
                      <a:tailEnd type="none" w="med" len="med"/>
                    </a:lnT>
                    <a:solidFill>
                      <a:srgbClr val="FFC000"/>
                    </a:solidFill>
                  </a:tcPr>
                </a:tc>
                <a:tc>
                  <a:txBody>
                    <a:bodyPr/>
                    <a:lstStyle/>
                    <a:p>
                      <a:r>
                        <a:rPr lang="es-ES" dirty="0"/>
                        <a:t>Ahorro de tiempo de viaje.</a:t>
                      </a:r>
                    </a:p>
                    <a:p>
                      <a:endParaRPr lang="es-ES" dirty="0"/>
                    </a:p>
                    <a:p>
                      <a:r>
                        <a:rPr lang="es-ES" dirty="0"/>
                        <a:t>Ahorro de costo de operación vehicular</a:t>
                      </a:r>
                      <a:endParaRPr lang="es-PE"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000"/>
                    </a:solidFill>
                  </a:tcPr>
                </a:tc>
                <a:extLst>
                  <a:ext uri="{0D108BD9-81ED-4DB2-BD59-A6C34878D82A}">
                    <a16:rowId xmlns:a16="http://schemas.microsoft.com/office/drawing/2014/main" val="10001"/>
                  </a:ext>
                </a:extLst>
              </a:tr>
              <a:tr h="370840">
                <a:tc>
                  <a:txBody>
                    <a:bodyPr/>
                    <a:lstStyle/>
                    <a:p>
                      <a:endParaRPr lang="es-ES" dirty="0"/>
                    </a:p>
                    <a:p>
                      <a:endParaRPr lang="es-ES" dirty="0"/>
                    </a:p>
                    <a:p>
                      <a:endParaRPr lang="es-ES" dirty="0"/>
                    </a:p>
                    <a:p>
                      <a:r>
                        <a:rPr lang="es-ES" dirty="0"/>
                        <a:t>PROYECTO DE AGUA PARA RIEGO</a:t>
                      </a:r>
                      <a:endParaRPr lang="es-PE"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92F4F6"/>
                    </a:solidFill>
                  </a:tcPr>
                </a:tc>
                <a:tc>
                  <a:txBody>
                    <a:bodyPr/>
                    <a:lstStyle/>
                    <a:p>
                      <a:endParaRPr lang="es-ES" dirty="0"/>
                    </a:p>
                    <a:p>
                      <a:endParaRPr lang="es-ES" dirty="0"/>
                    </a:p>
                    <a:p>
                      <a:endParaRPr lang="es-ES" dirty="0"/>
                    </a:p>
                    <a:p>
                      <a:r>
                        <a:rPr lang="es-ES" dirty="0"/>
                        <a:t>Pago por uso del agua para riego</a:t>
                      </a:r>
                      <a:endParaRPr lang="es-PE" dirty="0"/>
                    </a:p>
                  </a:txBody>
                  <a:tcPr>
                    <a:lnB w="12700" cap="flat" cmpd="sng" algn="ctr">
                      <a:solidFill>
                        <a:schemeClr val="tx1"/>
                      </a:solidFill>
                      <a:prstDash val="solid"/>
                      <a:round/>
                      <a:headEnd type="none" w="med" len="med"/>
                      <a:tailEnd type="none" w="med" len="med"/>
                    </a:lnB>
                    <a:solidFill>
                      <a:srgbClr val="92F4F6"/>
                    </a:solidFill>
                  </a:tcPr>
                </a:tc>
                <a:tc>
                  <a:txBody>
                    <a:bodyPr/>
                    <a:lstStyle/>
                    <a:p>
                      <a:r>
                        <a:rPr lang="es-ES" dirty="0"/>
                        <a:t>Incremento de la producción agrícola</a:t>
                      </a:r>
                    </a:p>
                    <a:p>
                      <a:endParaRPr lang="es-ES" dirty="0"/>
                    </a:p>
                    <a:p>
                      <a:r>
                        <a:rPr lang="es-ES" dirty="0"/>
                        <a:t>Diminución de los costos de producción</a:t>
                      </a:r>
                    </a:p>
                    <a:p>
                      <a:endParaRPr lang="es-ES" dirty="0"/>
                    </a:p>
                    <a:p>
                      <a:r>
                        <a:rPr lang="es-ES" dirty="0"/>
                        <a:t>Mejora de la calidad de</a:t>
                      </a:r>
                      <a:r>
                        <a:rPr lang="es-ES" baseline="0" dirty="0"/>
                        <a:t> lo productos</a:t>
                      </a:r>
                      <a:endParaRPr lang="es-PE"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92F4F6"/>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14480" y="274638"/>
            <a:ext cx="5786478" cy="796908"/>
          </a:xfrm>
          <a:solidFill>
            <a:srgbClr val="D8E183"/>
          </a:solidFill>
          <a:ln w="38100">
            <a:solidFill>
              <a:srgbClr val="00B050"/>
            </a:solidFill>
          </a:ln>
        </p:spPr>
        <p:txBody>
          <a:bodyPr>
            <a:normAutofit/>
          </a:bodyPr>
          <a:lstStyle/>
          <a:p>
            <a:r>
              <a:rPr lang="es-ES" sz="3200" dirty="0"/>
              <a:t>METODOLGÍA COSTO BENEFICIO</a:t>
            </a:r>
            <a:endParaRPr lang="es-PE" sz="3200" dirty="0"/>
          </a:p>
        </p:txBody>
      </p:sp>
      <p:sp>
        <p:nvSpPr>
          <p:cNvPr id="4" name="3 CuadroTexto"/>
          <p:cNvSpPr txBox="1"/>
          <p:nvPr/>
        </p:nvSpPr>
        <p:spPr>
          <a:xfrm>
            <a:off x="928662" y="1285860"/>
            <a:ext cx="7358114" cy="923330"/>
          </a:xfrm>
          <a:prstGeom prst="rect">
            <a:avLst/>
          </a:prstGeom>
          <a:solidFill>
            <a:srgbClr val="57DBAF"/>
          </a:solidFill>
          <a:ln>
            <a:solidFill>
              <a:srgbClr val="0070C0"/>
            </a:solidFill>
          </a:ln>
        </p:spPr>
        <p:txBody>
          <a:bodyPr wrap="square" rtlCol="0">
            <a:spAutoFit/>
          </a:bodyPr>
          <a:lstStyle/>
          <a:p>
            <a:pPr algn="ctr"/>
            <a:r>
              <a:rPr lang="es-ES" dirty="0"/>
              <a:t>Esta metodología se utiliza, siempre que los beneficios sociales puedan ser expresado en valores monetarios. Se basa en estimar la rentabilidad social a partir de la comparación de los beneficios sociales con los costos sociales.</a:t>
            </a:r>
            <a:endParaRPr lang="es-PE" dirty="0"/>
          </a:p>
        </p:txBody>
      </p:sp>
      <p:sp>
        <p:nvSpPr>
          <p:cNvPr id="7" name="6 CuadroTexto"/>
          <p:cNvSpPr txBox="1"/>
          <p:nvPr/>
        </p:nvSpPr>
        <p:spPr>
          <a:xfrm>
            <a:off x="785786" y="2928934"/>
            <a:ext cx="2071702" cy="646331"/>
          </a:xfrm>
          <a:prstGeom prst="rect">
            <a:avLst/>
          </a:prstGeom>
          <a:solidFill>
            <a:srgbClr val="E8E856"/>
          </a:solidFill>
          <a:ln>
            <a:solidFill>
              <a:srgbClr val="0070C0"/>
            </a:solidFill>
          </a:ln>
        </p:spPr>
        <p:txBody>
          <a:bodyPr wrap="square" rtlCol="0">
            <a:spAutoFit/>
          </a:bodyPr>
          <a:lstStyle/>
          <a:p>
            <a:pPr algn="ctr"/>
            <a:r>
              <a:rPr lang="es-ES" dirty="0"/>
              <a:t>Flujo de</a:t>
            </a:r>
          </a:p>
          <a:p>
            <a:r>
              <a:rPr lang="es-ES" dirty="0"/>
              <a:t> beneficios sociales</a:t>
            </a:r>
            <a:endParaRPr lang="es-PE" dirty="0"/>
          </a:p>
        </p:txBody>
      </p:sp>
      <p:sp>
        <p:nvSpPr>
          <p:cNvPr id="8" name="7 CuadroTexto"/>
          <p:cNvSpPr txBox="1"/>
          <p:nvPr/>
        </p:nvSpPr>
        <p:spPr>
          <a:xfrm>
            <a:off x="3571868" y="2928934"/>
            <a:ext cx="2071702" cy="646331"/>
          </a:xfrm>
          <a:prstGeom prst="rect">
            <a:avLst/>
          </a:prstGeom>
          <a:solidFill>
            <a:srgbClr val="E8E856"/>
          </a:solidFill>
          <a:ln>
            <a:solidFill>
              <a:srgbClr val="0070C0"/>
            </a:solidFill>
          </a:ln>
        </p:spPr>
        <p:txBody>
          <a:bodyPr wrap="square" rtlCol="0">
            <a:spAutoFit/>
          </a:bodyPr>
          <a:lstStyle/>
          <a:p>
            <a:pPr algn="ctr"/>
            <a:r>
              <a:rPr lang="es-ES" dirty="0"/>
              <a:t>Flujo de</a:t>
            </a:r>
          </a:p>
          <a:p>
            <a:r>
              <a:rPr lang="es-ES" dirty="0"/>
              <a:t> costos sociales</a:t>
            </a:r>
            <a:endParaRPr lang="es-PE" dirty="0"/>
          </a:p>
        </p:txBody>
      </p:sp>
      <p:sp>
        <p:nvSpPr>
          <p:cNvPr id="9" name="8 CuadroTexto"/>
          <p:cNvSpPr txBox="1"/>
          <p:nvPr/>
        </p:nvSpPr>
        <p:spPr>
          <a:xfrm>
            <a:off x="3071802" y="3000372"/>
            <a:ext cx="285752" cy="461665"/>
          </a:xfrm>
          <a:prstGeom prst="rect">
            <a:avLst/>
          </a:prstGeom>
          <a:solidFill>
            <a:srgbClr val="FFFF00"/>
          </a:solidFill>
          <a:ln>
            <a:solidFill>
              <a:srgbClr val="0070C0"/>
            </a:solidFill>
          </a:ln>
        </p:spPr>
        <p:txBody>
          <a:bodyPr wrap="square" rtlCol="0">
            <a:spAutoFit/>
          </a:bodyPr>
          <a:lstStyle/>
          <a:p>
            <a:r>
              <a:rPr lang="es-ES" sz="2400" dirty="0"/>
              <a:t>-</a:t>
            </a:r>
            <a:endParaRPr lang="es-PE" sz="2400" dirty="0"/>
          </a:p>
        </p:txBody>
      </p:sp>
      <p:sp>
        <p:nvSpPr>
          <p:cNvPr id="10" name="9 CuadroTexto"/>
          <p:cNvSpPr txBox="1"/>
          <p:nvPr/>
        </p:nvSpPr>
        <p:spPr>
          <a:xfrm>
            <a:off x="5929322" y="3000372"/>
            <a:ext cx="285752" cy="461665"/>
          </a:xfrm>
          <a:prstGeom prst="rect">
            <a:avLst/>
          </a:prstGeom>
          <a:solidFill>
            <a:srgbClr val="FFFF00"/>
          </a:solidFill>
          <a:ln>
            <a:solidFill>
              <a:srgbClr val="0070C0"/>
            </a:solidFill>
          </a:ln>
        </p:spPr>
        <p:txBody>
          <a:bodyPr wrap="square" rtlCol="0">
            <a:spAutoFit/>
          </a:bodyPr>
          <a:lstStyle/>
          <a:p>
            <a:pPr algn="ctr"/>
            <a:r>
              <a:rPr lang="es-ES" sz="2400" dirty="0"/>
              <a:t>=</a:t>
            </a:r>
            <a:endParaRPr lang="es-PE" sz="2400" dirty="0"/>
          </a:p>
        </p:txBody>
      </p:sp>
      <p:sp>
        <p:nvSpPr>
          <p:cNvPr id="11" name="10 Elipse"/>
          <p:cNvSpPr/>
          <p:nvPr/>
        </p:nvSpPr>
        <p:spPr>
          <a:xfrm>
            <a:off x="6500826" y="2500306"/>
            <a:ext cx="1857388" cy="1285884"/>
          </a:xfrm>
          <a:prstGeom prst="ellipse">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002060"/>
                </a:solidFill>
              </a:rPr>
              <a:t>Flujo de beneficios y costos sociales</a:t>
            </a:r>
            <a:endParaRPr lang="es-PE" dirty="0">
              <a:solidFill>
                <a:srgbClr val="002060"/>
              </a:solidFill>
            </a:endParaRPr>
          </a:p>
        </p:txBody>
      </p:sp>
      <p:sp>
        <p:nvSpPr>
          <p:cNvPr id="12" name="11 CuadroTexto"/>
          <p:cNvSpPr txBox="1"/>
          <p:nvPr/>
        </p:nvSpPr>
        <p:spPr>
          <a:xfrm>
            <a:off x="1500166" y="4714884"/>
            <a:ext cx="5643602" cy="707886"/>
          </a:xfrm>
          <a:prstGeom prst="rect">
            <a:avLst/>
          </a:prstGeom>
          <a:solidFill>
            <a:srgbClr val="76E412"/>
          </a:solidFill>
        </p:spPr>
        <p:txBody>
          <a:bodyPr wrap="square" rtlCol="0">
            <a:spAutoFit/>
          </a:bodyPr>
          <a:lstStyle/>
          <a:p>
            <a:pPr algn="ctr"/>
            <a:r>
              <a:rPr lang="es-ES" sz="2000" dirty="0"/>
              <a:t>Para estimar dicha rentabilidad social se recurre al VABCS</a:t>
            </a:r>
            <a:endParaRPr lang="es-PE" sz="20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714480" y="274638"/>
            <a:ext cx="5786478" cy="796908"/>
          </a:xfrm>
          <a:solidFill>
            <a:srgbClr val="D8E183"/>
          </a:solidFill>
          <a:ln w="38100">
            <a:solidFill>
              <a:srgbClr val="00B050"/>
            </a:solidFill>
          </a:ln>
        </p:spPr>
        <p:txBody>
          <a:bodyPr>
            <a:normAutofit/>
          </a:bodyPr>
          <a:lstStyle/>
          <a:p>
            <a:r>
              <a:rPr lang="es-ES" sz="3200" dirty="0"/>
              <a:t>METODOLGÍA COSTO BENEFICIO</a:t>
            </a:r>
            <a:endParaRPr lang="es-PE" sz="3200" dirty="0"/>
          </a:p>
        </p:txBody>
      </p:sp>
      <p:graphicFrame>
        <p:nvGraphicFramePr>
          <p:cNvPr id="5" name="4 Tabla"/>
          <p:cNvGraphicFramePr>
            <a:graphicFrameLocks noGrp="1"/>
          </p:cNvGraphicFramePr>
          <p:nvPr/>
        </p:nvGraphicFramePr>
        <p:xfrm>
          <a:off x="428597" y="1571612"/>
          <a:ext cx="8001054" cy="2236480"/>
        </p:xfrm>
        <a:graphic>
          <a:graphicData uri="http://schemas.openxmlformats.org/drawingml/2006/table">
            <a:tbl>
              <a:tblPr firstRow="1" bandRow="1">
                <a:tableStyleId>{5C22544A-7EE6-4342-B048-85BDC9FD1C3A}</a:tableStyleId>
              </a:tblPr>
              <a:tblGrid>
                <a:gridCol w="3525887">
                  <a:extLst>
                    <a:ext uri="{9D8B030D-6E8A-4147-A177-3AD203B41FA5}">
                      <a16:colId xmlns:a16="http://schemas.microsoft.com/office/drawing/2014/main" val="20000"/>
                    </a:ext>
                  </a:extLst>
                </a:gridCol>
                <a:gridCol w="1205170">
                  <a:extLst>
                    <a:ext uri="{9D8B030D-6E8A-4147-A177-3AD203B41FA5}">
                      <a16:colId xmlns:a16="http://schemas.microsoft.com/office/drawing/2014/main" val="20001"/>
                    </a:ext>
                  </a:extLst>
                </a:gridCol>
                <a:gridCol w="1113190">
                  <a:extLst>
                    <a:ext uri="{9D8B030D-6E8A-4147-A177-3AD203B41FA5}">
                      <a16:colId xmlns:a16="http://schemas.microsoft.com/office/drawing/2014/main" val="20002"/>
                    </a:ext>
                  </a:extLst>
                </a:gridCol>
                <a:gridCol w="974041">
                  <a:extLst>
                    <a:ext uri="{9D8B030D-6E8A-4147-A177-3AD203B41FA5}">
                      <a16:colId xmlns:a16="http://schemas.microsoft.com/office/drawing/2014/main" val="20003"/>
                    </a:ext>
                  </a:extLst>
                </a:gridCol>
                <a:gridCol w="1182766">
                  <a:extLst>
                    <a:ext uri="{9D8B030D-6E8A-4147-A177-3AD203B41FA5}">
                      <a16:colId xmlns:a16="http://schemas.microsoft.com/office/drawing/2014/main" val="20004"/>
                    </a:ext>
                  </a:extLst>
                </a:gridCol>
              </a:tblGrid>
              <a:tr h="414340">
                <a:tc rowSpan="2">
                  <a:txBody>
                    <a:bodyPr/>
                    <a:lstStyle/>
                    <a:p>
                      <a:pPr algn="ctr"/>
                      <a:endParaRPr lang="es-ES" dirty="0"/>
                    </a:p>
                    <a:p>
                      <a:pPr algn="ctr"/>
                      <a:r>
                        <a:rPr lang="es-ES" dirty="0">
                          <a:solidFill>
                            <a:srgbClr val="002060"/>
                          </a:solidFill>
                        </a:rPr>
                        <a:t>FLUJO</a:t>
                      </a:r>
                      <a:r>
                        <a:rPr lang="es-ES" baseline="0" dirty="0">
                          <a:solidFill>
                            <a:srgbClr val="002060"/>
                          </a:solidFill>
                        </a:rPr>
                        <a:t> NETO</a:t>
                      </a:r>
                      <a:endParaRPr lang="es-PE"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E856"/>
                    </a:solidFill>
                  </a:tcPr>
                </a:tc>
                <a:tc gridSpan="4">
                  <a:txBody>
                    <a:bodyPr/>
                    <a:lstStyle/>
                    <a:p>
                      <a:pPr algn="ctr"/>
                      <a:r>
                        <a:rPr lang="es-ES" dirty="0">
                          <a:solidFill>
                            <a:srgbClr val="002060"/>
                          </a:solidFill>
                        </a:rPr>
                        <a:t>AÑOS</a:t>
                      </a:r>
                      <a:endParaRPr lang="es-PE"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E856"/>
                    </a:solidFill>
                  </a:tcPr>
                </a:tc>
                <a:tc hMerge="1">
                  <a:txBody>
                    <a:bodyPr/>
                    <a:lstStyle/>
                    <a:p>
                      <a:endParaRPr lang="es-PE" dirty="0"/>
                    </a:p>
                  </a:txBody>
                  <a:tcPr/>
                </a:tc>
                <a:tc hMerge="1">
                  <a:txBody>
                    <a:bodyPr/>
                    <a:lstStyle/>
                    <a:p>
                      <a:endParaRPr lang="es-PE"/>
                    </a:p>
                  </a:txBody>
                  <a:tcPr/>
                </a:tc>
                <a:tc hMerge="1">
                  <a:txBody>
                    <a:bodyPr/>
                    <a:lstStyle/>
                    <a:p>
                      <a:endParaRPr lang="es-PE" dirty="0"/>
                    </a:p>
                  </a:txBody>
                  <a:tcPr/>
                </a:tc>
                <a:extLst>
                  <a:ext uri="{0D108BD9-81ED-4DB2-BD59-A6C34878D82A}">
                    <a16:rowId xmlns:a16="http://schemas.microsoft.com/office/drawing/2014/main" val="10000"/>
                  </a:ext>
                </a:extLst>
              </a:tr>
              <a:tr h="414340">
                <a:tc vMerge="1">
                  <a:txBody>
                    <a:bodyPr/>
                    <a:lstStyle/>
                    <a:p>
                      <a:endParaRPr lang="es-PE" dirty="0"/>
                    </a:p>
                  </a:txBody>
                  <a:tcPr/>
                </a:tc>
                <a:tc>
                  <a:txBody>
                    <a:bodyPr/>
                    <a:lstStyle/>
                    <a:p>
                      <a:pPr algn="ctr"/>
                      <a:r>
                        <a:rPr lang="es-ES" dirty="0"/>
                        <a:t>0</a:t>
                      </a:r>
                      <a:endParaRPr lang="es-PE"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s-ES" dirty="0"/>
                        <a:t>1</a:t>
                      </a:r>
                      <a:endParaRPr lang="es-PE"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s-ES" dirty="0"/>
                        <a:t>2</a:t>
                      </a:r>
                      <a:endParaRPr lang="es-PE"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s-ES" dirty="0"/>
                        <a:t>3-10</a:t>
                      </a:r>
                      <a:endParaRPr lang="es-PE"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0001"/>
                  </a:ext>
                </a:extLst>
              </a:tr>
              <a:tr h="414340">
                <a:tc>
                  <a:txBody>
                    <a:bodyPr/>
                    <a:lstStyle/>
                    <a:p>
                      <a:pPr marL="179388" indent="-179388">
                        <a:buAutoNum type="romanUcPeriod"/>
                        <a:tabLst/>
                      </a:pPr>
                      <a:r>
                        <a:rPr lang="es-ES" sz="1600" dirty="0">
                          <a:solidFill>
                            <a:srgbClr val="002060"/>
                          </a:solidFill>
                        </a:rPr>
                        <a:t>Beneficios</a:t>
                      </a:r>
                      <a:r>
                        <a:rPr lang="es-ES" sz="1600" baseline="0" dirty="0">
                          <a:solidFill>
                            <a:srgbClr val="002060"/>
                          </a:solidFill>
                        </a:rPr>
                        <a:t> incrementales</a:t>
                      </a:r>
                      <a:endParaRPr lang="es-PE" sz="1600" dirty="0">
                        <a:solidFill>
                          <a:srgbClr val="002060"/>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r>
                        <a:rPr lang="es-ES" sz="1600" dirty="0">
                          <a:solidFill>
                            <a:srgbClr val="002060"/>
                          </a:solidFill>
                        </a:rPr>
                        <a:t>0</a:t>
                      </a:r>
                      <a:endParaRPr lang="es-PE" sz="1600" dirty="0">
                        <a:solidFill>
                          <a:srgbClr val="002060"/>
                        </a:solidFill>
                      </a:endParaRPr>
                    </a:p>
                  </a:txBody>
                  <a:tcP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r>
                        <a:rPr lang="es-ES" sz="1600" dirty="0">
                          <a:solidFill>
                            <a:srgbClr val="002060"/>
                          </a:solidFill>
                        </a:rPr>
                        <a:t>110,000</a:t>
                      </a:r>
                      <a:endParaRPr lang="es-PE" sz="1600" dirty="0">
                        <a:solidFill>
                          <a:srgbClr val="002060"/>
                        </a:solidFill>
                      </a:endParaRPr>
                    </a:p>
                  </a:txBody>
                  <a:tcP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r>
                        <a:rPr lang="es-ES" sz="1600" dirty="0">
                          <a:solidFill>
                            <a:srgbClr val="002060"/>
                          </a:solidFill>
                        </a:rPr>
                        <a:t>110,000</a:t>
                      </a:r>
                      <a:endParaRPr lang="es-PE" sz="1600" dirty="0">
                        <a:solidFill>
                          <a:srgbClr val="002060"/>
                        </a:solidFill>
                      </a:endParaRPr>
                    </a:p>
                  </a:txBody>
                  <a:tcP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r>
                        <a:rPr lang="es-ES" sz="1600" dirty="0">
                          <a:solidFill>
                            <a:srgbClr val="002060"/>
                          </a:solidFill>
                        </a:rPr>
                        <a:t>110,000</a:t>
                      </a:r>
                      <a:endParaRPr lang="es-PE" sz="1600" dirty="0">
                        <a:solidFill>
                          <a:srgbClr val="00206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extLst>
                  <a:ext uri="{0D108BD9-81ED-4DB2-BD59-A6C34878D82A}">
                    <a16:rowId xmlns:a16="http://schemas.microsoft.com/office/drawing/2014/main" val="10002"/>
                  </a:ext>
                </a:extLst>
              </a:tr>
              <a:tr h="414340">
                <a:tc>
                  <a:txBody>
                    <a:bodyPr/>
                    <a:lstStyle/>
                    <a:p>
                      <a:r>
                        <a:rPr lang="es-ES" sz="1600" dirty="0">
                          <a:solidFill>
                            <a:srgbClr val="002060"/>
                          </a:solidFill>
                        </a:rPr>
                        <a:t>II. Costos</a:t>
                      </a:r>
                      <a:r>
                        <a:rPr lang="es-ES" sz="1600" baseline="0" dirty="0">
                          <a:solidFill>
                            <a:srgbClr val="002060"/>
                          </a:solidFill>
                        </a:rPr>
                        <a:t> incrementales </a:t>
                      </a:r>
                      <a:endParaRPr lang="es-PE" sz="1600" dirty="0">
                        <a:solidFill>
                          <a:srgbClr val="002060"/>
                        </a:solidFill>
                      </a:endParaRPr>
                    </a:p>
                  </a:txBody>
                  <a:tcPr>
                    <a:lnL w="12700" cap="flat" cmpd="sng" algn="ctr">
                      <a:solidFill>
                        <a:schemeClr val="tx1"/>
                      </a:solidFill>
                      <a:prstDash val="solid"/>
                      <a:round/>
                      <a:headEnd type="none" w="med" len="med"/>
                      <a:tailEnd type="none" w="med" len="med"/>
                    </a:lnL>
                    <a:solidFill>
                      <a:schemeClr val="accent6">
                        <a:lumMod val="20000"/>
                        <a:lumOff val="80000"/>
                      </a:schemeClr>
                    </a:solidFill>
                  </a:tcPr>
                </a:tc>
                <a:tc>
                  <a:txBody>
                    <a:bodyPr/>
                    <a:lstStyle/>
                    <a:p>
                      <a:pPr algn="ctr"/>
                      <a:r>
                        <a:rPr lang="es-ES" sz="1600" dirty="0">
                          <a:solidFill>
                            <a:srgbClr val="002060"/>
                          </a:solidFill>
                        </a:rPr>
                        <a:t>300,000</a:t>
                      </a:r>
                      <a:endParaRPr lang="es-PE" sz="1600" dirty="0">
                        <a:solidFill>
                          <a:srgbClr val="002060"/>
                        </a:solidFill>
                      </a:endParaRPr>
                    </a:p>
                  </a:txBody>
                  <a:tcPr>
                    <a:solidFill>
                      <a:schemeClr val="accent6">
                        <a:lumMod val="20000"/>
                        <a:lumOff val="80000"/>
                      </a:schemeClr>
                    </a:solidFill>
                  </a:tcPr>
                </a:tc>
                <a:tc>
                  <a:txBody>
                    <a:bodyPr/>
                    <a:lstStyle/>
                    <a:p>
                      <a:pPr algn="ctr"/>
                      <a:r>
                        <a:rPr lang="es-ES" sz="1600" dirty="0">
                          <a:solidFill>
                            <a:srgbClr val="002060"/>
                          </a:solidFill>
                        </a:rPr>
                        <a:t>30,000</a:t>
                      </a:r>
                      <a:endParaRPr lang="es-PE" sz="1600" dirty="0">
                        <a:solidFill>
                          <a:srgbClr val="002060"/>
                        </a:solidFill>
                      </a:endParaRPr>
                    </a:p>
                  </a:txBody>
                  <a:tcPr>
                    <a:solidFill>
                      <a:schemeClr val="accent6">
                        <a:lumMod val="20000"/>
                        <a:lumOff val="80000"/>
                      </a:schemeClr>
                    </a:solidFill>
                  </a:tcPr>
                </a:tc>
                <a:tc>
                  <a:txBody>
                    <a:bodyPr/>
                    <a:lstStyle/>
                    <a:p>
                      <a:pPr algn="ctr"/>
                      <a:r>
                        <a:rPr lang="es-ES" sz="1600" dirty="0">
                          <a:solidFill>
                            <a:srgbClr val="002060"/>
                          </a:solidFill>
                        </a:rPr>
                        <a:t>30,000</a:t>
                      </a:r>
                      <a:endParaRPr lang="es-PE" sz="1600" dirty="0">
                        <a:solidFill>
                          <a:srgbClr val="002060"/>
                        </a:solidFill>
                      </a:endParaRPr>
                    </a:p>
                  </a:txBody>
                  <a:tcPr>
                    <a:solidFill>
                      <a:schemeClr val="accent6">
                        <a:lumMod val="20000"/>
                        <a:lumOff val="80000"/>
                      </a:schemeClr>
                    </a:solidFill>
                  </a:tcPr>
                </a:tc>
                <a:tc>
                  <a:txBody>
                    <a:bodyPr/>
                    <a:lstStyle/>
                    <a:p>
                      <a:pPr algn="ctr"/>
                      <a:r>
                        <a:rPr lang="es-ES" sz="1600" dirty="0">
                          <a:solidFill>
                            <a:srgbClr val="002060"/>
                          </a:solidFill>
                        </a:rPr>
                        <a:t>30,000</a:t>
                      </a:r>
                      <a:endParaRPr lang="es-PE" sz="1600" dirty="0">
                        <a:solidFill>
                          <a:srgbClr val="002060"/>
                        </a:solidFill>
                      </a:endParaRPr>
                    </a:p>
                  </a:txBody>
                  <a:tcPr>
                    <a:lnR w="127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10003"/>
                  </a:ext>
                </a:extLst>
              </a:tr>
              <a:tr h="414340">
                <a:tc>
                  <a:txBody>
                    <a:bodyPr/>
                    <a:lstStyle/>
                    <a:p>
                      <a:r>
                        <a:rPr lang="es-ES" sz="1600" b="1" dirty="0">
                          <a:solidFill>
                            <a:srgbClr val="002060"/>
                          </a:solidFill>
                        </a:rPr>
                        <a:t>III. FLUJO DE BENEFICIOS Y COSTOS SOCIALES</a:t>
                      </a:r>
                      <a:endParaRPr lang="es-PE" sz="1600" b="1" dirty="0">
                        <a:solidFill>
                          <a:srgbClr val="002060"/>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E8E856"/>
                    </a:solidFill>
                  </a:tcPr>
                </a:tc>
                <a:tc>
                  <a:txBody>
                    <a:bodyPr/>
                    <a:lstStyle/>
                    <a:p>
                      <a:pPr algn="ctr"/>
                      <a:endParaRPr lang="es-ES" sz="1600" dirty="0">
                        <a:solidFill>
                          <a:srgbClr val="002060"/>
                        </a:solidFill>
                      </a:endParaRPr>
                    </a:p>
                    <a:p>
                      <a:pPr algn="ctr"/>
                      <a:r>
                        <a:rPr lang="es-ES" sz="1600" dirty="0">
                          <a:solidFill>
                            <a:srgbClr val="002060"/>
                          </a:solidFill>
                        </a:rPr>
                        <a:t>- 300,000</a:t>
                      </a:r>
                      <a:endParaRPr lang="es-PE" sz="1600" dirty="0">
                        <a:solidFill>
                          <a:srgbClr val="002060"/>
                        </a:solidFill>
                      </a:endParaRPr>
                    </a:p>
                  </a:txBody>
                  <a:tcPr>
                    <a:lnB w="12700" cap="flat" cmpd="sng" algn="ctr">
                      <a:solidFill>
                        <a:schemeClr val="tx1"/>
                      </a:solidFill>
                      <a:prstDash val="solid"/>
                      <a:round/>
                      <a:headEnd type="none" w="med" len="med"/>
                      <a:tailEnd type="none" w="med" len="med"/>
                    </a:lnB>
                    <a:solidFill>
                      <a:srgbClr val="E8E856"/>
                    </a:solidFill>
                  </a:tcPr>
                </a:tc>
                <a:tc>
                  <a:txBody>
                    <a:bodyPr/>
                    <a:lstStyle/>
                    <a:p>
                      <a:pPr algn="ctr"/>
                      <a:endParaRPr lang="es-ES" sz="1600" dirty="0">
                        <a:solidFill>
                          <a:srgbClr val="002060"/>
                        </a:solidFill>
                      </a:endParaRPr>
                    </a:p>
                    <a:p>
                      <a:pPr algn="ctr"/>
                      <a:r>
                        <a:rPr lang="es-ES" sz="1600" dirty="0">
                          <a:solidFill>
                            <a:srgbClr val="002060"/>
                          </a:solidFill>
                        </a:rPr>
                        <a:t>80,000</a:t>
                      </a:r>
                      <a:endParaRPr lang="es-PE" sz="1600" dirty="0">
                        <a:solidFill>
                          <a:srgbClr val="002060"/>
                        </a:solidFill>
                      </a:endParaRPr>
                    </a:p>
                  </a:txBody>
                  <a:tcPr>
                    <a:lnB w="12700" cap="flat" cmpd="sng" algn="ctr">
                      <a:solidFill>
                        <a:schemeClr val="tx1"/>
                      </a:solidFill>
                      <a:prstDash val="solid"/>
                      <a:round/>
                      <a:headEnd type="none" w="med" len="med"/>
                      <a:tailEnd type="none" w="med" len="med"/>
                    </a:lnB>
                    <a:solidFill>
                      <a:srgbClr val="E8E856"/>
                    </a:solidFill>
                  </a:tcPr>
                </a:tc>
                <a:tc>
                  <a:txBody>
                    <a:bodyPr/>
                    <a:lstStyle/>
                    <a:p>
                      <a:pPr algn="ctr"/>
                      <a:endParaRPr lang="es-ES" sz="1600" dirty="0">
                        <a:solidFill>
                          <a:srgbClr val="002060"/>
                        </a:solidFill>
                      </a:endParaRPr>
                    </a:p>
                    <a:p>
                      <a:pPr algn="ctr"/>
                      <a:r>
                        <a:rPr lang="es-ES" sz="1600" dirty="0">
                          <a:solidFill>
                            <a:srgbClr val="002060"/>
                          </a:solidFill>
                        </a:rPr>
                        <a:t>80,000</a:t>
                      </a:r>
                      <a:endParaRPr lang="es-PE" sz="1600" dirty="0">
                        <a:solidFill>
                          <a:srgbClr val="002060"/>
                        </a:solidFill>
                      </a:endParaRPr>
                    </a:p>
                  </a:txBody>
                  <a:tcPr>
                    <a:lnB w="12700" cap="flat" cmpd="sng" algn="ctr">
                      <a:solidFill>
                        <a:schemeClr val="tx1"/>
                      </a:solidFill>
                      <a:prstDash val="solid"/>
                      <a:round/>
                      <a:headEnd type="none" w="med" len="med"/>
                      <a:tailEnd type="none" w="med" len="med"/>
                    </a:lnB>
                    <a:solidFill>
                      <a:srgbClr val="E8E856"/>
                    </a:solidFill>
                  </a:tcPr>
                </a:tc>
                <a:tc>
                  <a:txBody>
                    <a:bodyPr/>
                    <a:lstStyle/>
                    <a:p>
                      <a:pPr algn="ctr"/>
                      <a:endParaRPr lang="es-ES" sz="1600" dirty="0">
                        <a:solidFill>
                          <a:srgbClr val="002060"/>
                        </a:solidFill>
                      </a:endParaRPr>
                    </a:p>
                    <a:p>
                      <a:pPr algn="ctr"/>
                      <a:r>
                        <a:rPr lang="es-ES" sz="1600" dirty="0">
                          <a:solidFill>
                            <a:srgbClr val="002060"/>
                          </a:solidFill>
                        </a:rPr>
                        <a:t>80,000</a:t>
                      </a:r>
                      <a:endParaRPr lang="es-PE" sz="1600" dirty="0">
                        <a:solidFill>
                          <a:srgbClr val="002060"/>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E8E856"/>
                    </a:solidFill>
                  </a:tcPr>
                </a:tc>
                <a:extLst>
                  <a:ext uri="{0D108BD9-81ED-4DB2-BD59-A6C34878D82A}">
                    <a16:rowId xmlns:a16="http://schemas.microsoft.com/office/drawing/2014/main" val="10004"/>
                  </a:ext>
                </a:extLst>
              </a:tr>
            </a:tbl>
          </a:graphicData>
        </a:graphic>
      </p:graphicFrame>
      <p:sp>
        <p:nvSpPr>
          <p:cNvPr id="6" name="5 CuadroTexto"/>
          <p:cNvSpPr txBox="1"/>
          <p:nvPr/>
        </p:nvSpPr>
        <p:spPr>
          <a:xfrm>
            <a:off x="642910" y="4071942"/>
            <a:ext cx="1071570" cy="369332"/>
          </a:xfrm>
          <a:prstGeom prst="rect">
            <a:avLst/>
          </a:prstGeom>
          <a:solidFill>
            <a:srgbClr val="76E412"/>
          </a:solidFill>
          <a:ln>
            <a:solidFill>
              <a:srgbClr val="0070C0"/>
            </a:solidFill>
          </a:ln>
        </p:spPr>
        <p:txBody>
          <a:bodyPr wrap="square" rtlCol="0">
            <a:spAutoFit/>
          </a:bodyPr>
          <a:lstStyle/>
          <a:p>
            <a:pPr algn="ctr"/>
            <a:r>
              <a:rPr lang="es-ES" b="1" dirty="0">
                <a:solidFill>
                  <a:srgbClr val="FF0000"/>
                </a:solidFill>
              </a:rPr>
              <a:t>¿</a:t>
            </a:r>
            <a:r>
              <a:rPr lang="es-ES" dirty="0"/>
              <a:t>VABCS</a:t>
            </a:r>
            <a:r>
              <a:rPr lang="es-ES" b="1" dirty="0">
                <a:solidFill>
                  <a:srgbClr val="FF0000"/>
                </a:solidFill>
              </a:rPr>
              <a:t>?</a:t>
            </a:r>
            <a:endParaRPr lang="es-PE" b="1" dirty="0">
              <a:solidFill>
                <a:srgbClr val="FF0000"/>
              </a:solidFill>
            </a:endParaRPr>
          </a:p>
        </p:txBody>
      </p:sp>
      <p:sp>
        <p:nvSpPr>
          <p:cNvPr id="7" name="6 CuadroTexto"/>
          <p:cNvSpPr txBox="1"/>
          <p:nvPr/>
        </p:nvSpPr>
        <p:spPr>
          <a:xfrm>
            <a:off x="2143108" y="4071942"/>
            <a:ext cx="1285884" cy="369332"/>
          </a:xfrm>
          <a:prstGeom prst="rect">
            <a:avLst/>
          </a:prstGeom>
          <a:solidFill>
            <a:srgbClr val="76E412"/>
          </a:solidFill>
          <a:ln>
            <a:solidFill>
              <a:srgbClr val="0070C0"/>
            </a:solidFill>
          </a:ln>
        </p:spPr>
        <p:txBody>
          <a:bodyPr wrap="square" rtlCol="0">
            <a:spAutoFit/>
          </a:bodyPr>
          <a:lstStyle/>
          <a:p>
            <a:pPr algn="ctr"/>
            <a:r>
              <a:rPr lang="es-ES" dirty="0"/>
              <a:t>TSD = 11%</a:t>
            </a:r>
            <a:endParaRPr lang="es-PE" dirty="0"/>
          </a:p>
        </p:txBody>
      </p:sp>
      <p:sp>
        <p:nvSpPr>
          <p:cNvPr id="8" name="7 CuadroTexto"/>
          <p:cNvSpPr txBox="1"/>
          <p:nvPr/>
        </p:nvSpPr>
        <p:spPr>
          <a:xfrm>
            <a:off x="642910" y="5072074"/>
            <a:ext cx="2714644" cy="461665"/>
          </a:xfrm>
          <a:prstGeom prst="rect">
            <a:avLst/>
          </a:prstGeom>
          <a:solidFill>
            <a:srgbClr val="E8E856"/>
          </a:solidFill>
          <a:ln w="28575">
            <a:solidFill>
              <a:schemeClr val="tx1"/>
            </a:solidFill>
          </a:ln>
        </p:spPr>
        <p:txBody>
          <a:bodyPr wrap="square" rtlCol="0">
            <a:spAutoFit/>
          </a:bodyPr>
          <a:lstStyle/>
          <a:p>
            <a:r>
              <a:rPr lang="es-ES" sz="2400" dirty="0"/>
              <a:t>VABCS = S/ 171,146</a:t>
            </a:r>
            <a:endParaRPr lang="es-PE" sz="2400" dirty="0"/>
          </a:p>
        </p:txBody>
      </p:sp>
      <p:sp>
        <p:nvSpPr>
          <p:cNvPr id="9" name="8 Hexágono"/>
          <p:cNvSpPr/>
          <p:nvPr/>
        </p:nvSpPr>
        <p:spPr>
          <a:xfrm>
            <a:off x="4643438" y="4214818"/>
            <a:ext cx="3286148" cy="1500198"/>
          </a:xfrm>
          <a:prstGeom prst="hexagon">
            <a:avLst/>
          </a:prstGeom>
          <a:solidFill>
            <a:srgbClr val="FFFF00"/>
          </a:solidFill>
          <a:ln w="38100">
            <a:solidFill>
              <a:srgbClr val="E8E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rPr>
              <a:t>Se realizará para todas las alternativas. Comparar para elegir la mejor alternativa</a:t>
            </a:r>
            <a:endParaRPr lang="es-PE" sz="2000" dirty="0">
              <a:solidFill>
                <a:schemeClr val="tx1"/>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714480" y="274638"/>
            <a:ext cx="5786478" cy="796908"/>
          </a:xfrm>
          <a:solidFill>
            <a:srgbClr val="E8CD28"/>
          </a:solidFill>
          <a:ln w="38100">
            <a:solidFill>
              <a:srgbClr val="00B050"/>
            </a:solidFill>
          </a:ln>
        </p:spPr>
        <p:txBody>
          <a:bodyPr>
            <a:normAutofit fontScale="90000"/>
          </a:bodyPr>
          <a:lstStyle/>
          <a:p>
            <a:r>
              <a:rPr lang="es-ES" sz="3200" dirty="0"/>
              <a:t>METODOLGÍA COSTO - EFECTIVIDAD</a:t>
            </a:r>
            <a:endParaRPr lang="es-PE" sz="3200" dirty="0"/>
          </a:p>
        </p:txBody>
      </p:sp>
      <p:sp>
        <p:nvSpPr>
          <p:cNvPr id="6" name="5 Hexágono"/>
          <p:cNvSpPr/>
          <p:nvPr/>
        </p:nvSpPr>
        <p:spPr>
          <a:xfrm>
            <a:off x="142844" y="1214422"/>
            <a:ext cx="8858312" cy="1785950"/>
          </a:xfrm>
          <a:prstGeom prst="hexag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Esta metodología se utiliza siempre que los beneficios sociales no se pueden representar en término monetarios. Necesitamos definir un indicador que exprese los objetivos y metas del PIP -INDICADOR DE IMPACTO. Sin embargo, no siempre podremos encontrar indicadores de impacto, por lo que utilizaremos como medida de aproximación indicadores basados en resultados inmediatos – INDICADOR DE EFECTIVIDAD</a:t>
            </a:r>
            <a:endParaRPr lang="es-PE" sz="1600" dirty="0">
              <a:solidFill>
                <a:schemeClr val="tx1"/>
              </a:solidFill>
            </a:endParaRPr>
          </a:p>
        </p:txBody>
      </p:sp>
      <p:graphicFrame>
        <p:nvGraphicFramePr>
          <p:cNvPr id="7" name="6 Tabla"/>
          <p:cNvGraphicFramePr>
            <a:graphicFrameLocks noGrp="1"/>
          </p:cNvGraphicFramePr>
          <p:nvPr>
            <p:extLst>
              <p:ext uri="{D42A27DB-BD31-4B8C-83A1-F6EECF244321}">
                <p14:modId xmlns:p14="http://schemas.microsoft.com/office/powerpoint/2010/main" val="4273734591"/>
              </p:ext>
            </p:extLst>
          </p:nvPr>
        </p:nvGraphicFramePr>
        <p:xfrm>
          <a:off x="571471" y="3143248"/>
          <a:ext cx="7929621" cy="3027680"/>
        </p:xfrm>
        <a:graphic>
          <a:graphicData uri="http://schemas.openxmlformats.org/drawingml/2006/table">
            <a:tbl>
              <a:tblPr firstRow="1" bandRow="1">
                <a:tableStyleId>{5C22544A-7EE6-4342-B048-85BDC9FD1C3A}</a:tableStyleId>
              </a:tblPr>
              <a:tblGrid>
                <a:gridCol w="1785951">
                  <a:extLst>
                    <a:ext uri="{9D8B030D-6E8A-4147-A177-3AD203B41FA5}">
                      <a16:colId xmlns:a16="http://schemas.microsoft.com/office/drawing/2014/main" val="20000"/>
                    </a:ext>
                  </a:extLst>
                </a:gridCol>
                <a:gridCol w="3071834">
                  <a:extLst>
                    <a:ext uri="{9D8B030D-6E8A-4147-A177-3AD203B41FA5}">
                      <a16:colId xmlns:a16="http://schemas.microsoft.com/office/drawing/2014/main" val="20001"/>
                    </a:ext>
                  </a:extLst>
                </a:gridCol>
                <a:gridCol w="3071836">
                  <a:extLst>
                    <a:ext uri="{9D8B030D-6E8A-4147-A177-3AD203B41FA5}">
                      <a16:colId xmlns:a16="http://schemas.microsoft.com/office/drawing/2014/main" val="20002"/>
                    </a:ext>
                  </a:extLst>
                </a:gridCol>
              </a:tblGrid>
              <a:tr h="370840">
                <a:tc rowSpan="3">
                  <a:txBody>
                    <a:bodyPr/>
                    <a:lstStyle/>
                    <a:p>
                      <a:endParaRPr lang="es-ES" dirty="0"/>
                    </a:p>
                    <a:p>
                      <a:endParaRPr lang="es-ES" dirty="0"/>
                    </a:p>
                    <a:p>
                      <a:endParaRPr lang="es-ES" dirty="0"/>
                    </a:p>
                    <a:p>
                      <a:pPr algn="ctr"/>
                      <a:r>
                        <a:rPr lang="es-ES" dirty="0"/>
                        <a:t>PROYECTO</a:t>
                      </a:r>
                      <a:r>
                        <a:rPr lang="es-ES" baseline="0" dirty="0"/>
                        <a:t> DE MEJORA AL ACCESO DE SERVICIOS DE SALUD</a:t>
                      </a:r>
                      <a:endParaRPr lang="es-PE"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r>
                        <a:rPr lang="es-ES" dirty="0"/>
                        <a:t>Medición de corto plazo</a:t>
                      </a:r>
                      <a:endParaRPr lang="es-PE" dirty="0"/>
                    </a:p>
                  </a:txBody>
                  <a:tcPr>
                    <a:lnT w="12700" cap="flat" cmpd="sng" algn="ctr">
                      <a:solidFill>
                        <a:schemeClr val="tx1"/>
                      </a:solidFill>
                      <a:prstDash val="solid"/>
                      <a:round/>
                      <a:headEnd type="none" w="med" len="med"/>
                      <a:tailEnd type="none" w="med" len="med"/>
                    </a:lnT>
                  </a:tcPr>
                </a:tc>
                <a:tc>
                  <a:txBody>
                    <a:bodyPr/>
                    <a:lstStyle/>
                    <a:p>
                      <a:r>
                        <a:rPr lang="es-ES" dirty="0"/>
                        <a:t>Medición de largo plazo</a:t>
                      </a:r>
                      <a:endParaRPr lang="es-PE"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0840">
                <a:tc vMerge="1">
                  <a:txBody>
                    <a:bodyPr/>
                    <a:lstStyle/>
                    <a:p>
                      <a:endParaRPr lang="es-PE" dirty="0"/>
                    </a:p>
                  </a:txBody>
                  <a:tcPr/>
                </a:tc>
                <a:tc>
                  <a:txBody>
                    <a:bodyPr/>
                    <a:lstStyle/>
                    <a:p>
                      <a:pPr algn="ctr"/>
                      <a:r>
                        <a:rPr lang="es-ES" dirty="0"/>
                        <a:t>Indicador de efectividad</a:t>
                      </a:r>
                      <a:endParaRPr lang="es-PE" dirty="0"/>
                    </a:p>
                  </a:txBody>
                  <a:tcPr>
                    <a:solidFill>
                      <a:schemeClr val="accent6">
                        <a:lumMod val="40000"/>
                        <a:lumOff val="60000"/>
                      </a:schemeClr>
                    </a:solidFill>
                  </a:tcPr>
                </a:tc>
                <a:tc>
                  <a:txBody>
                    <a:bodyPr/>
                    <a:lstStyle/>
                    <a:p>
                      <a:pPr algn="ctr"/>
                      <a:r>
                        <a:rPr lang="es-ES" dirty="0"/>
                        <a:t>Indicador de impacto</a:t>
                      </a:r>
                      <a:endParaRPr lang="es-PE" dirty="0"/>
                    </a:p>
                  </a:txBody>
                  <a:tcPr>
                    <a:lnR w="12700" cap="flat" cmpd="sng" algn="ctr">
                      <a:solidFill>
                        <a:schemeClr val="tx1"/>
                      </a:solidFill>
                      <a:prstDash val="solid"/>
                      <a:round/>
                      <a:headEnd type="none" w="med" len="med"/>
                      <a:tailEnd type="none" w="med" len="med"/>
                    </a:lnR>
                    <a:solidFill>
                      <a:schemeClr val="accent4">
                        <a:lumMod val="40000"/>
                        <a:lumOff val="60000"/>
                      </a:schemeClr>
                    </a:solidFill>
                  </a:tcPr>
                </a:tc>
                <a:extLst>
                  <a:ext uri="{0D108BD9-81ED-4DB2-BD59-A6C34878D82A}">
                    <a16:rowId xmlns:a16="http://schemas.microsoft.com/office/drawing/2014/main" val="10001"/>
                  </a:ext>
                </a:extLst>
              </a:tr>
              <a:tr h="370840">
                <a:tc vMerge="1">
                  <a:txBody>
                    <a:bodyPr/>
                    <a:lstStyle/>
                    <a:p>
                      <a:endParaRPr lang="es-PE" dirty="0"/>
                    </a:p>
                  </a:txBody>
                  <a:tcPr/>
                </a:tc>
                <a:tc>
                  <a:txBody>
                    <a:bodyPr/>
                    <a:lstStyle/>
                    <a:p>
                      <a:pPr>
                        <a:buFontTx/>
                        <a:buChar char="-"/>
                      </a:pPr>
                      <a:r>
                        <a:rPr lang="es-ES" dirty="0"/>
                        <a:t> Número de ambientes físicos beneficiados</a:t>
                      </a:r>
                    </a:p>
                    <a:p>
                      <a:pPr>
                        <a:buFontTx/>
                        <a:buNone/>
                      </a:pPr>
                      <a:r>
                        <a:rPr lang="es-ES" dirty="0"/>
                        <a:t>- Número de servicios de salud beneficiados</a:t>
                      </a:r>
                    </a:p>
                    <a:p>
                      <a:pPr>
                        <a:buFontTx/>
                        <a:buChar char="-"/>
                      </a:pPr>
                      <a:r>
                        <a:rPr lang="es-ES" dirty="0"/>
                        <a:t> Número de personas atendidas</a:t>
                      </a:r>
                    </a:p>
                    <a:p>
                      <a:pPr>
                        <a:buFontTx/>
                        <a:buChar char="-"/>
                      </a:pPr>
                      <a:r>
                        <a:rPr lang="es-ES" dirty="0"/>
                        <a:t> …</a:t>
                      </a:r>
                      <a:endParaRPr lang="es-PE" dirty="0"/>
                    </a:p>
                  </a:txBody>
                  <a:tcPr>
                    <a:lnB w="12700" cap="flat" cmpd="sng" algn="ctr">
                      <a:solidFill>
                        <a:schemeClr val="tx1"/>
                      </a:solidFill>
                      <a:prstDash val="solid"/>
                      <a:round/>
                      <a:headEnd type="none" w="med" len="med"/>
                      <a:tailEnd type="none" w="med" len="med"/>
                    </a:lnB>
                  </a:tcPr>
                </a:tc>
                <a:tc>
                  <a:txBody>
                    <a:bodyPr/>
                    <a:lstStyle/>
                    <a:p>
                      <a:pPr>
                        <a:buFontTx/>
                        <a:buChar char="-"/>
                      </a:pPr>
                      <a:r>
                        <a:rPr lang="es-ES" dirty="0"/>
                        <a:t>Aumento de la población atendida</a:t>
                      </a:r>
                    </a:p>
                    <a:p>
                      <a:pPr>
                        <a:buFontTx/>
                        <a:buChar char="-"/>
                      </a:pPr>
                      <a:r>
                        <a:rPr lang="es-ES" dirty="0"/>
                        <a:t> Aumento de la capacidad de atención en los ambientes de salud</a:t>
                      </a:r>
                    </a:p>
                    <a:p>
                      <a:pPr>
                        <a:buFontTx/>
                        <a:buChar char="-"/>
                      </a:pPr>
                      <a:r>
                        <a:rPr lang="es-ES" dirty="0"/>
                        <a:t>Aumento del número de consultas realizadas</a:t>
                      </a:r>
                    </a:p>
                    <a:p>
                      <a:pPr>
                        <a:buFontTx/>
                        <a:buChar char="-"/>
                      </a:pPr>
                      <a:r>
                        <a:rPr lang="es-ES" dirty="0"/>
                        <a:t> …</a:t>
                      </a:r>
                      <a:endParaRPr lang="es-PE"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714480" y="274638"/>
            <a:ext cx="5786478" cy="796908"/>
          </a:xfrm>
          <a:solidFill>
            <a:srgbClr val="E8CD28"/>
          </a:solidFill>
          <a:ln w="38100">
            <a:solidFill>
              <a:srgbClr val="00B050"/>
            </a:solidFill>
          </a:ln>
        </p:spPr>
        <p:txBody>
          <a:bodyPr>
            <a:normAutofit fontScale="90000"/>
          </a:bodyPr>
          <a:lstStyle/>
          <a:p>
            <a:r>
              <a:rPr lang="es-ES" sz="3200" dirty="0"/>
              <a:t>METODOLGÍA COSTO - EFECTIVIDAD</a:t>
            </a:r>
            <a:endParaRPr lang="es-PE" sz="3200" dirty="0"/>
          </a:p>
        </p:txBody>
      </p:sp>
      <p:sp>
        <p:nvSpPr>
          <p:cNvPr id="5" name="4 Hexágono"/>
          <p:cNvSpPr/>
          <p:nvPr/>
        </p:nvSpPr>
        <p:spPr>
          <a:xfrm>
            <a:off x="357158" y="1285860"/>
            <a:ext cx="8358246" cy="1214446"/>
          </a:xfrm>
          <a:prstGeom prst="hexag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rgbClr val="C00000"/>
                </a:solidFill>
              </a:rPr>
              <a:t>Una vez conocido los indicadores, se calcula el RATIO COSTO EFECTIVIDAD,  el cual está conformado por la división entre el VACS y el INDICADOR DE EFECTIVIDAD</a:t>
            </a:r>
            <a:endParaRPr lang="es-PE" sz="1600" dirty="0">
              <a:solidFill>
                <a:srgbClr val="C00000"/>
              </a:solidFill>
            </a:endParaRPr>
          </a:p>
        </p:txBody>
      </p:sp>
      <p:sp>
        <p:nvSpPr>
          <p:cNvPr id="6" name="5 CuadroTexto"/>
          <p:cNvSpPr txBox="1"/>
          <p:nvPr/>
        </p:nvSpPr>
        <p:spPr>
          <a:xfrm>
            <a:off x="2428860" y="2643182"/>
            <a:ext cx="3643338" cy="923330"/>
          </a:xfrm>
          <a:prstGeom prst="rect">
            <a:avLst/>
          </a:prstGeom>
          <a:solidFill>
            <a:srgbClr val="FFFFCC"/>
          </a:solidFill>
          <a:ln>
            <a:solidFill>
              <a:srgbClr val="C00000"/>
            </a:solidFill>
          </a:ln>
        </p:spPr>
        <p:txBody>
          <a:bodyPr wrap="square" rtlCol="0">
            <a:spAutoFit/>
          </a:bodyPr>
          <a:lstStyle/>
          <a:p>
            <a:r>
              <a:rPr lang="es-ES" dirty="0"/>
              <a:t>                             VACS</a:t>
            </a:r>
          </a:p>
          <a:p>
            <a:r>
              <a:rPr lang="es-ES" dirty="0"/>
              <a:t>CE  = --------------------------------------</a:t>
            </a:r>
          </a:p>
          <a:p>
            <a:r>
              <a:rPr lang="es-ES" dirty="0"/>
              <a:t>           INDICADOR DE EFECTIVIDAD</a:t>
            </a:r>
            <a:endParaRPr lang="es-PE" dirty="0"/>
          </a:p>
        </p:txBody>
      </p:sp>
      <p:pic>
        <p:nvPicPr>
          <p:cNvPr id="96258" name="Picture 2" descr="C:\Documents and Settings\Usuario\Configuración local\Archivos temporales de Internet\Content.IE5\6DE5KZ85\mvt110503_95991[1].jpg"/>
          <p:cNvPicPr>
            <a:picLocks noChangeAspect="1" noChangeArrowheads="1"/>
          </p:cNvPicPr>
          <p:nvPr/>
        </p:nvPicPr>
        <p:blipFill>
          <a:blip r:embed="rId2"/>
          <a:srcRect/>
          <a:stretch>
            <a:fillRect/>
          </a:stretch>
        </p:blipFill>
        <p:spPr bwMode="auto">
          <a:xfrm>
            <a:off x="1357290" y="4071942"/>
            <a:ext cx="3086681" cy="2052643"/>
          </a:xfrm>
          <a:prstGeom prst="rect">
            <a:avLst/>
          </a:prstGeom>
          <a:noFill/>
        </p:spPr>
      </p:pic>
      <p:pic>
        <p:nvPicPr>
          <p:cNvPr id="96259" name="Picture 3" descr="C:\Documents and Settings\Usuario\Configuración local\Archivos temporales de Internet\Content.IE5\8VQ76L4T\Hospital+de+Talavera.+Atenci%C3%B3n+al+Usuario+20090114-01[1].jpg"/>
          <p:cNvPicPr>
            <a:picLocks noChangeAspect="1" noChangeArrowheads="1"/>
          </p:cNvPicPr>
          <p:nvPr/>
        </p:nvPicPr>
        <p:blipFill>
          <a:blip r:embed="rId3"/>
          <a:srcRect/>
          <a:stretch>
            <a:fillRect/>
          </a:stretch>
        </p:blipFill>
        <p:spPr bwMode="auto">
          <a:xfrm>
            <a:off x="4981712" y="4071942"/>
            <a:ext cx="2816086" cy="1980935"/>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nvGraphicFramePr>
        <p:xfrm>
          <a:off x="4714876" y="1428736"/>
          <a:ext cx="3429026" cy="741680"/>
        </p:xfrm>
        <a:graphic>
          <a:graphicData uri="http://schemas.openxmlformats.org/drawingml/2006/table">
            <a:tbl>
              <a:tblPr firstRow="1" bandRow="1">
                <a:tableStyleId>{5C22544A-7EE6-4342-B048-85BDC9FD1C3A}</a:tableStyleId>
              </a:tblPr>
              <a:tblGrid>
                <a:gridCol w="1143008">
                  <a:extLst>
                    <a:ext uri="{9D8B030D-6E8A-4147-A177-3AD203B41FA5}">
                      <a16:colId xmlns:a16="http://schemas.microsoft.com/office/drawing/2014/main" val="20000"/>
                    </a:ext>
                  </a:extLst>
                </a:gridCol>
                <a:gridCol w="1214445">
                  <a:extLst>
                    <a:ext uri="{9D8B030D-6E8A-4147-A177-3AD203B41FA5}">
                      <a16:colId xmlns:a16="http://schemas.microsoft.com/office/drawing/2014/main" val="20001"/>
                    </a:ext>
                  </a:extLst>
                </a:gridCol>
                <a:gridCol w="1071573">
                  <a:extLst>
                    <a:ext uri="{9D8B030D-6E8A-4147-A177-3AD203B41FA5}">
                      <a16:colId xmlns:a16="http://schemas.microsoft.com/office/drawing/2014/main" val="20002"/>
                    </a:ext>
                  </a:extLst>
                </a:gridCol>
              </a:tblGrid>
              <a:tr h="370840">
                <a:tc gridSpan="3">
                  <a:txBody>
                    <a:bodyPr/>
                    <a:lstStyle/>
                    <a:p>
                      <a:pPr algn="ctr"/>
                      <a:r>
                        <a:rPr lang="es-ES" dirty="0"/>
                        <a:t>ALTERNATIVA 1</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endParaRPr lang="es-PE" dirty="0"/>
                    </a:p>
                  </a:txBody>
                  <a:tcPr/>
                </a:tc>
                <a:tc hMerge="1">
                  <a:txBody>
                    <a:bodyPr/>
                    <a:lstStyle/>
                    <a:p>
                      <a:endParaRPr lang="es-PE" dirty="0"/>
                    </a:p>
                  </a:txBody>
                  <a:tcPr/>
                </a:tc>
                <a:extLst>
                  <a:ext uri="{0D108BD9-81ED-4DB2-BD59-A6C34878D82A}">
                    <a16:rowId xmlns:a16="http://schemas.microsoft.com/office/drawing/2014/main" val="10000"/>
                  </a:ext>
                </a:extLst>
              </a:tr>
              <a:tr h="370840">
                <a:tc>
                  <a:txBody>
                    <a:bodyPr/>
                    <a:lstStyle/>
                    <a:p>
                      <a:pPr algn="ctr"/>
                      <a:r>
                        <a:rPr lang="es-ES" dirty="0"/>
                        <a:t>Postas</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dirty="0"/>
                        <a:t>VACS</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dirty="0"/>
                        <a:t>CE</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4 CuadroTexto"/>
          <p:cNvSpPr txBox="1"/>
          <p:nvPr/>
        </p:nvSpPr>
        <p:spPr>
          <a:xfrm>
            <a:off x="357158" y="214290"/>
            <a:ext cx="4214842" cy="523220"/>
          </a:xfrm>
          <a:prstGeom prst="rect">
            <a:avLst/>
          </a:prstGeom>
          <a:solidFill>
            <a:srgbClr val="FFFFCC"/>
          </a:solidFill>
          <a:ln w="38100">
            <a:solidFill>
              <a:srgbClr val="C00000"/>
            </a:solidFill>
          </a:ln>
        </p:spPr>
        <p:txBody>
          <a:bodyPr wrap="square" rtlCol="0">
            <a:spAutoFit/>
          </a:bodyPr>
          <a:lstStyle/>
          <a:p>
            <a:pPr algn="ctr"/>
            <a:r>
              <a:rPr lang="es-ES" sz="2800" dirty="0"/>
              <a:t>RATIO COSTO EFECTIVIDAD</a:t>
            </a:r>
            <a:endParaRPr lang="es-PE" sz="2800" dirty="0"/>
          </a:p>
        </p:txBody>
      </p:sp>
      <p:graphicFrame>
        <p:nvGraphicFramePr>
          <p:cNvPr id="6" name="5 Tabla"/>
          <p:cNvGraphicFramePr>
            <a:graphicFrameLocks noGrp="1"/>
          </p:cNvGraphicFramePr>
          <p:nvPr/>
        </p:nvGraphicFramePr>
        <p:xfrm>
          <a:off x="4786314" y="4572008"/>
          <a:ext cx="3429026" cy="741680"/>
        </p:xfrm>
        <a:graphic>
          <a:graphicData uri="http://schemas.openxmlformats.org/drawingml/2006/table">
            <a:tbl>
              <a:tblPr firstRow="1" bandRow="1">
                <a:tableStyleId>{5C22544A-7EE6-4342-B048-85BDC9FD1C3A}</a:tableStyleId>
              </a:tblPr>
              <a:tblGrid>
                <a:gridCol w="1143008">
                  <a:extLst>
                    <a:ext uri="{9D8B030D-6E8A-4147-A177-3AD203B41FA5}">
                      <a16:colId xmlns:a16="http://schemas.microsoft.com/office/drawing/2014/main" val="20000"/>
                    </a:ext>
                  </a:extLst>
                </a:gridCol>
                <a:gridCol w="1214445">
                  <a:extLst>
                    <a:ext uri="{9D8B030D-6E8A-4147-A177-3AD203B41FA5}">
                      <a16:colId xmlns:a16="http://schemas.microsoft.com/office/drawing/2014/main" val="20001"/>
                    </a:ext>
                  </a:extLst>
                </a:gridCol>
                <a:gridCol w="1071573">
                  <a:extLst>
                    <a:ext uri="{9D8B030D-6E8A-4147-A177-3AD203B41FA5}">
                      <a16:colId xmlns:a16="http://schemas.microsoft.com/office/drawing/2014/main" val="20002"/>
                    </a:ext>
                  </a:extLst>
                </a:gridCol>
              </a:tblGrid>
              <a:tr h="370840">
                <a:tc gridSpan="3">
                  <a:txBody>
                    <a:bodyPr/>
                    <a:lstStyle/>
                    <a:p>
                      <a:pPr algn="ctr"/>
                      <a:r>
                        <a:rPr lang="es-ES" dirty="0">
                          <a:solidFill>
                            <a:schemeClr val="tx1"/>
                          </a:solidFill>
                        </a:rPr>
                        <a:t>ALTERNATIVA 2</a:t>
                      </a:r>
                      <a:endParaRPr lang="es-P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es-PE" dirty="0"/>
                    </a:p>
                  </a:txBody>
                  <a:tcPr/>
                </a:tc>
                <a:tc hMerge="1">
                  <a:txBody>
                    <a:bodyPr/>
                    <a:lstStyle/>
                    <a:p>
                      <a:endParaRPr lang="es-PE" dirty="0"/>
                    </a:p>
                  </a:txBody>
                  <a:tcPr/>
                </a:tc>
                <a:extLst>
                  <a:ext uri="{0D108BD9-81ED-4DB2-BD59-A6C34878D82A}">
                    <a16:rowId xmlns:a16="http://schemas.microsoft.com/office/drawing/2014/main" val="10000"/>
                  </a:ext>
                </a:extLst>
              </a:tr>
              <a:tr h="370840">
                <a:tc>
                  <a:txBody>
                    <a:bodyPr/>
                    <a:lstStyle/>
                    <a:p>
                      <a:pPr algn="ctr"/>
                      <a:r>
                        <a:rPr lang="es-ES" dirty="0"/>
                        <a:t>Brigadas</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dirty="0"/>
                        <a:t>VACS</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dirty="0"/>
                        <a:t>CE</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6 Tabla"/>
          <p:cNvGraphicFramePr>
            <a:graphicFrameLocks noGrp="1"/>
          </p:cNvGraphicFramePr>
          <p:nvPr>
            <p:extLst>
              <p:ext uri="{D42A27DB-BD31-4B8C-83A1-F6EECF244321}">
                <p14:modId xmlns:p14="http://schemas.microsoft.com/office/powerpoint/2010/main" val="1334275196"/>
              </p:ext>
            </p:extLst>
          </p:nvPr>
        </p:nvGraphicFramePr>
        <p:xfrm>
          <a:off x="2071670" y="2285992"/>
          <a:ext cx="6096002" cy="370840"/>
        </p:xfrm>
        <a:graphic>
          <a:graphicData uri="http://schemas.openxmlformats.org/drawingml/2006/table">
            <a:tbl>
              <a:tblPr firstRow="1" bandRow="1">
                <a:tableStyleId>{5C22544A-7EE6-4342-B048-85BDC9FD1C3A}</a:tableStyleId>
              </a:tblPr>
              <a:tblGrid>
                <a:gridCol w="2643206">
                  <a:extLst>
                    <a:ext uri="{9D8B030D-6E8A-4147-A177-3AD203B41FA5}">
                      <a16:colId xmlns:a16="http://schemas.microsoft.com/office/drawing/2014/main" val="20000"/>
                    </a:ext>
                  </a:extLst>
                </a:gridCol>
                <a:gridCol w="1143008">
                  <a:extLst>
                    <a:ext uri="{9D8B030D-6E8A-4147-A177-3AD203B41FA5}">
                      <a16:colId xmlns:a16="http://schemas.microsoft.com/office/drawing/2014/main" val="20001"/>
                    </a:ext>
                  </a:extLst>
                </a:gridCol>
                <a:gridCol w="1214447">
                  <a:extLst>
                    <a:ext uri="{9D8B030D-6E8A-4147-A177-3AD203B41FA5}">
                      <a16:colId xmlns:a16="http://schemas.microsoft.com/office/drawing/2014/main" val="20002"/>
                    </a:ext>
                  </a:extLst>
                </a:gridCol>
                <a:gridCol w="1095341">
                  <a:extLst>
                    <a:ext uri="{9D8B030D-6E8A-4147-A177-3AD203B41FA5}">
                      <a16:colId xmlns:a16="http://schemas.microsoft.com/office/drawing/2014/main" val="20003"/>
                    </a:ext>
                  </a:extLst>
                </a:gridCol>
              </a:tblGrid>
              <a:tr h="370840">
                <a:tc>
                  <a:txBody>
                    <a:bodyPr/>
                    <a:lstStyle/>
                    <a:p>
                      <a:r>
                        <a:rPr lang="es-ES" dirty="0">
                          <a:solidFill>
                            <a:schemeClr val="tx1"/>
                          </a:solidFill>
                        </a:rPr>
                        <a:t>Número de atenciones</a:t>
                      </a:r>
                      <a:endParaRPr lang="es-P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s-ES" dirty="0">
                          <a:solidFill>
                            <a:schemeClr val="tx1"/>
                          </a:solidFill>
                        </a:rPr>
                        <a:t>317,000</a:t>
                      </a:r>
                      <a:endParaRPr lang="es-P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s-ES" dirty="0">
                          <a:solidFill>
                            <a:schemeClr val="tx1"/>
                          </a:solidFill>
                        </a:rPr>
                        <a:t>1´194,030</a:t>
                      </a:r>
                      <a:endParaRPr lang="es-P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s-ES" dirty="0">
                          <a:solidFill>
                            <a:schemeClr val="tx1"/>
                          </a:solidFill>
                        </a:rPr>
                        <a:t>3.76</a:t>
                      </a:r>
                      <a:endParaRPr lang="es-P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bl>
          </a:graphicData>
        </a:graphic>
      </p:graphicFrame>
      <p:graphicFrame>
        <p:nvGraphicFramePr>
          <p:cNvPr id="8" name="7 Tabla"/>
          <p:cNvGraphicFramePr>
            <a:graphicFrameLocks noGrp="1"/>
          </p:cNvGraphicFramePr>
          <p:nvPr>
            <p:extLst>
              <p:ext uri="{D42A27DB-BD31-4B8C-83A1-F6EECF244321}">
                <p14:modId xmlns:p14="http://schemas.microsoft.com/office/powerpoint/2010/main" val="2285991831"/>
              </p:ext>
            </p:extLst>
          </p:nvPr>
        </p:nvGraphicFramePr>
        <p:xfrm>
          <a:off x="2143108" y="5500702"/>
          <a:ext cx="6096002" cy="370840"/>
        </p:xfrm>
        <a:graphic>
          <a:graphicData uri="http://schemas.openxmlformats.org/drawingml/2006/table">
            <a:tbl>
              <a:tblPr firstRow="1" bandRow="1">
                <a:tableStyleId>{5C22544A-7EE6-4342-B048-85BDC9FD1C3A}</a:tableStyleId>
              </a:tblPr>
              <a:tblGrid>
                <a:gridCol w="2643206">
                  <a:extLst>
                    <a:ext uri="{9D8B030D-6E8A-4147-A177-3AD203B41FA5}">
                      <a16:colId xmlns:a16="http://schemas.microsoft.com/office/drawing/2014/main" val="20000"/>
                    </a:ext>
                  </a:extLst>
                </a:gridCol>
                <a:gridCol w="1143008">
                  <a:extLst>
                    <a:ext uri="{9D8B030D-6E8A-4147-A177-3AD203B41FA5}">
                      <a16:colId xmlns:a16="http://schemas.microsoft.com/office/drawing/2014/main" val="20001"/>
                    </a:ext>
                  </a:extLst>
                </a:gridCol>
                <a:gridCol w="1214447">
                  <a:extLst>
                    <a:ext uri="{9D8B030D-6E8A-4147-A177-3AD203B41FA5}">
                      <a16:colId xmlns:a16="http://schemas.microsoft.com/office/drawing/2014/main" val="20002"/>
                    </a:ext>
                  </a:extLst>
                </a:gridCol>
                <a:gridCol w="1095341">
                  <a:extLst>
                    <a:ext uri="{9D8B030D-6E8A-4147-A177-3AD203B41FA5}">
                      <a16:colId xmlns:a16="http://schemas.microsoft.com/office/drawing/2014/main" val="20003"/>
                    </a:ext>
                  </a:extLst>
                </a:gridCol>
              </a:tblGrid>
              <a:tr h="370840">
                <a:tc>
                  <a:txBody>
                    <a:bodyPr/>
                    <a:lstStyle/>
                    <a:p>
                      <a:r>
                        <a:rPr lang="es-ES" dirty="0">
                          <a:solidFill>
                            <a:schemeClr val="tx1"/>
                          </a:solidFill>
                        </a:rPr>
                        <a:t>Número de atenciones</a:t>
                      </a:r>
                      <a:endParaRPr lang="es-P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6E412"/>
                    </a:solidFill>
                  </a:tcPr>
                </a:tc>
                <a:tc>
                  <a:txBody>
                    <a:bodyPr/>
                    <a:lstStyle/>
                    <a:p>
                      <a:pPr algn="ctr"/>
                      <a:r>
                        <a:rPr lang="es-ES" dirty="0">
                          <a:solidFill>
                            <a:schemeClr val="tx1"/>
                          </a:solidFill>
                        </a:rPr>
                        <a:t>301,000</a:t>
                      </a:r>
                      <a:endParaRPr lang="es-P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6E412"/>
                    </a:solidFill>
                  </a:tcPr>
                </a:tc>
                <a:tc>
                  <a:txBody>
                    <a:bodyPr/>
                    <a:lstStyle/>
                    <a:p>
                      <a:pPr algn="ctr"/>
                      <a:r>
                        <a:rPr lang="es-ES" dirty="0">
                          <a:solidFill>
                            <a:schemeClr val="tx1"/>
                          </a:solidFill>
                        </a:rPr>
                        <a:t>1´174,820</a:t>
                      </a:r>
                      <a:endParaRPr lang="es-P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6E412"/>
                    </a:solidFill>
                  </a:tcPr>
                </a:tc>
                <a:tc>
                  <a:txBody>
                    <a:bodyPr/>
                    <a:lstStyle/>
                    <a:p>
                      <a:pPr algn="ctr"/>
                      <a:r>
                        <a:rPr lang="es-PE" dirty="0">
                          <a:solidFill>
                            <a:schemeClr val="tx1"/>
                          </a:solidFill>
                        </a:rPr>
                        <a:t>3.90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6E412"/>
                    </a:solidFill>
                  </a:tcPr>
                </a:tc>
                <a:extLst>
                  <a:ext uri="{0D108BD9-81ED-4DB2-BD59-A6C34878D82A}">
                    <a16:rowId xmlns:a16="http://schemas.microsoft.com/office/drawing/2014/main" val="10000"/>
                  </a:ext>
                </a:extLst>
              </a:tr>
            </a:tbl>
          </a:graphicData>
        </a:graphic>
      </p:graphicFrame>
      <p:graphicFrame>
        <p:nvGraphicFramePr>
          <p:cNvPr id="10" name="9 Tabla"/>
          <p:cNvGraphicFramePr>
            <a:graphicFrameLocks noGrp="1"/>
          </p:cNvGraphicFramePr>
          <p:nvPr/>
        </p:nvGraphicFramePr>
        <p:xfrm>
          <a:off x="428596" y="1571612"/>
          <a:ext cx="1428760" cy="1559560"/>
        </p:xfrm>
        <a:graphic>
          <a:graphicData uri="http://schemas.openxmlformats.org/drawingml/2006/table">
            <a:tbl>
              <a:tblPr firstRow="1" bandRow="1">
                <a:tableStyleId>{5C22544A-7EE6-4342-B048-85BDC9FD1C3A}</a:tableStyleId>
              </a:tblPr>
              <a:tblGrid>
                <a:gridCol w="1428760">
                  <a:extLst>
                    <a:ext uri="{9D8B030D-6E8A-4147-A177-3AD203B41FA5}">
                      <a16:colId xmlns:a16="http://schemas.microsoft.com/office/drawing/2014/main" val="20000"/>
                    </a:ext>
                  </a:extLst>
                </a:gridCol>
              </a:tblGrid>
              <a:tr h="370840">
                <a:tc>
                  <a:txBody>
                    <a:bodyPr/>
                    <a:lstStyle/>
                    <a:p>
                      <a:r>
                        <a:rPr lang="es-ES" dirty="0"/>
                        <a:t>Alternativa 1</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370840">
                <a:tc>
                  <a:txBody>
                    <a:bodyPr/>
                    <a:lstStyle/>
                    <a:p>
                      <a:r>
                        <a:rPr lang="es-ES" dirty="0"/>
                        <a:t>Construcción de una nueva posta de salud</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0001"/>
                  </a:ext>
                </a:extLst>
              </a:tr>
            </a:tbl>
          </a:graphicData>
        </a:graphic>
      </p:graphicFrame>
      <p:graphicFrame>
        <p:nvGraphicFramePr>
          <p:cNvPr id="11" name="10 Tabla"/>
          <p:cNvGraphicFramePr>
            <a:graphicFrameLocks noGrp="1"/>
          </p:cNvGraphicFramePr>
          <p:nvPr/>
        </p:nvGraphicFramePr>
        <p:xfrm>
          <a:off x="500034" y="4714884"/>
          <a:ext cx="1428760" cy="1833880"/>
        </p:xfrm>
        <a:graphic>
          <a:graphicData uri="http://schemas.openxmlformats.org/drawingml/2006/table">
            <a:tbl>
              <a:tblPr firstRow="1" bandRow="1">
                <a:tableStyleId>{5C22544A-7EE6-4342-B048-85BDC9FD1C3A}</a:tableStyleId>
              </a:tblPr>
              <a:tblGrid>
                <a:gridCol w="1428760">
                  <a:extLst>
                    <a:ext uri="{9D8B030D-6E8A-4147-A177-3AD203B41FA5}">
                      <a16:colId xmlns:a16="http://schemas.microsoft.com/office/drawing/2014/main" val="20000"/>
                    </a:ext>
                  </a:extLst>
                </a:gridCol>
              </a:tblGrid>
              <a:tr h="370840">
                <a:tc>
                  <a:txBody>
                    <a:bodyPr/>
                    <a:lstStyle/>
                    <a:p>
                      <a:r>
                        <a:rPr lang="es-ES" dirty="0">
                          <a:solidFill>
                            <a:schemeClr val="tx1"/>
                          </a:solidFill>
                        </a:rPr>
                        <a:t>Alternativa 2</a:t>
                      </a:r>
                      <a:endParaRPr lang="es-P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r h="370840">
                <a:tc>
                  <a:txBody>
                    <a:bodyPr/>
                    <a:lstStyle/>
                    <a:p>
                      <a:r>
                        <a:rPr lang="es-ES" dirty="0"/>
                        <a:t>Implementación</a:t>
                      </a:r>
                      <a:r>
                        <a:rPr lang="es-ES" baseline="0" dirty="0"/>
                        <a:t> de brigadas móviles de salud</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F0CD"/>
                    </a:solidFill>
                  </a:tcPr>
                </a:tc>
                <a:extLst>
                  <a:ext uri="{0D108BD9-81ED-4DB2-BD59-A6C34878D82A}">
                    <a16:rowId xmlns:a16="http://schemas.microsoft.com/office/drawing/2014/main" val="10001"/>
                  </a:ext>
                </a:extLst>
              </a:tr>
            </a:tbl>
          </a:graphicData>
        </a:graphic>
      </p:graphicFrame>
      <p:sp>
        <p:nvSpPr>
          <p:cNvPr id="12" name="11 CuadroTexto"/>
          <p:cNvSpPr txBox="1"/>
          <p:nvPr/>
        </p:nvSpPr>
        <p:spPr>
          <a:xfrm>
            <a:off x="4214810" y="3143248"/>
            <a:ext cx="1714512" cy="738664"/>
          </a:xfrm>
          <a:prstGeom prst="rect">
            <a:avLst/>
          </a:prstGeom>
          <a:solidFill>
            <a:srgbClr val="99CCFF"/>
          </a:solidFill>
          <a:ln>
            <a:solidFill>
              <a:srgbClr val="C00000"/>
            </a:solidFill>
          </a:ln>
        </p:spPr>
        <p:txBody>
          <a:bodyPr wrap="square" rtlCol="0">
            <a:spAutoFit/>
          </a:bodyPr>
          <a:lstStyle/>
          <a:p>
            <a:pPr algn="ctr"/>
            <a:r>
              <a:rPr lang="es-ES" sz="1400" dirty="0"/>
              <a:t>Suma el  número de atenciones en los 10 años del </a:t>
            </a:r>
            <a:r>
              <a:rPr lang="es-ES" sz="1400" dirty="0" err="1"/>
              <a:t>Py</a:t>
            </a:r>
            <a:endParaRPr lang="es-PE" sz="1400" dirty="0"/>
          </a:p>
        </p:txBody>
      </p:sp>
      <p:sp>
        <p:nvSpPr>
          <p:cNvPr id="13" name="12 CuadroTexto"/>
          <p:cNvSpPr txBox="1"/>
          <p:nvPr/>
        </p:nvSpPr>
        <p:spPr>
          <a:xfrm>
            <a:off x="6072198" y="3214686"/>
            <a:ext cx="1285884" cy="523220"/>
          </a:xfrm>
          <a:prstGeom prst="rect">
            <a:avLst/>
          </a:prstGeom>
          <a:solidFill>
            <a:srgbClr val="92F4F6"/>
          </a:solidFill>
          <a:ln>
            <a:solidFill>
              <a:srgbClr val="C00000"/>
            </a:solidFill>
          </a:ln>
        </p:spPr>
        <p:txBody>
          <a:bodyPr wrap="square" rtlCol="0">
            <a:spAutoFit/>
          </a:bodyPr>
          <a:lstStyle/>
          <a:p>
            <a:r>
              <a:rPr lang="es-ES" sz="1400" dirty="0"/>
              <a:t>Valor calculado anteriormente</a:t>
            </a:r>
            <a:endParaRPr lang="es-PE" sz="1400" dirty="0"/>
          </a:p>
        </p:txBody>
      </p:sp>
      <p:cxnSp>
        <p:nvCxnSpPr>
          <p:cNvPr id="15" name="14 Conector recto de flecha"/>
          <p:cNvCxnSpPr/>
          <p:nvPr/>
        </p:nvCxnSpPr>
        <p:spPr>
          <a:xfrm rot="5400000">
            <a:off x="5144298" y="4214024"/>
            <a:ext cx="57150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rot="5400000">
            <a:off x="6322231" y="4107661"/>
            <a:ext cx="642942"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p:nvPr/>
        </p:nvCxnSpPr>
        <p:spPr>
          <a:xfrm rot="5400000" flipH="1" flipV="1">
            <a:off x="6322231" y="2964653"/>
            <a:ext cx="500066"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recto de flecha"/>
          <p:cNvCxnSpPr/>
          <p:nvPr/>
        </p:nvCxnSpPr>
        <p:spPr>
          <a:xfrm rot="5400000" flipH="1" flipV="1">
            <a:off x="5108579" y="2892421"/>
            <a:ext cx="500066"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28 Abrir llave"/>
          <p:cNvSpPr/>
          <p:nvPr/>
        </p:nvSpPr>
        <p:spPr>
          <a:xfrm>
            <a:off x="4714876" y="214290"/>
            <a:ext cx="428628" cy="857256"/>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30" name="29 CuadroTexto"/>
          <p:cNvSpPr txBox="1"/>
          <p:nvPr/>
        </p:nvSpPr>
        <p:spPr>
          <a:xfrm>
            <a:off x="5143504" y="285728"/>
            <a:ext cx="3500462" cy="738664"/>
          </a:xfrm>
          <a:prstGeom prst="rect">
            <a:avLst/>
          </a:prstGeom>
          <a:noFill/>
        </p:spPr>
        <p:txBody>
          <a:bodyPr wrap="square" rtlCol="0">
            <a:spAutoFit/>
          </a:bodyPr>
          <a:lstStyle/>
          <a:p>
            <a:pPr algn="just"/>
            <a:r>
              <a:rPr lang="es-ES" sz="1400" dirty="0"/>
              <a:t>Ayuda a elegir la alternativa con la que se puede alcanzar los indicadores de efectividad planteados con el menor costo posible</a:t>
            </a:r>
            <a:endParaRPr lang="es-PE" sz="14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071670" y="214290"/>
            <a:ext cx="4643470" cy="584775"/>
          </a:xfrm>
          <a:prstGeom prst="rect">
            <a:avLst/>
          </a:prstGeom>
          <a:solidFill>
            <a:srgbClr val="CCCC00"/>
          </a:solidFill>
          <a:ln w="38100">
            <a:solidFill>
              <a:schemeClr val="tx1"/>
            </a:solidFill>
          </a:ln>
        </p:spPr>
        <p:txBody>
          <a:bodyPr wrap="square" rtlCol="0">
            <a:spAutoFit/>
          </a:bodyPr>
          <a:lstStyle/>
          <a:p>
            <a:pPr algn="ctr"/>
            <a:r>
              <a:rPr lang="es-ES" sz="3200" dirty="0"/>
              <a:t>ANÁLISIS DE SENSIBILIDAD</a:t>
            </a:r>
            <a:endParaRPr lang="es-PE" sz="3200" dirty="0"/>
          </a:p>
        </p:txBody>
      </p:sp>
      <p:sp>
        <p:nvSpPr>
          <p:cNvPr id="3" name="2 CuadroTexto"/>
          <p:cNvSpPr txBox="1"/>
          <p:nvPr/>
        </p:nvSpPr>
        <p:spPr>
          <a:xfrm>
            <a:off x="3286116" y="1142984"/>
            <a:ext cx="2500330" cy="461665"/>
          </a:xfrm>
          <a:prstGeom prst="rect">
            <a:avLst/>
          </a:prstGeom>
          <a:solidFill>
            <a:schemeClr val="bg2">
              <a:lumMod val="90000"/>
            </a:schemeClr>
          </a:solidFill>
          <a:ln>
            <a:solidFill>
              <a:schemeClr val="accent1"/>
            </a:solidFill>
          </a:ln>
        </p:spPr>
        <p:txBody>
          <a:bodyPr wrap="square" rtlCol="0">
            <a:spAutoFit/>
          </a:bodyPr>
          <a:lstStyle/>
          <a:p>
            <a:pPr algn="ctr"/>
            <a:r>
              <a:rPr lang="es-ES" sz="2400" dirty="0"/>
              <a:t>Expuesto a riesgos</a:t>
            </a:r>
            <a:endParaRPr lang="es-PE" sz="2400" dirty="0"/>
          </a:p>
        </p:txBody>
      </p:sp>
      <p:sp>
        <p:nvSpPr>
          <p:cNvPr id="5" name="4 CuadroTexto"/>
          <p:cNvSpPr txBox="1"/>
          <p:nvPr/>
        </p:nvSpPr>
        <p:spPr>
          <a:xfrm>
            <a:off x="642910" y="1714488"/>
            <a:ext cx="7858180" cy="923330"/>
          </a:xfrm>
          <a:prstGeom prst="rect">
            <a:avLst/>
          </a:prstGeom>
          <a:solidFill>
            <a:schemeClr val="accent3">
              <a:lumMod val="40000"/>
              <a:lumOff val="60000"/>
            </a:schemeClr>
          </a:solidFill>
          <a:ln w="28575">
            <a:solidFill>
              <a:schemeClr val="tx1"/>
            </a:solidFill>
          </a:ln>
        </p:spPr>
        <p:txBody>
          <a:bodyPr wrap="square" rtlCol="0">
            <a:spAutoFit/>
          </a:bodyPr>
          <a:lstStyle/>
          <a:p>
            <a:pPr algn="ctr"/>
            <a:r>
              <a:rPr lang="es-ES" dirty="0"/>
              <a:t>Cuánto podría afectarse: VABCS o CE, ante cambios en los rubros más importantes de ingresos y costos . Específicamente se requiere encontrar los valores límites que ciertas variables pueden alcanzar sin que el PIP deje de ser rentable.</a:t>
            </a:r>
            <a:endParaRPr lang="es-PE" dirty="0"/>
          </a:p>
        </p:txBody>
      </p:sp>
      <p:sp>
        <p:nvSpPr>
          <p:cNvPr id="6" name="5 CuadroTexto"/>
          <p:cNvSpPr txBox="1"/>
          <p:nvPr/>
        </p:nvSpPr>
        <p:spPr>
          <a:xfrm>
            <a:off x="714348" y="3000372"/>
            <a:ext cx="7786742" cy="646331"/>
          </a:xfrm>
          <a:prstGeom prst="rect">
            <a:avLst/>
          </a:prstGeom>
          <a:solidFill>
            <a:srgbClr val="A6F0CD"/>
          </a:solidFill>
          <a:ln>
            <a:solidFill>
              <a:schemeClr val="accent1"/>
            </a:solidFill>
          </a:ln>
        </p:spPr>
        <p:txBody>
          <a:bodyPr wrap="square" rtlCol="0">
            <a:spAutoFit/>
          </a:bodyPr>
          <a:lstStyle/>
          <a:p>
            <a:pPr algn="ctr"/>
            <a:r>
              <a:rPr lang="es-ES" dirty="0"/>
              <a:t>Metodología: Determinar posibles variaciones  hacia arriba y hacia debajo de los valore de la variables más importantes de la alternativa.</a:t>
            </a:r>
            <a:endParaRPr lang="es-PE" dirty="0"/>
          </a:p>
        </p:txBody>
      </p:sp>
      <p:sp>
        <p:nvSpPr>
          <p:cNvPr id="7" name="6 CuadroTexto"/>
          <p:cNvSpPr txBox="1"/>
          <p:nvPr/>
        </p:nvSpPr>
        <p:spPr>
          <a:xfrm>
            <a:off x="1071538" y="4071942"/>
            <a:ext cx="5072098" cy="1754326"/>
          </a:xfrm>
          <a:prstGeom prst="rect">
            <a:avLst/>
          </a:prstGeom>
          <a:solidFill>
            <a:schemeClr val="accent3">
              <a:lumMod val="60000"/>
              <a:lumOff val="40000"/>
            </a:schemeClr>
          </a:solidFill>
          <a:ln w="38100">
            <a:solidFill>
              <a:srgbClr val="00B050"/>
            </a:solidFill>
          </a:ln>
        </p:spPr>
        <p:txBody>
          <a:bodyPr wrap="square" rtlCol="0">
            <a:spAutoFit/>
          </a:bodyPr>
          <a:lstStyle/>
          <a:p>
            <a:pPr algn="ctr"/>
            <a:r>
              <a:rPr lang="es-ES" dirty="0"/>
              <a:t>Ejemplo: En el caso de nuestro PIP de salud, podríamos hacer sensibilizaciones al número de atenciones en porcentajes de 10%, 20% y 30%, hacia arriba y hacia abajo, y veríamos cuanto es la variación en el indicador de CE y así saber hasta qué punto una alternativa es mejor que la otra.</a:t>
            </a:r>
            <a:endParaRPr lang="es-PE" dirty="0"/>
          </a:p>
        </p:txBody>
      </p:sp>
      <p:pic>
        <p:nvPicPr>
          <p:cNvPr id="1026" name="Picture 2" descr="C:\Documents and Settings\Usuario\Configuración local\Archivos temporales de Internet\Content.IE5\CVEDGLEP\m%C3%A9dico-auscultando-paciente[1].jpg"/>
          <p:cNvPicPr>
            <a:picLocks noChangeAspect="1" noChangeArrowheads="1"/>
          </p:cNvPicPr>
          <p:nvPr/>
        </p:nvPicPr>
        <p:blipFill>
          <a:blip r:embed="rId2" cstate="print"/>
          <a:srcRect/>
          <a:stretch>
            <a:fillRect/>
          </a:stretch>
        </p:blipFill>
        <p:spPr bwMode="auto">
          <a:xfrm>
            <a:off x="6643702" y="3929066"/>
            <a:ext cx="1654158" cy="2143140"/>
          </a:xfrm>
          <a:prstGeom prst="rect">
            <a:avLst/>
          </a:prstGeom>
          <a:noFill/>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142976" y="428604"/>
            <a:ext cx="7000924" cy="584775"/>
          </a:xfrm>
          <a:prstGeom prst="rect">
            <a:avLst/>
          </a:prstGeom>
          <a:solidFill>
            <a:srgbClr val="29D1E3"/>
          </a:solidFill>
          <a:ln>
            <a:solidFill>
              <a:schemeClr val="tx1"/>
            </a:solidFill>
          </a:ln>
        </p:spPr>
        <p:txBody>
          <a:bodyPr wrap="square" rtlCol="0">
            <a:spAutoFit/>
          </a:bodyPr>
          <a:lstStyle/>
          <a:p>
            <a:pPr algn="ctr"/>
            <a:r>
              <a:rPr lang="es-ES" sz="3200" dirty="0"/>
              <a:t>SELECCIÓN DE LA MEJOR ALTERNATIVA.</a:t>
            </a:r>
            <a:endParaRPr lang="es-PE" sz="3200" dirty="0"/>
          </a:p>
        </p:txBody>
      </p:sp>
      <p:sp>
        <p:nvSpPr>
          <p:cNvPr id="5" name="4 CuadroTexto"/>
          <p:cNvSpPr txBox="1"/>
          <p:nvPr/>
        </p:nvSpPr>
        <p:spPr>
          <a:xfrm>
            <a:off x="1571604" y="1357298"/>
            <a:ext cx="6072230" cy="369332"/>
          </a:xfrm>
          <a:prstGeom prst="rect">
            <a:avLst/>
          </a:prstGeom>
          <a:solidFill>
            <a:srgbClr val="CCFFFF"/>
          </a:solidFill>
          <a:ln>
            <a:solidFill>
              <a:schemeClr val="tx1"/>
            </a:solidFill>
          </a:ln>
        </p:spPr>
        <p:txBody>
          <a:bodyPr wrap="square" rtlCol="0">
            <a:spAutoFit/>
          </a:bodyPr>
          <a:lstStyle/>
          <a:p>
            <a:pPr algn="ctr"/>
            <a:r>
              <a:rPr lang="es-ES" dirty="0"/>
              <a:t>Sobre la base de la evaluación social y análisis de sensibilidad</a:t>
            </a:r>
            <a:endParaRPr lang="es-PE" dirty="0"/>
          </a:p>
        </p:txBody>
      </p:sp>
      <p:sp>
        <p:nvSpPr>
          <p:cNvPr id="6" name="5 Elipse"/>
          <p:cNvSpPr/>
          <p:nvPr/>
        </p:nvSpPr>
        <p:spPr>
          <a:xfrm>
            <a:off x="500034" y="3000372"/>
            <a:ext cx="2143140" cy="2000264"/>
          </a:xfrm>
          <a:prstGeom prst="ellipse">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FF0000"/>
                </a:solidFill>
              </a:rPr>
              <a:t>Criterios de selección</a:t>
            </a:r>
            <a:endParaRPr lang="es-PE" dirty="0">
              <a:solidFill>
                <a:srgbClr val="FF0000"/>
              </a:solidFill>
            </a:endParaRPr>
          </a:p>
        </p:txBody>
      </p:sp>
      <p:sp>
        <p:nvSpPr>
          <p:cNvPr id="7" name="6 Recortar rectángulo de esquina del mismo lado"/>
          <p:cNvSpPr/>
          <p:nvPr/>
        </p:nvSpPr>
        <p:spPr>
          <a:xfrm>
            <a:off x="3214678" y="2285992"/>
            <a:ext cx="4572032" cy="1571636"/>
          </a:xfrm>
          <a:prstGeom prst="snip2Same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rgbClr val="76E412"/>
                </a:solidFill>
              </a:rPr>
              <a:t>Costo  - beneficio</a:t>
            </a:r>
            <a:r>
              <a:rPr lang="es-ES" dirty="0"/>
              <a:t>: Se seleccionará como mejor alternativa de solución aquella que tenga el mayor VABCS, entre todas las que hayan obtenido en VABCS  positivo</a:t>
            </a:r>
            <a:endParaRPr lang="es-PE" dirty="0"/>
          </a:p>
        </p:txBody>
      </p:sp>
      <p:sp>
        <p:nvSpPr>
          <p:cNvPr id="8" name="7 Recortar rectángulo de esquina del mismo lado"/>
          <p:cNvSpPr/>
          <p:nvPr/>
        </p:nvSpPr>
        <p:spPr>
          <a:xfrm>
            <a:off x="3214678" y="4286256"/>
            <a:ext cx="4572032" cy="1571636"/>
          </a:xfrm>
          <a:prstGeom prst="snip2Same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rgbClr val="57DBAF"/>
                </a:solidFill>
              </a:rPr>
              <a:t>Costo  - efectividad</a:t>
            </a:r>
            <a:r>
              <a:rPr lang="es-ES" dirty="0"/>
              <a:t>: se seleccionará como mejor alternativa , aquella que tenga el menor coeficiente de efectividad - CE</a:t>
            </a:r>
            <a:endParaRPr lang="es-PE"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714480" y="357166"/>
            <a:ext cx="5715040" cy="584775"/>
          </a:xfrm>
          <a:prstGeom prst="rect">
            <a:avLst/>
          </a:prstGeom>
          <a:solidFill>
            <a:srgbClr val="CC9900"/>
          </a:solidFill>
          <a:ln w="38100">
            <a:solidFill>
              <a:schemeClr val="tx1"/>
            </a:solidFill>
          </a:ln>
        </p:spPr>
        <p:txBody>
          <a:bodyPr wrap="square" rtlCol="0">
            <a:spAutoFit/>
          </a:bodyPr>
          <a:lstStyle/>
          <a:p>
            <a:pPr algn="ctr"/>
            <a:r>
              <a:rPr lang="es-ES" sz="3200" dirty="0"/>
              <a:t>ANÁLISIS DE  SOSTENIBILIDAD</a:t>
            </a:r>
            <a:endParaRPr lang="es-PE" sz="3200" dirty="0"/>
          </a:p>
        </p:txBody>
      </p:sp>
      <p:sp>
        <p:nvSpPr>
          <p:cNvPr id="5" name="4 CuadroTexto"/>
          <p:cNvSpPr txBox="1"/>
          <p:nvPr/>
        </p:nvSpPr>
        <p:spPr>
          <a:xfrm>
            <a:off x="1000100" y="1357298"/>
            <a:ext cx="7143800" cy="646331"/>
          </a:xfrm>
          <a:prstGeom prst="rect">
            <a:avLst/>
          </a:prstGeom>
          <a:solidFill>
            <a:schemeClr val="accent2">
              <a:lumMod val="20000"/>
              <a:lumOff val="80000"/>
            </a:schemeClr>
          </a:solidFill>
          <a:ln>
            <a:solidFill>
              <a:schemeClr val="tx1"/>
            </a:solidFill>
          </a:ln>
        </p:spPr>
        <p:txBody>
          <a:bodyPr wrap="square" rtlCol="0">
            <a:spAutoFit/>
          </a:bodyPr>
          <a:lstStyle/>
          <a:p>
            <a:pPr algn="ctr"/>
            <a:r>
              <a:rPr lang="es-ES" dirty="0"/>
              <a:t>Permita asegurar que los objetivos del proyecto podrán ser alcanzados. Nivel aceptable de flujo de beneficios a través de su vida económica.</a:t>
            </a:r>
            <a:endParaRPr lang="es-PE" dirty="0"/>
          </a:p>
        </p:txBody>
      </p:sp>
      <p:sp>
        <p:nvSpPr>
          <p:cNvPr id="6" name="5 CuadroTexto"/>
          <p:cNvSpPr txBox="1"/>
          <p:nvPr/>
        </p:nvSpPr>
        <p:spPr>
          <a:xfrm>
            <a:off x="1357290" y="2285992"/>
            <a:ext cx="6215106" cy="369332"/>
          </a:xfrm>
          <a:prstGeom prst="rect">
            <a:avLst/>
          </a:prstGeom>
          <a:solidFill>
            <a:schemeClr val="accent6">
              <a:lumMod val="20000"/>
              <a:lumOff val="80000"/>
            </a:schemeClr>
          </a:solidFill>
          <a:ln>
            <a:solidFill>
              <a:schemeClr val="tx1"/>
            </a:solidFill>
          </a:ln>
        </p:spPr>
        <p:txBody>
          <a:bodyPr wrap="square" rtlCol="0">
            <a:spAutoFit/>
          </a:bodyPr>
          <a:lstStyle/>
          <a:p>
            <a:pPr algn="ctr"/>
            <a:r>
              <a:rPr lang="es-ES" dirty="0"/>
              <a:t>Financiamiento de los costos de O y M. Si están asegurados.</a:t>
            </a:r>
            <a:endParaRPr lang="es-PE" dirty="0"/>
          </a:p>
        </p:txBody>
      </p:sp>
      <p:sp>
        <p:nvSpPr>
          <p:cNvPr id="7" name="6 Rectángulo redondeado"/>
          <p:cNvSpPr/>
          <p:nvPr/>
        </p:nvSpPr>
        <p:spPr>
          <a:xfrm>
            <a:off x="1571604" y="3071810"/>
            <a:ext cx="5929354" cy="785818"/>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Que entidades, en que proporción. Pueden ser la UE, GL, GR, beneficiarios, entre otros. 100% gastos corrientes.</a:t>
            </a:r>
            <a:endParaRPr lang="es-PE" dirty="0">
              <a:solidFill>
                <a:schemeClr val="tx1"/>
              </a:solidFill>
            </a:endParaRPr>
          </a:p>
        </p:txBody>
      </p:sp>
      <p:pic>
        <p:nvPicPr>
          <p:cNvPr id="2052" name="Picture 4" descr="https://encrypted-tbn1.gstatic.com/images?q=tbn:ANd9GcT-XufJtTv1Ylo4DE1NAiz1MuxcytzULJspqKd-9DmW4iVsE-HOovYUfwXc">
            <a:hlinkClick r:id="rId2"/>
          </p:cNvPr>
          <p:cNvPicPr>
            <a:picLocks noChangeAspect="1" noChangeArrowheads="1"/>
          </p:cNvPicPr>
          <p:nvPr/>
        </p:nvPicPr>
        <p:blipFill>
          <a:blip r:embed="rId3"/>
          <a:srcRect/>
          <a:stretch>
            <a:fillRect/>
          </a:stretch>
        </p:blipFill>
        <p:spPr bwMode="auto">
          <a:xfrm>
            <a:off x="3786182" y="4572008"/>
            <a:ext cx="2122296" cy="1181104"/>
          </a:xfrm>
          <a:prstGeom prst="rect">
            <a:avLst/>
          </a:prstGeom>
          <a:noFill/>
        </p:spPr>
      </p:pic>
      <p:pic>
        <p:nvPicPr>
          <p:cNvPr id="2054" name="Picture 6" descr="https://encrypted-tbn0.gstatic.com/images?q=tbn:ANd9GcSznJ6BWEJFtyoK5DbGKP3buVl-KP9vFk3FeObz51RJ29ENOrLO5UTuu2Y">
            <a:hlinkClick r:id="rId4"/>
          </p:cNvPr>
          <p:cNvPicPr>
            <a:picLocks noChangeAspect="1" noChangeArrowheads="1"/>
          </p:cNvPicPr>
          <p:nvPr/>
        </p:nvPicPr>
        <p:blipFill>
          <a:blip r:embed="rId5"/>
          <a:srcRect/>
          <a:stretch>
            <a:fillRect/>
          </a:stretch>
        </p:blipFill>
        <p:spPr bwMode="auto">
          <a:xfrm>
            <a:off x="1428728" y="4572008"/>
            <a:ext cx="1624016" cy="1169843"/>
          </a:xfrm>
          <a:prstGeom prst="rect">
            <a:avLst/>
          </a:prstGeom>
          <a:noFill/>
        </p:spPr>
      </p:pic>
      <p:pic>
        <p:nvPicPr>
          <p:cNvPr id="2055" name="Picture 7" descr="C:\Documents and Settings\Usuario\Configuración local\Archivos temporales de Internet\Content.IE5\6DE5KZ85\amigos[1].jpg"/>
          <p:cNvPicPr>
            <a:picLocks noChangeAspect="1" noChangeArrowheads="1"/>
          </p:cNvPicPr>
          <p:nvPr/>
        </p:nvPicPr>
        <p:blipFill>
          <a:blip r:embed="rId6" cstate="print"/>
          <a:srcRect/>
          <a:stretch>
            <a:fillRect/>
          </a:stretch>
        </p:blipFill>
        <p:spPr bwMode="auto">
          <a:xfrm>
            <a:off x="6475852" y="4357694"/>
            <a:ext cx="1510634" cy="1285860"/>
          </a:xfrm>
          <a:prstGeom prst="rect">
            <a:avLst/>
          </a:prstGeom>
          <a:noFill/>
        </p:spPr>
      </p:pic>
      <p:sp>
        <p:nvSpPr>
          <p:cNvPr id="12" name="11 CuadroTexto"/>
          <p:cNvSpPr txBox="1"/>
          <p:nvPr/>
        </p:nvSpPr>
        <p:spPr>
          <a:xfrm>
            <a:off x="7286644" y="4214818"/>
            <a:ext cx="642942" cy="276999"/>
          </a:xfrm>
          <a:prstGeom prst="rect">
            <a:avLst/>
          </a:prstGeom>
          <a:noFill/>
        </p:spPr>
        <p:txBody>
          <a:bodyPr wrap="square" rtlCol="0">
            <a:spAutoFit/>
          </a:bodyPr>
          <a:lstStyle/>
          <a:p>
            <a:r>
              <a:rPr lang="es-ES" sz="1200" dirty="0"/>
              <a:t>APAFA</a:t>
            </a:r>
            <a:endParaRPr lang="es-PE" sz="12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428728" y="142852"/>
            <a:ext cx="6500858" cy="584775"/>
          </a:xfrm>
          <a:prstGeom prst="rect">
            <a:avLst/>
          </a:prstGeom>
          <a:solidFill>
            <a:srgbClr val="FFCCCC"/>
          </a:solidFill>
          <a:ln>
            <a:solidFill>
              <a:schemeClr val="tx1"/>
            </a:solidFill>
          </a:ln>
        </p:spPr>
        <p:txBody>
          <a:bodyPr wrap="square" rtlCol="0">
            <a:spAutoFit/>
          </a:bodyPr>
          <a:lstStyle/>
          <a:p>
            <a:pPr algn="ctr"/>
            <a:r>
              <a:rPr lang="es-ES" sz="3200" b="1" dirty="0"/>
              <a:t>ANÁLISIS DE IMPACTO AMBIENTAL</a:t>
            </a:r>
            <a:endParaRPr lang="es-PE" sz="3200" b="1" dirty="0"/>
          </a:p>
        </p:txBody>
      </p:sp>
      <p:sp>
        <p:nvSpPr>
          <p:cNvPr id="5" name="4 Rectángulo redondeado"/>
          <p:cNvSpPr/>
          <p:nvPr/>
        </p:nvSpPr>
        <p:spPr>
          <a:xfrm>
            <a:off x="1643042" y="928670"/>
            <a:ext cx="6215106" cy="100013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Conjunto de estudios, informes técnicos y consultas que permitan estimar las </a:t>
            </a:r>
            <a:r>
              <a:rPr lang="es-ES" b="1" dirty="0">
                <a:solidFill>
                  <a:schemeClr val="tx1"/>
                </a:solidFill>
              </a:rPr>
              <a:t>consecuencias</a:t>
            </a:r>
            <a:r>
              <a:rPr lang="es-ES" dirty="0">
                <a:solidFill>
                  <a:schemeClr val="tx1"/>
                </a:solidFill>
              </a:rPr>
              <a:t> que un determinado PIP o actividad causa sobre la salud humana y el medio ambiente</a:t>
            </a:r>
            <a:endParaRPr lang="es-PE" dirty="0">
              <a:solidFill>
                <a:schemeClr val="tx1"/>
              </a:solidFill>
            </a:endParaRPr>
          </a:p>
        </p:txBody>
      </p:sp>
      <p:sp>
        <p:nvSpPr>
          <p:cNvPr id="6" name="5 Recortar rectángulo de esquina del mismo lado"/>
          <p:cNvSpPr/>
          <p:nvPr/>
        </p:nvSpPr>
        <p:spPr>
          <a:xfrm>
            <a:off x="2786050" y="2071678"/>
            <a:ext cx="3786214" cy="1000132"/>
          </a:xfrm>
          <a:prstGeom prst="snip2Same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Para cada efecto:  plantear medidas para su prevención, corrección mitigación o monitoreo</a:t>
            </a:r>
            <a:endParaRPr lang="es-PE" dirty="0">
              <a:solidFill>
                <a:schemeClr val="tx1"/>
              </a:solidFill>
            </a:endParaRPr>
          </a:p>
        </p:txBody>
      </p:sp>
      <p:sp>
        <p:nvSpPr>
          <p:cNvPr id="7" name="6 CuadroTexto"/>
          <p:cNvSpPr txBox="1"/>
          <p:nvPr/>
        </p:nvSpPr>
        <p:spPr>
          <a:xfrm>
            <a:off x="857224" y="3214686"/>
            <a:ext cx="7429552" cy="1477328"/>
          </a:xfrm>
          <a:prstGeom prst="rect">
            <a:avLst/>
          </a:prstGeom>
          <a:solidFill>
            <a:schemeClr val="accent6">
              <a:lumMod val="40000"/>
              <a:lumOff val="60000"/>
            </a:schemeClr>
          </a:solidFill>
          <a:ln>
            <a:solidFill>
              <a:schemeClr val="tx1"/>
            </a:solidFill>
          </a:ln>
        </p:spPr>
        <p:txBody>
          <a:bodyPr wrap="square" rtlCol="0">
            <a:spAutoFit/>
          </a:bodyPr>
          <a:lstStyle/>
          <a:p>
            <a:pPr algn="ctr"/>
            <a:r>
              <a:rPr lang="es-ES" b="1" dirty="0">
                <a:solidFill>
                  <a:srgbClr val="00B050"/>
                </a:solidFill>
              </a:rPr>
              <a:t>Prevención: Evitan que se presente el impacto o disminuya su magnitud.</a:t>
            </a:r>
          </a:p>
          <a:p>
            <a:pPr algn="ctr"/>
            <a:r>
              <a:rPr lang="es-ES" dirty="0"/>
              <a:t>Corrección: Permita la recuperación de la calidad ambiental del componente afectado luego de una determinada escala de tiempo.</a:t>
            </a:r>
          </a:p>
          <a:p>
            <a:pPr algn="ctr"/>
            <a:r>
              <a:rPr lang="es-ES" b="1" dirty="0">
                <a:solidFill>
                  <a:srgbClr val="0070C0"/>
                </a:solidFill>
              </a:rPr>
              <a:t>Mitigación: Propias para los impactos irreversibles y se orientan a atenuar los efectos  sobre el medio</a:t>
            </a:r>
            <a:endParaRPr lang="es-PE" b="1" dirty="0">
              <a:solidFill>
                <a:srgbClr val="0070C0"/>
              </a:solidFill>
            </a:endParaRPr>
          </a:p>
        </p:txBody>
      </p:sp>
      <p:sp>
        <p:nvSpPr>
          <p:cNvPr id="8" name="7 Lágrima"/>
          <p:cNvSpPr/>
          <p:nvPr/>
        </p:nvSpPr>
        <p:spPr>
          <a:xfrm>
            <a:off x="428596" y="5072074"/>
            <a:ext cx="8286808" cy="1000132"/>
          </a:xfrm>
          <a:prstGeom prst="teardrop">
            <a:avLst/>
          </a:prstGeom>
          <a:solidFill>
            <a:srgbClr val="A29E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Una vez identificadas, determinar lo costos. Ejemplo: Plan ambiental – incluidos a precios de mercado y precios sociales</a:t>
            </a:r>
            <a:endParaRPr lang="es-PE"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ombo"/>
          <p:cNvSpPr/>
          <p:nvPr/>
        </p:nvSpPr>
        <p:spPr>
          <a:xfrm>
            <a:off x="928662" y="428604"/>
            <a:ext cx="7286676" cy="5929378"/>
          </a:xfrm>
          <a:prstGeom prst="diamon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b="1" dirty="0">
                <a:solidFill>
                  <a:schemeClr val="tx1"/>
                </a:solidFill>
              </a:rPr>
              <a:t>IDENTIFICACIÓN</a:t>
            </a:r>
            <a:endParaRPr lang="es-PE" sz="4000" b="1" dirty="0">
              <a:solidFill>
                <a:schemeClr val="tx1"/>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a:spLocks noGrp="1"/>
          </p:cNvSpPr>
          <p:nvPr>
            <p:ph sz="half" idx="1"/>
          </p:nvPr>
        </p:nvSpPr>
        <p:spPr>
          <a:xfrm>
            <a:off x="457200" y="214290"/>
            <a:ext cx="8401080" cy="6215106"/>
          </a:xfrm>
          <a:solidFill>
            <a:schemeClr val="accent2">
              <a:lumMod val="20000"/>
              <a:lumOff val="80000"/>
            </a:schemeClr>
          </a:solidFill>
          <a:ln w="38100">
            <a:solidFill>
              <a:srgbClr val="FFFF00"/>
            </a:solidFill>
          </a:ln>
        </p:spPr>
        <p:txBody>
          <a:bodyPr/>
          <a:lstStyle/>
          <a:p>
            <a:pPr algn="ctr">
              <a:buNone/>
            </a:pPr>
            <a:endParaRPr lang="es-ES" sz="1800" dirty="0"/>
          </a:p>
          <a:p>
            <a:pPr algn="ctr">
              <a:buNone/>
            </a:pPr>
            <a:endParaRPr lang="es-ES" sz="1800" dirty="0"/>
          </a:p>
          <a:p>
            <a:pPr algn="ctr">
              <a:buNone/>
            </a:pPr>
            <a:endParaRPr lang="es-ES" sz="1800" dirty="0"/>
          </a:p>
          <a:p>
            <a:pPr algn="ctr">
              <a:buNone/>
            </a:pPr>
            <a:r>
              <a:rPr lang="es-ES" sz="6600" b="1" dirty="0"/>
              <a:t>GRACIAS POR SU ATENCIÓN</a:t>
            </a:r>
          </a:p>
          <a:p>
            <a:pPr algn="ctr">
              <a:buNone/>
            </a:pPr>
            <a:endParaRPr lang="es-ES" sz="1800" dirty="0"/>
          </a:p>
          <a:p>
            <a:pPr algn="ctr">
              <a:buNone/>
            </a:pPr>
            <a:r>
              <a:rPr lang="es-ES" sz="1800" dirty="0"/>
              <a:t>Dr. Pelayo HILARIO VALENZUELA</a:t>
            </a:r>
          </a:p>
          <a:p>
            <a:pPr algn="ctr">
              <a:buNone/>
            </a:pPr>
            <a:r>
              <a:rPr lang="es-ES" sz="1600" dirty="0"/>
              <a:t>E-mail: cvcpelayo@hotmail.com</a:t>
            </a:r>
          </a:p>
          <a:p>
            <a:pPr algn="ctr">
              <a:buNone/>
            </a:pPr>
            <a:r>
              <a:rPr lang="es-ES" sz="1600" dirty="0"/>
              <a:t>RPM: 976660554,  RPC:989173422</a:t>
            </a:r>
            <a:endParaRPr lang="es-PE" sz="1600"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4819</TotalTime>
  <Words>6142</Words>
  <Application>Microsoft Office PowerPoint</Application>
  <PresentationFormat>Presentación en pantalla (4:3)</PresentationFormat>
  <Paragraphs>1356</Paragraphs>
  <Slides>90</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90</vt:i4>
      </vt:variant>
    </vt:vector>
  </HeadingPairs>
  <TitlesOfParts>
    <vt:vector size="94" baseType="lpstr">
      <vt:lpstr>Arial</vt:lpstr>
      <vt:lpstr>Calibri</vt:lpstr>
      <vt:lpstr>Wingdings</vt:lpstr>
      <vt:lpstr>Tema de Office</vt:lpstr>
      <vt:lpstr>.</vt:lpstr>
      <vt:lpstr>Presentación de PowerPoint</vt:lpstr>
      <vt:lpstr>Presentación de PowerPoint</vt:lpstr>
      <vt:lpstr>NOMBRE DEL PROYECTO</vt:lpstr>
      <vt:lpstr>NOMBRE DEL PROYECTO</vt:lpstr>
      <vt:lpstr>UNIDAD  FORMULADORA</vt:lpstr>
      <vt:lpstr>Presentación de PowerPoint</vt:lpstr>
      <vt:lpstr>PARTICIPACIÓN DE LAS ENTIDADES INVOLUCRADAS Y LOS BENEFICIARIOS</vt:lpstr>
      <vt:lpstr>Presentación de PowerPoint</vt:lpstr>
      <vt:lpstr>Presentación de PowerPoint</vt:lpstr>
      <vt:lpstr>DIAGNÓSTICO DE LA SITUACIÓN ACTUAL</vt:lpstr>
      <vt:lpstr>DEFINICIÓN DEL PROBLEMA</vt:lpstr>
      <vt:lpstr>¿Qué características debe tener el problema identificado para que su solución sea considerada un PIP?</vt:lpstr>
      <vt:lpstr>ANÁLISIS DE CAUSAS DEL PROBLEMA</vt:lpstr>
      <vt:lpstr>ANÁLISIS DE CAUSAS DEL PROBLEMA</vt:lpstr>
      <vt:lpstr>ANÁLISIS DE CAUSAS DEL PROBLEMA</vt:lpstr>
      <vt:lpstr>Presentación de PowerPoint</vt:lpstr>
      <vt:lpstr>ANÁLISIS DE EFECTOS DEL PROBLEMA</vt:lpstr>
      <vt:lpstr>ANÁLISIS DE EFECTOS DEL PROBLEMA</vt:lpstr>
      <vt:lpstr>ARBOL DE PROBLEMAS</vt:lpstr>
      <vt:lpstr>OBJETIVO CENTRAL</vt:lpstr>
      <vt:lpstr>ANALISIS DE MEDIOS DEL PROYECTO</vt:lpstr>
      <vt:lpstr>ANALISIS DE FINES DEL PROYECTO</vt:lpstr>
      <vt:lpstr>Presentación de PowerPoint</vt:lpstr>
      <vt:lpstr>Presentación de PowerPoint</vt:lpstr>
      <vt:lpstr>ARBOL DE OBJETIVOS</vt:lpstr>
      <vt:lpstr>Presentación de PowerPoint</vt:lpstr>
      <vt:lpstr>Presentación de PowerPoint</vt:lpstr>
      <vt:lpstr>Presentación de PowerPoint</vt:lpstr>
      <vt:lpstr>Presentación de PowerPoint</vt:lpstr>
      <vt:lpstr>FORMULACIÓN</vt:lpstr>
      <vt:lpstr>Presentación de PowerPoint</vt:lpstr>
      <vt:lpstr>Presentación de PowerPoint</vt:lpstr>
      <vt:lpstr>HORIZONTE DE EVALUACIÓN</vt:lpstr>
      <vt:lpstr>Presentación de PowerPoint</vt:lpstr>
      <vt:lpstr>Alternativa 1</vt:lpstr>
      <vt:lpstr>ANALISIS DE LA DEMANDA</vt:lpstr>
      <vt:lpstr>ANALISIS DE LA DEMANDA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FLUJO DE COSTOS INCREMENTALES A PRECIOS DE MERCADO</vt:lpstr>
      <vt:lpstr>Presentación de PowerPoint</vt:lpstr>
      <vt:lpstr>Presentación de PowerPoint</vt:lpstr>
      <vt:lpstr>Presentación de PowerPoint</vt:lpstr>
      <vt:lpstr>Presentación de PowerPoint</vt:lpstr>
      <vt:lpstr>Presentación de PowerPoint</vt:lpstr>
      <vt:lpstr>ASUMIMOS DOS ALTERNATIVAS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TASA DE DECUENTO (TD)</vt:lpstr>
      <vt:lpstr>VANP</vt:lpstr>
      <vt:lpstr>Presentación de PowerPoint</vt:lpstr>
      <vt:lpstr>FACTORES DE CORRECCIÓN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METODOLGÍA COSTO BENEFICIO</vt:lpstr>
      <vt:lpstr>METODOLGÍA COSTO BENEFICIO</vt:lpstr>
      <vt:lpstr>METODOLGÍA COSTO - EFECTIVIDAD</vt:lpstr>
      <vt:lpstr>METODOLGÍA COSTO - EFECTIVIDAD</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Usuario</dc:creator>
  <cp:lastModifiedBy>Pelayo Hilario Valenzuela</cp:lastModifiedBy>
  <cp:revision>366</cp:revision>
  <dcterms:created xsi:type="dcterms:W3CDTF">2015-01-19T17:33:52Z</dcterms:created>
  <dcterms:modified xsi:type="dcterms:W3CDTF">2020-10-28T20:27:12Z</dcterms:modified>
</cp:coreProperties>
</file>