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1"/>
  </p:notesMasterIdLst>
  <p:handoutMasterIdLst>
    <p:handoutMasterId r:id="rId22"/>
  </p:handoutMasterIdLst>
  <p:sldIdLst>
    <p:sldId id="256" r:id="rId2"/>
    <p:sldId id="346" r:id="rId3"/>
    <p:sldId id="474" r:id="rId4"/>
    <p:sldId id="483" r:id="rId5"/>
    <p:sldId id="489" r:id="rId6"/>
    <p:sldId id="490" r:id="rId7"/>
    <p:sldId id="491" r:id="rId8"/>
    <p:sldId id="492" r:id="rId9"/>
    <p:sldId id="498" r:id="rId10"/>
    <p:sldId id="493" r:id="rId11"/>
    <p:sldId id="484" r:id="rId12"/>
    <p:sldId id="485" r:id="rId13"/>
    <p:sldId id="486" r:id="rId14"/>
    <p:sldId id="499" r:id="rId15"/>
    <p:sldId id="494" r:id="rId16"/>
    <p:sldId id="495" r:id="rId17"/>
    <p:sldId id="496" r:id="rId18"/>
    <p:sldId id="497" r:id="rId19"/>
    <p:sldId id="487" r:id="rId20"/>
  </p:sldIdLst>
  <p:sldSz cx="9144000" cy="6858000" type="screen4x3"/>
  <p:notesSz cx="6858000" cy="9737725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3300"/>
    <a:srgbClr val="66FF99"/>
    <a:srgbClr val="0033CC"/>
    <a:srgbClr val="A8FAB8"/>
    <a:srgbClr val="77ED8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2" autoAdjust="0"/>
    <p:restoredTop sz="94662" autoAdjust="0"/>
  </p:normalViewPr>
  <p:slideViewPr>
    <p:cSldViewPr>
      <p:cViewPr varScale="1">
        <p:scale>
          <a:sx n="74" d="100"/>
          <a:sy n="74" d="100"/>
        </p:scale>
        <p:origin x="164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47.wmf"/><Relationship Id="rId4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8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6.wmf"/><Relationship Id="rId1" Type="http://schemas.openxmlformats.org/officeDocument/2006/relationships/image" Target="../media/image18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26.wmf"/><Relationship Id="rId1" Type="http://schemas.openxmlformats.org/officeDocument/2006/relationships/image" Target="../media/image18.wmf"/><Relationship Id="rId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527512A2-F416-43CE-A50B-D63E5FD73C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6D47CD69-CBDD-46F6-A93A-D0553AE8783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4BA68247-3106-4743-890D-947B1C0CE89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50363"/>
            <a:ext cx="29718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7911B85B-D0D8-4E1F-BD58-8E64D51B0EC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250363"/>
            <a:ext cx="29718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8B4A2D4-27E7-4C10-9533-E79F997E349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F0427B52-5DF4-4155-86AA-7B020E9964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7F4BA34D-A8E5-487B-A517-C71775A9D22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D3FC6E4-1755-4716-BC37-FF331E75AC46}" type="datetimeFigureOut">
              <a:rPr lang="es-PE"/>
              <a:pPr>
                <a:defRPr/>
              </a:pPr>
              <a:t>8 Feb. 2020</a:t>
            </a:fld>
            <a:endParaRPr lang="es-PE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276F54F2-B541-45CD-BFE2-2C22D31EE3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30250"/>
            <a:ext cx="4867275" cy="365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8A8BC887-8BB4-4640-A40A-BB0AA4360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625975"/>
            <a:ext cx="5486400" cy="4381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PE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AAFF6DEE-A92A-41C6-83DD-AE270A5B39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248775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5C7E2F5-A365-454D-8FC5-58E8DEB85D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9248775"/>
            <a:ext cx="2971800" cy="4873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474D7A-30E0-42EA-B3B0-0634E60DEFE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28D26B7D-3073-4CF2-B064-F0364A3F59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CBBE9C05-ABC3-4234-801E-5DE3E401F9C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altLang="es-PE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20975DE8-56E3-4E68-9291-14E977D20B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5C0845-38DE-4DFA-BD7D-A29EA25609BE}" type="slidenum">
              <a:rPr lang="es-PE" altLang="es-PE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s-PE" altLang="es-PE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BB5A60A0-FD61-4741-8760-35F711C17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9B235B-B7B8-4EF5-B17D-6907F39DCA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F3CA8-773C-4755-A9AC-3EB287A665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6433DE-B0E8-4715-906D-187FAF4A79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FF56B-609E-4BBB-8139-E3C02574462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962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A730536-90EB-41AA-98CE-F8886F4B96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5A68A89-9399-489A-B672-C122B7D5FA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E582FAD-2AF1-49E3-95AA-6B98FF1218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7823B-B09E-4938-9700-B4041CD2C8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803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D99312-0E53-4C39-BFE4-AAB5B328A8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EE8A073-C5C1-4D38-AD22-3751D783DC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3105B64-8479-461A-BE87-EFBAA7F359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FEC07-EA7F-4DE3-9EDE-8B08F74FB75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8266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4CFEBC0-7863-4D5F-AD6C-C683937EF3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336BE96-80CB-4F2F-9F50-7EEC5B717C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0CC3CCC-BB34-4A74-A8EC-374AE2F713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5DCEF-5B21-49DC-9A04-01F6B0E23C5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052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093945D-429F-45EC-B8B9-39929CB613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DB1BFA1-042E-4EFE-A8D2-BB32D2139D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9956D04-0556-4100-A278-45EA8620AE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A7156-58AA-4DFF-9104-97D2CAFEA40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580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650DE69-F3AC-4FBF-8B84-E8FEF27FF2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BF1A5DA-BCAD-42A4-B893-7BA101A053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1F94E87-7575-4732-B599-7AD3977D4B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B5F03-C53C-430F-98DC-B506FDA371C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315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D3EBCA0-62A5-4DD4-9DC5-5F4FE97575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97E32B4-90F0-4FDC-B8A9-2081E64830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9D42FA1-686E-4568-A8FA-6E4D28DB98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89113-8628-47AD-BD23-D5213216C0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422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574377-0002-4D4B-9336-9F6BD23BF3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E0B3D5-1D23-4C0F-8CE1-F3725CA7A5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DBA1AD-EF67-4922-AC91-ACEC021DD4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EF1BF-8437-45A2-8CD4-6678FD19F48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800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AB7E7D4-EA6C-4B1E-8546-B04891E63A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E6DFF6E-B066-4ECA-8DD4-D5CE700144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DAE7D64-AC50-4443-ACCA-0C66E910DD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8FAD0-0923-437C-AE45-30EA6E09C20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41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423F0254-A32D-4D43-9221-ABB8BBD84D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24203B3-8480-43F8-A8A5-0ADD0ED31F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B3F96B76-1BBC-4920-B255-E9346111AC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49C30-E946-47BE-8F04-BADF5608FF8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086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81D5E26-9CB3-4BA5-B12A-905C5F2006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1F10F51-091E-469D-8466-C82E59E502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B91636AA-A84F-4D32-9D22-508655696A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4AF9E-4BD7-4333-BD09-1D3A0A05386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56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230F995-BFC8-4F68-B404-9C8F55CB03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70DF250-724F-4F77-8062-0B19715C2F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A07B57AF-0982-4C9D-A9F6-9268137C4B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71238-7BBE-4834-949F-38E1A3F6CD6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969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DD02741-B21F-4105-A84F-36FA8B2F3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2ADEF0F-5289-4A0A-A17E-46B7230BED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texto del patrón</a:t>
            </a:r>
          </a:p>
          <a:p>
            <a:pPr lvl="1"/>
            <a:r>
              <a:rPr lang="es-ES" altLang="es-PE"/>
              <a:t>Segundo nivel</a:t>
            </a:r>
          </a:p>
          <a:p>
            <a:pPr lvl="2"/>
            <a:r>
              <a:rPr lang="es-ES" altLang="es-PE"/>
              <a:t>Tercer nivel</a:t>
            </a:r>
          </a:p>
          <a:p>
            <a:pPr lvl="3"/>
            <a:r>
              <a:rPr lang="es-ES" altLang="es-PE"/>
              <a:t>Cuarto nivel</a:t>
            </a:r>
          </a:p>
          <a:p>
            <a:pPr lvl="4"/>
            <a:r>
              <a:rPr lang="es-ES" altLang="es-PE"/>
              <a:t>Quinto nivel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CB8591DA-2618-478C-ACEA-63F3B25F3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162184F6-04E9-461B-A847-124F8B33C6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8374" name="Rectangle 6">
            <a:extLst>
              <a:ext uri="{FF2B5EF4-FFF2-40B4-BE49-F238E27FC236}">
                <a16:creationId xmlns:a16="http://schemas.microsoft.com/office/drawing/2014/main" id="{82BE46FF-A7DB-414E-9ABD-2F7F91B9FEE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8375" name="Rectangle 7">
            <a:extLst>
              <a:ext uri="{FF2B5EF4-FFF2-40B4-BE49-F238E27FC236}">
                <a16:creationId xmlns:a16="http://schemas.microsoft.com/office/drawing/2014/main" id="{81DAC859-5ED8-427A-A0C0-124200B4CFB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8376" name="Rectangle 8">
            <a:extLst>
              <a:ext uri="{FF2B5EF4-FFF2-40B4-BE49-F238E27FC236}">
                <a16:creationId xmlns:a16="http://schemas.microsoft.com/office/drawing/2014/main" id="{662080B4-9E23-4FA7-892D-472AAF0504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70B9CEC-86F2-4F2D-BD45-161EFD88119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7" r:id="rId1"/>
    <p:sldLayoutId id="2147484306" r:id="rId2"/>
    <p:sldLayoutId id="2147484307" r:id="rId3"/>
    <p:sldLayoutId id="2147484308" r:id="rId4"/>
    <p:sldLayoutId id="2147484309" r:id="rId5"/>
    <p:sldLayoutId id="2147484310" r:id="rId6"/>
    <p:sldLayoutId id="2147484311" r:id="rId7"/>
    <p:sldLayoutId id="2147484312" r:id="rId8"/>
    <p:sldLayoutId id="2147484313" r:id="rId9"/>
    <p:sldLayoutId id="2147484314" r:id="rId10"/>
    <p:sldLayoutId id="2147484315" r:id="rId11"/>
    <p:sldLayoutId id="214748431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3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3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5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4.wmf"/><Relationship Id="rId22" Type="http://schemas.openxmlformats.org/officeDocument/2006/relationships/image" Target="../media/image2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0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3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8">
            <a:extLst>
              <a:ext uri="{FF2B5EF4-FFF2-40B4-BE49-F238E27FC236}">
                <a16:creationId xmlns:a16="http://schemas.microsoft.com/office/drawing/2014/main" id="{14F0E1DF-B219-42EA-AE2B-2E54F6A8D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2133600"/>
            <a:ext cx="48958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600" b="1" u="sng">
                <a:solidFill>
                  <a:srgbClr val="FF0000"/>
                </a:solidFill>
              </a:rPr>
              <a:t>CAPITULO 6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600" b="1" u="sng">
                <a:solidFill>
                  <a:srgbClr val="FF0000"/>
                </a:solidFill>
              </a:rPr>
              <a:t>TEMAS ADICIONALES DE INFERENCIA ESTADÍSTICA</a:t>
            </a:r>
            <a:endParaRPr lang="es-PE" altLang="es-PE" sz="1600" b="1">
              <a:solidFill>
                <a:srgbClr val="FF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9">
            <a:extLst>
              <a:ext uri="{FF2B5EF4-FFF2-40B4-BE49-F238E27FC236}">
                <a16:creationId xmlns:a16="http://schemas.microsoft.com/office/drawing/2014/main" id="{314F7D34-B8F9-45A2-B624-F298A6152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319213"/>
            <a:ext cx="5486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5124" name="Text Box 10">
            <a:extLst>
              <a:ext uri="{FF2B5EF4-FFF2-40B4-BE49-F238E27FC236}">
                <a16:creationId xmlns:a16="http://schemas.microsoft.com/office/drawing/2014/main" id="{27E4D196-8B45-48D7-9539-CFDDB960C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20713"/>
            <a:ext cx="7639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2400" b="1">
                <a:latin typeface="Arial" panose="020B0604020202020204" pitchFamily="34" charset="0"/>
              </a:rPr>
              <a:t>UNSCH</a:t>
            </a:r>
          </a:p>
        </p:txBody>
      </p:sp>
      <p:sp>
        <p:nvSpPr>
          <p:cNvPr id="5125" name="Rectangle 11">
            <a:extLst>
              <a:ext uri="{FF2B5EF4-FFF2-40B4-BE49-F238E27FC236}">
                <a16:creationId xmlns:a16="http://schemas.microsoft.com/office/drawing/2014/main" id="{36912AF2-3F09-43F6-BC9F-331FD65F1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6237288"/>
            <a:ext cx="295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400" b="1">
                <a:latin typeface="Arial Narrow" panose="020B0606020202030204" pitchFamily="34" charset="0"/>
              </a:rPr>
              <a:t>11 de setiembre de 2016</a:t>
            </a:r>
            <a:endParaRPr lang="es-ES" altLang="es-PE" sz="1400" b="1">
              <a:latin typeface="Arial Narrow" panose="020B0606020202030204" pitchFamily="34" charset="0"/>
            </a:endParaRPr>
          </a:p>
        </p:txBody>
      </p:sp>
      <p:pic>
        <p:nvPicPr>
          <p:cNvPr id="5126" name="Picture 13" descr="UNSCH">
            <a:extLst>
              <a:ext uri="{FF2B5EF4-FFF2-40B4-BE49-F238E27FC236}">
                <a16:creationId xmlns:a16="http://schemas.microsoft.com/office/drawing/2014/main" id="{959973F6-7CFE-49E5-919D-C732DE0F3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613" y="287338"/>
            <a:ext cx="782637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14">
            <a:extLst>
              <a:ext uri="{FF2B5EF4-FFF2-40B4-BE49-F238E27FC236}">
                <a16:creationId xmlns:a16="http://schemas.microsoft.com/office/drawing/2014/main" id="{A6AC3FF8-A47A-4EEE-987D-6B201FD38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5805488"/>
            <a:ext cx="295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400" b="1">
                <a:latin typeface="Arial Narrow" panose="020B0606020202030204" pitchFamily="34" charset="0"/>
              </a:rPr>
              <a:t>Econ. Juan A. Huaripuma Vargas</a:t>
            </a:r>
            <a:endParaRPr lang="es-ES" altLang="es-PE" sz="1400" b="1">
              <a:latin typeface="Arial Narrow" panose="020B0606020202030204" pitchFamily="34" charset="0"/>
            </a:endParaRPr>
          </a:p>
        </p:txBody>
      </p:sp>
      <p:pic>
        <p:nvPicPr>
          <p:cNvPr id="5128" name="Imagen 1">
            <a:extLst>
              <a:ext uri="{FF2B5EF4-FFF2-40B4-BE49-F238E27FC236}">
                <a16:creationId xmlns:a16="http://schemas.microsoft.com/office/drawing/2014/main" id="{5B68990F-F01C-4657-A736-77E02CBC5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743075"/>
            <a:ext cx="3024187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951C7F8-9500-4FBA-AB17-399FA2C4B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Contribución incremental de una variable exógena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5363" name="Objeto 1">
            <a:extLst>
              <a:ext uri="{FF2B5EF4-FFF2-40B4-BE49-F238E27FC236}">
                <a16:creationId xmlns:a16="http://schemas.microsoft.com/office/drawing/2014/main" id="{4FDFD21A-711A-4D5D-AAA8-49F524328E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2150" y="3390900"/>
          <a:ext cx="1397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cuación" r:id="rId3" imgW="139518" imgH="76101" progId="Equation.3">
                  <p:embed/>
                </p:oleObj>
              </mc:Choice>
              <mc:Fallback>
                <p:oleObj name="Ecuación" r:id="rId3" imgW="139518" imgH="76101" progId="Equation.3">
                  <p:embed/>
                  <p:pic>
                    <p:nvPicPr>
                      <p:cNvPr id="0" name="Objeto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390900"/>
                        <a:ext cx="1397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17">
            <a:extLst>
              <a:ext uri="{FF2B5EF4-FFF2-40B4-BE49-F238E27FC236}">
                <a16:creationId xmlns:a16="http://schemas.microsoft.com/office/drawing/2014/main" id="{25AA7F4B-88EC-43E1-8832-11AB11593B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7588" y="5416550"/>
          <a:ext cx="24288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cuación" r:id="rId5" imgW="114151" imgH="215619" progId="Equation.3">
                  <p:embed/>
                </p:oleObj>
              </mc:Choice>
              <mc:Fallback>
                <p:oleObj name="Ecuación" r:id="rId5" imgW="114151" imgH="21561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588" y="5416550"/>
                        <a:ext cx="242887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17">
            <a:extLst>
              <a:ext uri="{FF2B5EF4-FFF2-40B4-BE49-F238E27FC236}">
                <a16:creationId xmlns:a16="http://schemas.microsoft.com/office/drawing/2014/main" id="{0579A865-E916-4811-861B-50031C89CC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927225"/>
          <a:ext cx="3508375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cuación" r:id="rId7" imgW="1651000" imgH="1346200" progId="Equation.3">
                  <p:embed/>
                </p:oleObj>
              </mc:Choice>
              <mc:Fallback>
                <p:oleObj name="Ecuación" r:id="rId7" imgW="1651000" imgH="1346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927225"/>
                        <a:ext cx="3508375" cy="260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17">
            <a:extLst>
              <a:ext uri="{FF2B5EF4-FFF2-40B4-BE49-F238E27FC236}">
                <a16:creationId xmlns:a16="http://schemas.microsoft.com/office/drawing/2014/main" id="{3FC7E8F0-BA2E-4D8F-AB96-7D7F81F4F6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8413" y="2344738"/>
          <a:ext cx="3454400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cuación" r:id="rId9" imgW="1625600" imgH="889000" progId="Equation.3">
                  <p:embed/>
                </p:oleObj>
              </mc:Choice>
              <mc:Fallback>
                <p:oleObj name="Ecuación" r:id="rId9" imgW="1625600" imgH="8890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413" y="2344738"/>
                        <a:ext cx="3454400" cy="172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Flecha derecha 1">
            <a:extLst>
              <a:ext uri="{FF2B5EF4-FFF2-40B4-BE49-F238E27FC236}">
                <a16:creationId xmlns:a16="http://schemas.microsoft.com/office/drawing/2014/main" id="{A7A18271-4DB5-4E5B-9A2E-FB6BF39A6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7663" y="3122613"/>
            <a:ext cx="701675" cy="234950"/>
          </a:xfrm>
          <a:prstGeom prst="rightArrow">
            <a:avLst>
              <a:gd name="adj1" fmla="val 50000"/>
              <a:gd name="adj2" fmla="val 49996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PE" altLang="es-P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3">
            <a:extLst>
              <a:ext uri="{FF2B5EF4-FFF2-40B4-BE49-F238E27FC236}">
                <a16:creationId xmlns:a16="http://schemas.microsoft.com/office/drawing/2014/main" id="{B47A57A7-7F5D-40CC-8485-A77769215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1773238"/>
            <a:ext cx="1430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Hipótesis: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A94369E7-A038-431A-9A2D-A45AB66F4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844675"/>
            <a:ext cx="1439862" cy="368300"/>
          </a:xfrm>
          <a:prstGeom prst="rect">
            <a:avLst/>
          </a:prstGeom>
          <a:solidFill>
            <a:srgbClr val="FF00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bg1"/>
                </a:solidFill>
                <a:latin typeface="Arial" panose="020B0604020202020204" pitchFamily="34" charset="0"/>
              </a:rPr>
              <a:t>Hipótesis:</a:t>
            </a:r>
            <a:endParaRPr lang="es-ES_tradnl" altLang="es-PE" sz="200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16388" name="Object 17">
            <a:extLst>
              <a:ext uri="{FF2B5EF4-FFF2-40B4-BE49-F238E27FC236}">
                <a16:creationId xmlns:a16="http://schemas.microsoft.com/office/drawing/2014/main" id="{82C8F224-9C7D-47CF-B3E3-FA5F1D9F23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324100"/>
          <a:ext cx="62071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cuación" r:id="rId3" imgW="291847" imgH="177646" progId="Equation.3">
                  <p:embed/>
                </p:oleObj>
              </mc:Choice>
              <mc:Fallback>
                <p:oleObj name="Ecuación" r:id="rId3" imgW="291847" imgH="17764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324100"/>
                        <a:ext cx="620712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7">
            <a:extLst>
              <a:ext uri="{FF2B5EF4-FFF2-40B4-BE49-F238E27FC236}">
                <a16:creationId xmlns:a16="http://schemas.microsoft.com/office/drawing/2014/main" id="{66C7B6C6-6E25-4D8E-876C-B6DEB9F495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1200" y="2744788"/>
          <a:ext cx="620713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cuación" r:id="rId5" imgW="291847" imgH="177646" progId="Equation.3">
                  <p:embed/>
                </p:oleObj>
              </mc:Choice>
              <mc:Fallback>
                <p:oleObj name="Ecuación" r:id="rId5" imgW="291847" imgH="17764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2744788"/>
                        <a:ext cx="620713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3">
            <a:extLst>
              <a:ext uri="{FF2B5EF4-FFF2-40B4-BE49-F238E27FC236}">
                <a16:creationId xmlns:a16="http://schemas.microsoft.com/office/drawing/2014/main" id="{050ACC02-D4AB-4EE1-B1C5-90DDBEBAF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213100"/>
            <a:ext cx="2592387" cy="36988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bg1"/>
                </a:solidFill>
                <a:latin typeface="Arial" panose="020B0604020202020204" pitchFamily="34" charset="0"/>
              </a:rPr>
              <a:t>Estadístico de prueba:</a:t>
            </a:r>
            <a:endParaRPr lang="es-ES_tradnl" altLang="es-PE" sz="200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16391" name="Object 17">
            <a:extLst>
              <a:ext uri="{FF2B5EF4-FFF2-40B4-BE49-F238E27FC236}">
                <a16:creationId xmlns:a16="http://schemas.microsoft.com/office/drawing/2014/main" id="{00C2F55B-707C-4DA5-B364-9D3A0EDA94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0" y="3819525"/>
          <a:ext cx="4641850" cy="163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cuación" r:id="rId7" imgW="2184120" imgH="850680" progId="Equation.3">
                  <p:embed/>
                </p:oleObj>
              </mc:Choice>
              <mc:Fallback>
                <p:oleObj name="Ecuación" r:id="rId7" imgW="2184120" imgH="8506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3819525"/>
                        <a:ext cx="4641850" cy="163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 Box 3">
            <a:extLst>
              <a:ext uri="{FF2B5EF4-FFF2-40B4-BE49-F238E27FC236}">
                <a16:creationId xmlns:a16="http://schemas.microsoft.com/office/drawing/2014/main" id="{09816DF6-6FB2-4D85-8B69-151753C3D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75" y="2339975"/>
            <a:ext cx="6327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La variable exógena no debe incorporase al modelo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sp>
        <p:nvSpPr>
          <p:cNvPr id="16393" name="Text Box 3">
            <a:extLst>
              <a:ext uri="{FF2B5EF4-FFF2-40B4-BE49-F238E27FC236}">
                <a16:creationId xmlns:a16="http://schemas.microsoft.com/office/drawing/2014/main" id="{67DE194E-5B3B-4431-BF18-A1900D087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708275"/>
            <a:ext cx="6327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La variable exógena debe incorporase al modelo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sp>
        <p:nvSpPr>
          <p:cNvPr id="16394" name="Rectangle 2">
            <a:extLst>
              <a:ext uri="{FF2B5EF4-FFF2-40B4-BE49-F238E27FC236}">
                <a16:creationId xmlns:a16="http://schemas.microsoft.com/office/drawing/2014/main" id="{25CF091A-F1F7-48B8-BAEF-207F740E2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Contribución incremental de una variable exógena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>
            <a:extLst>
              <a:ext uri="{FF2B5EF4-FFF2-40B4-BE49-F238E27FC236}">
                <a16:creationId xmlns:a16="http://schemas.microsoft.com/office/drawing/2014/main" id="{819A0E62-0D02-43F8-AEC0-500FBD85B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1773238"/>
            <a:ext cx="3375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Dado la siguiente FRM: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52E874A6-4428-4470-AF55-C91B88C97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Prueba de estabilidad estructural o paramétrica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7412" name="Object 17">
            <a:extLst>
              <a:ext uri="{FF2B5EF4-FFF2-40B4-BE49-F238E27FC236}">
                <a16:creationId xmlns:a16="http://schemas.microsoft.com/office/drawing/2014/main" id="{C8EEEF3A-2BFA-4C24-8608-56F2E3DC73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6275" y="2205038"/>
          <a:ext cx="267176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cuación" r:id="rId3" imgW="1257300" imgH="228600" progId="Equation.3">
                  <p:embed/>
                </p:oleObj>
              </mc:Choice>
              <mc:Fallback>
                <p:oleObj name="Ecuación" r:id="rId3" imgW="12573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2205038"/>
                        <a:ext cx="267176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3">
            <a:extLst>
              <a:ext uri="{FF2B5EF4-FFF2-40B4-BE49-F238E27FC236}">
                <a16:creationId xmlns:a16="http://schemas.microsoft.com/office/drawing/2014/main" id="{C5B0F44C-79EC-4E31-9487-095474662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771775"/>
            <a:ext cx="7964487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>
                <a:latin typeface="Arial" panose="020B0604020202020204" pitchFamily="34" charset="0"/>
              </a:rPr>
              <a:t>¿Es posible suponer que la relación entre la variable endógena y las exógenas no cambió en el lapso de tiempo que consideramos?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>
                <a:latin typeface="Arial" panose="020B0604020202020204" pitchFamily="34" charset="0"/>
              </a:rPr>
              <a:t>¿Los valores de los parámetros permanecen constantes a lo largo del periodo de tiempo que consideramos?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>
                <a:latin typeface="Arial" panose="020B0604020202020204" pitchFamily="34" charset="0"/>
              </a:rPr>
              <a:t>El cambio estructural puede deberse a fuerzas externas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>
                <a:latin typeface="Arial" panose="020B0604020202020204" pitchFamily="34" charset="0"/>
              </a:rPr>
              <a:t>¿Cómo saber que ocurrió un cambio estructural?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>
            <a:extLst>
              <a:ext uri="{FF2B5EF4-FFF2-40B4-BE49-F238E27FC236}">
                <a16:creationId xmlns:a16="http://schemas.microsoft.com/office/drawing/2014/main" id="{DBE0D22E-54DF-4C19-965D-D9127EE03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1773238"/>
            <a:ext cx="7954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Dado los siguientes modelos: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E094530D-F7B5-4F31-A78C-5B981EADB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Prueba de estabilidad estructural o paramétrica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8436" name="Object 17">
            <a:extLst>
              <a:ext uri="{FF2B5EF4-FFF2-40B4-BE49-F238E27FC236}">
                <a16:creationId xmlns:a16="http://schemas.microsoft.com/office/drawing/2014/main" id="{499654DF-125A-46DB-B802-BA908785A2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2997200"/>
          <a:ext cx="267176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cuación" r:id="rId3" imgW="1257300" imgH="228600" progId="Equation.3">
                  <p:embed/>
                </p:oleObj>
              </mc:Choice>
              <mc:Fallback>
                <p:oleObj name="Ecuación" r:id="rId3" imgW="12573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997200"/>
                        <a:ext cx="267176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3">
            <a:extLst>
              <a:ext uri="{FF2B5EF4-FFF2-40B4-BE49-F238E27FC236}">
                <a16:creationId xmlns:a16="http://schemas.microsoft.com/office/drawing/2014/main" id="{F14A1373-80AD-4238-A929-2BFDED0A9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060700"/>
            <a:ext cx="1439863" cy="368300"/>
          </a:xfrm>
          <a:prstGeom prst="rect">
            <a:avLst/>
          </a:prstGeom>
          <a:solidFill>
            <a:srgbClr val="FF00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bg1"/>
                </a:solidFill>
                <a:latin typeface="Arial" panose="020B0604020202020204" pitchFamily="34" charset="0"/>
              </a:rPr>
              <a:t>1970-1981</a:t>
            </a:r>
            <a:endParaRPr lang="es-ES_tradnl" altLang="es-PE" sz="200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18438" name="Object 17">
            <a:extLst>
              <a:ext uri="{FF2B5EF4-FFF2-40B4-BE49-F238E27FC236}">
                <a16:creationId xmlns:a16="http://schemas.microsoft.com/office/drawing/2014/main" id="{3D32A41C-318A-406A-9B2D-FD53612D59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4475" y="3656013"/>
          <a:ext cx="26447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cuación" r:id="rId5" imgW="1244600" imgH="228600" progId="Equation.3">
                  <p:embed/>
                </p:oleObj>
              </mc:Choice>
              <mc:Fallback>
                <p:oleObj name="Ecuación" r:id="rId5" imgW="12446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475" y="3656013"/>
                        <a:ext cx="264477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3">
            <a:extLst>
              <a:ext uri="{FF2B5EF4-FFF2-40B4-BE49-F238E27FC236}">
                <a16:creationId xmlns:a16="http://schemas.microsoft.com/office/drawing/2014/main" id="{FAB2074C-B349-4893-971C-B8B6FC5C9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730625"/>
            <a:ext cx="1439863" cy="368300"/>
          </a:xfrm>
          <a:prstGeom prst="rect">
            <a:avLst/>
          </a:prstGeom>
          <a:solidFill>
            <a:srgbClr val="FF00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bg1"/>
                </a:solidFill>
                <a:latin typeface="Arial" panose="020B0604020202020204" pitchFamily="34" charset="0"/>
              </a:rPr>
              <a:t>1970-1982</a:t>
            </a:r>
            <a:endParaRPr lang="es-ES_tradnl" altLang="es-PE" sz="200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18440" name="Object 17">
            <a:extLst>
              <a:ext uri="{FF2B5EF4-FFF2-40B4-BE49-F238E27FC236}">
                <a16:creationId xmlns:a16="http://schemas.microsoft.com/office/drawing/2014/main" id="{AD75C798-2ACF-4CC5-A0E5-E2B38F146E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1463" y="2349500"/>
          <a:ext cx="25908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cuación" r:id="rId7" imgW="1219200" imgH="228600" progId="Equation.3">
                  <p:embed/>
                </p:oleObj>
              </mc:Choice>
              <mc:Fallback>
                <p:oleObj name="Ecuación" r:id="rId7" imgW="12192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463" y="2349500"/>
                        <a:ext cx="25908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Text Box 3">
            <a:extLst>
              <a:ext uri="{FF2B5EF4-FFF2-40B4-BE49-F238E27FC236}">
                <a16:creationId xmlns:a16="http://schemas.microsoft.com/office/drawing/2014/main" id="{741F0A0B-2A55-458C-A2DA-ED30D4D8A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411413"/>
            <a:ext cx="1439863" cy="368300"/>
          </a:xfrm>
          <a:prstGeom prst="rect">
            <a:avLst/>
          </a:prstGeom>
          <a:solidFill>
            <a:srgbClr val="FF00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bg1"/>
                </a:solidFill>
                <a:latin typeface="Arial" panose="020B0604020202020204" pitchFamily="34" charset="0"/>
              </a:rPr>
              <a:t>1970-1995</a:t>
            </a:r>
            <a:endParaRPr lang="es-ES_tradnl" altLang="es-PE" sz="200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18442" name="Text Box 3">
            <a:extLst>
              <a:ext uri="{FF2B5EF4-FFF2-40B4-BE49-F238E27FC236}">
                <a16:creationId xmlns:a16="http://schemas.microsoft.com/office/drawing/2014/main" id="{B50CC312-53B0-4593-A600-0FA9D91C9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356100"/>
            <a:ext cx="3455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Estimar el modelo [a] supone: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sp>
        <p:nvSpPr>
          <p:cNvPr id="18443" name="Text Box 3">
            <a:extLst>
              <a:ext uri="{FF2B5EF4-FFF2-40B4-BE49-F238E27FC236}">
                <a16:creationId xmlns:a16="http://schemas.microsoft.com/office/drawing/2014/main" id="{784946D0-5655-4DD1-896B-856096C62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2420938"/>
            <a:ext cx="503238" cy="369887"/>
          </a:xfrm>
          <a:prstGeom prst="rect">
            <a:avLst/>
          </a:prstGeom>
          <a:solidFill>
            <a:srgbClr val="FF00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bg1"/>
                </a:solidFill>
                <a:latin typeface="Arial" panose="020B0604020202020204" pitchFamily="34" charset="0"/>
              </a:rPr>
              <a:t>[a]</a:t>
            </a:r>
            <a:endParaRPr lang="es-ES_tradnl" altLang="es-PE" sz="200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18444" name="Text Box 3">
            <a:extLst>
              <a:ext uri="{FF2B5EF4-FFF2-40B4-BE49-F238E27FC236}">
                <a16:creationId xmlns:a16="http://schemas.microsoft.com/office/drawing/2014/main" id="{38F0D4E3-2B78-475B-BDF1-0875513E8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3068638"/>
            <a:ext cx="503238" cy="369887"/>
          </a:xfrm>
          <a:prstGeom prst="rect">
            <a:avLst/>
          </a:prstGeom>
          <a:solidFill>
            <a:srgbClr val="FF00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bg1"/>
                </a:solidFill>
                <a:latin typeface="Arial" panose="020B0604020202020204" pitchFamily="34" charset="0"/>
              </a:rPr>
              <a:t>[b]</a:t>
            </a:r>
            <a:endParaRPr lang="es-ES_tradnl" altLang="es-PE" sz="200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18445" name="Text Box 3">
            <a:extLst>
              <a:ext uri="{FF2B5EF4-FFF2-40B4-BE49-F238E27FC236}">
                <a16:creationId xmlns:a16="http://schemas.microsoft.com/office/drawing/2014/main" id="{522B3CC0-BE2A-4AF8-93C2-766D07521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3708400"/>
            <a:ext cx="503238" cy="368300"/>
          </a:xfrm>
          <a:prstGeom prst="rect">
            <a:avLst/>
          </a:prstGeom>
          <a:solidFill>
            <a:srgbClr val="FF00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bg1"/>
                </a:solidFill>
                <a:latin typeface="Arial" panose="020B0604020202020204" pitchFamily="34" charset="0"/>
              </a:rPr>
              <a:t>[c]</a:t>
            </a:r>
            <a:endParaRPr lang="es-ES_tradnl" altLang="es-PE" sz="200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18446" name="Object 17">
            <a:extLst>
              <a:ext uri="{FF2B5EF4-FFF2-40B4-BE49-F238E27FC236}">
                <a16:creationId xmlns:a16="http://schemas.microsoft.com/office/drawing/2014/main" id="{019FE6D7-8366-4326-B981-FFB4690588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5275" y="5014913"/>
          <a:ext cx="159226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cuación" r:id="rId9" imgW="748975" imgH="215806" progId="Equation.3">
                  <p:embed/>
                </p:oleObj>
              </mc:Choice>
              <mc:Fallback>
                <p:oleObj name="Ecuación" r:id="rId9" imgW="748975" imgH="21580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5014913"/>
                        <a:ext cx="159226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7">
            <a:extLst>
              <a:ext uri="{FF2B5EF4-FFF2-40B4-BE49-F238E27FC236}">
                <a16:creationId xmlns:a16="http://schemas.microsoft.com/office/drawing/2014/main" id="{E27643CC-FB6F-45EB-A4D6-9291776DB8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7425" y="5013325"/>
          <a:ext cx="17002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Ecuación" r:id="rId11" imgW="799753" imgH="215806" progId="Equation.3">
                  <p:embed/>
                </p:oleObj>
              </mc:Choice>
              <mc:Fallback>
                <p:oleObj name="Ecuación" r:id="rId11" imgW="799753" imgH="21580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425" y="5013325"/>
                        <a:ext cx="170021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>
            <a:extLst>
              <a:ext uri="{FF2B5EF4-FFF2-40B4-BE49-F238E27FC236}">
                <a16:creationId xmlns:a16="http://schemas.microsoft.com/office/drawing/2014/main" id="{A5066CE7-6288-408C-A14C-91E8E328E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1773238"/>
            <a:ext cx="79549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Si no existe cambio estructural estimaríamos el siguiente modelo restringido: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CDFD6298-D260-4B95-8445-AF8FB953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Prueba de estabilidad estructural o paramétrica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9460" name="Object 17">
            <a:extLst>
              <a:ext uri="{FF2B5EF4-FFF2-40B4-BE49-F238E27FC236}">
                <a16:creationId xmlns:a16="http://schemas.microsoft.com/office/drawing/2014/main" id="{93B9636F-0EA6-43D9-B44C-58DFC031EB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2481263"/>
          <a:ext cx="267176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Ecuación" r:id="rId3" imgW="1257300" imgH="228600" progId="Equation.3">
                  <p:embed/>
                </p:oleObj>
              </mc:Choice>
              <mc:Fallback>
                <p:oleObj name="Ecuación" r:id="rId3" imgW="12573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481263"/>
                        <a:ext cx="2671762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3">
            <a:extLst>
              <a:ext uri="{FF2B5EF4-FFF2-40B4-BE49-F238E27FC236}">
                <a16:creationId xmlns:a16="http://schemas.microsoft.com/office/drawing/2014/main" id="{29067252-5D96-4F4F-A3E0-38C0FAECA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555875"/>
            <a:ext cx="1439863" cy="368300"/>
          </a:xfrm>
          <a:prstGeom prst="rect">
            <a:avLst/>
          </a:prstGeom>
          <a:solidFill>
            <a:srgbClr val="FF00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bg1"/>
                </a:solidFill>
                <a:latin typeface="Arial" panose="020B0604020202020204" pitchFamily="34" charset="0"/>
              </a:rPr>
              <a:t>1970-1995</a:t>
            </a:r>
            <a:endParaRPr lang="es-ES_tradnl" altLang="es-PE" sz="200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19462" name="Text Box 3">
            <a:extLst>
              <a:ext uri="{FF2B5EF4-FFF2-40B4-BE49-F238E27FC236}">
                <a16:creationId xmlns:a16="http://schemas.microsoft.com/office/drawing/2014/main" id="{2D5449EA-F7EB-4E06-8B6F-FC437D71D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275013"/>
            <a:ext cx="1511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Donde: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sp>
        <p:nvSpPr>
          <p:cNvPr id="19463" name="Text Box 3">
            <a:extLst>
              <a:ext uri="{FF2B5EF4-FFF2-40B4-BE49-F238E27FC236}">
                <a16:creationId xmlns:a16="http://schemas.microsoft.com/office/drawing/2014/main" id="{BEA9DD2B-FB13-45A2-9D29-FCF5BD9DD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5292725"/>
            <a:ext cx="503238" cy="368300"/>
          </a:xfrm>
          <a:prstGeom prst="rect">
            <a:avLst/>
          </a:prstGeom>
          <a:solidFill>
            <a:srgbClr val="FF00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bg1"/>
                </a:solidFill>
                <a:latin typeface="Arial" panose="020B0604020202020204" pitchFamily="34" charset="0"/>
              </a:rPr>
              <a:t>[1]</a:t>
            </a:r>
            <a:endParaRPr lang="es-ES_tradnl" altLang="es-PE" sz="200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19464" name="Object 17">
            <a:extLst>
              <a:ext uri="{FF2B5EF4-FFF2-40B4-BE49-F238E27FC236}">
                <a16:creationId xmlns:a16="http://schemas.microsoft.com/office/drawing/2014/main" id="{72C5CCDE-C532-4451-87A3-5B04F1B3F4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944938"/>
          <a:ext cx="26987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cuación" r:id="rId5" imgW="1269449" imgH="253890" progId="Equation.3">
                  <p:embed/>
                </p:oleObj>
              </mc:Choice>
              <mc:Fallback>
                <p:oleObj name="Ecuación" r:id="rId5" imgW="1269449" imgH="25389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944938"/>
                        <a:ext cx="269875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17">
            <a:extLst>
              <a:ext uri="{FF2B5EF4-FFF2-40B4-BE49-F238E27FC236}">
                <a16:creationId xmlns:a16="http://schemas.microsoft.com/office/drawing/2014/main" id="{75FFC87A-5DE0-4031-B012-9CFF538F6D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1213" y="4941888"/>
          <a:ext cx="383222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Ecuación" r:id="rId7" imgW="1803400" imgH="482600" progId="Equation.3">
                  <p:embed/>
                </p:oleObj>
              </mc:Choice>
              <mc:Fallback>
                <p:oleObj name="Ecuación" r:id="rId7" imgW="1803400" imgH="482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4941888"/>
                        <a:ext cx="3832225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Flecha derecha 1">
            <a:extLst>
              <a:ext uri="{FF2B5EF4-FFF2-40B4-BE49-F238E27FC236}">
                <a16:creationId xmlns:a16="http://schemas.microsoft.com/office/drawing/2014/main" id="{21D8D436-2FDF-451C-8820-87A133CBB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4076700"/>
            <a:ext cx="649288" cy="215900"/>
          </a:xfrm>
          <a:prstGeom prst="rightArrow">
            <a:avLst>
              <a:gd name="adj1" fmla="val 50000"/>
              <a:gd name="adj2" fmla="val 50123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PE" altLang="es-PE"/>
          </a:p>
        </p:txBody>
      </p:sp>
      <p:graphicFrame>
        <p:nvGraphicFramePr>
          <p:cNvPr id="19467" name="Object 17">
            <a:extLst>
              <a:ext uri="{FF2B5EF4-FFF2-40B4-BE49-F238E27FC236}">
                <a16:creationId xmlns:a16="http://schemas.microsoft.com/office/drawing/2014/main" id="{E9718070-740E-4241-8F1F-50A66DC5AB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80088" y="3671888"/>
          <a:ext cx="151130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Ecuación" r:id="rId9" imgW="710891" imgH="431613" progId="Equation.3">
                  <p:embed/>
                </p:oleObj>
              </mc:Choice>
              <mc:Fallback>
                <p:oleObj name="Ecuación" r:id="rId9" imgW="710891" imgH="43161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3671888"/>
                        <a:ext cx="1511300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F19D073-837C-471B-88D4-519F9BC0B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Prueba de estabilidad estructural o paramétrica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0483" name="Object 17">
            <a:extLst>
              <a:ext uri="{FF2B5EF4-FFF2-40B4-BE49-F238E27FC236}">
                <a16:creationId xmlns:a16="http://schemas.microsoft.com/office/drawing/2014/main" id="{390113DE-D582-4B02-8D1D-FEED1142CA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6088" y="2490788"/>
          <a:ext cx="26987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cuación" r:id="rId3" imgW="1270000" imgH="228600" progId="Equation.3">
                  <p:embed/>
                </p:oleObj>
              </mc:Choice>
              <mc:Fallback>
                <p:oleObj name="Ecuación" r:id="rId3" imgW="12700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2490788"/>
                        <a:ext cx="269875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3">
            <a:extLst>
              <a:ext uri="{FF2B5EF4-FFF2-40B4-BE49-F238E27FC236}">
                <a16:creationId xmlns:a16="http://schemas.microsoft.com/office/drawing/2014/main" id="{86A34206-DDEF-4FD0-8D33-FC2EBD2E0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773238"/>
            <a:ext cx="79549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Si se produce un cambio estructural en 1982 deberíamos estimar el siguiente modelo: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sp>
        <p:nvSpPr>
          <p:cNvPr id="20485" name="Text Box 3">
            <a:extLst>
              <a:ext uri="{FF2B5EF4-FFF2-40B4-BE49-F238E27FC236}">
                <a16:creationId xmlns:a16="http://schemas.microsoft.com/office/drawing/2014/main" id="{FDDD27EA-3D1E-4B01-9FC9-3B6F1D75E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2554288"/>
            <a:ext cx="1439862" cy="369887"/>
          </a:xfrm>
          <a:prstGeom prst="rect">
            <a:avLst/>
          </a:prstGeom>
          <a:solidFill>
            <a:srgbClr val="FF00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bg1"/>
                </a:solidFill>
                <a:latin typeface="Arial" panose="020B0604020202020204" pitchFamily="34" charset="0"/>
              </a:rPr>
              <a:t>1970-1981</a:t>
            </a:r>
            <a:endParaRPr lang="es-ES_tradnl" altLang="es-PE" sz="200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20486" name="Text Box 3">
            <a:extLst>
              <a:ext uri="{FF2B5EF4-FFF2-40B4-BE49-F238E27FC236}">
                <a16:creationId xmlns:a16="http://schemas.microsoft.com/office/drawing/2014/main" id="{2F458F53-F8A2-47BA-98D1-92524F845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3675" y="5148263"/>
            <a:ext cx="503238" cy="368300"/>
          </a:xfrm>
          <a:prstGeom prst="rect">
            <a:avLst/>
          </a:prstGeom>
          <a:solidFill>
            <a:srgbClr val="FF00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bg1"/>
                </a:solidFill>
                <a:latin typeface="Arial" panose="020B0604020202020204" pitchFamily="34" charset="0"/>
              </a:rPr>
              <a:t>[2]</a:t>
            </a:r>
            <a:endParaRPr lang="es-ES_tradnl" altLang="es-PE" sz="200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20487" name="Object 17">
            <a:extLst>
              <a:ext uri="{FF2B5EF4-FFF2-40B4-BE49-F238E27FC236}">
                <a16:creationId xmlns:a16="http://schemas.microsoft.com/office/drawing/2014/main" id="{D6CF2DB4-BAF1-44AB-A408-2ABA9AF674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4016375"/>
          <a:ext cx="28067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cuación" r:id="rId5" imgW="1320227" imgH="253890" progId="Equation.3">
                  <p:embed/>
                </p:oleObj>
              </mc:Choice>
              <mc:Fallback>
                <p:oleObj name="Ecuación" r:id="rId5" imgW="1320227" imgH="25389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016375"/>
                        <a:ext cx="28067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17">
            <a:extLst>
              <a:ext uri="{FF2B5EF4-FFF2-40B4-BE49-F238E27FC236}">
                <a16:creationId xmlns:a16="http://schemas.microsoft.com/office/drawing/2014/main" id="{50140055-0B2A-4C0E-9CF4-2B0D68E283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5014913"/>
          <a:ext cx="404812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cuación" r:id="rId7" imgW="1905000" imgH="482600" progId="Equation.3">
                  <p:embed/>
                </p:oleObj>
              </mc:Choice>
              <mc:Fallback>
                <p:oleObj name="Ecuación" r:id="rId7" imgW="1905000" imgH="482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014913"/>
                        <a:ext cx="4048125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Flecha derecha 19">
            <a:extLst>
              <a:ext uri="{FF2B5EF4-FFF2-40B4-BE49-F238E27FC236}">
                <a16:creationId xmlns:a16="http://schemas.microsoft.com/office/drawing/2014/main" id="{E5ED5502-2BDA-4712-9E76-A394F384A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4149725"/>
            <a:ext cx="649288" cy="215900"/>
          </a:xfrm>
          <a:prstGeom prst="rightArrow">
            <a:avLst>
              <a:gd name="adj1" fmla="val 50000"/>
              <a:gd name="adj2" fmla="val 50123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PE" altLang="es-PE"/>
          </a:p>
        </p:txBody>
      </p:sp>
      <p:graphicFrame>
        <p:nvGraphicFramePr>
          <p:cNvPr id="20490" name="Object 17">
            <a:extLst>
              <a:ext uri="{FF2B5EF4-FFF2-40B4-BE49-F238E27FC236}">
                <a16:creationId xmlns:a16="http://schemas.microsoft.com/office/drawing/2014/main" id="{474C7EAA-E167-4B08-AC2A-029D0DB563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3100" y="3743325"/>
          <a:ext cx="1565275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cuación" r:id="rId9" imgW="736600" imgH="469900" progId="Equation.3">
                  <p:embed/>
                </p:oleObj>
              </mc:Choice>
              <mc:Fallback>
                <p:oleObj name="Ecuación" r:id="rId9" imgW="7366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3743325"/>
                        <a:ext cx="1565275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Text Box 3">
            <a:extLst>
              <a:ext uri="{FF2B5EF4-FFF2-40B4-BE49-F238E27FC236}">
                <a16:creationId xmlns:a16="http://schemas.microsoft.com/office/drawing/2014/main" id="{51C42E4A-D642-43F2-9C0D-AF7D46014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3357563"/>
            <a:ext cx="1511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Donde: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7D56FBC-AB84-48B5-9CFA-843548F44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Prueba de estabilidad estructural o paramétrica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1507" name="Object 17">
            <a:extLst>
              <a:ext uri="{FF2B5EF4-FFF2-40B4-BE49-F238E27FC236}">
                <a16:creationId xmlns:a16="http://schemas.microsoft.com/office/drawing/2014/main" id="{EDE0F13F-F670-4EDD-B505-47262A0528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6088" y="2490788"/>
          <a:ext cx="26987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cuación" r:id="rId3" imgW="1270000" imgH="228600" progId="Equation.3">
                  <p:embed/>
                </p:oleObj>
              </mc:Choice>
              <mc:Fallback>
                <p:oleObj name="Ecuación" r:id="rId3" imgW="12700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2490788"/>
                        <a:ext cx="269875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3">
            <a:extLst>
              <a:ext uri="{FF2B5EF4-FFF2-40B4-BE49-F238E27FC236}">
                <a16:creationId xmlns:a16="http://schemas.microsoft.com/office/drawing/2014/main" id="{59AF2F5E-0AD1-478A-93DD-2DEFE3682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773238"/>
            <a:ext cx="7954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Y además el siguiente modelo: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sp>
        <p:nvSpPr>
          <p:cNvPr id="21509" name="Text Box 3">
            <a:extLst>
              <a:ext uri="{FF2B5EF4-FFF2-40B4-BE49-F238E27FC236}">
                <a16:creationId xmlns:a16="http://schemas.microsoft.com/office/drawing/2014/main" id="{03356924-0298-497D-9C37-FD1AAB942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2554288"/>
            <a:ext cx="1439862" cy="368300"/>
          </a:xfrm>
          <a:prstGeom prst="rect">
            <a:avLst/>
          </a:prstGeom>
          <a:solidFill>
            <a:srgbClr val="FF00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bg1"/>
                </a:solidFill>
                <a:latin typeface="Arial" panose="020B0604020202020204" pitchFamily="34" charset="0"/>
              </a:rPr>
              <a:t>1982-1995</a:t>
            </a:r>
            <a:endParaRPr lang="es-ES_tradnl" altLang="es-PE" sz="200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21510" name="Text Box 3">
            <a:extLst>
              <a:ext uri="{FF2B5EF4-FFF2-40B4-BE49-F238E27FC236}">
                <a16:creationId xmlns:a16="http://schemas.microsoft.com/office/drawing/2014/main" id="{D1D874F0-F2A8-421D-8C6E-FA91CC786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5148263"/>
            <a:ext cx="503238" cy="368300"/>
          </a:xfrm>
          <a:prstGeom prst="rect">
            <a:avLst/>
          </a:prstGeom>
          <a:solidFill>
            <a:srgbClr val="FF00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bg1"/>
                </a:solidFill>
                <a:latin typeface="Arial" panose="020B0604020202020204" pitchFamily="34" charset="0"/>
              </a:rPr>
              <a:t>[3]</a:t>
            </a:r>
            <a:endParaRPr lang="es-ES_tradnl" altLang="es-PE" sz="200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21511" name="Object 17">
            <a:extLst>
              <a:ext uri="{FF2B5EF4-FFF2-40B4-BE49-F238E27FC236}">
                <a16:creationId xmlns:a16="http://schemas.microsoft.com/office/drawing/2014/main" id="{6F484435-E9E9-42F6-9DD0-B45A019516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063" y="3873500"/>
          <a:ext cx="288766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Ecuación" r:id="rId5" imgW="1358310" imgH="253890" progId="Equation.3">
                  <p:embed/>
                </p:oleObj>
              </mc:Choice>
              <mc:Fallback>
                <p:oleObj name="Ecuación" r:id="rId5" imgW="1358310" imgH="25389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3873500"/>
                        <a:ext cx="288766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17">
            <a:extLst>
              <a:ext uri="{FF2B5EF4-FFF2-40B4-BE49-F238E27FC236}">
                <a16:creationId xmlns:a16="http://schemas.microsoft.com/office/drawing/2014/main" id="{729B85A2-E005-4ACF-8AAD-0ABC6C9071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3275" y="4870450"/>
          <a:ext cx="4129088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cuación" r:id="rId7" imgW="1943100" imgH="482600" progId="Equation.3">
                  <p:embed/>
                </p:oleObj>
              </mc:Choice>
              <mc:Fallback>
                <p:oleObj name="Ecuación" r:id="rId7" imgW="1943100" imgH="482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4870450"/>
                        <a:ext cx="4129088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Flecha derecha 19">
            <a:extLst>
              <a:ext uri="{FF2B5EF4-FFF2-40B4-BE49-F238E27FC236}">
                <a16:creationId xmlns:a16="http://schemas.microsoft.com/office/drawing/2014/main" id="{970D42C2-3BCE-40C7-A3D5-562E4D620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3933825"/>
            <a:ext cx="649288" cy="215900"/>
          </a:xfrm>
          <a:prstGeom prst="rightArrow">
            <a:avLst>
              <a:gd name="adj1" fmla="val 50000"/>
              <a:gd name="adj2" fmla="val 50123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PE" altLang="es-PE"/>
          </a:p>
        </p:txBody>
      </p:sp>
      <p:graphicFrame>
        <p:nvGraphicFramePr>
          <p:cNvPr id="21514" name="Object 17">
            <a:extLst>
              <a:ext uri="{FF2B5EF4-FFF2-40B4-BE49-F238E27FC236}">
                <a16:creationId xmlns:a16="http://schemas.microsoft.com/office/drawing/2014/main" id="{F21618ED-D8FE-4032-88BD-B1090BB5F1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0400" y="3527425"/>
          <a:ext cx="159226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Ecuación" r:id="rId9" imgW="749300" imgH="469900" progId="Equation.3">
                  <p:embed/>
                </p:oleObj>
              </mc:Choice>
              <mc:Fallback>
                <p:oleObj name="Ecuación" r:id="rId9" imgW="7493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400" y="3527425"/>
                        <a:ext cx="1592263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5" name="Text Box 3">
            <a:extLst>
              <a:ext uri="{FF2B5EF4-FFF2-40B4-BE49-F238E27FC236}">
                <a16:creationId xmlns:a16="http://schemas.microsoft.com/office/drawing/2014/main" id="{313917A0-6652-4C52-8858-9C9A212B5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3203575"/>
            <a:ext cx="1511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Donde: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CD8B9C3-BB8A-4415-AEBF-B9B13DB53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Prueba de estabilidad estructural o paramétrica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8DF32323-19AD-4762-A8C2-25843BC1A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844675"/>
            <a:ext cx="2374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De [2] y [3] se tiene: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22532" name="Object 17">
            <a:extLst>
              <a:ext uri="{FF2B5EF4-FFF2-40B4-BE49-F238E27FC236}">
                <a16:creationId xmlns:a16="http://schemas.microsoft.com/office/drawing/2014/main" id="{F5559899-CBC9-41BA-BB9F-20857A2E4B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349500"/>
          <a:ext cx="5586412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cuación" r:id="rId3" imgW="2628900" imgH="482600" progId="Equation.3">
                  <p:embed/>
                </p:oleObj>
              </mc:Choice>
              <mc:Fallback>
                <p:oleObj name="Ecuación" r:id="rId3" imgW="2628900" imgH="482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349500"/>
                        <a:ext cx="5586412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17">
            <a:extLst>
              <a:ext uri="{FF2B5EF4-FFF2-40B4-BE49-F238E27FC236}">
                <a16:creationId xmlns:a16="http://schemas.microsoft.com/office/drawing/2014/main" id="{796B82C7-1828-4786-ACD5-59137D9F4C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357563"/>
          <a:ext cx="377825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cuación" r:id="rId5" imgW="1777229" imgH="482391" progId="Equation.3">
                  <p:embed/>
                </p:oleObj>
              </mc:Choice>
              <mc:Fallback>
                <p:oleObj name="Ecuación" r:id="rId5" imgW="1777229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357563"/>
                        <a:ext cx="377825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17">
            <a:extLst>
              <a:ext uri="{FF2B5EF4-FFF2-40B4-BE49-F238E27FC236}">
                <a16:creationId xmlns:a16="http://schemas.microsoft.com/office/drawing/2014/main" id="{DDBC293E-5475-4EF4-866F-24B19052E4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3288" y="5014913"/>
          <a:ext cx="69088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cuación" r:id="rId7" imgW="3251200" imgH="482600" progId="Equation.3">
                  <p:embed/>
                </p:oleObj>
              </mc:Choice>
              <mc:Fallback>
                <p:oleObj name="Ecuación" r:id="rId7" imgW="3251200" imgH="482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5014913"/>
                        <a:ext cx="690880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3">
            <a:extLst>
              <a:ext uri="{FF2B5EF4-FFF2-40B4-BE49-F238E27FC236}">
                <a16:creationId xmlns:a16="http://schemas.microsoft.com/office/drawing/2014/main" id="{604F9AD0-1D8F-474D-963B-DF2BF416B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3573463"/>
            <a:ext cx="503238" cy="368300"/>
          </a:xfrm>
          <a:prstGeom prst="rect">
            <a:avLst/>
          </a:prstGeom>
          <a:solidFill>
            <a:srgbClr val="FF00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bg1"/>
                </a:solidFill>
                <a:latin typeface="Arial" panose="020B0604020202020204" pitchFamily="34" charset="0"/>
              </a:rPr>
              <a:t>[4]</a:t>
            </a:r>
            <a:endParaRPr lang="es-ES_tradnl" altLang="es-PE" sz="200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22536" name="Text Box 3">
            <a:extLst>
              <a:ext uri="{FF2B5EF4-FFF2-40B4-BE49-F238E27FC236}">
                <a16:creationId xmlns:a16="http://schemas.microsoft.com/office/drawing/2014/main" id="{DDAD17DA-4AF0-4AD2-8DA9-1A3569759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88" y="4356100"/>
            <a:ext cx="2374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De [1] y [4] se tiene: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25EF689-6389-491E-8237-633E05986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Prueba de estabilidad estructural o paramétrica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F52BA1D9-D5EB-4AB3-BEB5-4BF1D0878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059113"/>
            <a:ext cx="3130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Luego de [4] y [5] se tiene: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23556" name="Object 17">
            <a:extLst>
              <a:ext uri="{FF2B5EF4-FFF2-40B4-BE49-F238E27FC236}">
                <a16:creationId xmlns:a16="http://schemas.microsoft.com/office/drawing/2014/main" id="{618EB520-6C43-4A56-AE1E-764542C41C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350" y="1844675"/>
          <a:ext cx="407511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cuación" r:id="rId3" imgW="1916868" imgH="482391" progId="Equation.3">
                  <p:embed/>
                </p:oleObj>
              </mc:Choice>
              <mc:Fallback>
                <p:oleObj name="Ecuación" r:id="rId3" imgW="1916868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844675"/>
                        <a:ext cx="4075113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3">
            <a:extLst>
              <a:ext uri="{FF2B5EF4-FFF2-40B4-BE49-F238E27FC236}">
                <a16:creationId xmlns:a16="http://schemas.microsoft.com/office/drawing/2014/main" id="{38681E3B-90E0-44CF-B416-4EEBA9DB9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2060575"/>
            <a:ext cx="503238" cy="369888"/>
          </a:xfrm>
          <a:prstGeom prst="rect">
            <a:avLst/>
          </a:prstGeom>
          <a:solidFill>
            <a:srgbClr val="FF00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bg1"/>
                </a:solidFill>
                <a:latin typeface="Arial" panose="020B0604020202020204" pitchFamily="34" charset="0"/>
              </a:rPr>
              <a:t>[5]</a:t>
            </a:r>
            <a:endParaRPr lang="es-ES_tradnl" altLang="es-PE" sz="200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23558" name="Object 17">
            <a:extLst>
              <a:ext uri="{FF2B5EF4-FFF2-40B4-BE49-F238E27FC236}">
                <a16:creationId xmlns:a16="http://schemas.microsoft.com/office/drawing/2014/main" id="{F2FD15D2-45AB-496F-9634-2A43D05140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938" y="3632200"/>
          <a:ext cx="8905875" cy="255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cuación" r:id="rId5" imgW="4191000" imgH="1320800" progId="Equation.3">
                  <p:embed/>
                </p:oleObj>
              </mc:Choice>
              <mc:Fallback>
                <p:oleObj name="Ecuación" r:id="rId5" imgW="4191000" imgH="1320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3632200"/>
                        <a:ext cx="8905875" cy="255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F5822EB-FB9F-4FF6-8D96-68DBAFFD2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Prueba de estabilidad estructural o paramétrica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C1866874-FAD8-4F02-A6B6-29048D885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836738"/>
            <a:ext cx="2303462" cy="400050"/>
          </a:xfrm>
          <a:prstGeom prst="rect">
            <a:avLst/>
          </a:prstGeom>
          <a:solidFill>
            <a:srgbClr val="FF00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Prueba</a:t>
            </a:r>
            <a:r>
              <a:rPr lang="es-ES_tradnl" altLang="es-PE" sz="2000">
                <a:solidFill>
                  <a:schemeClr val="bg1"/>
                </a:solidFill>
                <a:sym typeface="Wingdings" panose="05000000000000000000" pitchFamily="2" charset="2"/>
              </a:rPr>
              <a:t> de Chow</a:t>
            </a:r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4F1D66E2-CCB6-4A54-A617-D64403C67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422525"/>
            <a:ext cx="7954962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AutoNum type="alphaLcParenR"/>
            </a:pPr>
            <a:r>
              <a:rPr lang="es-ES_tradnl" altLang="es-PE" sz="1800">
                <a:latin typeface="Arial" panose="020B0604020202020204" pitchFamily="34" charset="0"/>
                <a:cs typeface="Arial" panose="020B0604020202020204" pitchFamily="34" charset="0"/>
              </a:rPr>
              <a:t>Estimar la regresión [1] y se obtiene la SCE3. Es decir, se estima la suma de cuadrados de los errores del modelo restringido (SCE</a:t>
            </a:r>
            <a:r>
              <a:rPr lang="es-ES_tradnl" altLang="es-PE" sz="100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_tradnl" altLang="es-PE" sz="18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).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AutoNum type="alphaLcParenR"/>
            </a:pPr>
            <a:r>
              <a:rPr lang="es-ES_tradnl" altLang="es-PE" sz="18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Estimar la regresión [2] y se obtiene la SCE</a:t>
            </a:r>
            <a:r>
              <a:rPr lang="es-ES_tradnl" altLang="es-PE" sz="1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s-ES_tradnl" altLang="es-PE" sz="18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 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AutoNum type="alphaLcParenR"/>
            </a:pPr>
            <a:r>
              <a:rPr lang="es-ES_tradnl" altLang="es-PE" sz="18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Estimar la regresión [3] y se obtiene la SCE</a:t>
            </a:r>
            <a:r>
              <a:rPr lang="es-ES_tradnl" altLang="es-PE" sz="1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s-ES_tradnl" altLang="es-PE" sz="18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AutoNum type="alphaLcParenR"/>
            </a:pPr>
            <a:r>
              <a:rPr lang="es-ES_tradnl" altLang="es-PE" sz="18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Obtener SCE</a:t>
            </a:r>
            <a:r>
              <a:rPr lang="es-ES_tradnl" altLang="es-PE" sz="1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NR</a:t>
            </a:r>
            <a:r>
              <a:rPr lang="es-ES_tradnl" altLang="es-PE" sz="18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=SCE</a:t>
            </a:r>
            <a:r>
              <a:rPr lang="es-ES_tradnl" altLang="es-PE" sz="1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s-ES_tradnl" altLang="es-PE" sz="18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+SCE</a:t>
            </a:r>
            <a:r>
              <a:rPr lang="es-ES_tradnl" altLang="es-PE" sz="1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s-ES_tradnl" altLang="es-PE" sz="18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 Es decir, la suma de cuadrados de los residuos del modelo no restringido.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AutoNum type="alphaLcParenR"/>
            </a:pPr>
            <a:r>
              <a:rPr lang="es-ES_tradnl" altLang="es-PE" sz="18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Obtener el estadístico de prueba:</a:t>
            </a:r>
            <a:endParaRPr lang="es-ES_tradnl" altLang="es-PE" sz="200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graphicFrame>
        <p:nvGraphicFramePr>
          <p:cNvPr id="24581" name="Object 17">
            <a:extLst>
              <a:ext uri="{FF2B5EF4-FFF2-40B4-BE49-F238E27FC236}">
                <a16:creationId xmlns:a16="http://schemas.microsoft.com/office/drawing/2014/main" id="{57E5ED26-17DA-4402-B4B3-BEEA190B0A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19663" y="4479925"/>
          <a:ext cx="3265487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cuación" r:id="rId3" imgW="1536700" imgH="762000" progId="Equation.3">
                  <p:embed/>
                </p:oleObj>
              </mc:Choice>
              <mc:Fallback>
                <p:oleObj name="Ecuación" r:id="rId3" imgW="1536700" imgH="7620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9663" y="4479925"/>
                        <a:ext cx="3265487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39912AE-1F81-4438-8750-4BA08137C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908050"/>
            <a:ext cx="8001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CONTENIDO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3563D0F5-595E-4921-8D45-43BDCF38B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73238"/>
            <a:ext cx="7993063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Prueba de contribución incremental de una variable explicativa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Prueba de estabilidad estructural o paramétrica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endParaRPr lang="es-ES_tradnl" altLang="es-PE" sz="17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6FBA332-0AAB-48F0-8DB7-EDCC9E04B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Contribución incremental de una variable exógena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54D3B007-3AFC-43E5-8548-6FBC6C567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1773238"/>
            <a:ext cx="3375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Dado la siguiente FRM: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8196" name="Object 17">
            <a:extLst>
              <a:ext uri="{FF2B5EF4-FFF2-40B4-BE49-F238E27FC236}">
                <a16:creationId xmlns:a16="http://schemas.microsoft.com/office/drawing/2014/main" id="{C28BF9C4-E071-484A-85F7-D6D5B416AB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254250"/>
          <a:ext cx="30226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cuación" r:id="rId3" imgW="1422400" imgH="241300" progId="Equation.3">
                  <p:embed/>
                </p:oleObj>
              </mc:Choice>
              <mc:Fallback>
                <p:oleObj name="Ecuación" r:id="rId3" imgW="1422400" imgH="2413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54250"/>
                        <a:ext cx="30226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3">
            <a:extLst>
              <a:ext uri="{FF2B5EF4-FFF2-40B4-BE49-F238E27FC236}">
                <a16:creationId xmlns:a16="http://schemas.microsoft.com/office/drawing/2014/main" id="{D89B5974-BE58-42AC-8F72-E7352FD7E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852738"/>
            <a:ext cx="7891462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285750" indent="-285750"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  <a:defRPr/>
            </a:pPr>
            <a:r>
              <a:rPr lang="es-ES_tradnl" altLang="es-PE" sz="1800" dirty="0">
                <a:latin typeface="Arial" panose="020B0604020202020204" pitchFamily="34" charset="0"/>
              </a:rPr>
              <a:t>¿Qué parte del coeficiente de correlación múltiple se debe a la variable X</a:t>
            </a:r>
            <a:r>
              <a:rPr lang="es-ES_tradnl" altLang="es-PE" sz="1200" dirty="0">
                <a:latin typeface="Arial" panose="020B0604020202020204" pitchFamily="34" charset="0"/>
              </a:rPr>
              <a:t>2i </a:t>
            </a:r>
            <a:r>
              <a:rPr lang="es-ES_tradnl" altLang="es-PE" sz="1800" dirty="0">
                <a:latin typeface="Arial" panose="020B0604020202020204" pitchFamily="34" charset="0"/>
              </a:rPr>
              <a:t>y que parte a la variable X</a:t>
            </a:r>
            <a:r>
              <a:rPr lang="es-ES_tradnl" altLang="es-PE" sz="1200" dirty="0">
                <a:latin typeface="Arial" panose="020B0604020202020204" pitchFamily="34" charset="0"/>
              </a:rPr>
              <a:t>3i</a:t>
            </a:r>
            <a:r>
              <a:rPr lang="es-ES_tradnl" altLang="es-PE" sz="1800" dirty="0">
                <a:latin typeface="Arial" panose="020B0604020202020204" pitchFamily="34" charset="0"/>
              </a:rPr>
              <a:t>?</a:t>
            </a:r>
          </a:p>
          <a:p>
            <a:pPr marL="285750" indent="-285750"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  <a:defRPr/>
            </a:pPr>
            <a:r>
              <a:rPr lang="es-ES_tradnl" altLang="es-PE" sz="1800" dirty="0">
                <a:latin typeface="Arial" panose="020B0604020202020204" pitchFamily="34" charset="0"/>
                <a:sym typeface="Wingdings" panose="05000000000000000000" pitchFamily="2" charset="2"/>
              </a:rPr>
              <a:t>En la práctica existe correlación entre las variables exógenas</a:t>
            </a:r>
          </a:p>
          <a:p>
            <a:pPr marL="285750" indent="-285750"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  <a:defRPr/>
            </a:pPr>
            <a:r>
              <a:rPr lang="es-ES_tradnl" altLang="es-PE" sz="1800" dirty="0">
                <a:latin typeface="Arial" panose="020B0604020202020204" pitchFamily="34" charset="0"/>
                <a:sym typeface="Wingdings" panose="05000000000000000000" pitchFamily="2" charset="2"/>
              </a:rPr>
              <a:t>¿Qué ocurre si realizamos regresiones secuenciales y evaluamos la significancia de la(s) variable(s) exógena(s) incorporada(s)?</a:t>
            </a:r>
          </a:p>
          <a:p>
            <a:pPr marL="285750" indent="-285750"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  <a:defRPr/>
            </a:pPr>
            <a:r>
              <a:rPr lang="es-ES_tradnl" altLang="es-PE" sz="1800" dirty="0">
                <a:latin typeface="Arial" panose="020B0604020202020204" pitchFamily="34" charset="0"/>
                <a:sym typeface="Wingdings" panose="05000000000000000000" pitchFamily="2" charset="2"/>
              </a:rPr>
              <a:t>No siempre se está seguro de que se justifique agregar al modelo de regresión una variable exógena adicional</a:t>
            </a:r>
          </a:p>
          <a:p>
            <a:pPr marL="285750" indent="-285750"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  <a:defRPr/>
            </a:pPr>
            <a:r>
              <a:rPr lang="es-ES_tradnl" altLang="es-PE" sz="1800" dirty="0">
                <a:latin typeface="Arial" panose="020B0604020202020204" pitchFamily="34" charset="0"/>
                <a:sym typeface="Wingdings" panose="05000000000000000000" pitchFamily="2" charset="2"/>
              </a:rPr>
              <a:t>  ¿Cómo decidir si una variable exógena reduce significativamente la SCE?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  <a:defRPr/>
            </a:pPr>
            <a:endParaRPr lang="es-ES_tradnl" altLang="es-PE" sz="2000" dirty="0">
              <a:sym typeface="Wingdings" panose="05000000000000000000" pitchFamily="2" charset="2"/>
            </a:endParaRPr>
          </a:p>
        </p:txBody>
      </p:sp>
      <p:graphicFrame>
        <p:nvGraphicFramePr>
          <p:cNvPr id="2" name="Object 17">
            <a:extLst>
              <a:ext uri="{FF2B5EF4-FFF2-40B4-BE49-F238E27FC236}">
                <a16:creationId xmlns:a16="http://schemas.microsoft.com/office/drawing/2014/main" id="{63D09265-FD21-4017-B33D-583C71944F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64063" y="2252663"/>
          <a:ext cx="6207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cuación" r:id="rId5" imgW="291973" imgH="241195" progId="Equation.3">
                  <p:embed/>
                </p:oleObj>
              </mc:Choice>
              <mc:Fallback>
                <p:oleObj name="Ecuación" r:id="rId5" imgW="291973" imgH="24119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3" y="2252663"/>
                        <a:ext cx="62071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>
            <a:extLst>
              <a:ext uri="{FF2B5EF4-FFF2-40B4-BE49-F238E27FC236}">
                <a16:creationId xmlns:a16="http://schemas.microsoft.com/office/drawing/2014/main" id="{8A4EC0E5-4356-421D-BD9E-609A69AAC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1773238"/>
            <a:ext cx="3375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Dado la siguiente FRM: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9219" name="Object 17">
            <a:extLst>
              <a:ext uri="{FF2B5EF4-FFF2-40B4-BE49-F238E27FC236}">
                <a16:creationId xmlns:a16="http://schemas.microsoft.com/office/drawing/2014/main" id="{B1690892-E041-4950-8EA3-15F6D63F6A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254250"/>
          <a:ext cx="19970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cuación" r:id="rId3" imgW="939392" imgH="241195" progId="Equation.3">
                  <p:embed/>
                </p:oleObj>
              </mc:Choice>
              <mc:Fallback>
                <p:oleObj name="Ecuación" r:id="rId3" imgW="939392" imgH="24119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254250"/>
                        <a:ext cx="19970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3">
            <a:extLst>
              <a:ext uri="{FF2B5EF4-FFF2-40B4-BE49-F238E27FC236}">
                <a16:creationId xmlns:a16="http://schemas.microsoft.com/office/drawing/2014/main" id="{DECA07CF-4B29-4074-8A77-428580D77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8" y="4005263"/>
            <a:ext cx="789146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>
                <a:latin typeface="Arial" panose="020B0604020202020204" pitchFamily="34" charset="0"/>
              </a:rPr>
              <a:t>¿Cuál es la contribución marginal o incremental de X</a:t>
            </a:r>
            <a:r>
              <a:rPr lang="es-ES_tradnl" altLang="es-PE" sz="1200">
                <a:latin typeface="Arial" panose="020B0604020202020204" pitchFamily="34" charset="0"/>
              </a:rPr>
              <a:t>3i</a:t>
            </a:r>
            <a:r>
              <a:rPr lang="es-ES_tradnl" altLang="es-PE" sz="1800">
                <a:latin typeface="Arial" panose="020B0604020202020204" pitchFamily="34" charset="0"/>
              </a:rPr>
              <a:t> si sabemos que X</a:t>
            </a:r>
            <a:r>
              <a:rPr lang="es-ES_tradnl" altLang="es-PE" sz="1200">
                <a:latin typeface="Arial" panose="020B0604020202020204" pitchFamily="34" charset="0"/>
              </a:rPr>
              <a:t>2i</a:t>
            </a:r>
            <a:r>
              <a:rPr lang="es-ES_tradnl" altLang="es-PE" sz="1800">
                <a:latin typeface="Arial" panose="020B0604020202020204" pitchFamily="34" charset="0"/>
              </a:rPr>
              <a:t> ya aparece en el modelo y está relacionado significativamente con Y</a:t>
            </a:r>
            <a:r>
              <a:rPr lang="es-ES_tradnl" altLang="es-PE" sz="1200">
                <a:latin typeface="Arial" panose="020B0604020202020204" pitchFamily="34" charset="0"/>
              </a:rPr>
              <a:t>i</a:t>
            </a:r>
            <a:r>
              <a:rPr lang="es-ES_tradnl" altLang="es-PE" sz="1800">
                <a:latin typeface="Arial" panose="020B0604020202020204" pitchFamily="34" charset="0"/>
              </a:rPr>
              <a:t>?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>
                <a:latin typeface="Arial" panose="020B0604020202020204" pitchFamily="34" charset="0"/>
              </a:rPr>
              <a:t>¿Es la contribución incremental de X3i estadísticamente significativa?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>
                <a:latin typeface="Arial" panose="020B0604020202020204" pitchFamily="34" charset="0"/>
              </a:rPr>
              <a:t>¿Cuál es el criterio para agregar variables al modelo?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E4B0F2D5-144A-431F-A31A-EAC506F0A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843213"/>
            <a:ext cx="6551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Decidimos agregar una variable exógena y estimar: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9222" name="Object 17">
            <a:extLst>
              <a:ext uri="{FF2B5EF4-FFF2-40B4-BE49-F238E27FC236}">
                <a16:creationId xmlns:a16="http://schemas.microsoft.com/office/drawing/2014/main" id="{5C254C2E-17DC-4792-BFB0-505E04557A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357563"/>
          <a:ext cx="30226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cuación" r:id="rId5" imgW="1422400" imgH="241300" progId="Equation.3">
                  <p:embed/>
                </p:oleObj>
              </mc:Choice>
              <mc:Fallback>
                <p:oleObj name="Ecuación" r:id="rId5" imgW="1422400" imgH="2413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357563"/>
                        <a:ext cx="30226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2">
            <a:extLst>
              <a:ext uri="{FF2B5EF4-FFF2-40B4-BE49-F238E27FC236}">
                <a16:creationId xmlns:a16="http://schemas.microsoft.com/office/drawing/2014/main" id="{CEEAFEF2-7F13-46E0-BB5C-CAE024FD4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Contribución incremental de una variable exógena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>
            <a:extLst>
              <a:ext uri="{FF2B5EF4-FFF2-40B4-BE49-F238E27FC236}">
                <a16:creationId xmlns:a16="http://schemas.microsoft.com/office/drawing/2014/main" id="{20E37A42-2DC3-45F7-81E1-6A29C2AEB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1773238"/>
            <a:ext cx="3375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Dado la siguiente FRM: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0243" name="Object 17">
            <a:extLst>
              <a:ext uri="{FF2B5EF4-FFF2-40B4-BE49-F238E27FC236}">
                <a16:creationId xmlns:a16="http://schemas.microsoft.com/office/drawing/2014/main" id="{9D0FDB0E-73D1-484A-98DF-12C66C901D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254250"/>
          <a:ext cx="19970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cuación" r:id="rId3" imgW="939392" imgH="241195" progId="Equation.3">
                  <p:embed/>
                </p:oleObj>
              </mc:Choice>
              <mc:Fallback>
                <p:oleObj name="Ecuación" r:id="rId3" imgW="939392" imgH="24119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254250"/>
                        <a:ext cx="19970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2">
            <a:extLst>
              <a:ext uri="{FF2B5EF4-FFF2-40B4-BE49-F238E27FC236}">
                <a16:creationId xmlns:a16="http://schemas.microsoft.com/office/drawing/2014/main" id="{18C883E4-B64B-4BF4-9094-881FB211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Contribución incremental de una variable exógena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245" name="Text Box 3">
            <a:extLst>
              <a:ext uri="{FF2B5EF4-FFF2-40B4-BE49-F238E27FC236}">
                <a16:creationId xmlns:a16="http://schemas.microsoft.com/office/drawing/2014/main" id="{2C5D1EF8-3530-4549-8A0C-610EFAEBA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843213"/>
            <a:ext cx="6624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Y se tiene la siguiente descomposición de la varianza: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0246" name="Object 17">
            <a:extLst>
              <a:ext uri="{FF2B5EF4-FFF2-40B4-BE49-F238E27FC236}">
                <a16:creationId xmlns:a16="http://schemas.microsoft.com/office/drawing/2014/main" id="{79C5EA31-4C7F-4299-A433-EF2B06743A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1688" y="3309938"/>
          <a:ext cx="28336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cuación" r:id="rId5" imgW="1333500" imgH="254000" progId="Equation.3">
                  <p:embed/>
                </p:oleObj>
              </mc:Choice>
              <mc:Fallback>
                <p:oleObj name="Ecuación" r:id="rId5" imgW="1333500" imgH="2540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3309938"/>
                        <a:ext cx="2833687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3">
            <a:extLst>
              <a:ext uri="{FF2B5EF4-FFF2-40B4-BE49-F238E27FC236}">
                <a16:creationId xmlns:a16="http://schemas.microsoft.com/office/drawing/2014/main" id="{4C80619C-7F2F-4A7C-9B8D-26826CC80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995738"/>
            <a:ext cx="4608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Se puede mostrar que: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0248" name="Object 17">
            <a:extLst>
              <a:ext uri="{FF2B5EF4-FFF2-40B4-BE49-F238E27FC236}">
                <a16:creationId xmlns:a16="http://schemas.microsoft.com/office/drawing/2014/main" id="{DB35710C-1E74-43ED-B23C-C93B2F71A1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4521200"/>
          <a:ext cx="40751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cuación" r:id="rId7" imgW="1916868" imgH="253890" progId="Equation.3">
                  <p:embed/>
                </p:oleObj>
              </mc:Choice>
              <mc:Fallback>
                <p:oleObj name="Ecuación" r:id="rId7" imgW="1916868" imgH="25389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521200"/>
                        <a:ext cx="407511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17">
            <a:extLst>
              <a:ext uri="{FF2B5EF4-FFF2-40B4-BE49-F238E27FC236}">
                <a16:creationId xmlns:a16="http://schemas.microsoft.com/office/drawing/2014/main" id="{C0B86035-347D-43F1-9DFE-D92BD678B9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8213" y="5084763"/>
          <a:ext cx="42100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cuación" r:id="rId9" imgW="1981200" imgH="254000" progId="Equation.3">
                  <p:embed/>
                </p:oleObj>
              </mc:Choice>
              <mc:Fallback>
                <p:oleObj name="Ecuación" r:id="rId9" imgW="1981200" imgH="2540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5084763"/>
                        <a:ext cx="421005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7">
            <a:extLst>
              <a:ext uri="{FF2B5EF4-FFF2-40B4-BE49-F238E27FC236}">
                <a16:creationId xmlns:a16="http://schemas.microsoft.com/office/drawing/2014/main" id="{CACC4CB7-5A68-4F19-83CF-A9F6D22A48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5661025"/>
          <a:ext cx="342741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cuación" r:id="rId11" imgW="1612800" imgH="253800" progId="Equation.3">
                  <p:embed/>
                </p:oleObj>
              </mc:Choice>
              <mc:Fallback>
                <p:oleObj name="Ecuación" r:id="rId11" imgW="1612800" imgH="253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5661025"/>
                        <a:ext cx="342741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>
            <a:extLst>
              <a:ext uri="{FF2B5EF4-FFF2-40B4-BE49-F238E27FC236}">
                <a16:creationId xmlns:a16="http://schemas.microsoft.com/office/drawing/2014/main" id="{32BC1A41-C027-4368-9A48-37A6228E5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73238"/>
            <a:ext cx="3375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De donde: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98DBDA22-E454-415F-826B-004A4D569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Contribución incremental de una variable exógena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1268" name="Object 17">
            <a:extLst>
              <a:ext uri="{FF2B5EF4-FFF2-40B4-BE49-F238E27FC236}">
                <a16:creationId xmlns:a16="http://schemas.microsoft.com/office/drawing/2014/main" id="{1F4A3F1A-43BA-4D24-81B9-7CEA6506C5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205038"/>
          <a:ext cx="1565275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cuación" r:id="rId3" imgW="736600" imgH="431800" progId="Equation.3">
                  <p:embed/>
                </p:oleObj>
              </mc:Choice>
              <mc:Fallback>
                <p:oleObj name="Ecuación" r:id="rId3" imgW="736600" imgH="431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205038"/>
                        <a:ext cx="1565275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17">
            <a:extLst>
              <a:ext uri="{FF2B5EF4-FFF2-40B4-BE49-F238E27FC236}">
                <a16:creationId xmlns:a16="http://schemas.microsoft.com/office/drawing/2014/main" id="{54F310A6-2965-41E8-A1CC-4967000AF6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168650"/>
          <a:ext cx="15652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cuación" r:id="rId5" imgW="736600" imgH="431800" progId="Equation.3">
                  <p:embed/>
                </p:oleObj>
              </mc:Choice>
              <mc:Fallback>
                <p:oleObj name="Ecuación" r:id="rId5" imgW="736600" imgH="431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168650"/>
                        <a:ext cx="15652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17">
            <a:extLst>
              <a:ext uri="{FF2B5EF4-FFF2-40B4-BE49-F238E27FC236}">
                <a16:creationId xmlns:a16="http://schemas.microsoft.com/office/drawing/2014/main" id="{F8B966CF-28BC-4C58-86B9-69BF488340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176713"/>
          <a:ext cx="151130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cuación" r:id="rId7" imgW="710891" imgH="431613" progId="Equation.3">
                  <p:embed/>
                </p:oleObj>
              </mc:Choice>
              <mc:Fallback>
                <p:oleObj name="Ecuación" r:id="rId7" imgW="710891" imgH="43161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176713"/>
                        <a:ext cx="1511300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3">
            <a:extLst>
              <a:ext uri="{FF2B5EF4-FFF2-40B4-BE49-F238E27FC236}">
                <a16:creationId xmlns:a16="http://schemas.microsoft.com/office/drawing/2014/main" id="{2B71D290-25A7-43C7-BBA6-735736337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4900" y="2482850"/>
            <a:ext cx="3375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Varianza total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sp>
        <p:nvSpPr>
          <p:cNvPr id="11272" name="Text Box 3">
            <a:extLst>
              <a:ext uri="{FF2B5EF4-FFF2-40B4-BE49-F238E27FC236}">
                <a16:creationId xmlns:a16="http://schemas.microsoft.com/office/drawing/2014/main" id="{EE8D77B6-E2D3-40C6-939C-6B220BA0C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3275013"/>
            <a:ext cx="3375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Varianza debido a la regresión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sp>
        <p:nvSpPr>
          <p:cNvPr id="11273" name="Text Box 3">
            <a:extLst>
              <a:ext uri="{FF2B5EF4-FFF2-40B4-BE49-F238E27FC236}">
                <a16:creationId xmlns:a16="http://schemas.microsoft.com/office/drawing/2014/main" id="{80CC00E3-09AB-4DE7-BE9D-F35EC3A6C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4356100"/>
            <a:ext cx="3375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Varianza debido a los residuos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>
            <a:extLst>
              <a:ext uri="{FF2B5EF4-FFF2-40B4-BE49-F238E27FC236}">
                <a16:creationId xmlns:a16="http://schemas.microsoft.com/office/drawing/2014/main" id="{B0834B19-3D31-4AFA-8112-81E5542F7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73238"/>
            <a:ext cx="3375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Por tanto: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38A8CC7F-9221-4C23-9BB0-AD7600777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Contribución incremental de una variable exógena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2292" name="Object 17">
            <a:extLst>
              <a:ext uri="{FF2B5EF4-FFF2-40B4-BE49-F238E27FC236}">
                <a16:creationId xmlns:a16="http://schemas.microsoft.com/office/drawing/2014/main" id="{F3EC9FD3-560F-42A0-939A-47CCF4A203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750" y="2306638"/>
          <a:ext cx="318452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cuación" r:id="rId3" imgW="1497950" imgH="482391" progId="Equation.3">
                  <p:embed/>
                </p:oleObj>
              </mc:Choice>
              <mc:Fallback>
                <p:oleObj name="Ecuación" r:id="rId3" imgW="1497950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2306638"/>
                        <a:ext cx="3184525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17">
            <a:extLst>
              <a:ext uri="{FF2B5EF4-FFF2-40B4-BE49-F238E27FC236}">
                <a16:creationId xmlns:a16="http://schemas.microsoft.com/office/drawing/2014/main" id="{896DFD6C-291C-48FA-956D-5243381568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625850"/>
          <a:ext cx="321151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cuación" r:id="rId5" imgW="1511300" imgH="482600" progId="Equation.3">
                  <p:embed/>
                </p:oleObj>
              </mc:Choice>
              <mc:Fallback>
                <p:oleObj name="Ecuación" r:id="rId5" imgW="1511300" imgH="482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625850"/>
                        <a:ext cx="3211513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17">
            <a:extLst>
              <a:ext uri="{FF2B5EF4-FFF2-40B4-BE49-F238E27FC236}">
                <a16:creationId xmlns:a16="http://schemas.microsoft.com/office/drawing/2014/main" id="{978183EC-0AD0-4663-B585-13F4E95138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250" y="5033963"/>
          <a:ext cx="3265488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cuación" r:id="rId7" imgW="1536700" imgH="482600" progId="Equation.3">
                  <p:embed/>
                </p:oleObj>
              </mc:Choice>
              <mc:Fallback>
                <p:oleObj name="Ecuación" r:id="rId7" imgW="1536700" imgH="482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5033963"/>
                        <a:ext cx="3265488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to 1">
            <a:extLst>
              <a:ext uri="{FF2B5EF4-FFF2-40B4-BE49-F238E27FC236}">
                <a16:creationId xmlns:a16="http://schemas.microsoft.com/office/drawing/2014/main" id="{EF93EA0D-3856-488E-9303-53724FE426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2150" y="3390900"/>
          <a:ext cx="1397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cuación" r:id="rId9" imgW="139518" imgH="76101" progId="Equation.3">
                  <p:embed/>
                </p:oleObj>
              </mc:Choice>
              <mc:Fallback>
                <p:oleObj name="Ecuación" r:id="rId9" imgW="139518" imgH="76101" progId="Equation.3">
                  <p:embed/>
                  <p:pic>
                    <p:nvPicPr>
                      <p:cNvPr id="0" name="Objeto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390900"/>
                        <a:ext cx="1397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Cerrar llave 3">
            <a:extLst>
              <a:ext uri="{FF2B5EF4-FFF2-40B4-BE49-F238E27FC236}">
                <a16:creationId xmlns:a16="http://schemas.microsoft.com/office/drawing/2014/main" id="{A230FFDB-06FE-4B2A-BFE6-38EFBB99EE1B}"/>
              </a:ext>
            </a:extLst>
          </p:cNvPr>
          <p:cNvSpPr>
            <a:spLocks/>
          </p:cNvSpPr>
          <p:nvPr/>
        </p:nvSpPr>
        <p:spPr bwMode="auto">
          <a:xfrm>
            <a:off x="4932363" y="3860800"/>
            <a:ext cx="287337" cy="2160588"/>
          </a:xfrm>
          <a:prstGeom prst="rightBrace">
            <a:avLst>
              <a:gd name="adj1" fmla="val 8355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PE" altLang="es-PE"/>
          </a:p>
        </p:txBody>
      </p:sp>
      <p:graphicFrame>
        <p:nvGraphicFramePr>
          <p:cNvPr id="12297" name="Object 17">
            <a:extLst>
              <a:ext uri="{FF2B5EF4-FFF2-40B4-BE49-F238E27FC236}">
                <a16:creationId xmlns:a16="http://schemas.microsoft.com/office/drawing/2014/main" id="{8FAA0333-FDEF-4527-A0FA-EB742390E7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4110038"/>
          <a:ext cx="3211513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cuación" r:id="rId11" imgW="1511300" imgH="838200" progId="Equation.3">
                  <p:embed/>
                </p:oleObj>
              </mc:Choice>
              <mc:Fallback>
                <p:oleObj name="Ecuación" r:id="rId11" imgW="1511300" imgH="838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110038"/>
                        <a:ext cx="3211513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FF817A2-B80A-40BF-BC87-AC455D530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Contribución incremental de una variable exógena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3315" name="Objeto 1">
            <a:extLst>
              <a:ext uri="{FF2B5EF4-FFF2-40B4-BE49-F238E27FC236}">
                <a16:creationId xmlns:a16="http://schemas.microsoft.com/office/drawing/2014/main" id="{EB9D90D6-7D79-42C1-BCC2-A638B4A768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2150" y="3390900"/>
          <a:ext cx="1397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cuación" r:id="rId3" imgW="139518" imgH="76101" progId="Equation.3">
                  <p:embed/>
                </p:oleObj>
              </mc:Choice>
              <mc:Fallback>
                <p:oleObj name="Ecuación" r:id="rId3" imgW="139518" imgH="76101" progId="Equation.3">
                  <p:embed/>
                  <p:pic>
                    <p:nvPicPr>
                      <p:cNvPr id="0" name="Objeto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390900"/>
                        <a:ext cx="1397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3">
            <a:extLst>
              <a:ext uri="{FF2B5EF4-FFF2-40B4-BE49-F238E27FC236}">
                <a16:creationId xmlns:a16="http://schemas.microsoft.com/office/drawing/2014/main" id="{47FE5FA7-C0DF-4765-8378-BD397A079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1773238"/>
            <a:ext cx="5535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Dado la siguiente FRM de dos variables: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3317" name="Object 17">
            <a:extLst>
              <a:ext uri="{FF2B5EF4-FFF2-40B4-BE49-F238E27FC236}">
                <a16:creationId xmlns:a16="http://schemas.microsoft.com/office/drawing/2014/main" id="{F7A733E8-5F54-4AF3-84E4-2CD21FE211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8663" y="2205038"/>
          <a:ext cx="20510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Ecuación" r:id="rId5" imgW="965200" imgH="241300" progId="Equation.3">
                  <p:embed/>
                </p:oleObj>
              </mc:Choice>
              <mc:Fallback>
                <p:oleObj name="Ecuación" r:id="rId5" imgW="965200" imgH="2413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2205038"/>
                        <a:ext cx="20510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17">
            <a:extLst>
              <a:ext uri="{FF2B5EF4-FFF2-40B4-BE49-F238E27FC236}">
                <a16:creationId xmlns:a16="http://schemas.microsoft.com/office/drawing/2014/main" id="{69E85890-7FD1-4944-874B-BA1688956C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708275"/>
          <a:ext cx="27797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Ecuación" r:id="rId7" imgW="1307532" imgH="253890" progId="Equation.3">
                  <p:embed/>
                </p:oleObj>
              </mc:Choice>
              <mc:Fallback>
                <p:oleObj name="Ecuación" r:id="rId7" imgW="1307532" imgH="25389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708275"/>
                        <a:ext cx="277971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17">
            <a:extLst>
              <a:ext uri="{FF2B5EF4-FFF2-40B4-BE49-F238E27FC236}">
                <a16:creationId xmlns:a16="http://schemas.microsoft.com/office/drawing/2014/main" id="{C2CEDBAD-B99A-4F15-BCBE-1F4C3E7439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3750" y="3789363"/>
          <a:ext cx="31305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Ecuación" r:id="rId9" imgW="1473200" imgH="241300" progId="Equation.3">
                  <p:embed/>
                </p:oleObj>
              </mc:Choice>
              <mc:Fallback>
                <p:oleObj name="Ecuación" r:id="rId9" imgW="1473200" imgH="2413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3789363"/>
                        <a:ext cx="31305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17">
            <a:extLst>
              <a:ext uri="{FF2B5EF4-FFF2-40B4-BE49-F238E27FC236}">
                <a16:creationId xmlns:a16="http://schemas.microsoft.com/office/drawing/2014/main" id="{3F7AE848-6369-4F83-AB00-0E84E79311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7725" y="5373688"/>
          <a:ext cx="28606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Ecuación" r:id="rId11" imgW="1345616" imgH="253890" progId="Equation.3">
                  <p:embed/>
                </p:oleObj>
              </mc:Choice>
              <mc:Fallback>
                <p:oleObj name="Ecuación" r:id="rId11" imgW="1345616" imgH="25389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5373688"/>
                        <a:ext cx="28606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17">
            <a:extLst>
              <a:ext uri="{FF2B5EF4-FFF2-40B4-BE49-F238E27FC236}">
                <a16:creationId xmlns:a16="http://schemas.microsoft.com/office/drawing/2014/main" id="{D3C7414C-DAAF-44E3-B1CB-AD9FF760A0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4788" y="2492375"/>
          <a:ext cx="2347912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Ecuación" r:id="rId13" imgW="1104900" imgH="482600" progId="Equation.3">
                  <p:embed/>
                </p:oleObj>
              </mc:Choice>
              <mc:Fallback>
                <p:oleObj name="Ecuación" r:id="rId13" imgW="1104900" imgH="482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788" y="2492375"/>
                        <a:ext cx="2347912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7">
            <a:extLst>
              <a:ext uri="{FF2B5EF4-FFF2-40B4-BE49-F238E27FC236}">
                <a16:creationId xmlns:a16="http://schemas.microsoft.com/office/drawing/2014/main" id="{9FDE3228-DC60-4D09-9D50-5DF1B51EE6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1775" y="5084763"/>
          <a:ext cx="242887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Ecuación" r:id="rId15" imgW="1143000" imgH="482600" progId="Equation.3">
                  <p:embed/>
                </p:oleObj>
              </mc:Choice>
              <mc:Fallback>
                <p:oleObj name="Ecuación" r:id="rId15" imgW="1143000" imgH="482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775" y="5084763"/>
                        <a:ext cx="2428875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Flecha derecha 1">
            <a:extLst>
              <a:ext uri="{FF2B5EF4-FFF2-40B4-BE49-F238E27FC236}">
                <a16:creationId xmlns:a16="http://schemas.microsoft.com/office/drawing/2014/main" id="{B7BEF56F-65EE-4648-840B-C484CD38C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852738"/>
            <a:ext cx="576263" cy="288925"/>
          </a:xfrm>
          <a:prstGeom prst="rightArrow">
            <a:avLst>
              <a:gd name="adj1" fmla="val 50000"/>
              <a:gd name="adj2" fmla="val 49863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PE" altLang="es-PE"/>
          </a:p>
        </p:txBody>
      </p:sp>
      <p:sp>
        <p:nvSpPr>
          <p:cNvPr id="13324" name="Flecha derecha 11">
            <a:extLst>
              <a:ext uri="{FF2B5EF4-FFF2-40B4-BE49-F238E27FC236}">
                <a16:creationId xmlns:a16="http://schemas.microsoft.com/office/drawing/2014/main" id="{1FA0FDCB-9860-4334-9134-E23C6C58A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445125"/>
            <a:ext cx="576263" cy="288925"/>
          </a:xfrm>
          <a:prstGeom prst="rightArrow">
            <a:avLst>
              <a:gd name="adj1" fmla="val 50000"/>
              <a:gd name="adj2" fmla="val 49863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PE" altLang="es-PE"/>
          </a:p>
        </p:txBody>
      </p:sp>
      <p:sp>
        <p:nvSpPr>
          <p:cNvPr id="13325" name="Text Box 3">
            <a:extLst>
              <a:ext uri="{FF2B5EF4-FFF2-40B4-BE49-F238E27FC236}">
                <a16:creationId xmlns:a16="http://schemas.microsoft.com/office/drawing/2014/main" id="{8DF52E96-7A73-43C8-BC16-230B5572B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25" y="2781300"/>
            <a:ext cx="479425" cy="368300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[1]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sp>
        <p:nvSpPr>
          <p:cNvPr id="13326" name="Text Box 3">
            <a:extLst>
              <a:ext uri="{FF2B5EF4-FFF2-40B4-BE49-F238E27FC236}">
                <a16:creationId xmlns:a16="http://schemas.microsoft.com/office/drawing/2014/main" id="{0A189331-94DF-4E6E-98B2-7DAA071A0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25" y="5435600"/>
            <a:ext cx="479425" cy="369888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[3]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3327" name="Object 17">
            <a:extLst>
              <a:ext uri="{FF2B5EF4-FFF2-40B4-BE49-F238E27FC236}">
                <a16:creationId xmlns:a16="http://schemas.microsoft.com/office/drawing/2014/main" id="{67AD4719-A44C-4A12-AF5D-2CCE1B0258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7588" y="5416550"/>
          <a:ext cx="24288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Ecuación" r:id="rId17" imgW="114151" imgH="215619" progId="Equation.3">
                  <p:embed/>
                </p:oleObj>
              </mc:Choice>
              <mc:Fallback>
                <p:oleObj name="Ecuación" r:id="rId17" imgW="114151" imgH="21561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588" y="5416550"/>
                        <a:ext cx="242887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8" name="Text Box 3">
            <a:extLst>
              <a:ext uri="{FF2B5EF4-FFF2-40B4-BE49-F238E27FC236}">
                <a16:creationId xmlns:a16="http://schemas.microsoft.com/office/drawing/2014/main" id="{5ED99F63-6034-4C40-84F1-71D7E45F9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46450"/>
            <a:ext cx="5535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Dado la siguiente FRM de tres variables: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3329" name="Object 17">
            <a:extLst>
              <a:ext uri="{FF2B5EF4-FFF2-40B4-BE49-F238E27FC236}">
                <a16:creationId xmlns:a16="http://schemas.microsoft.com/office/drawing/2014/main" id="{D51B8103-446A-4700-AF00-1EFF93AF04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1688" y="4521200"/>
          <a:ext cx="28336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Ecuación" r:id="rId19" imgW="1333500" imgH="254000" progId="Equation.3">
                  <p:embed/>
                </p:oleObj>
              </mc:Choice>
              <mc:Fallback>
                <p:oleObj name="Ecuación" r:id="rId19" imgW="1333500" imgH="2540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4521200"/>
                        <a:ext cx="2833687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0" name="Object 17">
            <a:extLst>
              <a:ext uri="{FF2B5EF4-FFF2-40B4-BE49-F238E27FC236}">
                <a16:creationId xmlns:a16="http://schemas.microsoft.com/office/drawing/2014/main" id="{08AE3D5B-73FA-4C63-8606-2CABD5BB73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1775" y="4151313"/>
          <a:ext cx="242887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Ecuación" r:id="rId21" imgW="1143000" imgH="482600" progId="Equation.3">
                  <p:embed/>
                </p:oleObj>
              </mc:Choice>
              <mc:Fallback>
                <p:oleObj name="Ecuación" r:id="rId21" imgW="1143000" imgH="482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775" y="4151313"/>
                        <a:ext cx="2428875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1" name="Flecha derecha 1">
            <a:extLst>
              <a:ext uri="{FF2B5EF4-FFF2-40B4-BE49-F238E27FC236}">
                <a16:creationId xmlns:a16="http://schemas.microsoft.com/office/drawing/2014/main" id="{ECC85641-C31F-44C7-91CD-DAC6BA6C6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508500"/>
            <a:ext cx="576263" cy="288925"/>
          </a:xfrm>
          <a:prstGeom prst="rightArrow">
            <a:avLst>
              <a:gd name="adj1" fmla="val 50000"/>
              <a:gd name="adj2" fmla="val 49863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PE" altLang="es-PE"/>
          </a:p>
        </p:txBody>
      </p:sp>
      <p:sp>
        <p:nvSpPr>
          <p:cNvPr id="13332" name="Text Box 3">
            <a:extLst>
              <a:ext uri="{FF2B5EF4-FFF2-40B4-BE49-F238E27FC236}">
                <a16:creationId xmlns:a16="http://schemas.microsoft.com/office/drawing/2014/main" id="{AC18519F-4FAA-4A44-8BD5-F1B43B122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25" y="4292600"/>
            <a:ext cx="479425" cy="369888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[2]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4A32485-50EA-44B7-A2CB-43DD3C992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Contribución incremental de una variable exógena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4339" name="Objeto 1">
            <a:extLst>
              <a:ext uri="{FF2B5EF4-FFF2-40B4-BE49-F238E27FC236}">
                <a16:creationId xmlns:a16="http://schemas.microsoft.com/office/drawing/2014/main" id="{604D6312-F5EC-4254-8BBD-C39B2D3FCE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2150" y="3390900"/>
          <a:ext cx="1397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cuación" r:id="rId3" imgW="139518" imgH="76101" progId="Equation.3">
                  <p:embed/>
                </p:oleObj>
              </mc:Choice>
              <mc:Fallback>
                <p:oleObj name="Ecuación" r:id="rId3" imgW="139518" imgH="76101" progId="Equation.3">
                  <p:embed/>
                  <p:pic>
                    <p:nvPicPr>
                      <p:cNvPr id="0" name="Objeto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390900"/>
                        <a:ext cx="1397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3">
            <a:extLst>
              <a:ext uri="{FF2B5EF4-FFF2-40B4-BE49-F238E27FC236}">
                <a16:creationId xmlns:a16="http://schemas.microsoft.com/office/drawing/2014/main" id="{714C2D94-B1F8-4DC1-AFDF-EC3AA08E3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844675"/>
            <a:ext cx="3375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De [3] y [1] se tiene: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4341" name="Object 17">
            <a:extLst>
              <a:ext uri="{FF2B5EF4-FFF2-40B4-BE49-F238E27FC236}">
                <a16:creationId xmlns:a16="http://schemas.microsoft.com/office/drawing/2014/main" id="{15915DE5-A0A7-431C-BD44-7AAF5256F1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7588" y="5416550"/>
          <a:ext cx="24288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cuación" r:id="rId5" imgW="114151" imgH="215619" progId="Equation.3">
                  <p:embed/>
                </p:oleObj>
              </mc:Choice>
              <mc:Fallback>
                <p:oleObj name="Ecuación" r:id="rId5" imgW="114151" imgH="21561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588" y="5416550"/>
                        <a:ext cx="242887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3">
            <a:extLst>
              <a:ext uri="{FF2B5EF4-FFF2-40B4-BE49-F238E27FC236}">
                <a16:creationId xmlns:a16="http://schemas.microsoft.com/office/drawing/2014/main" id="{1BF58773-E336-4384-8F25-0601B6C57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3429000"/>
            <a:ext cx="479425" cy="369888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[4]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sp>
        <p:nvSpPr>
          <p:cNvPr id="14343" name="Text Box 3">
            <a:extLst>
              <a:ext uri="{FF2B5EF4-FFF2-40B4-BE49-F238E27FC236}">
                <a16:creationId xmlns:a16="http://schemas.microsoft.com/office/drawing/2014/main" id="{09583408-2B0D-4BD6-8F64-47CE9D845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" y="4213225"/>
            <a:ext cx="3375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De [2] y [4] se tiene: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4344" name="Object 17">
            <a:extLst>
              <a:ext uri="{FF2B5EF4-FFF2-40B4-BE49-F238E27FC236}">
                <a16:creationId xmlns:a16="http://schemas.microsoft.com/office/drawing/2014/main" id="{0C6BE1F5-7C8D-4029-9D6E-75C3628CDB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1688" y="4422775"/>
          <a:ext cx="3751262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cuación" r:id="rId7" imgW="1765300" imgH="863600" progId="Equation.3">
                  <p:embed/>
                </p:oleObj>
              </mc:Choice>
              <mc:Fallback>
                <p:oleObj name="Ecuación" r:id="rId7" imgW="1765300" imgH="863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688" y="4422775"/>
                        <a:ext cx="3751262" cy="167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17">
            <a:extLst>
              <a:ext uri="{FF2B5EF4-FFF2-40B4-BE49-F238E27FC236}">
                <a16:creationId xmlns:a16="http://schemas.microsoft.com/office/drawing/2014/main" id="{34F0A164-29E3-4D05-80E8-C66793D75D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488" y="2205038"/>
          <a:ext cx="57213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cuación" r:id="rId9" imgW="2692400" imgH="482600" progId="Equation.3">
                  <p:embed/>
                </p:oleObj>
              </mc:Choice>
              <mc:Fallback>
                <p:oleObj name="Ecuación" r:id="rId9" imgW="2692400" imgH="482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2205038"/>
                        <a:ext cx="572135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7">
            <a:extLst>
              <a:ext uri="{FF2B5EF4-FFF2-40B4-BE49-F238E27FC236}">
                <a16:creationId xmlns:a16="http://schemas.microsoft.com/office/drawing/2014/main" id="{B32E39FB-FF5C-4B71-AFA0-0F427F8F43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143250"/>
          <a:ext cx="36163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cuación" r:id="rId11" imgW="1701800" imgH="482600" progId="Equation.3">
                  <p:embed/>
                </p:oleObj>
              </mc:Choice>
              <mc:Fallback>
                <p:oleObj name="Ecuación" r:id="rId11" imgW="1701800" imgH="482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143250"/>
                        <a:ext cx="361632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erfil">
  <a:themeElements>
    <a:clrScheme name="Per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erfi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er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7900</TotalTime>
  <Words>693</Words>
  <Application>Microsoft Office PowerPoint</Application>
  <PresentationFormat>Presentación en pantalla (4:3)</PresentationFormat>
  <Paragraphs>94</Paragraphs>
  <Slides>19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Verdana</vt:lpstr>
      <vt:lpstr>Arial</vt:lpstr>
      <vt:lpstr>Wingdings</vt:lpstr>
      <vt:lpstr>Calibri</vt:lpstr>
      <vt:lpstr>Times New Roman</vt:lpstr>
      <vt:lpstr>Arial Narrow</vt:lpstr>
      <vt:lpstr>Perfil</vt:lpstr>
      <vt:lpstr>Microsoft Editor de ecuaciones 3.0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CARE_PERU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ENFOQUES DE DESARROLLO</dc:title>
  <dc:creator>CARE</dc:creator>
  <cp:lastModifiedBy>Edison Achalma</cp:lastModifiedBy>
  <cp:revision>366</cp:revision>
  <dcterms:created xsi:type="dcterms:W3CDTF">2006-01-31T20:24:07Z</dcterms:created>
  <dcterms:modified xsi:type="dcterms:W3CDTF">2020-02-09T02:29:33Z</dcterms:modified>
</cp:coreProperties>
</file>