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46" r:id="rId3"/>
    <p:sldId id="474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</p:sldIdLst>
  <p:sldSz cx="9144000" cy="6858000" type="screen4x3"/>
  <p:notesSz cx="6858000" cy="9737725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3300"/>
    <a:srgbClr val="66FF99"/>
    <a:srgbClr val="0033CC"/>
    <a:srgbClr val="A8FAB8"/>
    <a:srgbClr val="77E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62" autoAdjust="0"/>
    <p:restoredTop sz="94662" autoAdjust="0"/>
  </p:normalViewPr>
  <p:slideViewPr>
    <p:cSldViewPr>
      <p:cViewPr varScale="1">
        <p:scale>
          <a:sx n="74" d="100"/>
          <a:sy n="74" d="100"/>
        </p:scale>
        <p:origin x="16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EB85ABB-49CB-4ADA-86BB-3781C5207A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F961564-6EC6-4BF4-8F00-416AED2CC4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35C3220A-C9F2-4964-A06B-997FC737A79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9CBB243-11AF-47B3-BDA9-EC00C8DD0FD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00D4325-3AA5-4383-BBCA-E6E28CDD630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53953B81-F724-4FBE-ADAF-11E3393D0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206E2D6A-BC70-44AA-BDD1-E60451795F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DF1B09-4E7B-4736-A729-17FFC20BE116}" type="datetimeFigureOut">
              <a:rPr lang="es-PE"/>
              <a:pPr>
                <a:defRPr/>
              </a:pPr>
              <a:t>8 Feb. 2020</a:t>
            </a:fld>
            <a:endParaRPr lang="es-P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75F7C9BE-F889-4722-A1AD-63316B0ED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30250"/>
            <a:ext cx="4867275" cy="3651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1E573937-A537-4694-801C-EF825A390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625975"/>
            <a:ext cx="5486400" cy="4381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CCAAD2C6-DADD-462A-A2DC-FC7C45F3BF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48775"/>
            <a:ext cx="2971800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834F851-049F-4D76-B5CF-D4B4FBBEA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248775"/>
            <a:ext cx="2971800" cy="4873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6B784E8-78A3-4EB8-B90F-656BA0684A5D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186F5D0D-2AE1-4CC9-8562-29064539E9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41829E6E-867A-4B62-B9DF-E84604F0FD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D31B201-DF57-48CE-9656-13AADC352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B853BC-BC9E-4485-9775-AA2CE42E2B03}" type="slidenum">
              <a:rPr lang="es-PE" altLang="es-PE" smtClean="0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PE" altLang="es-PE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8BB82EBB-DDDF-4C41-913D-2E3EFD018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E7505-DFEE-4D4A-9391-53B0027FDF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DD122-DCA1-47B4-A6FE-14E9B5A91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630BF1-CD79-4D53-81CF-6CA54D1F6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66A89-0E05-4D95-9B18-374E59892F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4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EFFDFF-978A-454D-8FA9-3AF0D022C7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86D83B-E564-4B13-AE88-5377ACD2B7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C1FE2BE-BCBA-41D3-939A-F024F60A70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1F1A2-130F-4D6F-B04D-44C1E79349E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08D64C-98A0-4FC6-8975-01D7E39E9D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AA81C69-BA70-4085-AA8D-E1D0A2D540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01E73C5-C326-42F0-8973-681476FDF0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63E1F-9F5D-4E34-8C17-D896089E7C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35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3B24347-5159-434A-A2B9-4C98B418AB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47A72BE-C31A-43B7-A11C-3BFE90500D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CD5B554-3BE4-4F2A-80B8-61F512E092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2A010-B1EB-46EE-B1D1-B1106E1879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3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9EF2DE9-8FCD-445D-9365-527A6DD59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AB0538F-5FBD-4FCF-B966-A63AC34681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D6B47EC-28D1-4EE7-B2F1-CF658712B3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4F89C-3F74-4E87-9E60-E3B9ED4252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74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D6A9F6-A262-42CE-8055-021AED7C0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ADC4483-3DB6-41B0-864E-B9C20B798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2F7598E-3207-4440-8825-798160787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7B52A-BC0C-49FB-8CA4-025AE5C732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38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7C37BAC-E842-4B0D-B872-B93F21A642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F8AF52A-5000-4FD9-BB58-90D1565F1B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9A555BB-6027-42FB-9E1E-2063807870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D7EC9-F16B-4012-A72E-BE163676376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12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219CE-B54D-4F61-B1C2-4F81C15018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A116-193D-4C20-A21A-AC72B7DD6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117C8-8183-4DD3-92E1-1BF98DA23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88A08-FA84-43C8-B5D7-44F3E7EE349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11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0248900-F51B-4B6D-BA6C-09196DF4C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FA302B7-E963-4665-8450-9E183660C5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89CA7E4-6731-4EF1-B6B7-8362DD4E36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67CE6-C638-43B7-AFF3-A50ADED81E7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496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285DB29-0B8F-4A62-A7CD-893B918D7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32BE090-E4DE-48EC-90ED-09534BC59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AC4DD6F-7271-4990-9E30-9C8CB9ED6B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C777F-301D-481A-884B-7E394AA669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08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B2F1637-97F3-4C9B-A53A-D86F5F1061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A63E3F-C1C3-4F9E-9384-0E5334597F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6DD7423-F61C-4554-98AD-F6792A95A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90FBC-FB43-4465-9178-9739FAD165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82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6ADC65-5CAE-450D-BC48-7509AA5AC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9911583-20F9-4115-A9FB-F80A3E8B1E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1BB3A70-171F-43BF-A52C-26AC3162A2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3C99D-5EDC-4C4C-A1E9-CDC643A482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74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F18915A-FCD0-4601-A166-9DD4D7A20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2F6225E-4AD8-43DC-AC06-6B6E91B35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8671293-66A3-4966-AEE1-BF097516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58BEAC93-6C7C-4EC4-BF68-DBF22F6FF0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C77901AD-2DD4-4D21-865B-4687FB0F8C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91968F6A-7839-4473-979F-7C9649D8EB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id="{9574E67A-9134-4C98-9036-ECAD8340E7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F23EE39-02DC-40DB-A034-C3589435AE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>
            <a:extLst>
              <a:ext uri="{FF2B5EF4-FFF2-40B4-BE49-F238E27FC236}">
                <a16:creationId xmlns:a16="http://schemas.microsoft.com/office/drawing/2014/main" id="{3A709373-C006-4458-A902-9D1C2BCCB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133600"/>
            <a:ext cx="4895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>
                <a:solidFill>
                  <a:srgbClr val="FF0000"/>
                </a:solidFill>
              </a:rPr>
              <a:t>CAPITULO 9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600" b="1" u="sng">
                <a:solidFill>
                  <a:srgbClr val="FF0000"/>
                </a:solidFill>
              </a:rPr>
              <a:t>INTRODUCCIÓN A LA SELECCIÓN DE MODELOS</a:t>
            </a:r>
            <a:endParaRPr lang="es-PE" altLang="es-PE" sz="1600" b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AF062B7E-815D-48DC-A5A5-09E410E3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19213"/>
            <a:ext cx="54864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s-PE" altLang="es-PE" sz="2000"/>
          </a:p>
        </p:txBody>
      </p:sp>
      <p:sp>
        <p:nvSpPr>
          <p:cNvPr id="5124" name="Text Box 10">
            <a:extLst>
              <a:ext uri="{FF2B5EF4-FFF2-40B4-BE49-F238E27FC236}">
                <a16:creationId xmlns:a16="http://schemas.microsoft.com/office/drawing/2014/main" id="{2F7166DA-CC9A-42E9-8E06-F49D7CEC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63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_tradnl" altLang="es-PE" sz="2400" b="1">
                <a:latin typeface="Arial" panose="020B0604020202020204" pitchFamily="34" charset="0"/>
              </a:rPr>
              <a:t>UNSCH</a:t>
            </a:r>
          </a:p>
        </p:txBody>
      </p:sp>
      <p:sp>
        <p:nvSpPr>
          <p:cNvPr id="5125" name="Rectangle 11">
            <a:extLst>
              <a:ext uri="{FF2B5EF4-FFF2-40B4-BE49-F238E27FC236}">
                <a16:creationId xmlns:a16="http://schemas.microsoft.com/office/drawing/2014/main" id="{B96E8CF6-9E48-492F-9CD5-F85060BF4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2372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21 de setiembre de 2016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6" name="Picture 13" descr="UNSCH">
            <a:extLst>
              <a:ext uri="{FF2B5EF4-FFF2-40B4-BE49-F238E27FC236}">
                <a16:creationId xmlns:a16="http://schemas.microsoft.com/office/drawing/2014/main" id="{5BC1760F-362C-4707-A656-7ECECC48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287338"/>
            <a:ext cx="78263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4">
            <a:extLst>
              <a:ext uri="{FF2B5EF4-FFF2-40B4-BE49-F238E27FC236}">
                <a16:creationId xmlns:a16="http://schemas.microsoft.com/office/drawing/2014/main" id="{F4497361-32E7-4D7B-B7C9-7362674B1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5805488"/>
            <a:ext cx="295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400" b="1">
                <a:latin typeface="Arial Narrow" panose="020B0606020202030204" pitchFamily="34" charset="0"/>
              </a:rPr>
              <a:t>Econ. Juan A. Huaripuma Vargas</a:t>
            </a:r>
            <a:endParaRPr lang="es-ES" altLang="es-PE" sz="1400" b="1">
              <a:latin typeface="Arial Narrow" panose="020B0606020202030204" pitchFamily="34" charset="0"/>
            </a:endParaRPr>
          </a:p>
        </p:txBody>
      </p:sp>
      <p:pic>
        <p:nvPicPr>
          <p:cNvPr id="5128" name="Imagen 1">
            <a:extLst>
              <a:ext uri="{FF2B5EF4-FFF2-40B4-BE49-F238E27FC236}">
                <a16:creationId xmlns:a16="http://schemas.microsoft.com/office/drawing/2014/main" id="{ADD5B5F3-D0E8-43A4-9994-BBC6B6C7B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43075"/>
            <a:ext cx="3024187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2BD4F76-F6CB-4A96-86EF-E293082D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>
                <a:solidFill>
                  <a:schemeClr val="tx2"/>
                </a:solidFill>
                <a:latin typeface="Arial" panose="020B0604020202020204" pitchFamily="34" charset="0"/>
              </a:rPr>
              <a:t>Elección entre modelos lineal y log-lineal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6B5487B4-7159-423B-98C6-E875EDD91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1844675"/>
            <a:ext cx="7667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rgbClr val="0000FF"/>
                </a:solidFill>
                <a:latin typeface="Arial" panose="020B0604020202020204" pitchFamily="34" charset="0"/>
              </a:rPr>
              <a:t>f) Obtenga Z2 = Antilog (LYF) – YF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rgbClr val="0000FF"/>
                </a:solidFill>
                <a:latin typeface="Arial" panose="020B0604020202020204" pitchFamily="34" charset="0"/>
              </a:rPr>
              <a:t>g) Efectuar la regresión entre LnY = F(LnX2, LnX3, Z2)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rgbClr val="0000FF"/>
                </a:solidFill>
                <a:latin typeface="Arial" panose="020B0604020202020204" pitchFamily="34" charset="0"/>
              </a:rPr>
              <a:t>h) Rechazar la Ha si el coeficiente de Z2 es estadísticamente significativo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n 1">
            <a:extLst>
              <a:ext uri="{FF2B5EF4-FFF2-40B4-BE49-F238E27FC236}">
                <a16:creationId xmlns:a16="http://schemas.microsoft.com/office/drawing/2014/main" id="{64717E7D-C8B4-42BD-8447-64DB89A03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8" r="68262" b="51701"/>
          <a:stretch>
            <a:fillRect/>
          </a:stretch>
        </p:blipFill>
        <p:spPr bwMode="auto">
          <a:xfrm>
            <a:off x="1835150" y="1773238"/>
            <a:ext cx="56165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>
            <a:extLst>
              <a:ext uri="{FF2B5EF4-FFF2-40B4-BE49-F238E27FC236}">
                <a16:creationId xmlns:a16="http://schemas.microsoft.com/office/drawing/2014/main" id="{84C6C51B-7399-42E4-851D-36AE8991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>
                <a:solidFill>
                  <a:schemeClr val="tx2"/>
                </a:solidFill>
                <a:latin typeface="Arial" panose="020B0604020202020204" pitchFamily="34" charset="0"/>
              </a:rPr>
              <a:t>Elección entre modelos lineal y log-lineal</a:t>
            </a:r>
          </a:p>
        </p:txBody>
      </p:sp>
      <p:pic>
        <p:nvPicPr>
          <p:cNvPr id="16388" name="Imagen 4">
            <a:extLst>
              <a:ext uri="{FF2B5EF4-FFF2-40B4-BE49-F238E27FC236}">
                <a16:creationId xmlns:a16="http://schemas.microsoft.com/office/drawing/2014/main" id="{D6407133-82F7-43A8-A526-48BEBB67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6" r="68092" b="52002"/>
          <a:stretch>
            <a:fillRect/>
          </a:stretch>
        </p:blipFill>
        <p:spPr bwMode="auto">
          <a:xfrm>
            <a:off x="1835150" y="3933825"/>
            <a:ext cx="561657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DF18883-3B78-4025-BF78-744D7689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>
                <a:solidFill>
                  <a:schemeClr val="tx2"/>
                </a:solidFill>
                <a:latin typeface="Arial" panose="020B0604020202020204" pitchFamily="34" charset="0"/>
              </a:rPr>
              <a:t>Elección entre modelos lineal y log-lineal</a:t>
            </a:r>
          </a:p>
        </p:txBody>
      </p:sp>
      <p:pic>
        <p:nvPicPr>
          <p:cNvPr id="17411" name="Imagen 5">
            <a:extLst>
              <a:ext uri="{FF2B5EF4-FFF2-40B4-BE49-F238E27FC236}">
                <a16:creationId xmlns:a16="http://schemas.microsoft.com/office/drawing/2014/main" id="{FC15AB92-EE43-453C-AB09-8958165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6" r="68433" b="49586"/>
          <a:stretch>
            <a:fillRect/>
          </a:stretch>
        </p:blipFill>
        <p:spPr bwMode="auto">
          <a:xfrm>
            <a:off x="1258888" y="1700213"/>
            <a:ext cx="640873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Imagen 6">
            <a:extLst>
              <a:ext uri="{FF2B5EF4-FFF2-40B4-BE49-F238E27FC236}">
                <a16:creationId xmlns:a16="http://schemas.microsoft.com/office/drawing/2014/main" id="{B6B43211-814D-457A-A601-B1629F85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" r="68262" b="49588"/>
          <a:stretch>
            <a:fillRect/>
          </a:stretch>
        </p:blipFill>
        <p:spPr bwMode="auto">
          <a:xfrm>
            <a:off x="1258888" y="4005263"/>
            <a:ext cx="640873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9922442-2223-4A0D-9A1B-4D503DA5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908050"/>
            <a:ext cx="8001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CONTENIDO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0968E4ED-28B8-44BD-97E4-95CCC5A0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799306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R2 y R2 Corregido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Comparación de dos valores de R2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700">
                <a:latin typeface="Arial" panose="020B0604020202020204" pitchFamily="34" charset="0"/>
              </a:rPr>
              <a:t>Elección entre modelos lineal y log-lineal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endParaRPr lang="es-ES_tradnl" altLang="es-PE" sz="17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1450A1C-1D0B-4F81-986F-71614D17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R2 y R2 Ajustado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D7C4719A-C40D-4270-A7B5-89B30C47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7954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R2 es una función no decreciente del número de variables explicativas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CBBE121A-13B3-4940-8464-D8C4091C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0503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Por definición: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8197" name="Object 17">
            <a:extLst>
              <a:ext uri="{FF2B5EF4-FFF2-40B4-BE49-F238E27FC236}">
                <a16:creationId xmlns:a16="http://schemas.microsoft.com/office/drawing/2014/main" id="{27EC0454-D150-4686-A22F-18EF1566C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595563"/>
          <a:ext cx="1457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cuación" r:id="rId3" imgW="685800" imgH="393700" progId="Equation.3">
                  <p:embed/>
                </p:oleObj>
              </mc:Choice>
              <mc:Fallback>
                <p:oleObj name="Ecuación" r:id="rId3" imgW="6858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95563"/>
                        <a:ext cx="1457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7">
            <a:extLst>
              <a:ext uri="{FF2B5EF4-FFF2-40B4-BE49-F238E27FC236}">
                <a16:creationId xmlns:a16="http://schemas.microsoft.com/office/drawing/2014/main" id="{947D2097-C0D0-4569-A0BB-BD9BE75A2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9013" y="2595563"/>
          <a:ext cx="18351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cuación" r:id="rId5" imgW="863225" imgH="393529" progId="Equation.3">
                  <p:embed/>
                </p:oleObj>
              </mc:Choice>
              <mc:Fallback>
                <p:oleObj name="Ecuación" r:id="rId5" imgW="863225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595563"/>
                        <a:ext cx="18351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7">
            <a:extLst>
              <a:ext uri="{FF2B5EF4-FFF2-40B4-BE49-F238E27FC236}">
                <a16:creationId xmlns:a16="http://schemas.microsoft.com/office/drawing/2014/main" id="{B2EADA81-00EE-4BBC-A98E-6A1951F62B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492375"/>
          <a:ext cx="19431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cuación" r:id="rId7" imgW="914400" imgH="482600" progId="Equation.3">
                  <p:embed/>
                </p:oleObj>
              </mc:Choice>
              <mc:Fallback>
                <p:oleObj name="Ecuación" r:id="rId7" imgW="9144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492375"/>
                        <a:ext cx="19431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7">
            <a:extLst>
              <a:ext uri="{FF2B5EF4-FFF2-40B4-BE49-F238E27FC236}">
                <a16:creationId xmlns:a16="http://schemas.microsoft.com/office/drawing/2014/main" id="{A09E2B65-6438-4010-B7ED-DEEAEB62C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500438"/>
          <a:ext cx="8096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cuación" r:id="rId9" imgW="380835" imgH="253890" progId="Equation.3">
                  <p:embed/>
                </p:oleObj>
              </mc:Choice>
              <mc:Fallback>
                <p:oleObj name="Ecuación" r:id="rId9" imgW="380835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00438"/>
                        <a:ext cx="8096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3">
            <a:extLst>
              <a:ext uri="{FF2B5EF4-FFF2-40B4-BE49-F238E27FC236}">
                <a16:creationId xmlns:a16="http://schemas.microsoft.com/office/drawing/2014/main" id="{B6649B41-D375-41C1-BBCE-9546D229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573463"/>
            <a:ext cx="6119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Es independiente del numero de variables explicativas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8202" name="Flecha derecha 2">
            <a:extLst>
              <a:ext uri="{FF2B5EF4-FFF2-40B4-BE49-F238E27FC236}">
                <a16:creationId xmlns:a16="http://schemas.microsoft.com/office/drawing/2014/main" id="{0C9E3C01-88CA-45FF-A8F7-43750443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852738"/>
            <a:ext cx="576262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sp>
        <p:nvSpPr>
          <p:cNvPr id="8203" name="Flecha derecha 13">
            <a:extLst>
              <a:ext uri="{FF2B5EF4-FFF2-40B4-BE49-F238E27FC236}">
                <a16:creationId xmlns:a16="http://schemas.microsoft.com/office/drawing/2014/main" id="{FD69EE93-AABB-4E15-9B19-BF13E78AC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852738"/>
            <a:ext cx="576263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8204" name="Object 17">
            <a:extLst>
              <a:ext uri="{FF2B5EF4-FFF2-40B4-BE49-F238E27FC236}">
                <a16:creationId xmlns:a16="http://schemas.microsoft.com/office/drawing/2014/main" id="{838E7F33-4B23-40FB-9784-A14B4E225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4076700"/>
          <a:ext cx="7826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cuación" r:id="rId11" imgW="368140" imgH="253890" progId="Equation.3">
                  <p:embed/>
                </p:oleObj>
              </mc:Choice>
              <mc:Fallback>
                <p:oleObj name="Ecuación" r:id="rId11" imgW="368140" imgH="2538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076700"/>
                        <a:ext cx="7826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3">
            <a:extLst>
              <a:ext uri="{FF2B5EF4-FFF2-40B4-BE49-F238E27FC236}">
                <a16:creationId xmlns:a16="http://schemas.microsoft.com/office/drawing/2014/main" id="{ED5E3718-819E-4546-8556-580396D3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076700"/>
            <a:ext cx="6119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Depende del numero de variables explicativas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8206" name="Text Box 3">
            <a:extLst>
              <a:ext uri="{FF2B5EF4-FFF2-40B4-BE49-F238E27FC236}">
                <a16:creationId xmlns:a16="http://schemas.microsoft.com/office/drawing/2014/main" id="{9EA3559E-DBC7-4863-8E28-25BD9CFA1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4652963"/>
            <a:ext cx="7954963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</a:rPr>
              <a:t>R2 aumenta a medida que aumenta las variables explicativas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</a:pPr>
            <a:r>
              <a:rPr lang="es-ES_tradnl" altLang="es-PE" sz="1800">
                <a:latin typeface="Arial" panose="020B0604020202020204" pitchFamily="34" charset="0"/>
                <a:sym typeface="Wingdings" panose="05000000000000000000" pitchFamily="2" charset="2"/>
              </a:rPr>
              <a:t>Al comparar dos modelos de regresión con la misma variable dependiente  pero con un número diferente de variables explicativas se debe tener cuidado.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75547B-C8BF-4D45-89AB-5A47E191A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R2 y R2 Ajustado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1F4EDA9B-7DF0-4EA6-AA14-76CE8D210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795496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Para comparar dos modelos con base a los valores R2 se debe tener en cuenta el número de variables explicativas presentes en los modelos. Es decir, considerar un coeficiente de determinación alterno: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9220" name="Object 17">
            <a:extLst>
              <a:ext uri="{FF2B5EF4-FFF2-40B4-BE49-F238E27FC236}">
                <a16:creationId xmlns:a16="http://schemas.microsoft.com/office/drawing/2014/main" id="{4FED6B67-2D9E-4D13-A5DC-EF6DCD436E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2978150"/>
          <a:ext cx="202406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cuación" r:id="rId3" imgW="952087" imgH="837836" progId="Equation.3">
                  <p:embed/>
                </p:oleObj>
              </mc:Choice>
              <mc:Fallback>
                <p:oleObj name="Ecuación" r:id="rId3" imgW="952087" imgH="83783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978150"/>
                        <a:ext cx="2024062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7">
            <a:extLst>
              <a:ext uri="{FF2B5EF4-FFF2-40B4-BE49-F238E27FC236}">
                <a16:creationId xmlns:a16="http://schemas.microsoft.com/office/drawing/2014/main" id="{5E589A28-C1B1-4CB1-89B8-6FE450FD7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4727575"/>
          <a:ext cx="27797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cuación" r:id="rId5" imgW="1307532" imgH="482391" progId="Equation.3">
                  <p:embed/>
                </p:oleObj>
              </mc:Choice>
              <mc:Fallback>
                <p:oleObj name="Ecuación" r:id="rId5" imgW="1307532" imgH="48239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727575"/>
                        <a:ext cx="27797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7">
            <a:extLst>
              <a:ext uri="{FF2B5EF4-FFF2-40B4-BE49-F238E27FC236}">
                <a16:creationId xmlns:a16="http://schemas.microsoft.com/office/drawing/2014/main" id="{7F0F8BE9-409E-4EC9-A50B-D95897405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5988" y="4810125"/>
          <a:ext cx="29416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cuación" r:id="rId7" imgW="1384300" imgH="393700" progId="Equation.3">
                  <p:embed/>
                </p:oleObj>
              </mc:Choice>
              <mc:Fallback>
                <p:oleObj name="Ecuación" r:id="rId7" imgW="13843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4810125"/>
                        <a:ext cx="29416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Flecha derecha 19">
            <a:extLst>
              <a:ext uri="{FF2B5EF4-FFF2-40B4-BE49-F238E27FC236}">
                <a16:creationId xmlns:a16="http://schemas.microsoft.com/office/drawing/2014/main" id="{9C4CA110-4D1D-48BF-8FD6-ED108FEA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084763"/>
            <a:ext cx="576263" cy="21590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4E3BEB6-9A79-4532-899A-D1CDFB52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R2 y R2 Ajustado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F7299FAA-C533-4FCA-9511-9883BF2A6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773238"/>
            <a:ext cx="7954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De acuerdo a la fórmula del R2 ajustado: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graphicFrame>
        <p:nvGraphicFramePr>
          <p:cNvPr id="10244" name="Object 17">
            <a:extLst>
              <a:ext uri="{FF2B5EF4-FFF2-40B4-BE49-F238E27FC236}">
                <a16:creationId xmlns:a16="http://schemas.microsoft.com/office/drawing/2014/main" id="{54E58351-1E65-4766-B415-DCBCD0690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163763"/>
          <a:ext cx="2941637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cuación" r:id="rId3" imgW="1384300" imgH="393700" progId="Equation.3">
                  <p:embed/>
                </p:oleObj>
              </mc:Choice>
              <mc:Fallback>
                <p:oleObj name="Ecuación" r:id="rId3" imgW="13843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63763"/>
                        <a:ext cx="2941637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7">
            <a:extLst>
              <a:ext uri="{FF2B5EF4-FFF2-40B4-BE49-F238E27FC236}">
                <a16:creationId xmlns:a16="http://schemas.microsoft.com/office/drawing/2014/main" id="{2484F2FA-7859-4E6E-A92A-74A41D03D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0513" y="3068638"/>
          <a:ext cx="8905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cuación" r:id="rId5" imgW="419100" imgH="190500" progId="Equation.3">
                  <p:embed/>
                </p:oleObj>
              </mc:Choice>
              <mc:Fallback>
                <p:oleObj name="Ecuación" r:id="rId5" imgW="419100" imgH="190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068638"/>
                        <a:ext cx="8905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3">
            <a:extLst>
              <a:ext uri="{FF2B5EF4-FFF2-40B4-BE49-F238E27FC236}">
                <a16:creationId xmlns:a16="http://schemas.microsoft.com/office/drawing/2014/main" id="{9BF03E03-55A2-4126-ABB5-2B5AA209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32138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0247" name="Flecha derecha 1">
            <a:extLst>
              <a:ext uri="{FF2B5EF4-FFF2-40B4-BE49-F238E27FC236}">
                <a16:creationId xmlns:a16="http://schemas.microsoft.com/office/drawing/2014/main" id="{1241CC9E-A1A2-47D5-8891-DE46D4265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141663"/>
            <a:ext cx="782637" cy="287337"/>
          </a:xfrm>
          <a:prstGeom prst="rightArrow">
            <a:avLst>
              <a:gd name="adj1" fmla="val 50000"/>
              <a:gd name="adj2" fmla="val 502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10248" name="Object 17">
            <a:extLst>
              <a:ext uri="{FF2B5EF4-FFF2-40B4-BE49-F238E27FC236}">
                <a16:creationId xmlns:a16="http://schemas.microsoft.com/office/drawing/2014/main" id="{45C84C31-DFA6-4318-AD13-C2FD23C4A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9075" y="3068638"/>
          <a:ext cx="917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cuación" r:id="rId7" imgW="431613" imgH="190417" progId="Equation.3">
                  <p:embed/>
                </p:oleObj>
              </mc:Choice>
              <mc:Fallback>
                <p:oleObj name="Ecuación" r:id="rId7" imgW="431613" imgH="19041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3068638"/>
                        <a:ext cx="9175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7">
            <a:extLst>
              <a:ext uri="{FF2B5EF4-FFF2-40B4-BE49-F238E27FC236}">
                <a16:creationId xmlns:a16="http://schemas.microsoft.com/office/drawing/2014/main" id="{B8035CC7-A742-41FF-8B92-7BB374CFC3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6863" y="3695700"/>
          <a:ext cx="9445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cuación" r:id="rId9" imgW="444307" imgH="203112" progId="Equation.3">
                  <p:embed/>
                </p:oleObj>
              </mc:Choice>
              <mc:Fallback>
                <p:oleObj name="Ecuación" r:id="rId9" imgW="444307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3695700"/>
                        <a:ext cx="9445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Flecha derecha 20">
            <a:extLst>
              <a:ext uri="{FF2B5EF4-FFF2-40B4-BE49-F238E27FC236}">
                <a16:creationId xmlns:a16="http://schemas.microsoft.com/office/drawing/2014/main" id="{BD796675-A25A-4408-B1C4-A90F8AF4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3779838"/>
            <a:ext cx="781050" cy="287337"/>
          </a:xfrm>
          <a:prstGeom prst="rightArrow">
            <a:avLst>
              <a:gd name="adj1" fmla="val 50000"/>
              <a:gd name="adj2" fmla="val 5009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10251" name="Object 17">
            <a:extLst>
              <a:ext uri="{FF2B5EF4-FFF2-40B4-BE49-F238E27FC236}">
                <a16:creationId xmlns:a16="http://schemas.microsoft.com/office/drawing/2014/main" id="{B32CCE68-1A9E-4C8E-BF1F-B52D2AFFD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4313" y="3511550"/>
          <a:ext cx="14843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cuación" r:id="rId11" imgW="698197" imgH="393529" progId="Equation.3">
                  <p:embed/>
                </p:oleObj>
              </mc:Choice>
              <mc:Fallback>
                <p:oleObj name="Ecuación" r:id="rId11" imgW="698197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4313" y="3511550"/>
                        <a:ext cx="1484312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3">
            <a:extLst>
              <a:ext uri="{FF2B5EF4-FFF2-40B4-BE49-F238E27FC236}">
                <a16:creationId xmlns:a16="http://schemas.microsoft.com/office/drawing/2014/main" id="{4FE07BE9-FC4A-4314-A086-BA5F67A8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79838"/>
            <a:ext cx="43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  <p:sp>
        <p:nvSpPr>
          <p:cNvPr id="10253" name="Flecha derecha 23">
            <a:extLst>
              <a:ext uri="{FF2B5EF4-FFF2-40B4-BE49-F238E27FC236}">
                <a16:creationId xmlns:a16="http://schemas.microsoft.com/office/drawing/2014/main" id="{FDDC1064-5D5D-44BA-B5FD-28EE3131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789363"/>
            <a:ext cx="781050" cy="287337"/>
          </a:xfrm>
          <a:prstGeom prst="rightArrow">
            <a:avLst>
              <a:gd name="adj1" fmla="val 50000"/>
              <a:gd name="adj2" fmla="val 5009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10254" name="Object 17">
            <a:extLst>
              <a:ext uri="{FF2B5EF4-FFF2-40B4-BE49-F238E27FC236}">
                <a16:creationId xmlns:a16="http://schemas.microsoft.com/office/drawing/2014/main" id="{14CB5997-137D-410A-BB32-D62A10659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4088" y="3644900"/>
          <a:ext cx="971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cuación" r:id="rId13" imgW="457002" imgH="203112" progId="Equation.3">
                  <p:embed/>
                </p:oleObj>
              </mc:Choice>
              <mc:Fallback>
                <p:oleObj name="Ecuación" r:id="rId13" imgW="457002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088" y="3644900"/>
                        <a:ext cx="971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7">
            <a:extLst>
              <a:ext uri="{FF2B5EF4-FFF2-40B4-BE49-F238E27FC236}">
                <a16:creationId xmlns:a16="http://schemas.microsoft.com/office/drawing/2014/main" id="{60BAE950-CC92-4B0F-B347-2FA04329E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7513" y="4573588"/>
          <a:ext cx="7016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cuación" r:id="rId15" imgW="329914" imgH="177646" progId="Equation.3">
                  <p:embed/>
                </p:oleObj>
              </mc:Choice>
              <mc:Fallback>
                <p:oleObj name="Ecuación" r:id="rId15" imgW="329914" imgH="17764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573588"/>
                        <a:ext cx="7016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Flecha derecha 26">
            <a:extLst>
              <a:ext uri="{FF2B5EF4-FFF2-40B4-BE49-F238E27FC236}">
                <a16:creationId xmlns:a16="http://schemas.microsoft.com/office/drawing/2014/main" id="{FE6C11C2-5678-44AF-ABEA-46E34AF4D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4633913"/>
            <a:ext cx="781050" cy="287337"/>
          </a:xfrm>
          <a:prstGeom prst="rightArrow">
            <a:avLst>
              <a:gd name="adj1" fmla="val 50000"/>
              <a:gd name="adj2" fmla="val 50099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s-PE" altLang="es-PE"/>
          </a:p>
        </p:txBody>
      </p:sp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B3674C24-3A65-4CB5-90E1-172D8E972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4788" y="4562475"/>
          <a:ext cx="11334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cuación" r:id="rId17" imgW="533169" imgH="190417" progId="Equation.3">
                  <p:embed/>
                </p:oleObj>
              </mc:Choice>
              <mc:Fallback>
                <p:oleObj name="Ecuación" r:id="rId17" imgW="533169" imgH="19041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4562475"/>
                        <a:ext cx="11334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3">
            <a:extLst>
              <a:ext uri="{FF2B5EF4-FFF2-40B4-BE49-F238E27FC236}">
                <a16:creationId xmlns:a16="http://schemas.microsoft.com/office/drawing/2014/main" id="{38EAC43B-50D7-4DD8-8DCD-00B8BD212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33913"/>
            <a:ext cx="431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Si</a:t>
            </a:r>
            <a:endParaRPr lang="es-ES_tradnl" altLang="es-PE" sz="200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D7741B2-2297-449C-8F50-037F89BC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Comparación de dos valores de R2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D1D662E0-7EB8-4D5F-BEFD-BE0D970AF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778000"/>
            <a:ext cx="79533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s-ES_tradnl" altLang="es-PE" sz="1800" dirty="0">
                <a:latin typeface="Arial" panose="020B0604020202020204" pitchFamily="34" charset="0"/>
              </a:rPr>
              <a:t>Al comparar dos modelos, utilizando el coeficiente de determinación o coeficiente de determinación ajustado, se debe tener en cuenta que:</a:t>
            </a:r>
          </a:p>
          <a:p>
            <a:pPr marL="285750" indent="-28575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ES_tradnl" altLang="es-PE" sz="1800" dirty="0">
                <a:latin typeface="Arial" panose="020B0604020202020204" pitchFamily="34" charset="0"/>
              </a:rPr>
              <a:t>El tamaño de la muestra debe ser la misma</a:t>
            </a:r>
          </a:p>
          <a:p>
            <a:pPr marL="285750" indent="-28575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s-ES_tradnl" altLang="es-PE" sz="1800" dirty="0">
                <a:latin typeface="Arial" panose="020B0604020202020204" pitchFamily="34" charset="0"/>
              </a:rPr>
              <a:t>La variable endógena debe ser la misma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s-ES_tradnl" altLang="es-PE" sz="1800" dirty="0">
                <a:latin typeface="Arial" panose="020B0604020202020204" pitchFamily="34" charset="0"/>
              </a:rPr>
              <a:t>Dado los siguientes modelos:</a:t>
            </a:r>
          </a:p>
        </p:txBody>
      </p:sp>
      <p:graphicFrame>
        <p:nvGraphicFramePr>
          <p:cNvPr id="11268" name="Object 17">
            <a:extLst>
              <a:ext uri="{FF2B5EF4-FFF2-40B4-BE49-F238E27FC236}">
                <a16:creationId xmlns:a16="http://schemas.microsoft.com/office/drawing/2014/main" id="{D4CEF69E-41D8-4DAE-94CB-1D015770B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3" y="3789363"/>
          <a:ext cx="4641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cuación" r:id="rId3" imgW="2184400" imgH="228600" progId="Equation.3">
                  <p:embed/>
                </p:oleObj>
              </mc:Choice>
              <mc:Fallback>
                <p:oleObj name="Ecuación" r:id="rId3" imgW="21844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789363"/>
                        <a:ext cx="46418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7">
            <a:extLst>
              <a:ext uri="{FF2B5EF4-FFF2-40B4-BE49-F238E27FC236}">
                <a16:creationId xmlns:a16="http://schemas.microsoft.com/office/drawing/2014/main" id="{AC6E9CA0-2409-4F6E-8703-A6119A993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356100"/>
          <a:ext cx="3616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cuación" r:id="rId5" imgW="1701800" imgH="228600" progId="Equation.3">
                  <p:embed/>
                </p:oleObj>
              </mc:Choice>
              <mc:Fallback>
                <p:oleObj name="Ecuación" r:id="rId5" imgW="1701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56100"/>
                        <a:ext cx="3616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3">
            <a:extLst>
              <a:ext uri="{FF2B5EF4-FFF2-40B4-BE49-F238E27FC236}">
                <a16:creationId xmlns:a16="http://schemas.microsoft.com/office/drawing/2014/main" id="{D04A0CC9-748F-4D7D-9C63-B8AD2A00B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941888"/>
            <a:ext cx="7954963" cy="6461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solidFill>
                  <a:schemeClr val="bg1"/>
                </a:solidFill>
                <a:latin typeface="Arial" panose="020B0604020202020204" pitchFamily="34" charset="0"/>
              </a:rPr>
              <a:t>R2 mide la proporción de la variación de la variable dependiente explicada por las variables exógenas.</a:t>
            </a:r>
          </a:p>
        </p:txBody>
      </p:sp>
      <p:sp>
        <p:nvSpPr>
          <p:cNvPr id="11271" name="Text Box 3">
            <a:extLst>
              <a:ext uri="{FF2B5EF4-FFF2-40B4-BE49-F238E27FC236}">
                <a16:creationId xmlns:a16="http://schemas.microsoft.com/office/drawing/2014/main" id="{AD35DA12-E4FE-4B36-8E03-EF629BD9D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5738813"/>
            <a:ext cx="5362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s-ES_tradnl" altLang="es-PE" sz="1800">
                <a:latin typeface="Arial" panose="020B0604020202020204" pitchFamily="34" charset="0"/>
              </a:rPr>
              <a:t>¿Los R2 son comparables? ¿Cómo compararlas?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D405E9-D176-45A6-8A65-9984BE2B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Comparación de dos valores de R2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2291" name="Objeto 6">
            <a:extLst>
              <a:ext uri="{FF2B5EF4-FFF2-40B4-BE49-F238E27FC236}">
                <a16:creationId xmlns:a16="http://schemas.microsoft.com/office/drawing/2014/main" id="{0759AF38-D27C-4217-94FE-23CC39B5D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205587"/>
              </p:ext>
            </p:extLst>
          </p:nvPr>
        </p:nvGraphicFramePr>
        <p:xfrm>
          <a:off x="1692275" y="2060575"/>
          <a:ext cx="5759450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Worksheet" r:id="rId3" imgW="3057620" imgH="3247873" progId="Excel.Sheet.8">
                  <p:embed/>
                </p:oleObj>
              </mc:Choice>
              <mc:Fallback>
                <p:oleObj name="Worksheet" r:id="rId3" imgW="3057620" imgH="3247873" progId="Excel.Sheet.8">
                  <p:embed/>
                  <p:pic>
                    <p:nvPicPr>
                      <p:cNvPr id="0" name="Objeto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060575"/>
                        <a:ext cx="5759450" cy="349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2288F3A-30D2-4BD9-8B61-B6EA78C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Comparación de dos valores de R2 …</a:t>
            </a:r>
            <a:endParaRPr lang="es-ES_tradnl" altLang="es-PE" sz="18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Imagen 3">
            <a:extLst>
              <a:ext uri="{FF2B5EF4-FFF2-40B4-BE49-F238E27FC236}">
                <a16:creationId xmlns:a16="http://schemas.microsoft.com/office/drawing/2014/main" id="{2D943088-9482-4B93-8219-873085887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76700"/>
            <a:ext cx="662463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Imagen 4">
            <a:extLst>
              <a:ext uri="{FF2B5EF4-FFF2-40B4-BE49-F238E27FC236}">
                <a16:creationId xmlns:a16="http://schemas.microsoft.com/office/drawing/2014/main" id="{24814069-B813-428A-AC81-63C9F992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4" t="44128" r="34216" b="18044"/>
          <a:stretch>
            <a:fillRect/>
          </a:stretch>
        </p:blipFill>
        <p:spPr bwMode="auto">
          <a:xfrm>
            <a:off x="1403350" y="1844675"/>
            <a:ext cx="66246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88E7D70-AAC9-4960-816B-AABB33A12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836613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s-ES_tradnl" altLang="es-PE" sz="1800" b="1">
                <a:solidFill>
                  <a:schemeClr val="tx2"/>
                </a:solidFill>
                <a:latin typeface="Arial" panose="020B0604020202020204" pitchFamily="34" charset="0"/>
              </a:rPr>
              <a:t>Selección de Modelos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ES_tradnl" altLang="es-PE" sz="1800">
                <a:solidFill>
                  <a:schemeClr val="tx2"/>
                </a:solidFill>
                <a:latin typeface="Arial" panose="020B0604020202020204" pitchFamily="34" charset="0"/>
              </a:rPr>
              <a:t>Elección entre modelos lineal y log-lineal</a:t>
            </a:r>
          </a:p>
        </p:txBody>
      </p:sp>
      <p:graphicFrame>
        <p:nvGraphicFramePr>
          <p:cNvPr id="14339" name="Object 17">
            <a:extLst>
              <a:ext uri="{FF2B5EF4-FFF2-40B4-BE49-F238E27FC236}">
                <a16:creationId xmlns:a16="http://schemas.microsoft.com/office/drawing/2014/main" id="{14393402-7A57-4D03-9775-216DD9655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875" y="2276475"/>
          <a:ext cx="4641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cuación" r:id="rId3" imgW="2184400" imgH="228600" progId="Equation.3">
                  <p:embed/>
                </p:oleObj>
              </mc:Choice>
              <mc:Fallback>
                <p:oleObj name="Ecuación" r:id="rId3" imgW="21844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2276475"/>
                        <a:ext cx="46418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7">
            <a:extLst>
              <a:ext uri="{FF2B5EF4-FFF2-40B4-BE49-F238E27FC236}">
                <a16:creationId xmlns:a16="http://schemas.microsoft.com/office/drawing/2014/main" id="{AB828809-21EE-4A05-8129-36063A971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773238"/>
          <a:ext cx="3616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cuación" r:id="rId5" imgW="1701800" imgH="228600" progId="Equation.3">
                  <p:embed/>
                </p:oleObj>
              </mc:Choice>
              <mc:Fallback>
                <p:oleObj name="Ecuación" r:id="rId5" imgW="17018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73238"/>
                        <a:ext cx="3616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id="{3A00B165-50DB-453E-8815-FA26CED29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9238"/>
            <a:ext cx="76676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22300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6238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623888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623888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22300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s-ES_tradnl" altLang="es-PE" sz="1800" dirty="0">
                <a:latin typeface="Arial" panose="020B0604020202020204" pitchFamily="34" charset="0"/>
              </a:rPr>
              <a:t>Propuesta de </a:t>
            </a:r>
            <a:r>
              <a:rPr lang="es-ES_tradnl" altLang="es-PE" sz="1800" dirty="0" err="1">
                <a:latin typeface="Arial" panose="020B0604020202020204" pitchFamily="34" charset="0"/>
              </a:rPr>
              <a:t>McKinnon</a:t>
            </a:r>
            <a:r>
              <a:rPr lang="es-ES_tradnl" altLang="es-PE" sz="1800" dirty="0">
                <a:latin typeface="Arial" panose="020B0604020202020204" pitchFamily="34" charset="0"/>
              </a:rPr>
              <a:t>, White y </a:t>
            </a:r>
            <a:r>
              <a:rPr lang="es-ES_tradnl" altLang="es-PE" sz="1800" dirty="0" err="1">
                <a:latin typeface="Arial" panose="020B0604020202020204" pitchFamily="34" charset="0"/>
              </a:rPr>
              <a:t>Davidson</a:t>
            </a:r>
            <a:r>
              <a:rPr lang="es-ES_tradnl" altLang="es-PE" sz="1800" dirty="0">
                <a:latin typeface="Arial" panose="020B0604020202020204" pitchFamily="34" charset="0"/>
              </a:rPr>
              <a:t> (MWD). El procedimiento es: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s-ES_tradnl" altLang="es-PE" sz="1800" dirty="0">
                <a:latin typeface="Arial" panose="020B0604020202020204" pitchFamily="34" charset="0"/>
              </a:rPr>
              <a:t>Ho: Y es una función lineal de las variables explicativas</a:t>
            </a:r>
          </a:p>
          <a:p>
            <a:pPr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s-ES_tradnl" altLang="es-PE" sz="1800" dirty="0">
                <a:latin typeface="Arial" panose="020B0604020202020204" pitchFamily="34" charset="0"/>
              </a:rPr>
              <a:t>Ha: </a:t>
            </a:r>
            <a:r>
              <a:rPr lang="es-ES_tradnl" altLang="es-PE" sz="1800" dirty="0" err="1">
                <a:latin typeface="Arial" panose="020B0604020202020204" pitchFamily="34" charset="0"/>
              </a:rPr>
              <a:t>LnY</a:t>
            </a:r>
            <a:r>
              <a:rPr lang="es-ES_tradnl" altLang="es-PE" sz="1800" dirty="0">
                <a:latin typeface="Arial" panose="020B0604020202020204" pitchFamily="34" charset="0"/>
              </a:rPr>
              <a:t> es una función lineal del logaritmo de las variables explicativas</a:t>
            </a:r>
          </a:p>
          <a:p>
            <a:pPr marL="342900" indent="-34290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  <a:defRPr/>
            </a:pPr>
            <a:r>
              <a:rPr lang="es-ES_tradnl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Estime el modelo lineal y obtenga los valores estimados (YF)</a:t>
            </a:r>
          </a:p>
          <a:p>
            <a:pPr marL="342900" indent="-34290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  <a:defRPr/>
            </a:pPr>
            <a:r>
              <a:rPr lang="es-ES_tradnl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Estime el modelo log-lineal y obtenga los valores estimados (LYF)</a:t>
            </a:r>
          </a:p>
          <a:p>
            <a:pPr marL="342900" indent="-34290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  <a:defRPr/>
            </a:pPr>
            <a:r>
              <a:rPr lang="es-ES_tradnl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Obtenga Z1=</a:t>
            </a:r>
            <a:r>
              <a:rPr lang="es-ES_tradnl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Ln</a:t>
            </a:r>
            <a:r>
              <a:rPr lang="es-ES_tradnl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(YF)-LYF</a:t>
            </a:r>
          </a:p>
          <a:p>
            <a:pPr marL="342900" indent="-34290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  <a:defRPr/>
            </a:pPr>
            <a:r>
              <a:rPr lang="es-ES_tradnl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Regresionar</a:t>
            </a:r>
            <a:r>
              <a:rPr lang="es-ES_tradnl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Y = F(X2, X3, Z1)</a:t>
            </a:r>
          </a:p>
          <a:p>
            <a:pPr marL="342900" indent="-342900" algn="just" eaLnBrk="1" hangingPunct="1">
              <a:spcBef>
                <a:spcPct val="50000"/>
              </a:spcBef>
              <a:buClrTx/>
              <a:buFont typeface="Wingdings" panose="05000000000000000000" pitchFamily="2" charset="2"/>
              <a:buAutoNum type="alphaLcParenR"/>
              <a:defRPr/>
            </a:pPr>
            <a:r>
              <a:rPr lang="es-ES_tradnl" altLang="es-PE" sz="1800" dirty="0" err="1">
                <a:solidFill>
                  <a:srgbClr val="FF0000"/>
                </a:solidFill>
                <a:latin typeface="Arial" panose="020B0604020202020204" pitchFamily="34" charset="0"/>
              </a:rPr>
              <a:t>Rechaze</a:t>
            </a:r>
            <a:r>
              <a:rPr lang="es-ES_tradnl" altLang="es-PE" sz="1800" dirty="0">
                <a:solidFill>
                  <a:srgbClr val="FF0000"/>
                </a:solidFill>
                <a:latin typeface="Arial" panose="020B0604020202020204" pitchFamily="34" charset="0"/>
              </a:rPr>
              <a:t> la Ho si el coeficiente de Z1 es estadísticamente significativo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8317</TotalTime>
  <Words>449</Words>
  <Application>Microsoft Office PowerPoint</Application>
  <PresentationFormat>Presentación en pantalla (4:3)</PresentationFormat>
  <Paragraphs>58</Paragraphs>
  <Slides>12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Verdana</vt:lpstr>
      <vt:lpstr>Arial</vt:lpstr>
      <vt:lpstr>Wingdings</vt:lpstr>
      <vt:lpstr>Calibri</vt:lpstr>
      <vt:lpstr>Times New Roman</vt:lpstr>
      <vt:lpstr>Arial Narrow</vt:lpstr>
      <vt:lpstr>Perfil</vt:lpstr>
      <vt:lpstr>Microsoft Editor de ecuaciones 3.0</vt:lpstr>
      <vt:lpstr>Hoja de cálculo de Microsoft Excel 97-2003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CARE_PERU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ENFOQUES DE DESARROLLO</dc:title>
  <dc:creator>CARE</dc:creator>
  <cp:lastModifiedBy>Edison Achalma</cp:lastModifiedBy>
  <cp:revision>361</cp:revision>
  <dcterms:created xsi:type="dcterms:W3CDTF">2006-01-31T20:24:07Z</dcterms:created>
  <dcterms:modified xsi:type="dcterms:W3CDTF">2020-02-09T02:31:35Z</dcterms:modified>
</cp:coreProperties>
</file>