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6" r:id="rId3"/>
    <p:sldId id="474" r:id="rId4"/>
    <p:sldId id="476" r:id="rId5"/>
    <p:sldId id="475" r:id="rId6"/>
    <p:sldId id="477" r:id="rId7"/>
    <p:sldId id="482" r:id="rId8"/>
    <p:sldId id="483" r:id="rId9"/>
    <p:sldId id="338" r:id="rId10"/>
    <p:sldId id="469" r:id="rId11"/>
    <p:sldId id="488" r:id="rId12"/>
    <p:sldId id="484" r:id="rId13"/>
    <p:sldId id="485" r:id="rId14"/>
    <p:sldId id="459" r:id="rId15"/>
    <p:sldId id="426" r:id="rId16"/>
    <p:sldId id="487" r:id="rId17"/>
  </p:sldIdLst>
  <p:sldSz cx="9144000" cy="6858000" type="screen4x3"/>
  <p:notesSz cx="6858000" cy="97377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3300"/>
    <a:srgbClr val="0033CC"/>
    <a:srgbClr val="A8FAB8"/>
    <a:srgbClr val="77ED8B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2" autoAdjust="0"/>
    <p:restoredTop sz="94662" autoAdjust="0"/>
  </p:normalViewPr>
  <p:slideViewPr>
    <p:cSldViewPr>
      <p:cViewPr varScale="1">
        <p:scale>
          <a:sx n="74" d="100"/>
          <a:sy n="74" d="100"/>
        </p:scale>
        <p:origin x="16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11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23.wmf"/><Relationship Id="rId2" Type="http://schemas.openxmlformats.org/officeDocument/2006/relationships/image" Target="../media/image20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65BE45C-A4E1-4E51-8EDC-B493C221CA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9C4D899-5FBE-422A-86F4-A7A5010838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D0C17BF0-C7DC-4DE1-A316-A842AA4909D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41A6286E-2B6D-4A6A-88C1-DB1EEB32CF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3BD1962-9D5E-4616-AC96-3AD5AF8619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75920C35-672E-4E8A-982B-6D737DA3FC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2610A600-82E5-41E2-AC59-A6538BDDD04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D3C89-6825-43E0-B6FA-1E7CB404E7AB}" type="datetimeFigureOut">
              <a:rPr lang="es-PE"/>
              <a:pPr>
                <a:defRPr/>
              </a:pPr>
              <a:t>8 Feb. 2020</a:t>
            </a:fld>
            <a:endParaRPr lang="es-P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534EF0B3-48DA-4A86-AC88-C28DAF6682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5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733DE5E5-183B-460E-80CD-996652562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625975"/>
            <a:ext cx="5486400" cy="4381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395FCAB-5B08-4E43-BB0E-E52790B94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487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1F9A2CF2-E129-46D4-A869-B17C7310C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248775"/>
            <a:ext cx="2971800" cy="487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9B47BC-CF9B-4022-B134-305591C232C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7132E4C-1CD6-4D5C-BC52-902470D7EF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9C633D7E-FCD4-4760-B7E8-AE853E280B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9D7B7691-4A6E-48A1-B12B-B09A518D7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DC9BD5-0AAE-4E53-AAAA-46881A5FC60E}" type="slidenum">
              <a:rPr lang="es-PE" altLang="es-PE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PE" altLang="es-PE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0F52D7B4-264A-4A1B-81D5-158CC4806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9084A-BF35-4CAA-84DA-1E06AED7D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ED2B4-B2D5-47BA-917E-A12E9E8CB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07201-8143-4686-9513-E72BF4B97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029CD-0FB1-460C-809D-4D4A455F125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7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9D7B6C-7C7E-42E7-9EDA-3DD81400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E5720F6-883A-4779-955E-21571BE7BE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E88DFB5-67B1-400A-BF0E-E1C194E23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63B48-6FCB-4254-9836-C69D642333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35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420D05-8126-441A-B133-18B24BBE0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298A9BE-7FDF-4A20-B0E5-64CFCBF2D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4995202-2404-4F7B-8A37-3659A4CB6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D7EBF-7CDB-4308-B05D-1C63914B930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64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5E0AD2B-08B3-4CB7-AC87-0CFAF57C0F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2E88B1A-228A-480E-9426-630641C8B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98FF92A-4E0F-4572-A2DD-91958DBC62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02953-2C92-44A3-890C-86246C73A5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35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110BD2-522A-4BEF-AB57-08009D1AB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E362A15-E913-4249-AFC7-A17C0A91EC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50781FC-6EBE-400F-AB83-75FA1213D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CB6D-2496-4E0C-9BC8-A5607C0966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73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30534A-6B17-420B-9AA2-721F60239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CAC78C0-418C-450D-AAB2-65016674A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9485512-929C-4504-AD63-95D04BEEA0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7975-7A67-4095-9BA0-FE602C11A0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4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E2ECC4-A8D6-459C-94A7-F3AB6A5454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CC12615-23CF-4325-B0D0-5BF15FC4A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38F50C5-AD1C-4A58-ABBE-15F829230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C39F2-9CE0-412A-93A0-3D63C743A1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31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96505-C920-417E-872F-FDFB90E43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188C5-8F98-44FC-8B50-1FB3A7AFD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CA130-3090-4E46-B64E-9D76FCB1B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CC30A-B77C-45C6-9980-F2FF9B9FE0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30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8E42108-CBD4-4008-B568-442F665870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96DD61F-027D-463D-A689-51601601E3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2456DE5-E500-4BFA-9C31-57B1AE904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37E61-EA99-42F4-A68A-E3EA31D407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8A7ADB8-92C8-42C9-98BD-B538C5EF99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B30B5F2-9B61-4194-9691-44870619D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406DBF7-E31C-42DE-BFE9-906FCA633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950A1-1A0A-4010-93A6-C4D9058052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01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9E8AAD-DECC-44E5-BCB0-3328D12B1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96AE24D-B1D7-4348-9C0E-284F8074D9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C175A15-9DE3-437F-8E00-47CDC8BD24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F2A6C-CCEF-4A09-8D45-FAB1DF9354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A8DDB5-4E6A-4B5D-9CDD-E9B1862FD6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8330F9-CEC9-4465-8304-AEBA208458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35E5083-7558-4C15-9F32-CFF134D1E3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90303-289D-46A6-8E77-E9DA17CF11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3219DA-9520-43E4-8FD6-5BA3A6206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3FCB37-EF86-4313-934E-C4B8FC207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9D1E508-FDC6-46B7-AD19-2AB653D36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6951686A-0F9B-4D6E-AA91-23449A249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04E979AB-CF7C-4AD7-8633-0E0604493F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CE257FC1-80B8-4672-B926-075A3A1037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4AF5CE2B-0314-4D85-8A62-F066B64A82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2A5087F-27AE-4134-BE56-5E208D6F51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>
            <a:extLst>
              <a:ext uri="{FF2B5EF4-FFF2-40B4-BE49-F238E27FC236}">
                <a16:creationId xmlns:a16="http://schemas.microsoft.com/office/drawing/2014/main" id="{38E1EBBD-68CB-4C50-9749-9E02145E2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133600"/>
            <a:ext cx="489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>
                <a:solidFill>
                  <a:srgbClr val="FF0000"/>
                </a:solidFill>
              </a:rPr>
              <a:t>CAPITULO 5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>
                <a:solidFill>
                  <a:srgbClr val="FF0000"/>
                </a:solidFill>
              </a:rPr>
              <a:t>MÍNIMOS CUADRADOS RESTRINGIDOS</a:t>
            </a:r>
            <a:endParaRPr lang="es-PE" altLang="es-PE" sz="1600" b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E719A9D6-61DA-4392-92CF-901E6D89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19213"/>
            <a:ext cx="548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5124" name="Text Box 10">
            <a:extLst>
              <a:ext uri="{FF2B5EF4-FFF2-40B4-BE49-F238E27FC236}">
                <a16:creationId xmlns:a16="http://schemas.microsoft.com/office/drawing/2014/main" id="{7B4C9EB2-78E6-4998-9C10-A310BA7DA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UNSCH</a:t>
            </a:r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F06C401C-173E-4925-A726-7667AF601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2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19 de agosto de 2016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6" name="Picture 13" descr="UNSCH">
            <a:extLst>
              <a:ext uri="{FF2B5EF4-FFF2-40B4-BE49-F238E27FC236}">
                <a16:creationId xmlns:a16="http://schemas.microsoft.com/office/drawing/2014/main" id="{E30D0391-B6CF-4876-A8FB-6E9CA79C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87338"/>
            <a:ext cx="7826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4">
            <a:extLst>
              <a:ext uri="{FF2B5EF4-FFF2-40B4-BE49-F238E27FC236}">
                <a16:creationId xmlns:a16="http://schemas.microsoft.com/office/drawing/2014/main" id="{350B2934-FD36-4D88-8A22-590A1A58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8054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Econ. Juan A. Huaripuma Vargas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8" name="Imagen 1">
            <a:extLst>
              <a:ext uri="{FF2B5EF4-FFF2-40B4-BE49-F238E27FC236}">
                <a16:creationId xmlns:a16="http://schemas.microsoft.com/office/drawing/2014/main" id="{8CD734C6-942F-4848-8550-1C5EDC3AA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43075"/>
            <a:ext cx="3024187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4">
            <a:extLst>
              <a:ext uri="{FF2B5EF4-FFF2-40B4-BE49-F238E27FC236}">
                <a16:creationId xmlns:a16="http://schemas.microsoft.com/office/drawing/2014/main" id="{96A2FE45-1CF5-4E05-A99E-D41857BB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5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5363" name="Rectangle 25">
            <a:extLst>
              <a:ext uri="{FF2B5EF4-FFF2-40B4-BE49-F238E27FC236}">
                <a16:creationId xmlns:a16="http://schemas.microsoft.com/office/drawing/2014/main" id="{AD65F75B-2504-4F45-81F3-95A3C276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4" name="Rectangle 26">
            <a:extLst>
              <a:ext uri="{FF2B5EF4-FFF2-40B4-BE49-F238E27FC236}">
                <a16:creationId xmlns:a16="http://schemas.microsoft.com/office/drawing/2014/main" id="{66D771A0-9F3B-460A-9824-9071C1608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5365" name="Object 17">
            <a:extLst>
              <a:ext uri="{FF2B5EF4-FFF2-40B4-BE49-F238E27FC236}">
                <a16:creationId xmlns:a16="http://schemas.microsoft.com/office/drawing/2014/main" id="{CC13A4DA-4156-44DE-9F30-AC9982935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2205038"/>
          <a:ext cx="3082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cuación" r:id="rId3" imgW="1574800" imgH="393700" progId="Equation.3">
                  <p:embed/>
                </p:oleObj>
              </mc:Choice>
              <mc:Fallback>
                <p:oleObj name="Ecuación" r:id="rId3" imgW="15748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205038"/>
                        <a:ext cx="30829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7">
            <a:extLst>
              <a:ext uri="{FF2B5EF4-FFF2-40B4-BE49-F238E27FC236}">
                <a16:creationId xmlns:a16="http://schemas.microsoft.com/office/drawing/2014/main" id="{CCC0F275-B24E-4EDE-BB3C-D5B34F7B3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860800"/>
          <a:ext cx="3082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cuación" r:id="rId5" imgW="1574800" imgH="393700" progId="Equation.3">
                  <p:embed/>
                </p:oleObj>
              </mc:Choice>
              <mc:Fallback>
                <p:oleObj name="Ecuación" r:id="rId5" imgW="15748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30829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3">
            <a:extLst>
              <a:ext uri="{FF2B5EF4-FFF2-40B4-BE49-F238E27FC236}">
                <a16:creationId xmlns:a16="http://schemas.microsoft.com/office/drawing/2014/main" id="{D33C252B-7172-45DD-9F10-B4EF58F17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De [1.1] y [2.1]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5368" name="Object 17">
            <a:extLst>
              <a:ext uri="{FF2B5EF4-FFF2-40B4-BE49-F238E27FC236}">
                <a16:creationId xmlns:a16="http://schemas.microsoft.com/office/drawing/2014/main" id="{7CE9EF2C-1318-4924-B611-2A752DFF7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3025775"/>
          <a:ext cx="3082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cuación" r:id="rId7" imgW="1574800" imgH="393700" progId="Equation.3">
                  <p:embed/>
                </p:oleObj>
              </mc:Choice>
              <mc:Fallback>
                <p:oleObj name="Ecuación" r:id="rId7" imgW="15748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025775"/>
                        <a:ext cx="30829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7">
            <a:extLst>
              <a:ext uri="{FF2B5EF4-FFF2-40B4-BE49-F238E27FC236}">
                <a16:creationId xmlns:a16="http://schemas.microsoft.com/office/drawing/2014/main" id="{7403782F-342C-42C4-B723-FAABF2D4F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8" y="4784725"/>
          <a:ext cx="3579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cuación" r:id="rId9" imgW="1828800" imgH="228600" progId="Equation.3">
                  <p:embed/>
                </p:oleObj>
              </mc:Choice>
              <mc:Fallback>
                <p:oleObj name="Ecuación" r:id="rId9" imgW="1828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784725"/>
                        <a:ext cx="3579812" cy="4445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2">
            <a:extLst>
              <a:ext uri="{FF2B5EF4-FFF2-40B4-BE49-F238E27FC236}">
                <a16:creationId xmlns:a16="http://schemas.microsoft.com/office/drawing/2014/main" id="{B764070D-6AFC-45F6-91BC-DA8491EE7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 econométrico restringido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371" name="Text Box 15">
            <a:extLst>
              <a:ext uri="{FF2B5EF4-FFF2-40B4-BE49-F238E27FC236}">
                <a16:creationId xmlns:a16="http://schemas.microsoft.com/office/drawing/2014/main" id="{2A5A7AA7-5C34-4FB5-B15D-6AD4DB1D5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4941888"/>
            <a:ext cx="6477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[2.2]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4">
            <a:extLst>
              <a:ext uri="{FF2B5EF4-FFF2-40B4-BE49-F238E27FC236}">
                <a16:creationId xmlns:a16="http://schemas.microsoft.com/office/drawing/2014/main" id="{1085B4DC-F70F-42FD-9215-1EBC3A5A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5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6387" name="Rectangle 25">
            <a:extLst>
              <a:ext uri="{FF2B5EF4-FFF2-40B4-BE49-F238E27FC236}">
                <a16:creationId xmlns:a16="http://schemas.microsoft.com/office/drawing/2014/main" id="{649D952D-70CB-4723-982C-506253E4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8" name="Rectangle 26">
            <a:extLst>
              <a:ext uri="{FF2B5EF4-FFF2-40B4-BE49-F238E27FC236}">
                <a16:creationId xmlns:a16="http://schemas.microsoft.com/office/drawing/2014/main" id="{E35AF3C1-3D01-4596-AB3D-DDE225F2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F5032542-C3E4-4621-A5C6-EC365CA9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De [1.1]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6390" name="Object 17">
            <a:extLst>
              <a:ext uri="{FF2B5EF4-FFF2-40B4-BE49-F238E27FC236}">
                <a16:creationId xmlns:a16="http://schemas.microsoft.com/office/drawing/2014/main" id="{F55043B3-E928-4EC0-82F6-568466ADD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4640263"/>
          <a:ext cx="5224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cuación" r:id="rId3" imgW="2667000" imgH="228600" progId="Equation.3">
                  <p:embed/>
                </p:oleObj>
              </mc:Choice>
              <mc:Fallback>
                <p:oleObj name="Ecuación" r:id="rId3" imgW="2667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640263"/>
                        <a:ext cx="5224463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2">
            <a:extLst>
              <a:ext uri="{FF2B5EF4-FFF2-40B4-BE49-F238E27FC236}">
                <a16:creationId xmlns:a16="http://schemas.microsoft.com/office/drawing/2014/main" id="{0772BD19-C5F9-42A4-B83F-280720C04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 econométrico restringido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392" name="Object 17">
            <a:extLst>
              <a:ext uri="{FF2B5EF4-FFF2-40B4-BE49-F238E27FC236}">
                <a16:creationId xmlns:a16="http://schemas.microsoft.com/office/drawing/2014/main" id="{F2C8084F-44B4-4106-9D6D-02EED8436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8" y="2205038"/>
          <a:ext cx="27860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cuación" r:id="rId5" imgW="1422400" imgH="393700" progId="Equation.3">
                  <p:embed/>
                </p:oleObj>
              </mc:Choice>
              <mc:Fallback>
                <p:oleObj name="Ecuación" r:id="rId5" imgW="14224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2205038"/>
                        <a:ext cx="278606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3">
            <a:extLst>
              <a:ext uri="{FF2B5EF4-FFF2-40B4-BE49-F238E27FC236}">
                <a16:creationId xmlns:a16="http://schemas.microsoft.com/office/drawing/2014/main" id="{38B1AD30-8788-4750-A063-9C4D2895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89263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De [2.2]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6394" name="Object 17">
            <a:extLst>
              <a:ext uri="{FF2B5EF4-FFF2-40B4-BE49-F238E27FC236}">
                <a16:creationId xmlns:a16="http://schemas.microsoft.com/office/drawing/2014/main" id="{E6609ACF-28EB-46CA-B38B-AAEC37B49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500438"/>
          <a:ext cx="3579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cuación" r:id="rId7" imgW="1828800" imgH="228600" progId="Equation.3">
                  <p:embed/>
                </p:oleObj>
              </mc:Choice>
              <mc:Fallback>
                <p:oleObj name="Ecuación" r:id="rId7" imgW="1828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3579812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3">
            <a:extLst>
              <a:ext uri="{FF2B5EF4-FFF2-40B4-BE49-F238E27FC236}">
                <a16:creationId xmlns:a16="http://schemas.microsoft.com/office/drawing/2014/main" id="{673E3188-16EC-47E8-87F2-7FE4883EF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200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Sustituyendo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6396" name="Text Box 15">
            <a:extLst>
              <a:ext uri="{FF2B5EF4-FFF2-40B4-BE49-F238E27FC236}">
                <a16:creationId xmlns:a16="http://schemas.microsoft.com/office/drawing/2014/main" id="{B8172EEC-5EDD-4679-857B-F862E5481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88" y="4645025"/>
            <a:ext cx="557212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[3]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4">
            <a:extLst>
              <a:ext uri="{FF2B5EF4-FFF2-40B4-BE49-F238E27FC236}">
                <a16:creationId xmlns:a16="http://schemas.microsoft.com/office/drawing/2014/main" id="{261763F0-43E1-4A65-AA3D-2315188A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5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7411" name="Rectangle 25">
            <a:extLst>
              <a:ext uri="{FF2B5EF4-FFF2-40B4-BE49-F238E27FC236}">
                <a16:creationId xmlns:a16="http://schemas.microsoft.com/office/drawing/2014/main" id="{3A268132-68D0-4CBF-A15C-CB44BF10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Rectangle 26">
            <a:extLst>
              <a:ext uri="{FF2B5EF4-FFF2-40B4-BE49-F238E27FC236}">
                <a16:creationId xmlns:a16="http://schemas.microsoft.com/office/drawing/2014/main" id="{BAF074AE-1C7D-4A0B-86FB-B41518450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B1027B2E-462C-4A1E-957B-082E94E7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Dado el estimador: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7414" name="Object 17">
            <a:extLst>
              <a:ext uri="{FF2B5EF4-FFF2-40B4-BE49-F238E27FC236}">
                <a16:creationId xmlns:a16="http://schemas.microsoft.com/office/drawing/2014/main" id="{02D4BD57-C912-4D28-B03B-CCE930DE2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52244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cuación" r:id="rId3" imgW="2667000" imgH="228600" progId="Equation.3">
                  <p:embed/>
                </p:oleObj>
              </mc:Choice>
              <mc:Fallback>
                <p:oleObj name="Ecuación" r:id="rId3" imgW="2667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5224462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2">
            <a:extLst>
              <a:ext uri="{FF2B5EF4-FFF2-40B4-BE49-F238E27FC236}">
                <a16:creationId xmlns:a16="http://schemas.microsoft.com/office/drawing/2014/main" id="{ED504C47-9C63-43EA-822E-E6581577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Estimadores Insesgados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416" name="Object 17">
            <a:extLst>
              <a:ext uri="{FF2B5EF4-FFF2-40B4-BE49-F238E27FC236}">
                <a16:creationId xmlns:a16="http://schemas.microsoft.com/office/drawing/2014/main" id="{834E538B-2432-4176-BD94-4D7006DCD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2781300"/>
          <a:ext cx="6369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cuación" r:id="rId5" imgW="3251200" imgH="228600" progId="Equation.3">
                  <p:embed/>
                </p:oleObj>
              </mc:Choice>
              <mc:Fallback>
                <p:oleObj name="Ecuación" r:id="rId5" imgW="3251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781300"/>
                        <a:ext cx="636905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7">
            <a:extLst>
              <a:ext uri="{FF2B5EF4-FFF2-40B4-BE49-F238E27FC236}">
                <a16:creationId xmlns:a16="http://schemas.microsoft.com/office/drawing/2014/main" id="{B53699F3-4684-4CB7-9EB6-1B1F5502F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429000"/>
          <a:ext cx="5599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cuación" r:id="rId7" imgW="2857500" imgH="228600" progId="Equation.3">
                  <p:embed/>
                </p:oleObj>
              </mc:Choice>
              <mc:Fallback>
                <p:oleObj name="Ecuación" r:id="rId7" imgW="28575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5599113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3">
            <a:extLst>
              <a:ext uri="{FF2B5EF4-FFF2-40B4-BE49-F238E27FC236}">
                <a16:creationId xmlns:a16="http://schemas.microsoft.com/office/drawing/2014/main" id="{FA8FB6E5-B1A3-4CF5-88DE-19AD4AA8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4068763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Siendo: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7419" name="Object 17">
            <a:extLst>
              <a:ext uri="{FF2B5EF4-FFF2-40B4-BE49-F238E27FC236}">
                <a16:creationId xmlns:a16="http://schemas.microsoft.com/office/drawing/2014/main" id="{01C04751-AE5F-495D-84F9-6BD1E5DE4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559300"/>
          <a:ext cx="9207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cuación" r:id="rId9" imgW="469696" imgH="165028" progId="Equation.3">
                  <p:embed/>
                </p:oleObj>
              </mc:Choice>
              <mc:Fallback>
                <p:oleObj name="Ecuación" r:id="rId9" imgW="469696" imgH="16502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59300"/>
                        <a:ext cx="920750" cy="32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3">
            <a:extLst>
              <a:ext uri="{FF2B5EF4-FFF2-40B4-BE49-F238E27FC236}">
                <a16:creationId xmlns:a16="http://schemas.microsoft.com/office/drawing/2014/main" id="{464E7B00-DE2D-4656-BE4C-B1162A26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05388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Entonces: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7421" name="Object 17">
            <a:extLst>
              <a:ext uri="{FF2B5EF4-FFF2-40B4-BE49-F238E27FC236}">
                <a16:creationId xmlns:a16="http://schemas.microsoft.com/office/drawing/2014/main" id="{08FE2035-6C76-4236-AF96-C88A70D5E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5529263"/>
          <a:ext cx="1195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cuación" r:id="rId11" imgW="609336" imgH="215806" progId="Equation.3">
                  <p:embed/>
                </p:oleObj>
              </mc:Choice>
              <mc:Fallback>
                <p:oleObj name="Ecuación" r:id="rId11" imgW="609336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529263"/>
                        <a:ext cx="1195387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5">
            <a:extLst>
              <a:ext uri="{FF2B5EF4-FFF2-40B4-BE49-F238E27FC236}">
                <a16:creationId xmlns:a16="http://schemas.microsoft.com/office/drawing/2014/main" id="{6B2CEA91-F6CE-4227-883B-98FD61FF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429000"/>
            <a:ext cx="557213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[4]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F993DAC3-0DD3-40DB-9D8B-44DD7FBD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88" y="2133600"/>
            <a:ext cx="557212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[3]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4">
            <a:extLst>
              <a:ext uri="{FF2B5EF4-FFF2-40B4-BE49-F238E27FC236}">
                <a16:creationId xmlns:a16="http://schemas.microsoft.com/office/drawing/2014/main" id="{BC996B0A-0D4A-4B4D-8A8E-95283A2C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5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8435" name="Rectangle 25">
            <a:extLst>
              <a:ext uri="{FF2B5EF4-FFF2-40B4-BE49-F238E27FC236}">
                <a16:creationId xmlns:a16="http://schemas.microsoft.com/office/drawing/2014/main" id="{27EEE4CC-0C2D-47C0-96F9-E21E718E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6" name="Rectangle 26">
            <a:extLst>
              <a:ext uri="{FF2B5EF4-FFF2-40B4-BE49-F238E27FC236}">
                <a16:creationId xmlns:a16="http://schemas.microsoft.com/office/drawing/2014/main" id="{F40C530F-0889-44AA-A4D0-C6873C2F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58CF25BB-E731-4762-A8C8-AFD4726A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Restando [4] de [3]: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8438" name="Object 17">
            <a:extLst>
              <a:ext uri="{FF2B5EF4-FFF2-40B4-BE49-F238E27FC236}">
                <a16:creationId xmlns:a16="http://schemas.microsoft.com/office/drawing/2014/main" id="{7C695712-10C4-40CF-8F31-EA88A14C5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133600"/>
          <a:ext cx="7837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cuación" r:id="rId3" imgW="4000500" imgH="228600" progId="Equation.3">
                  <p:embed/>
                </p:oleObj>
              </mc:Choice>
              <mc:Fallback>
                <p:oleObj name="Ecuación" r:id="rId3" imgW="40005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7837487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2">
            <a:extLst>
              <a:ext uri="{FF2B5EF4-FFF2-40B4-BE49-F238E27FC236}">
                <a16:creationId xmlns:a16="http://schemas.microsoft.com/office/drawing/2014/main" id="{A8D3DEFA-0FEC-49EA-9AEC-FBD016EB9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Matriz de varianzas y covarianzas de los estimadores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440" name="Object 17">
            <a:extLst>
              <a:ext uri="{FF2B5EF4-FFF2-40B4-BE49-F238E27FC236}">
                <a16:creationId xmlns:a16="http://schemas.microsoft.com/office/drawing/2014/main" id="{F8F12842-14D5-42DF-BCE8-934FA4A09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2697163"/>
          <a:ext cx="6394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cuación" r:id="rId5" imgW="3263900" imgH="228600" progId="Equation.3">
                  <p:embed/>
                </p:oleObj>
              </mc:Choice>
              <mc:Fallback>
                <p:oleObj name="Ecuación" r:id="rId5" imgW="32639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697163"/>
                        <a:ext cx="639445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7">
            <a:extLst>
              <a:ext uri="{FF2B5EF4-FFF2-40B4-BE49-F238E27FC236}">
                <a16:creationId xmlns:a16="http://schemas.microsoft.com/office/drawing/2014/main" id="{04948FE6-4657-4438-BB15-9A3ED0415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71838"/>
          <a:ext cx="5921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cuación" r:id="rId7" imgW="3022600" imgH="228600" progId="Equation.3">
                  <p:embed/>
                </p:oleObj>
              </mc:Choice>
              <mc:Fallback>
                <p:oleObj name="Ecuación" r:id="rId7" imgW="3022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71838"/>
                        <a:ext cx="5921375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7">
            <a:extLst>
              <a:ext uri="{FF2B5EF4-FFF2-40B4-BE49-F238E27FC236}">
                <a16:creationId xmlns:a16="http://schemas.microsoft.com/office/drawing/2014/main" id="{7B6D3CD2-897E-4BE9-913F-0E5BC5DD1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860800"/>
          <a:ext cx="4429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cuación" r:id="rId9" imgW="2260600" imgH="228600" progId="Equation.3">
                  <p:embed/>
                </p:oleObj>
              </mc:Choice>
              <mc:Fallback>
                <p:oleObj name="Ecuación" r:id="rId9" imgW="2260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0800"/>
                        <a:ext cx="4429125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7">
            <a:extLst>
              <a:ext uri="{FF2B5EF4-FFF2-40B4-BE49-F238E27FC236}">
                <a16:creationId xmlns:a16="http://schemas.microsoft.com/office/drawing/2014/main" id="{5E1F3480-F3C5-4B63-A6B8-ECC011906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860800"/>
          <a:ext cx="26876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cuación" r:id="rId11" imgW="1371600" imgH="228600" progId="Equation.3">
                  <p:embed/>
                </p:oleObj>
              </mc:Choice>
              <mc:Fallback>
                <p:oleObj name="Ecuación" r:id="rId11" imgW="1371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60800"/>
                        <a:ext cx="2687638" cy="44450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7">
            <a:extLst>
              <a:ext uri="{FF2B5EF4-FFF2-40B4-BE49-F238E27FC236}">
                <a16:creationId xmlns:a16="http://schemas.microsoft.com/office/drawing/2014/main" id="{BA1A30C2-ABFB-4662-896D-90F05C63B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508500"/>
          <a:ext cx="2114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cuación" r:id="rId13" imgW="1079500" imgH="228600" progId="Equation.3">
                  <p:embed/>
                </p:oleObj>
              </mc:Choice>
              <mc:Fallback>
                <p:oleObj name="Ecuación" r:id="rId13" imgW="10795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211455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7">
            <a:extLst>
              <a:ext uri="{FF2B5EF4-FFF2-40B4-BE49-F238E27FC236}">
                <a16:creationId xmlns:a16="http://schemas.microsoft.com/office/drawing/2014/main" id="{E9A9472F-5D93-4CA7-9EF4-E4AC97C64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9950" y="4508500"/>
          <a:ext cx="308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cuación" r:id="rId15" imgW="1574800" imgH="228600" progId="Equation.3">
                  <p:embed/>
                </p:oleObj>
              </mc:Choice>
              <mc:Fallback>
                <p:oleObj name="Ecuación" r:id="rId15" imgW="1574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4508500"/>
                        <a:ext cx="3086100" cy="44450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7">
            <a:extLst>
              <a:ext uri="{FF2B5EF4-FFF2-40B4-BE49-F238E27FC236}">
                <a16:creationId xmlns:a16="http://schemas.microsoft.com/office/drawing/2014/main" id="{461956D8-2439-47FA-8FA7-ED97F6412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5287963"/>
          <a:ext cx="6965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cuación" r:id="rId17" imgW="3556000" imgH="228600" progId="Equation.3">
                  <p:embed/>
                </p:oleObj>
              </mc:Choice>
              <mc:Fallback>
                <p:oleObj name="Ecuación" r:id="rId17" imgW="3556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287963"/>
                        <a:ext cx="696595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C386F7E1-2E35-4520-BD4C-20F9DCF9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12C877A5-8197-4C61-9D4A-3C1CDC29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AE84B331-DBD4-4A88-8B8D-5046F046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454FA26B-8D37-4111-8583-B0BFC9A2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98C7D113-FE86-46ED-98D2-71025D709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EFAADE84-3C56-43F5-89B8-0237FA668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4" name="Rectangle 9">
            <a:extLst>
              <a:ext uri="{FF2B5EF4-FFF2-40B4-BE49-F238E27FC236}">
                <a16:creationId xmlns:a16="http://schemas.microsoft.com/office/drawing/2014/main" id="{E12FD856-43F8-49E9-B14F-2AF5F5A8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5" name="Rectangle 10">
            <a:extLst>
              <a:ext uri="{FF2B5EF4-FFF2-40B4-BE49-F238E27FC236}">
                <a16:creationId xmlns:a16="http://schemas.microsoft.com/office/drawing/2014/main" id="{41648B31-1398-459B-8F8A-717F9EB8B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6" name="Rectangle 11">
            <a:extLst>
              <a:ext uri="{FF2B5EF4-FFF2-40B4-BE49-F238E27FC236}">
                <a16:creationId xmlns:a16="http://schemas.microsoft.com/office/drawing/2014/main" id="{418B91E9-BAF8-4071-AEEE-AA988C86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7" name="Rectangle 12">
            <a:extLst>
              <a:ext uri="{FF2B5EF4-FFF2-40B4-BE49-F238E27FC236}">
                <a16:creationId xmlns:a16="http://schemas.microsoft.com/office/drawing/2014/main" id="{A5F7C59E-58C8-42EC-87AD-487F0D6F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8" name="Rectangle 13">
            <a:extLst>
              <a:ext uri="{FF2B5EF4-FFF2-40B4-BE49-F238E27FC236}">
                <a16:creationId xmlns:a16="http://schemas.microsoft.com/office/drawing/2014/main" id="{C794007E-C6AD-407E-95F4-9D5D6549E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69" name="Rectangle 14">
            <a:extLst>
              <a:ext uri="{FF2B5EF4-FFF2-40B4-BE49-F238E27FC236}">
                <a16:creationId xmlns:a16="http://schemas.microsoft.com/office/drawing/2014/main" id="{9286D9D2-FF4D-4E24-BC16-40F34602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0" name="Rectangle 15">
            <a:extLst>
              <a:ext uri="{FF2B5EF4-FFF2-40B4-BE49-F238E27FC236}">
                <a16:creationId xmlns:a16="http://schemas.microsoft.com/office/drawing/2014/main" id="{71059E52-03C1-4234-B1DB-B1EC8D3F3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1" name="Rectangle 16">
            <a:extLst>
              <a:ext uri="{FF2B5EF4-FFF2-40B4-BE49-F238E27FC236}">
                <a16:creationId xmlns:a16="http://schemas.microsoft.com/office/drawing/2014/main" id="{21D761E6-7842-4C40-BE37-1C5E30BD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2" name="Rectangle 17">
            <a:extLst>
              <a:ext uri="{FF2B5EF4-FFF2-40B4-BE49-F238E27FC236}">
                <a16:creationId xmlns:a16="http://schemas.microsoft.com/office/drawing/2014/main" id="{1D1F57BB-9409-4AB5-933A-A4E3F3F7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3" name="Rectangle 18">
            <a:extLst>
              <a:ext uri="{FF2B5EF4-FFF2-40B4-BE49-F238E27FC236}">
                <a16:creationId xmlns:a16="http://schemas.microsoft.com/office/drawing/2014/main" id="{61447F10-1B25-45D0-B019-A35B9CE38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4" name="Rectangle 19">
            <a:extLst>
              <a:ext uri="{FF2B5EF4-FFF2-40B4-BE49-F238E27FC236}">
                <a16:creationId xmlns:a16="http://schemas.microsoft.com/office/drawing/2014/main" id="{0E2A4C22-B9D4-4E1F-8898-CEA54B398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5" name="Rectangle 20">
            <a:extLst>
              <a:ext uri="{FF2B5EF4-FFF2-40B4-BE49-F238E27FC236}">
                <a16:creationId xmlns:a16="http://schemas.microsoft.com/office/drawing/2014/main" id="{14B58568-9840-473D-88B7-3683351D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8064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Varianzas y Covarianzas de los estimadores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76" name="Rectangle 22">
            <a:extLst>
              <a:ext uri="{FF2B5EF4-FFF2-40B4-BE49-F238E27FC236}">
                <a16:creationId xmlns:a16="http://schemas.microsoft.com/office/drawing/2014/main" id="{0B4A3467-6F97-4CD8-AA34-002B3E26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19477" name="Rectangle 31">
            <a:extLst>
              <a:ext uri="{FF2B5EF4-FFF2-40B4-BE49-F238E27FC236}">
                <a16:creationId xmlns:a16="http://schemas.microsoft.com/office/drawing/2014/main" id="{7BB7A037-5FA7-48A0-B9F0-7AE40609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graphicFrame>
        <p:nvGraphicFramePr>
          <p:cNvPr id="19478" name="4 Objeto">
            <a:extLst>
              <a:ext uri="{FF2B5EF4-FFF2-40B4-BE49-F238E27FC236}">
                <a16:creationId xmlns:a16="http://schemas.microsoft.com/office/drawing/2014/main" id="{552CCAE4-1E40-4570-B097-CE98FF5A6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2179638"/>
          <a:ext cx="4144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cuación" r:id="rId3" imgW="2032000" imgH="215900" progId="Equation.3">
                  <p:embed/>
                </p:oleObj>
              </mc:Choice>
              <mc:Fallback>
                <p:oleObj name="Ecuación" r:id="rId3" imgW="2032000" imgH="2159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179638"/>
                        <a:ext cx="41449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5 Objeto">
            <a:extLst>
              <a:ext uri="{FF2B5EF4-FFF2-40B4-BE49-F238E27FC236}">
                <a16:creationId xmlns:a16="http://schemas.microsoft.com/office/drawing/2014/main" id="{3BA6D5AA-D6FB-4A6C-82AE-4C17EB07E0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3468688"/>
          <a:ext cx="743426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cuación" r:id="rId5" imgW="3644900" imgH="939800" progId="Equation.3">
                  <p:embed/>
                </p:oleObj>
              </mc:Choice>
              <mc:Fallback>
                <p:oleObj name="Ecuación" r:id="rId5" imgW="3644900" imgH="9398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468688"/>
                        <a:ext cx="7434262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94350EC-A1A7-4A7E-8511-58E8D1E2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1DB2948-7A22-4ABE-B032-5B0CAD40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E2B3BCC6-C773-4FC5-A58B-4A3A43A1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0E077CE5-C867-40EA-BCBA-AE8BC2A7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2DC6F060-B4F5-41D0-8D85-A3730D0EA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7D322F67-12C3-4343-8BC8-A0D74EEF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B2578B1B-12F1-41C9-A337-7CE93DE6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89" name="Rectangle 10">
            <a:extLst>
              <a:ext uri="{FF2B5EF4-FFF2-40B4-BE49-F238E27FC236}">
                <a16:creationId xmlns:a16="http://schemas.microsoft.com/office/drawing/2014/main" id="{38D3A404-3A19-4B4C-BFD8-C4975D57D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0" name="Rectangle 11">
            <a:extLst>
              <a:ext uri="{FF2B5EF4-FFF2-40B4-BE49-F238E27FC236}">
                <a16:creationId xmlns:a16="http://schemas.microsoft.com/office/drawing/2014/main" id="{6D2B8F34-913F-49FE-8396-7B8D790E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1" name="Rectangle 12">
            <a:extLst>
              <a:ext uri="{FF2B5EF4-FFF2-40B4-BE49-F238E27FC236}">
                <a16:creationId xmlns:a16="http://schemas.microsoft.com/office/drawing/2014/main" id="{EC6EE53C-81A0-4AD4-A306-4B7CCB83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2" name="Rectangle 13">
            <a:extLst>
              <a:ext uri="{FF2B5EF4-FFF2-40B4-BE49-F238E27FC236}">
                <a16:creationId xmlns:a16="http://schemas.microsoft.com/office/drawing/2014/main" id="{8EDA7F42-6CA0-47A2-AFA8-80C6F4C8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3" name="Rectangle 14">
            <a:extLst>
              <a:ext uri="{FF2B5EF4-FFF2-40B4-BE49-F238E27FC236}">
                <a16:creationId xmlns:a16="http://schemas.microsoft.com/office/drawing/2014/main" id="{A5066892-7C9F-4CC5-99F8-0FFDAE40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4" name="Rectangle 15">
            <a:extLst>
              <a:ext uri="{FF2B5EF4-FFF2-40B4-BE49-F238E27FC236}">
                <a16:creationId xmlns:a16="http://schemas.microsoft.com/office/drawing/2014/main" id="{E885C9A6-F4EB-46A3-BFA8-CB87DA03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5" name="Rectangle 16">
            <a:extLst>
              <a:ext uri="{FF2B5EF4-FFF2-40B4-BE49-F238E27FC236}">
                <a16:creationId xmlns:a16="http://schemas.microsoft.com/office/drawing/2014/main" id="{CFDB65E1-0565-42E3-89CE-6388D2EC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6" name="Rectangle 17">
            <a:extLst>
              <a:ext uri="{FF2B5EF4-FFF2-40B4-BE49-F238E27FC236}">
                <a16:creationId xmlns:a16="http://schemas.microsoft.com/office/drawing/2014/main" id="{53F7F145-6F55-4A73-9B80-2A962C27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7" name="Rectangle 18">
            <a:extLst>
              <a:ext uri="{FF2B5EF4-FFF2-40B4-BE49-F238E27FC236}">
                <a16:creationId xmlns:a16="http://schemas.microsoft.com/office/drawing/2014/main" id="{170FFD0F-BB53-4CE8-AAE1-AD8295DC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8" name="Rectangle 19">
            <a:extLst>
              <a:ext uri="{FF2B5EF4-FFF2-40B4-BE49-F238E27FC236}">
                <a16:creationId xmlns:a16="http://schemas.microsoft.com/office/drawing/2014/main" id="{862279EA-D18E-4882-B5CE-07015FE2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499" name="Rectangle 20">
            <a:extLst>
              <a:ext uri="{FF2B5EF4-FFF2-40B4-BE49-F238E27FC236}">
                <a16:creationId xmlns:a16="http://schemas.microsoft.com/office/drawing/2014/main" id="{64D92DE7-8811-4F51-98B5-C5E3DB82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8064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Matriz de Varianza y Covarianzas de los estimadores.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500" name="Rectangle 22">
            <a:extLst>
              <a:ext uri="{FF2B5EF4-FFF2-40B4-BE49-F238E27FC236}">
                <a16:creationId xmlns:a16="http://schemas.microsoft.com/office/drawing/2014/main" id="{420A9C65-F941-416C-9D70-1BE79EE58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20501" name="Rectangle 31">
            <a:extLst>
              <a:ext uri="{FF2B5EF4-FFF2-40B4-BE49-F238E27FC236}">
                <a16:creationId xmlns:a16="http://schemas.microsoft.com/office/drawing/2014/main" id="{05D1BA03-36AD-42B7-892C-842A81D1A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graphicFrame>
        <p:nvGraphicFramePr>
          <p:cNvPr id="20502" name="Object 34">
            <a:extLst>
              <a:ext uri="{FF2B5EF4-FFF2-40B4-BE49-F238E27FC236}">
                <a16:creationId xmlns:a16="http://schemas.microsoft.com/office/drawing/2014/main" id="{28BCA6F4-0D8F-4D43-857D-5E488D4AE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6513" y="3238500"/>
          <a:ext cx="9490076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cuación" r:id="rId3" imgW="4648200" imgH="939800" progId="Equation.3">
                  <p:embed/>
                </p:oleObj>
              </mc:Choice>
              <mc:Fallback>
                <p:oleObj name="Ecuación" r:id="rId3" imgW="4648200" imgH="939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3238500"/>
                        <a:ext cx="9490076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6">
            <a:extLst>
              <a:ext uri="{FF2B5EF4-FFF2-40B4-BE49-F238E27FC236}">
                <a16:creationId xmlns:a16="http://schemas.microsoft.com/office/drawing/2014/main" id="{92A003C1-0814-4E48-9505-578974160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2392363"/>
          <a:ext cx="1763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cuación" r:id="rId5" imgW="863225" imgH="215806" progId="Equation.3">
                  <p:embed/>
                </p:oleObj>
              </mc:Choice>
              <mc:Fallback>
                <p:oleObj name="Ecuación" r:id="rId5" imgW="863225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2392363"/>
                        <a:ext cx="1763713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1B815A-068C-403A-9C7D-91A4BA81A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Matriz de varianzas y covarianzas de los estimadores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507" name="Object 17">
            <a:extLst>
              <a:ext uri="{FF2B5EF4-FFF2-40B4-BE49-F238E27FC236}">
                <a16:creationId xmlns:a16="http://schemas.microsoft.com/office/drawing/2014/main" id="{B2A00883-00CF-4692-9B6B-BDEB171D7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1831975"/>
          <a:ext cx="4702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cuación" r:id="rId3" imgW="2400300" imgH="228600" progId="Equation.3">
                  <p:embed/>
                </p:oleObj>
              </mc:Choice>
              <mc:Fallback>
                <p:oleObj name="Ecuación" r:id="rId3" imgW="24003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831975"/>
                        <a:ext cx="4702175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3">
            <a:extLst>
              <a:ext uri="{FF2B5EF4-FFF2-40B4-BE49-F238E27FC236}">
                <a16:creationId xmlns:a16="http://schemas.microsoft.com/office/drawing/2014/main" id="{4DF4ABF0-B10D-4DF5-B261-1C915DC9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9500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Desarrollando: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21509" name="Object 17">
            <a:extLst>
              <a:ext uri="{FF2B5EF4-FFF2-40B4-BE49-F238E27FC236}">
                <a16:creationId xmlns:a16="http://schemas.microsoft.com/office/drawing/2014/main" id="{398FDADD-12E8-4452-8092-2585F6D35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840038"/>
          <a:ext cx="90058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cuación" r:id="rId5" imgW="4597400" imgH="228600" progId="Equation.3">
                  <p:embed/>
                </p:oleObj>
              </mc:Choice>
              <mc:Fallback>
                <p:oleObj name="Ecuación" r:id="rId5" imgW="45974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40038"/>
                        <a:ext cx="9005888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7">
            <a:extLst>
              <a:ext uri="{FF2B5EF4-FFF2-40B4-BE49-F238E27FC236}">
                <a16:creationId xmlns:a16="http://schemas.microsoft.com/office/drawing/2014/main" id="{FF238DAE-F0AE-4FB7-8B79-C60C9AE8B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392488"/>
          <a:ext cx="83581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cuación" r:id="rId7" imgW="4267200" imgH="254000" progId="Equation.3">
                  <p:embed/>
                </p:oleObj>
              </mc:Choice>
              <mc:Fallback>
                <p:oleObj name="Ecuación" r:id="rId7" imgW="42672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92488"/>
                        <a:ext cx="8358188" cy="493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7">
            <a:extLst>
              <a:ext uri="{FF2B5EF4-FFF2-40B4-BE49-F238E27FC236}">
                <a16:creationId xmlns:a16="http://schemas.microsoft.com/office/drawing/2014/main" id="{13D45CEE-B74F-468B-A768-D51F98010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4014788"/>
          <a:ext cx="92551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cuación" r:id="rId9" imgW="4724400" imgH="254000" progId="Equation.3">
                  <p:embed/>
                </p:oleObj>
              </mc:Choice>
              <mc:Fallback>
                <p:oleObj name="Ecuación" r:id="rId9" imgW="47244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014788"/>
                        <a:ext cx="9255125" cy="493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7">
            <a:extLst>
              <a:ext uri="{FF2B5EF4-FFF2-40B4-BE49-F238E27FC236}">
                <a16:creationId xmlns:a16="http://schemas.microsoft.com/office/drawing/2014/main" id="{D5834934-6BBA-446C-9B75-6C515D694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563" y="4652963"/>
          <a:ext cx="66182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cuación" r:id="rId11" imgW="3378200" imgH="254000" progId="Equation.3">
                  <p:embed/>
                </p:oleObj>
              </mc:Choice>
              <mc:Fallback>
                <p:oleObj name="Ecuación" r:id="rId11" imgW="33782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652963"/>
                        <a:ext cx="6618287" cy="493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7">
            <a:extLst>
              <a:ext uri="{FF2B5EF4-FFF2-40B4-BE49-F238E27FC236}">
                <a16:creationId xmlns:a16="http://schemas.microsoft.com/office/drawing/2014/main" id="{228CD3BB-5FE1-4814-8A0B-A7CE936A9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311775"/>
          <a:ext cx="58467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cuación" r:id="rId13" imgW="2984500" imgH="254000" progId="Equation.3">
                  <p:embed/>
                </p:oleObj>
              </mc:Choice>
              <mc:Fallback>
                <p:oleObj name="Ecuación" r:id="rId13" imgW="29845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11775"/>
                        <a:ext cx="5846762" cy="4937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B077092-B6BB-472A-A739-0BBC4D42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CONTENIDO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6F6E955A-0D2F-4E06-A1DF-A902607A0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Especificación del Modelo Econométrico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Estimación del Modelo Econométrico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Matriz de varianzas y covarianzas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604E65-C2F5-4F42-9BC9-E8143F1E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ESPECIFICACION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 econométrico restringido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A34EAEF1-2529-4C7D-9091-A78C110F6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337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8196" name="Object 17">
            <a:extLst>
              <a:ext uri="{FF2B5EF4-FFF2-40B4-BE49-F238E27FC236}">
                <a16:creationId xmlns:a16="http://schemas.microsoft.com/office/drawing/2014/main" id="{CAD94098-ADF8-4D0F-9B85-4ACD0BA6D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2133600"/>
          <a:ext cx="3616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cuación" r:id="rId3" imgW="1701800" imgH="228600" progId="Equation.3">
                  <p:embed/>
                </p:oleObj>
              </mc:Choice>
              <mc:Fallback>
                <p:oleObj name="Ecuación" r:id="rId3" imgW="1701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133600"/>
                        <a:ext cx="3616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7">
            <a:extLst>
              <a:ext uri="{FF2B5EF4-FFF2-40B4-BE49-F238E27FC236}">
                <a16:creationId xmlns:a16="http://schemas.microsoft.com/office/drawing/2014/main" id="{AA7F450E-A198-4D2B-AD66-D7599617E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649538"/>
          <a:ext cx="8667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cuación" r:id="rId5" imgW="406048" imgH="215713" progId="Equation.3">
                  <p:embed/>
                </p:oleObj>
              </mc:Choice>
              <mc:Fallback>
                <p:oleObj name="Ecuación" r:id="rId5" imgW="406048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49538"/>
                        <a:ext cx="8667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3">
            <a:extLst>
              <a:ext uri="{FF2B5EF4-FFF2-40B4-BE49-F238E27FC236}">
                <a16:creationId xmlns:a16="http://schemas.microsoft.com/office/drawing/2014/main" id="{FB4BE8FC-5D72-4E9D-91D3-B16CACB9F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4838"/>
            <a:ext cx="5472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El modelo en términos matriciales será: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8199" name="Object 17">
            <a:extLst>
              <a:ext uri="{FF2B5EF4-FFF2-40B4-BE49-F238E27FC236}">
                <a16:creationId xmlns:a16="http://schemas.microsoft.com/office/drawing/2014/main" id="{0DBC24E7-DB25-4F08-9A47-489E54A14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500438"/>
          <a:ext cx="2698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cuación" r:id="rId7" imgW="1270000" imgH="228600" progId="Equation.3">
                  <p:embed/>
                </p:oleObj>
              </mc:Choice>
              <mc:Fallback>
                <p:oleObj name="Ecuación" r:id="rId7" imgW="1270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2698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7">
            <a:extLst>
              <a:ext uri="{FF2B5EF4-FFF2-40B4-BE49-F238E27FC236}">
                <a16:creationId xmlns:a16="http://schemas.microsoft.com/office/drawing/2014/main" id="{67AA4A49-7795-497A-996B-849778097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05263"/>
          <a:ext cx="17541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cuación" r:id="rId9" imgW="825500" imgH="228600" progId="Equation.3">
                  <p:embed/>
                </p:oleObj>
              </mc:Choice>
              <mc:Fallback>
                <p:oleObj name="Ecuación" r:id="rId9" imgW="8255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17541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3">
            <a:extLst>
              <a:ext uri="{FF2B5EF4-FFF2-40B4-BE49-F238E27FC236}">
                <a16:creationId xmlns:a16="http://schemas.microsoft.com/office/drawing/2014/main" id="{42D1B9B9-6682-4B16-81D3-09A24A576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00563"/>
            <a:ext cx="547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8202" name="Object 17">
            <a:extLst>
              <a:ext uri="{FF2B5EF4-FFF2-40B4-BE49-F238E27FC236}">
                <a16:creationId xmlns:a16="http://schemas.microsoft.com/office/drawing/2014/main" id="{5447BC18-F913-4A85-8392-40B15AF2D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5219700"/>
          <a:ext cx="2105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cuación" r:id="rId11" imgW="990600" imgH="228600" progId="Equation.3">
                  <p:embed/>
                </p:oleObj>
              </mc:Choice>
              <mc:Fallback>
                <p:oleObj name="Ecuación" r:id="rId11" imgW="990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219700"/>
                        <a:ext cx="21050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7">
            <a:extLst>
              <a:ext uri="{FF2B5EF4-FFF2-40B4-BE49-F238E27FC236}">
                <a16:creationId xmlns:a16="http://schemas.microsoft.com/office/drawing/2014/main" id="{879C9490-024B-49ED-92B5-525165586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75" y="4754563"/>
          <a:ext cx="153828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cuación" r:id="rId13" imgW="723586" imgH="710891" progId="Equation.3">
                  <p:embed/>
                </p:oleObj>
              </mc:Choice>
              <mc:Fallback>
                <p:oleObj name="Ecuación" r:id="rId13" imgW="723586" imgH="7108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754563"/>
                        <a:ext cx="1538288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7">
            <a:extLst>
              <a:ext uri="{FF2B5EF4-FFF2-40B4-BE49-F238E27FC236}">
                <a16:creationId xmlns:a16="http://schemas.microsoft.com/office/drawing/2014/main" id="{DABC2806-C628-4337-9927-C37C079DF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3613" y="5219700"/>
          <a:ext cx="917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cuación" r:id="rId15" imgW="431613" imgH="228501" progId="Equation.3">
                  <p:embed/>
                </p:oleObj>
              </mc:Choice>
              <mc:Fallback>
                <p:oleObj name="Ecuación" r:id="rId15" imgW="431613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219700"/>
                        <a:ext cx="917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A10F5A-2196-44FE-8195-F5CD32A2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ESPECIFICACION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 econométrico restringido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5E61AA5-CBA7-4F75-AC76-31220F69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337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9220" name="Object 17">
            <a:extLst>
              <a:ext uri="{FF2B5EF4-FFF2-40B4-BE49-F238E27FC236}">
                <a16:creationId xmlns:a16="http://schemas.microsoft.com/office/drawing/2014/main" id="{D62DA499-7436-4CC5-A384-552B528ED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2133600"/>
          <a:ext cx="3616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cuación" r:id="rId3" imgW="1701800" imgH="228600" progId="Equation.3">
                  <p:embed/>
                </p:oleObj>
              </mc:Choice>
              <mc:Fallback>
                <p:oleObj name="Ecuación" r:id="rId3" imgW="1701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133600"/>
                        <a:ext cx="3616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7">
            <a:extLst>
              <a:ext uri="{FF2B5EF4-FFF2-40B4-BE49-F238E27FC236}">
                <a16:creationId xmlns:a16="http://schemas.microsoft.com/office/drawing/2014/main" id="{2F1BB777-A7B9-4AE7-9FCF-ED61FB304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2636838"/>
          <a:ext cx="14620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cuación" r:id="rId5" imgW="685800" imgH="228600" progId="Equation.3">
                  <p:embed/>
                </p:oleObj>
              </mc:Choice>
              <mc:Fallback>
                <p:oleObj name="Ecuación" r:id="rId5" imgW="685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636838"/>
                        <a:ext cx="14620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3">
            <a:extLst>
              <a:ext uri="{FF2B5EF4-FFF2-40B4-BE49-F238E27FC236}">
                <a16:creationId xmlns:a16="http://schemas.microsoft.com/office/drawing/2014/main" id="{A47C7AB2-11B4-437A-B180-18704CCA4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4838"/>
            <a:ext cx="5472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El modelo en términos matriciales será: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9223" name="Object 17">
            <a:extLst>
              <a:ext uri="{FF2B5EF4-FFF2-40B4-BE49-F238E27FC236}">
                <a16:creationId xmlns:a16="http://schemas.microsoft.com/office/drawing/2014/main" id="{44C252DC-2A39-48A4-A83A-990B15A65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500438"/>
          <a:ext cx="2698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cuación" r:id="rId7" imgW="1270000" imgH="228600" progId="Equation.3">
                  <p:embed/>
                </p:oleObj>
              </mc:Choice>
              <mc:Fallback>
                <p:oleObj name="Ecuación" r:id="rId7" imgW="1270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2698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7">
            <a:extLst>
              <a:ext uri="{FF2B5EF4-FFF2-40B4-BE49-F238E27FC236}">
                <a16:creationId xmlns:a16="http://schemas.microsoft.com/office/drawing/2014/main" id="{68ABF321-AF19-4AE1-93C4-F53C550A1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05263"/>
          <a:ext cx="17541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cuación" r:id="rId9" imgW="825500" imgH="228600" progId="Equation.3">
                  <p:embed/>
                </p:oleObj>
              </mc:Choice>
              <mc:Fallback>
                <p:oleObj name="Ecuación" r:id="rId9" imgW="8255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17541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3">
            <a:extLst>
              <a:ext uri="{FF2B5EF4-FFF2-40B4-BE49-F238E27FC236}">
                <a16:creationId xmlns:a16="http://schemas.microsoft.com/office/drawing/2014/main" id="{ADEEDECF-B893-4E51-9566-136D8CD1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00563"/>
            <a:ext cx="547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9226" name="Object 17">
            <a:extLst>
              <a:ext uri="{FF2B5EF4-FFF2-40B4-BE49-F238E27FC236}">
                <a16:creationId xmlns:a16="http://schemas.microsoft.com/office/drawing/2014/main" id="{7FA65620-D017-4A7F-A2E5-FB4408D1E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5219700"/>
          <a:ext cx="2051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cuación" r:id="rId11" imgW="965200" imgH="228600" progId="Equation.3">
                  <p:embed/>
                </p:oleObj>
              </mc:Choice>
              <mc:Fallback>
                <p:oleObj name="Ecuación" r:id="rId11" imgW="965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219700"/>
                        <a:ext cx="20510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7">
            <a:extLst>
              <a:ext uri="{FF2B5EF4-FFF2-40B4-BE49-F238E27FC236}">
                <a16:creationId xmlns:a16="http://schemas.microsoft.com/office/drawing/2014/main" id="{593FD1B2-24EE-4E99-BF78-65445C68C8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75" y="4754563"/>
          <a:ext cx="153828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cuación" r:id="rId13" imgW="723586" imgH="710891" progId="Equation.3">
                  <p:embed/>
                </p:oleObj>
              </mc:Choice>
              <mc:Fallback>
                <p:oleObj name="Ecuación" r:id="rId13" imgW="723586" imgH="7108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754563"/>
                        <a:ext cx="1538288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7">
            <a:extLst>
              <a:ext uri="{FF2B5EF4-FFF2-40B4-BE49-F238E27FC236}">
                <a16:creationId xmlns:a16="http://schemas.microsoft.com/office/drawing/2014/main" id="{35640B2C-B19F-459E-8237-97A59B368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3613" y="5219700"/>
          <a:ext cx="917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cuación" r:id="rId15" imgW="431613" imgH="228501" progId="Equation.3">
                  <p:embed/>
                </p:oleObj>
              </mc:Choice>
              <mc:Fallback>
                <p:oleObj name="Ecuación" r:id="rId15" imgW="431613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219700"/>
                        <a:ext cx="917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609B49F-5E6C-4344-807E-EE41DD9A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ESPECIFICACION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 econométrico restringido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9F83FCFC-02A0-4DA4-8895-21F81DF1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337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44" name="Object 17">
            <a:extLst>
              <a:ext uri="{FF2B5EF4-FFF2-40B4-BE49-F238E27FC236}">
                <a16:creationId xmlns:a16="http://schemas.microsoft.com/office/drawing/2014/main" id="{2427744C-FB09-43AC-8027-361A470D9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5721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cuación" r:id="rId3" imgW="2692400" imgH="228600" progId="Equation.3">
                  <p:embed/>
                </p:oleObj>
              </mc:Choice>
              <mc:Fallback>
                <p:oleObj name="Ecuación" r:id="rId3" imgW="26924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5721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7">
            <a:extLst>
              <a:ext uri="{FF2B5EF4-FFF2-40B4-BE49-F238E27FC236}">
                <a16:creationId xmlns:a16="http://schemas.microsoft.com/office/drawing/2014/main" id="{B2E059CA-0228-4C3B-AAAC-2667DD786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2649538"/>
          <a:ext cx="14906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cuación" r:id="rId5" imgW="698197" imgH="215806" progId="Equation.3">
                  <p:embed/>
                </p:oleObj>
              </mc:Choice>
              <mc:Fallback>
                <p:oleObj name="Ecuación" r:id="rId5" imgW="698197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649538"/>
                        <a:ext cx="14906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3">
            <a:extLst>
              <a:ext uri="{FF2B5EF4-FFF2-40B4-BE49-F238E27FC236}">
                <a16:creationId xmlns:a16="http://schemas.microsoft.com/office/drawing/2014/main" id="{2F776FCF-3B70-4D82-8E08-C01E77A1E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4838"/>
            <a:ext cx="5472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El modelo en términos matriciales será: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47" name="Object 17">
            <a:extLst>
              <a:ext uri="{FF2B5EF4-FFF2-40B4-BE49-F238E27FC236}">
                <a16:creationId xmlns:a16="http://schemas.microsoft.com/office/drawing/2014/main" id="{068435F3-8A39-415C-8100-04EC6804A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3500438"/>
          <a:ext cx="2725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cuación" r:id="rId7" imgW="1282700" imgH="228600" progId="Equation.3">
                  <p:embed/>
                </p:oleObj>
              </mc:Choice>
              <mc:Fallback>
                <p:oleObj name="Ecuación" r:id="rId7" imgW="1282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500438"/>
                        <a:ext cx="2725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7">
            <a:extLst>
              <a:ext uri="{FF2B5EF4-FFF2-40B4-BE49-F238E27FC236}">
                <a16:creationId xmlns:a16="http://schemas.microsoft.com/office/drawing/2014/main" id="{151CE0C7-FB62-427B-80A3-A3EBB3104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4005263"/>
          <a:ext cx="18351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cuación" r:id="rId9" imgW="863225" imgH="228501" progId="Equation.3">
                  <p:embed/>
                </p:oleObj>
              </mc:Choice>
              <mc:Fallback>
                <p:oleObj name="Ecuación" r:id="rId9" imgW="863225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005263"/>
                        <a:ext cx="18351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3">
            <a:extLst>
              <a:ext uri="{FF2B5EF4-FFF2-40B4-BE49-F238E27FC236}">
                <a16:creationId xmlns:a16="http://schemas.microsoft.com/office/drawing/2014/main" id="{A9886A63-B3E9-42EF-8FA2-29A3559AD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00563"/>
            <a:ext cx="547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50" name="Object 17">
            <a:extLst>
              <a:ext uri="{FF2B5EF4-FFF2-40B4-BE49-F238E27FC236}">
                <a16:creationId xmlns:a16="http://schemas.microsoft.com/office/drawing/2014/main" id="{8947A2A9-112D-40E5-9933-5041B647F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994275"/>
          <a:ext cx="33734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cuación" r:id="rId11" imgW="1587500" imgH="457200" progId="Equation.3">
                  <p:embed/>
                </p:oleObj>
              </mc:Choice>
              <mc:Fallback>
                <p:oleObj name="Ecuación" r:id="rId11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94275"/>
                        <a:ext cx="33734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7">
            <a:extLst>
              <a:ext uri="{FF2B5EF4-FFF2-40B4-BE49-F238E27FC236}">
                <a16:creationId xmlns:a16="http://schemas.microsoft.com/office/drawing/2014/main" id="{55DB7592-0999-4367-A9A4-AEC97E725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836988"/>
          <a:ext cx="1538288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cuación" r:id="rId13" imgW="723586" imgH="1167893" progId="Equation.3">
                  <p:embed/>
                </p:oleObj>
              </mc:Choice>
              <mc:Fallback>
                <p:oleObj name="Ecuación" r:id="rId13" imgW="723586" imgH="116789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836988"/>
                        <a:ext cx="1538288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7">
            <a:extLst>
              <a:ext uri="{FF2B5EF4-FFF2-40B4-BE49-F238E27FC236}">
                <a16:creationId xmlns:a16="http://schemas.microsoft.com/office/drawing/2014/main" id="{8EAD52CB-47D0-4A2B-ADF4-6A2EEDFED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4868863"/>
          <a:ext cx="12414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cuación" r:id="rId15" imgW="583947" imgH="457002" progId="Equation.3">
                  <p:embed/>
                </p:oleObj>
              </mc:Choice>
              <mc:Fallback>
                <p:oleObj name="Ecuación" r:id="rId15" imgW="583947" imgH="45700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868863"/>
                        <a:ext cx="12414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7">
            <a:extLst>
              <a:ext uri="{FF2B5EF4-FFF2-40B4-BE49-F238E27FC236}">
                <a16:creationId xmlns:a16="http://schemas.microsoft.com/office/drawing/2014/main" id="{E6406DE4-5962-41E9-87F5-D379AAC12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2625725"/>
          <a:ext cx="2141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cuación" r:id="rId17" imgW="1002865" imgH="228501" progId="Equation.3">
                  <p:embed/>
                </p:oleObj>
              </mc:Choice>
              <mc:Fallback>
                <p:oleObj name="Ecuación" r:id="rId17" imgW="1002865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625725"/>
                        <a:ext cx="2141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DBAFA09-922F-4803-9429-56FCC2FB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ESPECIFICACION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 econométrico restringido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BC914CDC-AA95-4A32-A62A-24F22785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337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1268" name="Object 17">
            <a:extLst>
              <a:ext uri="{FF2B5EF4-FFF2-40B4-BE49-F238E27FC236}">
                <a16:creationId xmlns:a16="http://schemas.microsoft.com/office/drawing/2014/main" id="{8167A605-7804-4F89-926C-BF80660A5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5721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cuación" r:id="rId3" imgW="2692400" imgH="228600" progId="Equation.3">
                  <p:embed/>
                </p:oleObj>
              </mc:Choice>
              <mc:Fallback>
                <p:oleObj name="Ecuación" r:id="rId3" imgW="26924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5721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7">
            <a:extLst>
              <a:ext uri="{FF2B5EF4-FFF2-40B4-BE49-F238E27FC236}">
                <a16:creationId xmlns:a16="http://schemas.microsoft.com/office/drawing/2014/main" id="{512966EC-73E4-4E00-BA11-ECC00AE6A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636838"/>
          <a:ext cx="28733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cuación" r:id="rId5" imgW="1346200" imgH="228600" progId="Equation.3">
                  <p:embed/>
                </p:oleObj>
              </mc:Choice>
              <mc:Fallback>
                <p:oleObj name="Ecuación" r:id="rId5" imgW="1346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36838"/>
                        <a:ext cx="28733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3">
            <a:extLst>
              <a:ext uri="{FF2B5EF4-FFF2-40B4-BE49-F238E27FC236}">
                <a16:creationId xmlns:a16="http://schemas.microsoft.com/office/drawing/2014/main" id="{91AD5EBC-C408-4A3F-A6C1-B9924E70A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4838"/>
            <a:ext cx="5472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El modelo en términos matriciales será: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1271" name="Object 17">
            <a:extLst>
              <a:ext uri="{FF2B5EF4-FFF2-40B4-BE49-F238E27FC236}">
                <a16:creationId xmlns:a16="http://schemas.microsoft.com/office/drawing/2014/main" id="{BCF39EDE-4C9C-4AC4-9459-977B15E89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3500438"/>
          <a:ext cx="2725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cuación" r:id="rId7" imgW="1282700" imgH="228600" progId="Equation.3">
                  <p:embed/>
                </p:oleObj>
              </mc:Choice>
              <mc:Fallback>
                <p:oleObj name="Ecuación" r:id="rId7" imgW="1282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500438"/>
                        <a:ext cx="2725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7">
            <a:extLst>
              <a:ext uri="{FF2B5EF4-FFF2-40B4-BE49-F238E27FC236}">
                <a16:creationId xmlns:a16="http://schemas.microsoft.com/office/drawing/2014/main" id="{582EF06D-8FC0-42B7-87F4-53B51516A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4005263"/>
          <a:ext cx="18351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cuación" r:id="rId9" imgW="863225" imgH="228501" progId="Equation.3">
                  <p:embed/>
                </p:oleObj>
              </mc:Choice>
              <mc:Fallback>
                <p:oleObj name="Ecuación" r:id="rId9" imgW="863225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005263"/>
                        <a:ext cx="18351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3">
            <a:extLst>
              <a:ext uri="{FF2B5EF4-FFF2-40B4-BE49-F238E27FC236}">
                <a16:creationId xmlns:a16="http://schemas.microsoft.com/office/drawing/2014/main" id="{80671766-483E-44DE-ABF9-D69A2CBAF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00563"/>
            <a:ext cx="547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1274" name="Object 17">
            <a:extLst>
              <a:ext uri="{FF2B5EF4-FFF2-40B4-BE49-F238E27FC236}">
                <a16:creationId xmlns:a16="http://schemas.microsoft.com/office/drawing/2014/main" id="{D2CC60D3-6D2C-4089-BC4B-DDE0064EC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8" y="4040188"/>
          <a:ext cx="32385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cuación" r:id="rId11" imgW="1524000" imgH="914400" progId="Equation.3">
                  <p:embed/>
                </p:oleObj>
              </mc:Choice>
              <mc:Fallback>
                <p:oleObj name="Ecuación" r:id="rId11" imgW="152400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4040188"/>
                        <a:ext cx="32385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7">
            <a:extLst>
              <a:ext uri="{FF2B5EF4-FFF2-40B4-BE49-F238E27FC236}">
                <a16:creationId xmlns:a16="http://schemas.microsoft.com/office/drawing/2014/main" id="{5E38E22A-014F-4608-8DDF-1B99167E4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836988"/>
          <a:ext cx="1538288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cuación" r:id="rId13" imgW="723586" imgH="1167893" progId="Equation.3">
                  <p:embed/>
                </p:oleObj>
              </mc:Choice>
              <mc:Fallback>
                <p:oleObj name="Ecuación" r:id="rId13" imgW="723586" imgH="116789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36988"/>
                        <a:ext cx="1538288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7">
            <a:extLst>
              <a:ext uri="{FF2B5EF4-FFF2-40B4-BE49-F238E27FC236}">
                <a16:creationId xmlns:a16="http://schemas.microsoft.com/office/drawing/2014/main" id="{83EF576C-6F55-4438-A610-00F22DDD6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111625"/>
          <a:ext cx="1268413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cuación" r:id="rId15" imgW="596900" imgH="914400" progId="Equation.3">
                  <p:embed/>
                </p:oleObj>
              </mc:Choice>
              <mc:Fallback>
                <p:oleObj name="Ecuación" r:id="rId15" imgW="59690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11625"/>
                        <a:ext cx="1268413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5C714C8-AA94-4627-B496-5D4EF603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 econométrico restringido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6FA56305-7B42-4E11-B33D-7CA31EBDA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337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2292" name="Object 17">
            <a:extLst>
              <a:ext uri="{FF2B5EF4-FFF2-40B4-BE49-F238E27FC236}">
                <a16:creationId xmlns:a16="http://schemas.microsoft.com/office/drawing/2014/main" id="{D7FA411B-3044-4E91-950B-D5E7D799E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1619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cuación" r:id="rId3" imgW="761669" imgH="228501" progId="Equation.3">
                  <p:embed/>
                </p:oleObj>
              </mc:Choice>
              <mc:Fallback>
                <p:oleObj name="Ecuación" r:id="rId3" imgW="761669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1619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3">
            <a:extLst>
              <a:ext uri="{FF2B5EF4-FFF2-40B4-BE49-F238E27FC236}">
                <a16:creationId xmlns:a16="http://schemas.microsoft.com/office/drawing/2014/main" id="{A58B0AAE-0A74-4367-8F37-8CF3562F7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4838"/>
            <a:ext cx="5472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Considerando que: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2294" name="Object 17">
            <a:extLst>
              <a:ext uri="{FF2B5EF4-FFF2-40B4-BE49-F238E27FC236}">
                <a16:creationId xmlns:a16="http://schemas.microsoft.com/office/drawing/2014/main" id="{5C3DA64C-023C-4007-9D85-1DF9F54E5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687638"/>
          <a:ext cx="9985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cuación" r:id="rId5" imgW="469696" imgH="165028" progId="Equation.3">
                  <p:embed/>
                </p:oleObj>
              </mc:Choice>
              <mc:Fallback>
                <p:oleObj name="Ecuación" r:id="rId5" imgW="469696" imgH="16502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87638"/>
                        <a:ext cx="9985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7">
            <a:extLst>
              <a:ext uri="{FF2B5EF4-FFF2-40B4-BE49-F238E27FC236}">
                <a16:creationId xmlns:a16="http://schemas.microsoft.com/office/drawing/2014/main" id="{592D146F-A615-4545-99E7-84F052A1C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681413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cuación" r:id="rId7" imgW="508000" imgH="190500" progId="Equation.3">
                  <p:embed/>
                </p:oleObj>
              </mc:Choice>
              <mc:Fallback>
                <p:oleObj name="Ecuación" r:id="rId7" imgW="508000" imgH="190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681413"/>
                        <a:ext cx="107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35">
            <a:extLst>
              <a:ext uri="{FF2B5EF4-FFF2-40B4-BE49-F238E27FC236}">
                <a16:creationId xmlns:a16="http://schemas.microsoft.com/office/drawing/2014/main" id="{F4AA28C4-4A62-4340-BE7F-DC19FBF3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221163"/>
            <a:ext cx="220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Entonces: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2297" name="Object 38">
            <a:extLst>
              <a:ext uri="{FF2B5EF4-FFF2-40B4-BE49-F238E27FC236}">
                <a16:creationId xmlns:a16="http://schemas.microsoft.com/office/drawing/2014/main" id="{0DCA8C76-0D56-4B7E-A850-47A35B049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4600575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cuación" r:id="rId9" imgW="634725" imgH="203112" progId="Equation.3">
                  <p:embed/>
                </p:oleObj>
              </mc:Choice>
              <mc:Fallback>
                <p:oleObj name="Ecuación" r:id="rId9" imgW="634725" imgH="2031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600575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8">
            <a:extLst>
              <a:ext uri="{FF2B5EF4-FFF2-40B4-BE49-F238E27FC236}">
                <a16:creationId xmlns:a16="http://schemas.microsoft.com/office/drawing/2014/main" id="{3F344615-C802-42F9-98C5-72EEFBB10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197475"/>
          <a:ext cx="153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cuación" r:id="rId11" imgW="748975" imgH="177723" progId="Equation.3">
                  <p:embed/>
                </p:oleObj>
              </mc:Choice>
              <mc:Fallback>
                <p:oleObj name="Ecuación" r:id="rId11" imgW="748975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97475"/>
                        <a:ext cx="153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8">
            <a:extLst>
              <a:ext uri="{FF2B5EF4-FFF2-40B4-BE49-F238E27FC236}">
                <a16:creationId xmlns:a16="http://schemas.microsoft.com/office/drawing/2014/main" id="{AE1132BE-DA4C-4511-B65F-C43B40E32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5661025"/>
          <a:ext cx="3216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cuación" r:id="rId13" imgW="1574117" imgH="215806" progId="Equation.3">
                  <p:embed/>
                </p:oleObj>
              </mc:Choice>
              <mc:Fallback>
                <p:oleObj name="Ecuación" r:id="rId13" imgW="157411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661025"/>
                        <a:ext cx="3216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>
            <a:extLst>
              <a:ext uri="{FF2B5EF4-FFF2-40B4-BE49-F238E27FC236}">
                <a16:creationId xmlns:a16="http://schemas.microsoft.com/office/drawing/2014/main" id="{2D999655-965D-4AD3-9F10-B9DB0B4B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24175"/>
            <a:ext cx="409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Según el criterio del MMCO: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3315" name="Text Box 14">
            <a:extLst>
              <a:ext uri="{FF2B5EF4-FFF2-40B4-BE49-F238E27FC236}">
                <a16:creationId xmlns:a16="http://schemas.microsoft.com/office/drawing/2014/main" id="{846D9361-2E94-49B0-B457-19DE1F66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83013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Sujeto a: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3316" name="Object 19">
            <a:extLst>
              <a:ext uri="{FF2B5EF4-FFF2-40B4-BE49-F238E27FC236}">
                <a16:creationId xmlns:a16="http://schemas.microsoft.com/office/drawing/2014/main" id="{8B80459F-FC75-445A-95E9-4317AC68D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25925"/>
          <a:ext cx="958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cuación" r:id="rId3" imgW="469696" imgH="177723" progId="Equation.3">
                  <p:embed/>
                </p:oleObj>
              </mc:Choice>
              <mc:Fallback>
                <p:oleObj name="Ecuación" r:id="rId3" imgW="469696" imgH="17772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5925"/>
                        <a:ext cx="958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32">
            <a:extLst>
              <a:ext uri="{FF2B5EF4-FFF2-40B4-BE49-F238E27FC236}">
                <a16:creationId xmlns:a16="http://schemas.microsoft.com/office/drawing/2014/main" id="{D3F5252E-4B47-4029-A2AA-7377053DD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718050"/>
            <a:ext cx="367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Cuya función de Lagrange 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3318" name="Object 17">
            <a:extLst>
              <a:ext uri="{FF2B5EF4-FFF2-40B4-BE49-F238E27FC236}">
                <a16:creationId xmlns:a16="http://schemas.microsoft.com/office/drawing/2014/main" id="{0118F4B1-51B0-4058-99DD-72473249A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5229225"/>
          <a:ext cx="35004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cuación" r:id="rId5" imgW="1637589" imgH="215806" progId="Equation.3">
                  <p:embed/>
                </p:oleObj>
              </mc:Choice>
              <mc:Fallback>
                <p:oleObj name="Ecuación" r:id="rId5" imgW="1637589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9225"/>
                        <a:ext cx="35004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3">
            <a:extLst>
              <a:ext uri="{FF2B5EF4-FFF2-40B4-BE49-F238E27FC236}">
                <a16:creationId xmlns:a16="http://schemas.microsoft.com/office/drawing/2014/main" id="{E6B49251-0B17-4472-977A-17E2A834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57563"/>
            <a:ext cx="164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Minimizar: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3320" name="Object 10">
            <a:extLst>
              <a:ext uri="{FF2B5EF4-FFF2-40B4-BE49-F238E27FC236}">
                <a16:creationId xmlns:a16="http://schemas.microsoft.com/office/drawing/2014/main" id="{EC059D78-DA7A-4C90-A1B2-F084E4DD0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1824038"/>
          <a:ext cx="4867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cuación" r:id="rId7" imgW="2387520" imgH="177480" progId="Equation.3">
                  <p:embed/>
                </p:oleObj>
              </mc:Choice>
              <mc:Fallback>
                <p:oleObj name="Ecuación" r:id="rId7" imgW="238752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824038"/>
                        <a:ext cx="48672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45">
            <a:extLst>
              <a:ext uri="{FF2B5EF4-FFF2-40B4-BE49-F238E27FC236}">
                <a16:creationId xmlns:a16="http://schemas.microsoft.com/office/drawing/2014/main" id="{B004F653-AEA6-4B10-B176-B38C89BF1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2374900"/>
          <a:ext cx="40655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cuación" r:id="rId9" imgW="1993680" imgH="177480" progId="Equation.3">
                  <p:embed/>
                </p:oleObj>
              </mc:Choice>
              <mc:Fallback>
                <p:oleObj name="Ecuación" r:id="rId9" imgW="199368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374900"/>
                        <a:ext cx="40655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45">
            <a:extLst>
              <a:ext uri="{FF2B5EF4-FFF2-40B4-BE49-F238E27FC236}">
                <a16:creationId xmlns:a16="http://schemas.microsoft.com/office/drawing/2014/main" id="{833D537B-A800-4773-BD3A-42698E3F4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3297238"/>
          <a:ext cx="3235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cuación" r:id="rId11" imgW="1587240" imgH="177480" progId="Equation.3">
                  <p:embed/>
                </p:oleObj>
              </mc:Choice>
              <mc:Fallback>
                <p:oleObj name="Ecuación" r:id="rId11" imgW="158724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297238"/>
                        <a:ext cx="32353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2">
            <a:extLst>
              <a:ext uri="{FF2B5EF4-FFF2-40B4-BE49-F238E27FC236}">
                <a16:creationId xmlns:a16="http://schemas.microsoft.com/office/drawing/2014/main" id="{56DB6911-98C0-4249-A3D9-5C46E26D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 econométrico restringido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5">
            <a:extLst>
              <a:ext uri="{FF2B5EF4-FFF2-40B4-BE49-F238E27FC236}">
                <a16:creationId xmlns:a16="http://schemas.microsoft.com/office/drawing/2014/main" id="{2EC5E374-5D4C-4BCC-A91B-D95B5BB5A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39" name="Rectangle 26">
            <a:extLst>
              <a:ext uri="{FF2B5EF4-FFF2-40B4-BE49-F238E27FC236}">
                <a16:creationId xmlns:a16="http://schemas.microsoft.com/office/drawing/2014/main" id="{F04FA54E-D0E6-48E2-B07F-224564116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4340" name="Object 17">
            <a:extLst>
              <a:ext uri="{FF2B5EF4-FFF2-40B4-BE49-F238E27FC236}">
                <a16:creationId xmlns:a16="http://schemas.microsoft.com/office/drawing/2014/main" id="{8C91A66A-210D-4335-B3F9-D6B5ED5F8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1773238"/>
          <a:ext cx="46513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cuación" r:id="rId3" imgW="2373870" imgH="406224" progId="Equation.3">
                  <p:embed/>
                </p:oleObj>
              </mc:Choice>
              <mc:Fallback>
                <p:oleObj name="Ecuación" r:id="rId3" imgW="2373870" imgH="4062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773238"/>
                        <a:ext cx="465137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7">
            <a:extLst>
              <a:ext uri="{FF2B5EF4-FFF2-40B4-BE49-F238E27FC236}">
                <a16:creationId xmlns:a16="http://schemas.microsoft.com/office/drawing/2014/main" id="{4A4D8748-FD0A-4783-B1B0-B7801D23E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508500"/>
          <a:ext cx="26971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cuación" r:id="rId5" imgW="1371600" imgH="406400" progId="Equation.3">
                  <p:embed/>
                </p:oleObj>
              </mc:Choice>
              <mc:Fallback>
                <p:oleObj name="Ecuación" r:id="rId5" imgW="1371600" imgH="406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269716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7">
            <a:extLst>
              <a:ext uri="{FF2B5EF4-FFF2-40B4-BE49-F238E27FC236}">
                <a16:creationId xmlns:a16="http://schemas.microsoft.com/office/drawing/2014/main" id="{2AD12CD3-FA2C-4D96-AB5F-B52C54D68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2636838"/>
          <a:ext cx="32829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cuación" r:id="rId7" imgW="1675673" imgH="393529" progId="Equation.3">
                  <p:embed/>
                </p:oleObj>
              </mc:Choice>
              <mc:Fallback>
                <p:oleObj name="Ecuación" r:id="rId7" imgW="1675673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2636838"/>
                        <a:ext cx="328295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7">
            <a:extLst>
              <a:ext uri="{FF2B5EF4-FFF2-40B4-BE49-F238E27FC236}">
                <a16:creationId xmlns:a16="http://schemas.microsoft.com/office/drawing/2014/main" id="{FCC5D69E-82E9-40C3-9DCB-08538DC11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8" y="3457575"/>
          <a:ext cx="27860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cuación" r:id="rId9" imgW="1422400" imgH="393700" progId="Equation.3">
                  <p:embed/>
                </p:oleObj>
              </mc:Choice>
              <mc:Fallback>
                <p:oleObj name="Ecuación" r:id="rId9" imgW="14224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457575"/>
                        <a:ext cx="278606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7">
            <a:extLst>
              <a:ext uri="{FF2B5EF4-FFF2-40B4-BE49-F238E27FC236}">
                <a16:creationId xmlns:a16="http://schemas.microsoft.com/office/drawing/2014/main" id="{09F1014D-D7DB-4AEF-B1A7-B38182C21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5532438"/>
          <a:ext cx="9207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cuación" r:id="rId11" imgW="469696" imgH="177723" progId="Equation.3">
                  <p:embed/>
                </p:oleObj>
              </mc:Choice>
              <mc:Fallback>
                <p:oleObj name="Ecuación" r:id="rId11" imgW="469696" imgH="17772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532438"/>
                        <a:ext cx="9207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15">
            <a:extLst>
              <a:ext uri="{FF2B5EF4-FFF2-40B4-BE49-F238E27FC236}">
                <a16:creationId xmlns:a16="http://schemas.microsoft.com/office/drawing/2014/main" id="{DA52FBE5-A077-46A1-8A01-BD955950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1989138"/>
            <a:ext cx="557212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[1]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4346" name="Text Box 15">
            <a:extLst>
              <a:ext uri="{FF2B5EF4-FFF2-40B4-BE49-F238E27FC236}">
                <a16:creationId xmlns:a16="http://schemas.microsoft.com/office/drawing/2014/main" id="{3A9EF660-7B11-464D-96C6-64A484A0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4787900"/>
            <a:ext cx="557212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[2]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4347" name="Rectangle 2">
            <a:extLst>
              <a:ext uri="{FF2B5EF4-FFF2-40B4-BE49-F238E27FC236}">
                <a16:creationId xmlns:a16="http://schemas.microsoft.com/office/drawing/2014/main" id="{C76AADCF-C975-4A05-A4C2-ECD90F2F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DEL MODELO ECONOMÉTRICO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Modelo econométrico restringido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48" name="Text Box 15">
            <a:extLst>
              <a:ext uri="{FF2B5EF4-FFF2-40B4-BE49-F238E27FC236}">
                <a16:creationId xmlns:a16="http://schemas.microsoft.com/office/drawing/2014/main" id="{428C3EA0-3ABE-4522-8EC6-632013E85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708400"/>
            <a:ext cx="647700" cy="369888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[1.1]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4349" name="Text Box 15">
            <a:extLst>
              <a:ext uri="{FF2B5EF4-FFF2-40B4-BE49-F238E27FC236}">
                <a16:creationId xmlns:a16="http://schemas.microsoft.com/office/drawing/2014/main" id="{EC657FD6-C41A-473F-B77E-DAB1BC8E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5508625"/>
            <a:ext cx="647700" cy="369888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[2.1]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6971</TotalTime>
  <Words>345</Words>
  <Application>Microsoft Office PowerPoint</Application>
  <PresentationFormat>Presentación en pantalla (4:3)</PresentationFormat>
  <Paragraphs>70</Paragraphs>
  <Slides>16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Verdana</vt:lpstr>
      <vt:lpstr>Arial</vt:lpstr>
      <vt:lpstr>Wingdings</vt:lpstr>
      <vt:lpstr>Calibri</vt:lpstr>
      <vt:lpstr>Times New Roman</vt:lpstr>
      <vt:lpstr>Arial Narrow</vt:lpstr>
      <vt:lpstr>Perfil</vt:lpstr>
      <vt:lpstr>Microsoft Editor de ecuaciones 3.0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CARE_PERU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DE DESARROLLO</dc:title>
  <dc:creator>CARE</dc:creator>
  <cp:lastModifiedBy>Edison Achalma</cp:lastModifiedBy>
  <cp:revision>267</cp:revision>
  <dcterms:created xsi:type="dcterms:W3CDTF">2006-01-31T20:24:07Z</dcterms:created>
  <dcterms:modified xsi:type="dcterms:W3CDTF">2020-02-09T02:43:21Z</dcterms:modified>
</cp:coreProperties>
</file>