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handoutMasterIdLst>
    <p:handoutMasterId r:id="rId26"/>
  </p:handoutMasterIdLst>
  <p:sldIdLst>
    <p:sldId id="256" r:id="rId2"/>
    <p:sldId id="346" r:id="rId3"/>
    <p:sldId id="425" r:id="rId4"/>
    <p:sldId id="339" r:id="rId5"/>
    <p:sldId id="338" r:id="rId6"/>
    <p:sldId id="418" r:id="rId7"/>
    <p:sldId id="417" r:id="rId8"/>
    <p:sldId id="351" r:id="rId9"/>
    <p:sldId id="419" r:id="rId10"/>
    <p:sldId id="350" r:id="rId11"/>
    <p:sldId id="420" r:id="rId12"/>
    <p:sldId id="421" r:id="rId13"/>
    <p:sldId id="422" r:id="rId14"/>
    <p:sldId id="423" r:id="rId15"/>
    <p:sldId id="424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347" r:id="rId25"/>
  </p:sldIdLst>
  <p:sldSz cx="9144000" cy="6858000" type="screen4x3"/>
  <p:notesSz cx="6858000" cy="97377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66FF99"/>
    <a:srgbClr val="0033CC"/>
    <a:srgbClr val="A8FAB8"/>
    <a:srgbClr val="77ED8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8015" autoAdjust="0"/>
    <p:restoredTop sz="94664" autoAdjust="0"/>
  </p:normalViewPr>
  <p:slideViewPr>
    <p:cSldViewPr>
      <p:cViewPr varScale="1">
        <p:scale>
          <a:sx n="88" d="100"/>
          <a:sy n="88" d="100"/>
        </p:scale>
        <p:origin x="119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7.e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A32728-85D5-4D52-BE4A-6B87DF9AED1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452675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007F0-DAC8-4153-8D7F-102DA9C5B1B6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730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84A81-2FC8-41D1-8352-905E767E389F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8899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3E119-76FE-4A3F-AE6F-0F556961A4B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16416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1E2E6-B956-4C7E-95A5-D657D18248E2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9359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CBBA6-626C-4879-9477-EB2032F5B4B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7962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C168-711B-454B-B0BC-12E0AB435F9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0068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9CF48-8B8E-495C-BF84-630287CE71E0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5750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8F2AB-B191-467B-A4B5-639A32F9013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202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B0DE1-205A-4FA4-BF68-EAD7D0990375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652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26187-E111-4262-91D9-6155109C146D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12387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3ED10-12CC-44BF-B9BC-B3BCB25AB47B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193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B37E2-7579-42A6-912E-5C4C272A5EB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6300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7FE469-ED04-44ED-BAA8-C18EBB1DBAF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5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8"/>
          <p:cNvSpPr txBox="1">
            <a:spLocks noChangeArrowheads="1"/>
          </p:cNvSpPr>
          <p:nvPr/>
        </p:nvSpPr>
        <p:spPr bwMode="auto">
          <a:xfrm>
            <a:off x="4068763" y="1857375"/>
            <a:ext cx="489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600" b="1" u="sng"/>
              <a:t>CAPITULO 6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600" b="1" u="sng"/>
              <a:t>MULTICOLINEALIDAD</a:t>
            </a:r>
            <a:endParaRPr lang="es-PE" altLang="es-PE" sz="1600" b="1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611188" y="1319213"/>
            <a:ext cx="5486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4100" name="Text Box 10"/>
          <p:cNvSpPr txBox="1">
            <a:spLocks noChangeArrowheads="1"/>
          </p:cNvSpPr>
          <p:nvPr/>
        </p:nvSpPr>
        <p:spPr bwMode="auto">
          <a:xfrm>
            <a:off x="539750" y="620713"/>
            <a:ext cx="763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2400" b="1">
                <a:latin typeface="Arial" panose="020B0604020202020204" pitchFamily="34" charset="0"/>
              </a:rPr>
              <a:t>UNSCH</a:t>
            </a:r>
          </a:p>
        </p:txBody>
      </p:sp>
      <p:sp>
        <p:nvSpPr>
          <p:cNvPr id="4101" name="Rectangle 11"/>
          <p:cNvSpPr>
            <a:spLocks noChangeArrowheads="1"/>
          </p:cNvSpPr>
          <p:nvPr/>
        </p:nvSpPr>
        <p:spPr bwMode="auto">
          <a:xfrm>
            <a:off x="107950" y="62372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 dirty="0" smtClean="0">
                <a:latin typeface="Arial Narrow" panose="020B0606020202030204" pitchFamily="34" charset="0"/>
              </a:rPr>
              <a:t>04 </a:t>
            </a:r>
            <a:r>
              <a:rPr lang="es-ES_tradnl" altLang="es-PE" sz="1400" b="1" dirty="0">
                <a:latin typeface="Arial Narrow" panose="020B0606020202030204" pitchFamily="34" charset="0"/>
              </a:rPr>
              <a:t>de </a:t>
            </a:r>
            <a:r>
              <a:rPr lang="es-ES_tradnl" altLang="es-PE" sz="1400" b="1" dirty="0" smtClean="0">
                <a:latin typeface="Arial Narrow" panose="020B0606020202030204" pitchFamily="34" charset="0"/>
              </a:rPr>
              <a:t>enero </a:t>
            </a:r>
            <a:r>
              <a:rPr lang="es-ES_tradnl" altLang="es-PE" sz="1400" b="1" dirty="0">
                <a:latin typeface="Arial Narrow" panose="020B0606020202030204" pitchFamily="34" charset="0"/>
              </a:rPr>
              <a:t>de </a:t>
            </a:r>
            <a:r>
              <a:rPr lang="es-ES_tradnl" altLang="es-PE" sz="1400" b="1" dirty="0" smtClean="0">
                <a:latin typeface="Arial Narrow" panose="020B0606020202030204" pitchFamily="34" charset="0"/>
              </a:rPr>
              <a:t>2017</a:t>
            </a:r>
            <a:endParaRPr lang="es-ES" altLang="es-PE" sz="1400" b="1" dirty="0">
              <a:latin typeface="Arial Narrow" panose="020B0606020202030204" pitchFamily="34" charset="0"/>
            </a:endParaRPr>
          </a:p>
        </p:txBody>
      </p:sp>
      <p:pic>
        <p:nvPicPr>
          <p:cNvPr id="4102" name="Picture 13" descr="UNS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287338"/>
            <a:ext cx="7826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4"/>
          <p:cNvSpPr>
            <a:spLocks noChangeArrowheads="1"/>
          </p:cNvSpPr>
          <p:nvPr/>
        </p:nvSpPr>
        <p:spPr bwMode="auto">
          <a:xfrm>
            <a:off x="4787900" y="57165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Econ. Juan A. Huaripuma Vargas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4104" name="Picture 10" descr="http://cdn.shopify.com/s/files/1/0250/7302/files/eviews8_home_medium_387c0e1a-2f00-4714-9d35-599aa00020b5_medium.png?4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57375"/>
            <a:ext cx="4464050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Microsoft Excel 20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441575"/>
            <a:ext cx="3960812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CONSECUENCIAS DE LA MULTICOLINEALIDAD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Teóricas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11"/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16" name="Rectangle 12"/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500063" y="1643063"/>
            <a:ext cx="80724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b="1" dirty="0">
                <a:solidFill>
                  <a:srgbClr val="FF0000"/>
                </a:solidFill>
                <a:latin typeface="Arial" panose="020B0604020202020204" pitchFamily="34" charset="0"/>
              </a:rPr>
              <a:t>Aun si la </a:t>
            </a:r>
            <a:r>
              <a:rPr lang="es-ES_tradnl" altLang="es-PE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multicolinealidad</a:t>
            </a:r>
            <a:r>
              <a:rPr lang="es-ES_tradnl" altLang="es-PE" sz="1800" b="1" dirty="0">
                <a:solidFill>
                  <a:srgbClr val="FF0000"/>
                </a:solidFill>
                <a:latin typeface="Arial" panose="020B0604020202020204" pitchFamily="34" charset="0"/>
              </a:rPr>
              <a:t> es alta</a:t>
            </a:r>
            <a:r>
              <a:rPr lang="es-ES_tradnl" altLang="es-PE" sz="1800" dirty="0">
                <a:latin typeface="Arial" panose="020B0604020202020204" pitchFamily="34" charset="0"/>
              </a:rPr>
              <a:t>, si se satisfacen los supuestos del modelo clásico, se puede mostrar que los estimadores del MMCO, son MELI. </a:t>
            </a:r>
            <a:r>
              <a:rPr lang="es-ES_tradnl" altLang="es-PE" sz="1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Sin embargo: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 dirty="0" smtClean="0">
                <a:latin typeface="Arial" panose="020B0604020202020204" pitchFamily="34" charset="0"/>
              </a:rPr>
              <a:t>Los </a:t>
            </a:r>
            <a:r>
              <a:rPr lang="es-ES_tradnl" altLang="es-PE" sz="1800" dirty="0">
                <a:latin typeface="Arial" panose="020B0604020202020204" pitchFamily="34" charset="0"/>
              </a:rPr>
              <a:t>coeficientes estimados con errores estándar </a:t>
            </a:r>
            <a:r>
              <a:rPr lang="es-ES_tradnl" altLang="es-PE" sz="1800" dirty="0" smtClean="0">
                <a:latin typeface="Arial" panose="020B0604020202020204" pitchFamily="34" charset="0"/>
              </a:rPr>
              <a:t>grandes </a:t>
            </a:r>
            <a:r>
              <a:rPr lang="es-ES_tradnl" altLang="es-PE" sz="1800" dirty="0">
                <a:latin typeface="Arial" panose="020B0604020202020204" pitchFamily="34" charset="0"/>
              </a:rPr>
              <a:t>también se </a:t>
            </a:r>
            <a:r>
              <a:rPr lang="es-ES_tradnl" altLang="es-PE" sz="1800" dirty="0" smtClean="0">
                <a:latin typeface="Arial" panose="020B0604020202020204" pitchFamily="34" charset="0"/>
              </a:rPr>
              <a:t>obtiene </a:t>
            </a:r>
            <a:r>
              <a:rPr lang="es-ES_tradnl" altLang="es-PE" sz="1800" dirty="0">
                <a:latin typeface="Arial" panose="020B0604020202020204" pitchFamily="34" charset="0"/>
              </a:rPr>
              <a:t>cuando se tiene un número reducido de observaciones o al tener variables independientes con varianzas pequeñas.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Por otro lado: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 dirty="0">
                <a:latin typeface="Arial" panose="020B0604020202020204" pitchFamily="34" charset="0"/>
              </a:rPr>
              <a:t>El </a:t>
            </a:r>
            <a:r>
              <a:rPr lang="es-ES_tradnl" altLang="es-PE" sz="1800" dirty="0" err="1">
                <a:latin typeface="Arial" panose="020B0604020202020204" pitchFamily="34" charset="0"/>
              </a:rPr>
              <a:t>insesgo</a:t>
            </a:r>
            <a:r>
              <a:rPr lang="es-ES_tradnl" altLang="es-PE" sz="1800" dirty="0">
                <a:latin typeface="Arial" panose="020B0604020202020204" pitchFamily="34" charset="0"/>
              </a:rPr>
              <a:t> no dice nada sobre las propiedades de los estimadores en una muestra dada.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 dirty="0">
                <a:latin typeface="Arial" panose="020B0604020202020204" pitchFamily="34" charset="0"/>
              </a:rPr>
              <a:t>La propiedad de varianza mínima, no significa que la varianza de un estimador del MMCO necesariamente sea pequeña en cualquier muestra dada.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 dirty="0">
                <a:latin typeface="Arial" panose="020B0604020202020204" pitchFamily="34" charset="0"/>
              </a:rPr>
              <a:t>La </a:t>
            </a:r>
            <a:r>
              <a:rPr lang="es-ES_tradnl" altLang="es-PE" sz="1800" dirty="0" err="1">
                <a:latin typeface="Arial" panose="020B0604020202020204" pitchFamily="34" charset="0"/>
              </a:rPr>
              <a:t>multicolinealidad</a:t>
            </a:r>
            <a:r>
              <a:rPr lang="es-ES_tradnl" altLang="es-PE" sz="1800" dirty="0">
                <a:latin typeface="Arial" panose="020B0604020202020204" pitchFamily="34" charset="0"/>
              </a:rPr>
              <a:t> es un fenómeno esencialmente </a:t>
            </a:r>
            <a:r>
              <a:rPr lang="es-ES_tradnl" altLang="es-PE" sz="1800" dirty="0" err="1">
                <a:latin typeface="Arial" panose="020B0604020202020204" pitchFamily="34" charset="0"/>
              </a:rPr>
              <a:t>muestral</a:t>
            </a:r>
            <a:r>
              <a:rPr lang="es-ES_tradnl" altLang="es-PE" sz="1800" dirty="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CONSECUENCIAS DE LA MULTICOLINEALIDAD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Prácticas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1" name="Rectangle 25"/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642938" y="1773238"/>
            <a:ext cx="7858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Varianza y covarianzas grandes</a:t>
            </a:r>
          </a:p>
        </p:txBody>
      </p:sp>
      <p:graphicFrame>
        <p:nvGraphicFramePr>
          <p:cNvPr id="14343" name="Object 2"/>
          <p:cNvGraphicFramePr>
            <a:graphicFrameLocks noChangeAspect="1"/>
          </p:cNvGraphicFramePr>
          <p:nvPr/>
        </p:nvGraphicFramePr>
        <p:xfrm>
          <a:off x="2281238" y="2178050"/>
          <a:ext cx="30051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cuación" r:id="rId3" imgW="1473200" imgH="482600" progId="Equation.3">
                  <p:embed/>
                </p:oleObj>
              </mc:Choice>
              <mc:Fallback>
                <p:oleObj name="Ecuación" r:id="rId3" imgW="14732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2178050"/>
                        <a:ext cx="30051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3"/>
          <p:cNvGraphicFramePr>
            <a:graphicFrameLocks noChangeAspect="1"/>
          </p:cNvGraphicFramePr>
          <p:nvPr/>
        </p:nvGraphicFramePr>
        <p:xfrm>
          <a:off x="2298700" y="3286125"/>
          <a:ext cx="29781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cuación" r:id="rId5" imgW="1459866" imgH="482391" progId="Equation.3">
                  <p:embed/>
                </p:oleObj>
              </mc:Choice>
              <mc:Fallback>
                <p:oleObj name="Ecuación" r:id="rId5" imgW="1459866" imgH="4823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286125"/>
                        <a:ext cx="29781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4"/>
          <p:cNvGraphicFramePr>
            <a:graphicFrameLocks noChangeAspect="1"/>
          </p:cNvGraphicFramePr>
          <p:nvPr/>
        </p:nvGraphicFramePr>
        <p:xfrm>
          <a:off x="1646238" y="4341813"/>
          <a:ext cx="44021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cuación" r:id="rId7" imgW="2159000" imgH="533400" progId="Equation.3">
                  <p:embed/>
                </p:oleObj>
              </mc:Choice>
              <mc:Fallback>
                <p:oleObj name="Ecuación" r:id="rId7" imgW="21590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4341813"/>
                        <a:ext cx="44021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CONSECUENCIAS DE LA MULTICOLINEALIDAD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Prácticas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1"/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4" name="Rectangle 12"/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5" name="Rectangle 25"/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500063" y="1773238"/>
            <a:ext cx="8072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Los intervalos de confianza tienden a ser más amplios</a:t>
            </a:r>
          </a:p>
        </p:txBody>
      </p:sp>
      <p:graphicFrame>
        <p:nvGraphicFramePr>
          <p:cNvPr id="15367" name="Object 79"/>
          <p:cNvGraphicFramePr>
            <a:graphicFrameLocks noChangeAspect="1"/>
          </p:cNvGraphicFramePr>
          <p:nvPr/>
        </p:nvGraphicFramePr>
        <p:xfrm>
          <a:off x="2114550" y="2551113"/>
          <a:ext cx="4286250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cuación" r:id="rId3" imgW="2324100" imgH="762000" progId="Equation.3">
                  <p:embed/>
                </p:oleObj>
              </mc:Choice>
              <mc:Fallback>
                <p:oleObj name="Ecuación" r:id="rId3" imgW="2324100" imgH="7620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551113"/>
                        <a:ext cx="4286250" cy="1417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3"/>
          <p:cNvGraphicFramePr>
            <a:graphicFrameLocks noChangeAspect="1"/>
          </p:cNvGraphicFramePr>
          <p:nvPr/>
        </p:nvGraphicFramePr>
        <p:xfrm>
          <a:off x="592138" y="4402138"/>
          <a:ext cx="73056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cuación" r:id="rId5" imgW="3962400" imgH="520700" progId="Equation.3">
                  <p:embed/>
                </p:oleObj>
              </mc:Choice>
              <mc:Fallback>
                <p:oleObj name="Ecuación" r:id="rId5" imgW="39624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4402138"/>
                        <a:ext cx="7305675" cy="969962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CONSECUENCIAS DE LA MULTICOLINEALIDAD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Prácticas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11"/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89" name="Rectangle 25"/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500063" y="1844675"/>
            <a:ext cx="8072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Los coeficientes de regresión parcial tienden a ser no significativos</a:t>
            </a:r>
          </a:p>
        </p:txBody>
      </p:sp>
      <p:graphicFrame>
        <p:nvGraphicFramePr>
          <p:cNvPr id="16391" name="Object 83"/>
          <p:cNvGraphicFramePr>
            <a:graphicFrameLocks noChangeAspect="1"/>
          </p:cNvGraphicFramePr>
          <p:nvPr/>
        </p:nvGraphicFramePr>
        <p:xfrm>
          <a:off x="2738438" y="2406650"/>
          <a:ext cx="24352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cuación" r:id="rId3" imgW="1320227" imgH="761669" progId="Equation.3">
                  <p:embed/>
                </p:oleObj>
              </mc:Choice>
              <mc:Fallback>
                <p:oleObj name="Ecuación" r:id="rId3" imgW="1320227" imgH="761669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406650"/>
                        <a:ext cx="243522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3"/>
          <p:cNvGraphicFramePr>
            <a:graphicFrameLocks noChangeAspect="1"/>
          </p:cNvGraphicFramePr>
          <p:nvPr/>
        </p:nvGraphicFramePr>
        <p:xfrm>
          <a:off x="2703513" y="4143375"/>
          <a:ext cx="2411412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cuación" r:id="rId5" imgW="1307532" imgH="761669" progId="Equation.3">
                  <p:embed/>
                </p:oleObj>
              </mc:Choice>
              <mc:Fallback>
                <p:oleObj name="Ecuación" r:id="rId5" imgW="1307532" imgH="7616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4143375"/>
                        <a:ext cx="2411412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CONSECUENCIAS DE LA MULTICOLINEALIDAD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Prácticas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11"/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2" name="Rectangle 12"/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3" name="Rectangle 25"/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642938" y="1866900"/>
            <a:ext cx="7929562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-466725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La bondad de ajuste puede ser alta</a:t>
            </a:r>
          </a:p>
          <a:p>
            <a:pPr lvl="1"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Los estimadores del MMCO y sus errores estándar son sensibles a pequeños cambios en la información.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DETECCIÓN DE LA MULTICOLINEALIDAD</a:t>
            </a:r>
            <a:b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Reglas prácticas … Para medir su grado …</a:t>
            </a:r>
            <a:endParaRPr lang="es-ES_tradnl" altLang="es-PE" sz="1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11"/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6" name="Rectangle 12"/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7" name="Rectangle 25"/>
          <p:cNvSpPr>
            <a:spLocks noChangeArrowheads="1"/>
          </p:cNvSpPr>
          <p:nvPr/>
        </p:nvSpPr>
        <p:spPr bwMode="auto">
          <a:xfrm>
            <a:off x="0" y="189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642938" y="1897063"/>
            <a:ext cx="8072437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 dirty="0" smtClean="0">
                <a:latin typeface="Arial" panose="020B0604020202020204" pitchFamily="34" charset="0"/>
              </a:rPr>
              <a:t>Observar la bondad </a:t>
            </a:r>
            <a:r>
              <a:rPr lang="es-ES_tradnl" altLang="es-PE" sz="1800" dirty="0">
                <a:latin typeface="Arial" panose="020B0604020202020204" pitchFamily="34" charset="0"/>
              </a:rPr>
              <a:t>de ajuste </a:t>
            </a:r>
            <a:r>
              <a:rPr lang="es-ES_tradnl" altLang="es-PE" sz="1800" dirty="0" smtClean="0">
                <a:latin typeface="Arial" panose="020B0604020202020204" pitchFamily="34" charset="0"/>
              </a:rPr>
              <a:t>y el estadístico “t”</a:t>
            </a:r>
            <a:endParaRPr lang="es-ES_tradnl" altLang="es-PE" sz="1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 dirty="0">
                <a:latin typeface="Arial" panose="020B0604020202020204" pitchFamily="34" charset="0"/>
              </a:rPr>
              <a:t>Examinar la matriz de coeficientes de correlación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 dirty="0" smtClean="0">
                <a:latin typeface="Arial" panose="020B0604020202020204" pitchFamily="34" charset="0"/>
              </a:rPr>
              <a:t>Realizar una inspección de los coeficientes de </a:t>
            </a:r>
            <a:r>
              <a:rPr lang="es-ES_tradnl" altLang="es-PE" sz="1800" dirty="0">
                <a:latin typeface="Arial" panose="020B0604020202020204" pitchFamily="34" charset="0"/>
              </a:rPr>
              <a:t>correlaciones parciales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 dirty="0" smtClean="0">
                <a:latin typeface="Arial" panose="020B0604020202020204" pitchFamily="34" charset="0"/>
              </a:rPr>
              <a:t>Efectuar regresiones auxiliares entre las variables exógenas</a:t>
            </a:r>
            <a:endParaRPr lang="es-ES_tradnl" altLang="es-PE" sz="1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 dirty="0">
                <a:latin typeface="Arial" panose="020B0604020202020204" pitchFamily="34" charset="0"/>
              </a:rPr>
              <a:t>Calcular el factor de la inflación de la varianza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 dirty="0" smtClean="0">
                <a:latin typeface="Arial" panose="020B0604020202020204" pitchFamily="34" charset="0"/>
              </a:rPr>
              <a:t>Obtener </a:t>
            </a:r>
            <a:r>
              <a:rPr lang="es-ES_tradnl" altLang="es-PE" sz="1800" dirty="0">
                <a:latin typeface="Arial" panose="020B0604020202020204" pitchFamily="34" charset="0"/>
              </a:rPr>
              <a:t>v</a:t>
            </a:r>
            <a:r>
              <a:rPr lang="es-ES_tradnl" altLang="es-PE" sz="1800" dirty="0" smtClean="0">
                <a:latin typeface="Arial" panose="020B0604020202020204" pitchFamily="34" charset="0"/>
              </a:rPr>
              <a:t>alores </a:t>
            </a:r>
            <a:r>
              <a:rPr lang="es-ES_tradnl" altLang="es-PE" sz="1800" dirty="0">
                <a:latin typeface="Arial" panose="020B0604020202020204" pitchFamily="34" charset="0"/>
              </a:rPr>
              <a:t>propios e índices de </a:t>
            </a:r>
            <a:r>
              <a:rPr lang="es-ES_tradnl" altLang="es-PE" sz="1800" dirty="0" smtClean="0">
                <a:latin typeface="Arial" panose="020B0604020202020204" pitchFamily="34" charset="0"/>
              </a:rPr>
              <a:t>condición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DETECCIÓN DE LA MULTICOLINEALIDAD</a:t>
            </a:r>
            <a:b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Valores propios e índice de condición </a:t>
            </a: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…</a:t>
            </a:r>
            <a:endParaRPr lang="es-ES_tradnl" altLang="es-PE" sz="1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9453" t="8582" r="24260" b="27334"/>
          <a:stretch/>
        </p:blipFill>
        <p:spPr bwMode="auto">
          <a:xfrm>
            <a:off x="574676" y="1772816"/>
            <a:ext cx="8001000" cy="4248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230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DETECCIÓN DE LA MULTICOLINEALIDAD</a:t>
            </a:r>
            <a:b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Valores propios e índice de condición </a:t>
            </a: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…</a:t>
            </a:r>
            <a:endParaRPr lang="es-ES_tradnl" altLang="es-PE" sz="1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29459" t="8116" r="25478" b="27748"/>
          <a:stretch/>
        </p:blipFill>
        <p:spPr bwMode="auto">
          <a:xfrm>
            <a:off x="574675" y="1772816"/>
            <a:ext cx="8000999" cy="424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706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DETECCIÓN DE LA MULTICOLINEALIDAD</a:t>
            </a:r>
            <a:b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Valores propios e índice de condición </a:t>
            </a: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…</a:t>
            </a:r>
            <a:endParaRPr lang="es-ES_tradnl" altLang="es-PE" sz="1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9050" t="19087" r="30012" b="16711"/>
          <a:stretch/>
        </p:blipFill>
        <p:spPr bwMode="auto">
          <a:xfrm>
            <a:off x="574675" y="1844825"/>
            <a:ext cx="8001000" cy="4176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9891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DETECCIÓN DE LA MULTICOLINEALIDAD</a:t>
            </a:r>
            <a:b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Valores propios e índice de condición </a:t>
            </a: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…</a:t>
            </a:r>
            <a:endParaRPr lang="es-ES_tradnl" altLang="es-PE" sz="1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48553" t="18072" r="4936" b="17492"/>
          <a:stretch/>
        </p:blipFill>
        <p:spPr bwMode="auto">
          <a:xfrm>
            <a:off x="574675" y="1844824"/>
            <a:ext cx="8000999" cy="4176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864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CONTENIDO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93063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Naturaleza de la multicolinealidad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Estimación en presencia de multicolinealidad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Consecuencias de la multicolinealidad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Detección de la multicolinealidad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Medidas correctivas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DETECCIÓN DE LA MULTICOLINEALIDAD</a:t>
            </a:r>
            <a:b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Valores propios e índice de condición </a:t>
            </a: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…</a:t>
            </a:r>
            <a:endParaRPr lang="es-ES_tradnl" altLang="es-PE" sz="1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48650" t="18078" r="5160" b="17309"/>
          <a:stretch/>
        </p:blipFill>
        <p:spPr bwMode="auto">
          <a:xfrm>
            <a:off x="574675" y="1844824"/>
            <a:ext cx="8001000" cy="4176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266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DETECCIÓN DE LA MULTICOLINEALIDAD</a:t>
            </a:r>
            <a:b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Valores propios e índice de condición </a:t>
            </a: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…</a:t>
            </a:r>
            <a:endParaRPr lang="es-ES_tradnl" altLang="es-PE" sz="1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48551" t="18445" r="5049" b="15484"/>
          <a:stretch/>
        </p:blipFill>
        <p:spPr bwMode="auto">
          <a:xfrm>
            <a:off x="574675" y="1844824"/>
            <a:ext cx="8001000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188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DETECCIÓN DE LA MULTICOLINEALIDAD</a:t>
            </a:r>
            <a:b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Valores propios e índice de condición </a:t>
            </a: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…</a:t>
            </a:r>
            <a:endParaRPr lang="es-ES_tradnl" altLang="es-PE" sz="1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48441" t="18255" r="5064" b="15461"/>
          <a:stretch/>
        </p:blipFill>
        <p:spPr bwMode="auto">
          <a:xfrm>
            <a:off x="574675" y="1772816"/>
            <a:ext cx="8001000" cy="4176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425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DETECCIÓN DE LA MULTICOLINEALIDAD</a:t>
            </a:r>
            <a:b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Valores propios e índice de condición </a:t>
            </a: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…</a:t>
            </a:r>
            <a:endParaRPr lang="es-ES_tradnl" altLang="es-PE" sz="1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363941"/>
              </p:ext>
            </p:extLst>
          </p:nvPr>
        </p:nvGraphicFramePr>
        <p:xfrm>
          <a:off x="683568" y="1844824"/>
          <a:ext cx="16827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Ecuación" r:id="rId3" imgW="825480" imgH="469800" progId="Equation.3">
                  <p:embed/>
                </p:oleObj>
              </mc:Choice>
              <mc:Fallback>
                <p:oleObj name="Ecuación" r:id="rId3" imgW="825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16827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70712"/>
              </p:ext>
            </p:extLst>
          </p:nvPr>
        </p:nvGraphicFramePr>
        <p:xfrm>
          <a:off x="713953" y="2852936"/>
          <a:ext cx="22018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cuación" r:id="rId5" imgW="1079280" imgH="431640" progId="Equation.3">
                  <p:embed/>
                </p:oleObj>
              </mc:Choice>
              <mc:Fallback>
                <p:oleObj name="Ecuación" r:id="rId5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953" y="2852936"/>
                        <a:ext cx="22018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121739"/>
              </p:ext>
            </p:extLst>
          </p:nvPr>
        </p:nvGraphicFramePr>
        <p:xfrm>
          <a:off x="725885" y="3861048"/>
          <a:ext cx="26939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Ecuación" r:id="rId7" imgW="1320480" imgH="177480" progId="Equation.3">
                  <p:embed/>
                </p:oleObj>
              </mc:Choice>
              <mc:Fallback>
                <p:oleObj name="Ecuación" r:id="rId7" imgW="1320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85" y="3861048"/>
                        <a:ext cx="26939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653268"/>
              </p:ext>
            </p:extLst>
          </p:nvPr>
        </p:nvGraphicFramePr>
        <p:xfrm>
          <a:off x="755576" y="4586288"/>
          <a:ext cx="16319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name="Ecuación" r:id="rId9" imgW="799920" imgH="177480" progId="Equation.3">
                  <p:embed/>
                </p:oleObj>
              </mc:Choice>
              <mc:Fallback>
                <p:oleObj name="Ecuación" r:id="rId9" imgW="799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86288"/>
                        <a:ext cx="16319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485869"/>
              </p:ext>
            </p:extLst>
          </p:nvPr>
        </p:nvGraphicFramePr>
        <p:xfrm>
          <a:off x="1303115" y="5161632"/>
          <a:ext cx="10366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4" name="Ecuación" r:id="rId11" imgW="507960" imgH="177480" progId="Equation.3">
                  <p:embed/>
                </p:oleObj>
              </mc:Choice>
              <mc:Fallback>
                <p:oleObj name="Ecuación" r:id="rId11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115" y="5161632"/>
                        <a:ext cx="103663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726731" y="4571280"/>
            <a:ext cx="5093741" cy="369332"/>
          </a:xfrm>
          <a:prstGeom prst="rect">
            <a:avLst/>
          </a:prstGeom>
          <a:solidFill>
            <a:srgbClr val="66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err="1" smtClean="0">
                <a:latin typeface="Arial" panose="020B0604020202020204" pitchFamily="34" charset="0"/>
              </a:rPr>
              <a:t>Multicolinealidad</a:t>
            </a:r>
            <a:r>
              <a:rPr lang="es-ES_tradnl" altLang="es-PE" sz="1800" dirty="0" smtClean="0">
                <a:latin typeface="Arial" panose="020B0604020202020204" pitchFamily="34" charset="0"/>
              </a:rPr>
              <a:t> entre moderada y fuerte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707905" y="5147900"/>
            <a:ext cx="2592288" cy="369332"/>
          </a:xfrm>
          <a:prstGeom prst="rect">
            <a:avLst/>
          </a:prstGeom>
          <a:solidFill>
            <a:srgbClr val="66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err="1" smtClean="0">
                <a:latin typeface="Arial" panose="020B0604020202020204" pitchFamily="34" charset="0"/>
              </a:rPr>
              <a:t>Multicolinealidad</a:t>
            </a:r>
            <a:r>
              <a:rPr lang="es-ES_tradnl" altLang="es-PE" sz="1800" dirty="0" smtClean="0">
                <a:latin typeface="Arial" panose="020B0604020202020204" pitchFamily="34" charset="0"/>
              </a:rPr>
              <a:t> grave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67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MEDIDAS CORRECTIVAS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Reglas prácticas …</a:t>
            </a:r>
            <a:r>
              <a:rPr lang="es-ES_tradnl" altLang="es-PE" sz="18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endParaRPr lang="es-ES_tradnl" altLang="es-PE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165600" y="3344863"/>
          <a:ext cx="81438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Hoja de cálculo" r:id="rId3" imgW="813696" imgH="169311" progId="Excel.Sheet.8">
                  <p:embed/>
                </p:oleObj>
              </mc:Choice>
              <mc:Fallback>
                <p:oleObj name="Hoja de cálculo" r:id="rId3" imgW="813696" imgH="169311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344863"/>
                        <a:ext cx="814388" cy="16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Group 4"/>
          <p:cNvGraphicFramePr>
            <a:graphicFrameLocks noGrp="1"/>
          </p:cNvGraphicFramePr>
          <p:nvPr/>
        </p:nvGraphicFramePr>
        <p:xfrm>
          <a:off x="4191000" y="3186113"/>
          <a:ext cx="762000" cy="48742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591" marB="45591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62" name="Rectangle 11"/>
          <p:cNvSpPr>
            <a:spLocks noChangeArrowheads="1"/>
          </p:cNvSpPr>
          <p:nvPr/>
        </p:nvSpPr>
        <p:spPr bwMode="auto">
          <a:xfrm>
            <a:off x="642938" y="1785938"/>
            <a:ext cx="7858125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ES" altLang="es-PE" sz="1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Utilizar información a priori.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ES" altLang="es-PE" sz="1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Combinación de series de corte transversal y de series de tiempo.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ES" altLang="es-PE" sz="1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Eliminación de algunas variables.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ES" altLang="es-PE" sz="1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Transformación de variables.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ES" altLang="es-PE" sz="1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Añadir datos nuevos o adicionales.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ES" altLang="es-PE" sz="1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Utilizar la técnica de polinomios ortogonales.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lang="es-ES" altLang="es-PE" sz="1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Utilizar la técnica de análisis factorial y la de componentes principales.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9"/>
          <p:cNvGraphicFramePr>
            <a:graphicFrameLocks noChangeAspect="1"/>
          </p:cNvGraphicFramePr>
          <p:nvPr/>
        </p:nvGraphicFramePr>
        <p:xfrm>
          <a:off x="684213" y="2276475"/>
          <a:ext cx="4946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cuación" r:id="rId3" imgW="2425700" imgH="228600" progId="Equation.3">
                  <p:embed/>
                </p:oleObj>
              </mc:Choice>
              <mc:Fallback>
                <p:oleObj name="Ecuación" r:id="rId3" imgW="24257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6475"/>
                        <a:ext cx="4946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42938" y="1822450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el siguiente modelo: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84213" y="2843213"/>
            <a:ext cx="328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Donde:</a:t>
            </a:r>
          </a:p>
        </p:txBody>
      </p:sp>
      <p:graphicFrame>
        <p:nvGraphicFramePr>
          <p:cNvPr id="6149" name="Object 19"/>
          <p:cNvGraphicFramePr>
            <a:graphicFrameLocks noChangeAspect="1"/>
          </p:cNvGraphicFramePr>
          <p:nvPr/>
        </p:nvGraphicFramePr>
        <p:xfrm>
          <a:off x="755650" y="3332163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cuación" r:id="rId5" imgW="622030" imgH="228501" progId="Equation.3">
                  <p:embed/>
                </p:oleObj>
              </mc:Choice>
              <mc:Fallback>
                <p:oleObj name="Ecuación" r:id="rId5" imgW="622030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32163"/>
                        <a:ext cx="127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9"/>
          <p:cNvGraphicFramePr>
            <a:graphicFrameLocks noChangeAspect="1"/>
          </p:cNvGraphicFramePr>
          <p:nvPr/>
        </p:nvGraphicFramePr>
        <p:xfrm>
          <a:off x="755650" y="3883025"/>
          <a:ext cx="1528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cuación" r:id="rId7" imgW="748975" imgH="253890" progId="Equation.3">
                  <p:embed/>
                </p:oleObj>
              </mc:Choice>
              <mc:Fallback>
                <p:oleObj name="Ecuación" r:id="rId7" imgW="748975" imgH="25389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83025"/>
                        <a:ext cx="15287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9"/>
          <p:cNvGraphicFramePr>
            <a:graphicFrameLocks noChangeAspect="1"/>
          </p:cNvGraphicFramePr>
          <p:nvPr/>
        </p:nvGraphicFramePr>
        <p:xfrm>
          <a:off x="755650" y="4471988"/>
          <a:ext cx="17097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cuación" r:id="rId9" imgW="838200" imgH="241300" progId="Equation.3">
                  <p:embed/>
                </p:oleObj>
              </mc:Choice>
              <mc:Fallback>
                <p:oleObj name="Ecuación" r:id="rId9" imgW="8382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71988"/>
                        <a:ext cx="17097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9"/>
          <p:cNvGraphicFramePr>
            <a:graphicFrameLocks noChangeAspect="1"/>
          </p:cNvGraphicFramePr>
          <p:nvPr/>
        </p:nvGraphicFramePr>
        <p:xfrm>
          <a:off x="808038" y="5094288"/>
          <a:ext cx="189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cuación" r:id="rId11" imgW="926698" imgH="253890" progId="Equation.3">
                  <p:embed/>
                </p:oleObj>
              </mc:Choice>
              <mc:Fallback>
                <p:oleObj name="Ecuación" r:id="rId11" imgW="926698" imgH="25389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5094288"/>
                        <a:ext cx="1892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574675" y="857250"/>
            <a:ext cx="80010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NATURALEZA DE LA MULTICOLINEALIDAD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El modelo de regresión múltiple clásico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74675" y="857250"/>
            <a:ext cx="80010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NATURALEZA DE LA MULTICOLINEALIDAD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Tipos de multicolinealidad …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42938" y="1714500"/>
            <a:ext cx="746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Multicolinealidad significa la existencia de una relación lineal “perfecta” (exacta) o imperfecta (inexacta) entre algunas o todas las variables explicativas de un modelo de regresión.</a:t>
            </a:r>
          </a:p>
        </p:txBody>
      </p:sp>
      <p:graphicFrame>
        <p:nvGraphicFramePr>
          <p:cNvPr id="7172" name="Object 34"/>
          <p:cNvGraphicFramePr>
            <a:graphicFrameLocks noChangeAspect="1"/>
          </p:cNvGraphicFramePr>
          <p:nvPr/>
        </p:nvGraphicFramePr>
        <p:xfrm>
          <a:off x="741363" y="3143250"/>
          <a:ext cx="4687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cuación" r:id="rId3" imgW="2298700" imgH="228600" progId="Equation.3">
                  <p:embed/>
                </p:oleObj>
              </mc:Choice>
              <mc:Fallback>
                <p:oleObj name="Ecuación" r:id="rId3" imgW="22987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3143250"/>
                        <a:ext cx="4687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714375" y="2630488"/>
            <a:ext cx="4429125" cy="369887"/>
          </a:xfrm>
          <a:prstGeom prst="rect">
            <a:avLst/>
          </a:prstGeom>
          <a:solidFill>
            <a:srgbClr val="66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Multicolinealidad lineal exacta:</a:t>
            </a: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714375" y="4429125"/>
            <a:ext cx="4429125" cy="369888"/>
          </a:xfrm>
          <a:prstGeom prst="rect">
            <a:avLst/>
          </a:prstGeom>
          <a:solidFill>
            <a:srgbClr val="66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Multicolinealidad lineal inexacta:</a:t>
            </a:r>
          </a:p>
        </p:txBody>
      </p:sp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785813" y="4857750"/>
          <a:ext cx="5180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cuación" r:id="rId5" imgW="2540000" imgH="228600" progId="Equation.3">
                  <p:embed/>
                </p:oleObj>
              </mc:Choice>
              <mc:Fallback>
                <p:oleObj name="Ecuación" r:id="rId5" imgW="2540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857750"/>
                        <a:ext cx="5180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6"/>
          <p:cNvGraphicFramePr>
            <a:graphicFrameLocks noChangeAspect="1"/>
          </p:cNvGraphicFramePr>
          <p:nvPr/>
        </p:nvGraphicFramePr>
        <p:xfrm>
          <a:off x="831850" y="3571875"/>
          <a:ext cx="45069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cuación" r:id="rId7" imgW="2209800" imgH="431800" progId="Equation.3">
                  <p:embed/>
                </p:oleObj>
              </mc:Choice>
              <mc:Fallback>
                <p:oleObj name="Ecuación" r:id="rId7" imgW="22098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571875"/>
                        <a:ext cx="45069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7"/>
          <p:cNvGraphicFramePr>
            <a:graphicFrameLocks noChangeAspect="1"/>
          </p:cNvGraphicFramePr>
          <p:nvPr/>
        </p:nvGraphicFramePr>
        <p:xfrm>
          <a:off x="782638" y="5280025"/>
          <a:ext cx="53609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cuación" r:id="rId9" imgW="2628900" imgH="431800" progId="Equation.3">
                  <p:embed/>
                </p:oleObj>
              </mc:Choice>
              <mc:Fallback>
                <p:oleObj name="Ecuación" r:id="rId9" imgW="26289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5280025"/>
                        <a:ext cx="53609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NATURALEZA DE LA MULTICOLINEALIDAD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Fuentes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4"/>
          <p:cNvSpPr>
            <a:spLocks noChangeArrowheads="1"/>
          </p:cNvSpPr>
          <p:nvPr/>
        </p:nvSpPr>
        <p:spPr bwMode="auto">
          <a:xfrm>
            <a:off x="0" y="2825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8196" name="Rectangle 25"/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197" name="Rectangle 26"/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642938" y="1714500"/>
            <a:ext cx="74612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Método de recolección empleado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Restricciones en el modelo o en la población objeto de muestreo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Especificación del modelo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Un modelo sobre determinado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Tendencia común de las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EN PRESENCIA DE MULTICOLINEALIDAD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Perfecta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4"/>
          <p:cNvSpPr>
            <a:spLocks noChangeArrowheads="1"/>
          </p:cNvSpPr>
          <p:nvPr/>
        </p:nvSpPr>
        <p:spPr bwMode="auto">
          <a:xfrm>
            <a:off x="0" y="2825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9220" name="Rectangle 25"/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221" name="Rectangle 26"/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809625" y="1928813"/>
          <a:ext cx="3048000" cy="37861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latin typeface="Book Antiqua"/>
                        </a:rPr>
                        <a:t>Observación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latin typeface="Book Antiqua"/>
                        </a:rPr>
                        <a:t>Consumo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latin typeface="Book Antiqua"/>
                        </a:rPr>
                        <a:t>Ingreso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latin typeface="Book Antiqua"/>
                        </a:rPr>
                        <a:t>Riqueza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720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960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latin typeface="Book Antiqua"/>
                        </a:rPr>
                        <a:t>7200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929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714500"/>
            <a:ext cx="42291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0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4357688"/>
            <a:ext cx="27908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EN PRESENCIA DE MULTICOLINEALIDAD </a:t>
            </a: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Imperfecta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4"/>
          <p:cNvSpPr>
            <a:spLocks noChangeArrowheads="1"/>
          </p:cNvSpPr>
          <p:nvPr/>
        </p:nvSpPr>
        <p:spPr bwMode="auto">
          <a:xfrm>
            <a:off x="0" y="2825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0244" name="Rectangle 25"/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45" name="Rectangle 26"/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85813" y="1857375"/>
          <a:ext cx="3048000" cy="40005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latin typeface="Book Antiqua"/>
                        </a:rPr>
                        <a:t>Observación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latin typeface="Book Antiqua"/>
                        </a:rPr>
                        <a:t>Consumo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latin typeface="Book Antiqua"/>
                        </a:rPr>
                        <a:t>Ingreso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latin typeface="Book Antiqua"/>
                        </a:rPr>
                        <a:t>Riqueza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latin typeface="Book Antiqua"/>
                        </a:rPr>
                        <a:t>520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720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960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latin typeface="Book Antiqua"/>
                        </a:rPr>
                        <a:t>7200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032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3" t="34837" r="37549" b="16644"/>
          <a:stretch>
            <a:fillRect/>
          </a:stretch>
        </p:blipFill>
        <p:spPr bwMode="auto">
          <a:xfrm>
            <a:off x="4286250" y="2000250"/>
            <a:ext cx="4357688" cy="34290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Rectángulo"/>
          <p:cNvSpPr/>
          <p:nvPr/>
        </p:nvSpPr>
        <p:spPr>
          <a:xfrm>
            <a:off x="6326188" y="5643563"/>
            <a:ext cx="2032000" cy="3079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S" sz="1400" dirty="0"/>
              <a:t>0.999996027887	</a:t>
            </a:r>
          </a:p>
        </p:txBody>
      </p:sp>
      <p:graphicFrame>
        <p:nvGraphicFramePr>
          <p:cNvPr id="10325" name="Object 36"/>
          <p:cNvGraphicFramePr>
            <a:graphicFrameLocks noChangeAspect="1"/>
          </p:cNvGraphicFramePr>
          <p:nvPr/>
        </p:nvGraphicFramePr>
        <p:xfrm>
          <a:off x="4587875" y="5557838"/>
          <a:ext cx="17700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cuación" r:id="rId4" imgW="799753" imgH="241195" progId="Equation.3">
                  <p:embed/>
                </p:oleObj>
              </mc:Choice>
              <mc:Fallback>
                <p:oleObj name="Ecuación" r:id="rId4" imgW="799753" imgH="24119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5557838"/>
                        <a:ext cx="177006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EN PRESENCIA DE MULTICOLINEALIDAD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Perfecta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10"/>
          <p:cNvSpPr>
            <a:spLocks noChangeArrowheads="1"/>
          </p:cNvSpPr>
          <p:nvPr/>
        </p:nvSpPr>
        <p:spPr bwMode="auto">
          <a:xfrm>
            <a:off x="0" y="2825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1268" name="Rectangle 11"/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1269" name="Object 32"/>
          <p:cNvGraphicFramePr>
            <a:graphicFrameLocks noChangeAspect="1"/>
          </p:cNvGraphicFramePr>
          <p:nvPr/>
        </p:nvGraphicFramePr>
        <p:xfrm>
          <a:off x="4165600" y="3344863"/>
          <a:ext cx="81438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Hoja de cálculo" r:id="rId3" imgW="813696" imgH="169311" progId="Excel.Sheet.8">
                  <p:embed/>
                </p:oleObj>
              </mc:Choice>
              <mc:Fallback>
                <p:oleObj name="Hoja de cálculo" r:id="rId3" imgW="813696" imgH="169311" progId="Excel.Sheet.8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344863"/>
                        <a:ext cx="814388" cy="16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9"/>
          <p:cNvGraphicFramePr>
            <a:graphicFrameLocks noChangeAspect="1"/>
          </p:cNvGraphicFramePr>
          <p:nvPr/>
        </p:nvGraphicFramePr>
        <p:xfrm>
          <a:off x="744538" y="2143125"/>
          <a:ext cx="3470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cuación" r:id="rId5" imgW="1701800" imgH="228600" progId="Equation.3">
                  <p:embed/>
                </p:oleObj>
              </mc:Choice>
              <mc:Fallback>
                <p:oleObj name="Ecuación" r:id="rId5" imgW="17018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143125"/>
                        <a:ext cx="3470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3"/>
          <p:cNvSpPr txBox="1">
            <a:spLocks noChangeArrowheads="1"/>
          </p:cNvSpPr>
          <p:nvPr/>
        </p:nvSpPr>
        <p:spPr bwMode="auto">
          <a:xfrm>
            <a:off x="642938" y="1714500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Dado el siguiente modelo:</a:t>
            </a:r>
          </a:p>
        </p:txBody>
      </p:sp>
      <p:graphicFrame>
        <p:nvGraphicFramePr>
          <p:cNvPr id="11272" name="Object 13"/>
          <p:cNvGraphicFramePr>
            <a:graphicFrameLocks noChangeAspect="1"/>
          </p:cNvGraphicFramePr>
          <p:nvPr/>
        </p:nvGraphicFramePr>
        <p:xfrm>
          <a:off x="785813" y="3000375"/>
          <a:ext cx="13985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Ecuación" r:id="rId7" imgW="685800" imgH="228600" progId="Equation.3">
                  <p:embed/>
                </p:oleObj>
              </mc:Choice>
              <mc:Fallback>
                <p:oleObj name="Ecuación" r:id="rId7" imgW="685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000375"/>
                        <a:ext cx="13985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3"/>
          <p:cNvSpPr txBox="1">
            <a:spLocks noChangeArrowheads="1"/>
          </p:cNvSpPr>
          <p:nvPr/>
        </p:nvSpPr>
        <p:spPr bwMode="auto">
          <a:xfrm>
            <a:off x="714375" y="2630488"/>
            <a:ext cx="328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 consideramos que:</a:t>
            </a:r>
          </a:p>
        </p:txBody>
      </p:sp>
      <p:sp>
        <p:nvSpPr>
          <p:cNvPr id="11274" name="Text Box 3"/>
          <p:cNvSpPr txBox="1">
            <a:spLocks noChangeArrowheads="1"/>
          </p:cNvSpPr>
          <p:nvPr/>
        </p:nvSpPr>
        <p:spPr bwMode="auto">
          <a:xfrm>
            <a:off x="714375" y="4357688"/>
            <a:ext cx="328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Donde:</a:t>
            </a:r>
          </a:p>
        </p:txBody>
      </p:sp>
      <p:sp>
        <p:nvSpPr>
          <p:cNvPr id="11275" name="Text Box 3"/>
          <p:cNvSpPr txBox="1">
            <a:spLocks noChangeArrowheads="1"/>
          </p:cNvSpPr>
          <p:nvPr/>
        </p:nvSpPr>
        <p:spPr bwMode="auto">
          <a:xfrm>
            <a:off x="714375" y="3416300"/>
            <a:ext cx="450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El modelo puede ser reescrito como:</a:t>
            </a:r>
          </a:p>
        </p:txBody>
      </p:sp>
      <p:graphicFrame>
        <p:nvGraphicFramePr>
          <p:cNvPr id="11276" name="Object 16"/>
          <p:cNvGraphicFramePr>
            <a:graphicFrameLocks noChangeAspect="1"/>
          </p:cNvGraphicFramePr>
          <p:nvPr/>
        </p:nvGraphicFramePr>
        <p:xfrm>
          <a:off x="785813" y="485775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cuación" r:id="rId9" imgW="812447" imgH="228501" progId="Equation.3">
                  <p:embed/>
                </p:oleObj>
              </mc:Choice>
              <mc:Fallback>
                <p:oleObj name="Ecuación" r:id="rId9" imgW="812447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857750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7"/>
          <p:cNvGraphicFramePr>
            <a:graphicFrameLocks noChangeAspect="1"/>
          </p:cNvGraphicFramePr>
          <p:nvPr/>
        </p:nvGraphicFramePr>
        <p:xfrm>
          <a:off x="785813" y="3857625"/>
          <a:ext cx="2330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cuación" r:id="rId11" imgW="1143000" imgH="228600" progId="Equation.3">
                  <p:embed/>
                </p:oleObj>
              </mc:Choice>
              <mc:Fallback>
                <p:oleObj name="Ecuación" r:id="rId11" imgW="1143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857625"/>
                        <a:ext cx="2330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3"/>
          <p:cNvSpPr txBox="1">
            <a:spLocks noChangeArrowheads="1"/>
          </p:cNvSpPr>
          <p:nvPr/>
        </p:nvSpPr>
        <p:spPr bwMode="auto">
          <a:xfrm>
            <a:off x="6215063" y="2987675"/>
            <a:ext cx="2357437" cy="369888"/>
          </a:xfrm>
          <a:prstGeom prst="rect">
            <a:avLst/>
          </a:prstGeom>
          <a:solidFill>
            <a:srgbClr val="66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Colinealidad perfecta</a:t>
            </a:r>
          </a:p>
        </p:txBody>
      </p:sp>
      <p:sp>
        <p:nvSpPr>
          <p:cNvPr id="11279" name="Text Box 3"/>
          <p:cNvSpPr txBox="1">
            <a:spLocks noChangeArrowheads="1"/>
          </p:cNvSpPr>
          <p:nvPr/>
        </p:nvSpPr>
        <p:spPr bwMode="auto">
          <a:xfrm>
            <a:off x="785813" y="5487988"/>
            <a:ext cx="1357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Por tanto:</a:t>
            </a:r>
          </a:p>
        </p:txBody>
      </p:sp>
      <p:graphicFrame>
        <p:nvGraphicFramePr>
          <p:cNvPr id="11280" name="Object 7"/>
          <p:cNvGraphicFramePr>
            <a:graphicFrameLocks noChangeAspect="1"/>
          </p:cNvGraphicFramePr>
          <p:nvPr/>
        </p:nvGraphicFramePr>
        <p:xfrm>
          <a:off x="2014538" y="5175250"/>
          <a:ext cx="30051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cuación" r:id="rId13" imgW="1473200" imgH="482600" progId="Equation.3">
                  <p:embed/>
                </p:oleObj>
              </mc:Choice>
              <mc:Fallback>
                <p:oleObj name="Ecuación" r:id="rId13" imgW="14732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5175250"/>
                        <a:ext cx="30051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ESTIMACIÓN EN PRESENCIA DE MULTICOLINEALIDAD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Perfecta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10"/>
          <p:cNvSpPr>
            <a:spLocks noChangeArrowheads="1"/>
          </p:cNvSpPr>
          <p:nvPr/>
        </p:nvSpPr>
        <p:spPr bwMode="auto">
          <a:xfrm>
            <a:off x="0" y="2825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0" y="3054350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endParaRPr lang="es-ES" altLang="es-PE" sz="24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2293" name="Object 32"/>
          <p:cNvGraphicFramePr>
            <a:graphicFrameLocks noChangeAspect="1"/>
          </p:cNvGraphicFramePr>
          <p:nvPr/>
        </p:nvGraphicFramePr>
        <p:xfrm>
          <a:off x="4165600" y="3344863"/>
          <a:ext cx="81438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Hoja de cálculo" r:id="rId3" imgW="813696" imgH="169311" progId="Excel.Sheet.8">
                  <p:embed/>
                </p:oleObj>
              </mc:Choice>
              <mc:Fallback>
                <p:oleObj name="Hoja de cálculo" r:id="rId3" imgW="813696" imgH="169311" progId="Excel.Sheet.8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344863"/>
                        <a:ext cx="814388" cy="16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642938" y="1714500"/>
            <a:ext cx="3643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En el modelo lineal general:</a:t>
            </a:r>
          </a:p>
        </p:txBody>
      </p:sp>
      <p:sp>
        <p:nvSpPr>
          <p:cNvPr id="12295" name="Text Box 3"/>
          <p:cNvSpPr txBox="1">
            <a:spLocks noChangeArrowheads="1"/>
          </p:cNvSpPr>
          <p:nvPr/>
        </p:nvSpPr>
        <p:spPr bwMode="auto">
          <a:xfrm>
            <a:off x="714375" y="2643188"/>
            <a:ext cx="1643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Entonces si:</a:t>
            </a:r>
          </a:p>
        </p:txBody>
      </p:sp>
      <p:graphicFrame>
        <p:nvGraphicFramePr>
          <p:cNvPr id="12296" name="Object 17"/>
          <p:cNvGraphicFramePr>
            <a:graphicFrameLocks noChangeAspect="1"/>
          </p:cNvGraphicFramePr>
          <p:nvPr/>
        </p:nvGraphicFramePr>
        <p:xfrm>
          <a:off x="701675" y="2130425"/>
          <a:ext cx="22272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cuación" r:id="rId5" imgW="1091726" imgH="241195" progId="Equation.3">
                  <p:embed/>
                </p:oleObj>
              </mc:Choice>
              <mc:Fallback>
                <p:oleObj name="Ecuación" r:id="rId5" imgW="1091726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130425"/>
                        <a:ext cx="22272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7"/>
          <p:cNvGraphicFramePr>
            <a:graphicFrameLocks noChangeAspect="1"/>
          </p:cNvGraphicFramePr>
          <p:nvPr/>
        </p:nvGraphicFramePr>
        <p:xfrm>
          <a:off x="790575" y="3143250"/>
          <a:ext cx="64246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cuación" r:id="rId7" imgW="3149600" imgH="508000" progId="Equation.3">
                  <p:embed/>
                </p:oleObj>
              </mc:Choice>
              <mc:Fallback>
                <p:oleObj name="Ecuación" r:id="rId7" imgW="31496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143250"/>
                        <a:ext cx="64246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8"/>
          <p:cNvGraphicFramePr>
            <a:graphicFrameLocks noChangeAspect="1"/>
          </p:cNvGraphicFramePr>
          <p:nvPr/>
        </p:nvGraphicFramePr>
        <p:xfrm>
          <a:off x="4497388" y="2185988"/>
          <a:ext cx="1217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cuación" r:id="rId9" imgW="596900" imgH="228600" progId="Equation.3">
                  <p:embed/>
                </p:oleObj>
              </mc:Choice>
              <mc:Fallback>
                <p:oleObj name="Ecuación" r:id="rId9" imgW="596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2185988"/>
                        <a:ext cx="1217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3"/>
          <p:cNvSpPr txBox="1">
            <a:spLocks noChangeArrowheads="1"/>
          </p:cNvSpPr>
          <p:nvPr/>
        </p:nvSpPr>
        <p:spPr bwMode="auto">
          <a:xfrm>
            <a:off x="3500438" y="2214563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Siendo:</a:t>
            </a:r>
          </a:p>
        </p:txBody>
      </p:sp>
      <p:sp>
        <p:nvSpPr>
          <p:cNvPr id="12300" name="Text Box 3"/>
          <p:cNvSpPr txBox="1">
            <a:spLocks noChangeArrowheads="1"/>
          </p:cNvSpPr>
          <p:nvPr/>
        </p:nvSpPr>
        <p:spPr bwMode="auto">
          <a:xfrm>
            <a:off x="785813" y="4286250"/>
            <a:ext cx="171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Se tiene que:</a:t>
            </a:r>
          </a:p>
        </p:txBody>
      </p:sp>
      <p:graphicFrame>
        <p:nvGraphicFramePr>
          <p:cNvPr id="12301" name="Object 10"/>
          <p:cNvGraphicFramePr>
            <a:graphicFrameLocks noChangeAspect="1"/>
          </p:cNvGraphicFramePr>
          <p:nvPr/>
        </p:nvGraphicFramePr>
        <p:xfrm>
          <a:off x="857250" y="4786313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cuación" r:id="rId11" imgW="622030" imgH="253890" progId="Equation.3">
                  <p:embed/>
                </p:oleObj>
              </mc:Choice>
              <mc:Fallback>
                <p:oleObj name="Ecuación" r:id="rId11" imgW="622030" imgH="2538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786313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3"/>
          <p:cNvSpPr txBox="1">
            <a:spLocks noChangeArrowheads="1"/>
          </p:cNvSpPr>
          <p:nvPr/>
        </p:nvSpPr>
        <p:spPr bwMode="auto">
          <a:xfrm>
            <a:off x="785813" y="5429250"/>
            <a:ext cx="7786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Por tanto, se concluye que los coeficientes de regresión parcial son indeterminados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658</Words>
  <Application>Microsoft Office PowerPoint</Application>
  <PresentationFormat>Presentación en pantalla (4:3)</PresentationFormat>
  <Paragraphs>216</Paragraphs>
  <Slides>24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Book Antiqua</vt:lpstr>
      <vt:lpstr>Times New Roman</vt:lpstr>
      <vt:lpstr>Verdana</vt:lpstr>
      <vt:lpstr>Wingdings</vt:lpstr>
      <vt:lpstr>Perfil</vt:lpstr>
      <vt:lpstr>Ecuación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juan alberto huaripuma vargas</cp:lastModifiedBy>
  <cp:revision>4</cp:revision>
  <dcterms:created xsi:type="dcterms:W3CDTF">2017-01-04T12:53:23Z</dcterms:created>
  <dcterms:modified xsi:type="dcterms:W3CDTF">2019-10-01T10:34:27Z</dcterms:modified>
</cp:coreProperties>
</file>