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8"/>
  </p:handoutMasterIdLst>
  <p:sldIdLst>
    <p:sldId id="256" r:id="rId2"/>
    <p:sldId id="346" r:id="rId3"/>
    <p:sldId id="425" r:id="rId4"/>
    <p:sldId id="339" r:id="rId5"/>
    <p:sldId id="434" r:id="rId6"/>
    <p:sldId id="435" r:id="rId7"/>
  </p:sldIdLst>
  <p:sldSz cx="9144000" cy="6858000" type="screen4x3"/>
  <p:notesSz cx="6858000" cy="97377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66FF99"/>
    <a:srgbClr val="0033CC"/>
    <a:srgbClr val="A8FAB8"/>
    <a:srgbClr val="77ED8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664" autoAdjust="0"/>
  </p:normalViewPr>
  <p:slideViewPr>
    <p:cSldViewPr>
      <p:cViewPr varScale="1">
        <p:scale>
          <a:sx n="74" d="100"/>
          <a:sy n="74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CA32728-85D5-4D52-BE4A-6B87DF9AED1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52675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007F0-DAC8-4153-8D7F-102DA9C5B1B6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730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84A81-2FC8-41D1-8352-905E767E389F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8899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3E119-76FE-4A3F-AE6F-0F556961A4B4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1641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1E2E6-B956-4C7E-95A5-D657D18248E2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9359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CBBA6-626C-4879-9477-EB2032F5B4B7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796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C168-711B-454B-B0BC-12E0AB435F9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0068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9CF48-8B8E-495C-BF84-630287CE71E0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5750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8F2AB-B191-467B-A4B5-639A32F9013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202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B0DE1-205A-4FA4-BF68-EAD7D0990375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652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26187-E111-4262-91D9-6155109C146D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12387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3ED10-12CC-44BF-B9BC-B3BCB25AB47B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193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B37E2-7579-42A6-912E-5C4C272A5EB1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300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7FE469-ED04-44ED-BAA8-C18EBB1DBAFC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8"/>
          <p:cNvSpPr txBox="1">
            <a:spLocks noChangeArrowheads="1"/>
          </p:cNvSpPr>
          <p:nvPr/>
        </p:nvSpPr>
        <p:spPr bwMode="auto">
          <a:xfrm>
            <a:off x="4068763" y="1857375"/>
            <a:ext cx="4895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 dirty="0"/>
              <a:t>CAPITULO 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 dirty="0" smtClean="0"/>
              <a:t>VALORES Y VECTORES PROPIOS</a:t>
            </a:r>
            <a:endParaRPr lang="es-PE" altLang="es-PE" sz="1600" b="1" dirty="0">
              <a:solidFill>
                <a:schemeClr val="accent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611188" y="1319213"/>
            <a:ext cx="548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MX" altLang="es-PE" sz="2000"/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539750" y="62071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UNSCH</a:t>
            </a:r>
          </a:p>
        </p:txBody>
      </p:sp>
      <p:sp>
        <p:nvSpPr>
          <p:cNvPr id="4101" name="Rectangle 11"/>
          <p:cNvSpPr>
            <a:spLocks noChangeArrowheads="1"/>
          </p:cNvSpPr>
          <p:nvPr/>
        </p:nvSpPr>
        <p:spPr bwMode="auto">
          <a:xfrm>
            <a:off x="107950" y="62372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 dirty="0" smtClean="0">
                <a:latin typeface="Arial Narrow" panose="020B0606020202030204" pitchFamily="34" charset="0"/>
              </a:rPr>
              <a:t>04 </a:t>
            </a:r>
            <a:r>
              <a:rPr lang="es-ES_tradnl" altLang="es-PE" sz="1400" b="1" dirty="0">
                <a:latin typeface="Arial Narrow" panose="020B0606020202030204" pitchFamily="34" charset="0"/>
              </a:rPr>
              <a:t>de </a:t>
            </a:r>
            <a:r>
              <a:rPr lang="es-ES_tradnl" altLang="es-PE" sz="1400" b="1" dirty="0" smtClean="0">
                <a:latin typeface="Arial Narrow" panose="020B0606020202030204" pitchFamily="34" charset="0"/>
              </a:rPr>
              <a:t>enero </a:t>
            </a:r>
            <a:r>
              <a:rPr lang="es-ES_tradnl" altLang="es-PE" sz="1400" b="1" dirty="0">
                <a:latin typeface="Arial Narrow" panose="020B0606020202030204" pitchFamily="34" charset="0"/>
              </a:rPr>
              <a:t>de </a:t>
            </a:r>
            <a:r>
              <a:rPr lang="es-ES_tradnl" altLang="es-PE" sz="1400" b="1" dirty="0" smtClean="0">
                <a:latin typeface="Arial Narrow" panose="020B0606020202030204" pitchFamily="34" charset="0"/>
              </a:rPr>
              <a:t>2017</a:t>
            </a:r>
            <a:endParaRPr lang="es-ES" altLang="es-PE" sz="1400" b="1" dirty="0">
              <a:latin typeface="Arial Narrow" panose="020B0606020202030204" pitchFamily="34" charset="0"/>
            </a:endParaRPr>
          </a:p>
        </p:txBody>
      </p:sp>
      <p:pic>
        <p:nvPicPr>
          <p:cNvPr id="4102" name="Picture 13" descr="UNS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87338"/>
            <a:ext cx="7826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4"/>
          <p:cNvSpPr>
            <a:spLocks noChangeArrowheads="1"/>
          </p:cNvSpPr>
          <p:nvPr/>
        </p:nvSpPr>
        <p:spPr bwMode="auto">
          <a:xfrm>
            <a:off x="4787900" y="57165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Econ. Juan A. Huaripuma Vargas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4104" name="Picture 10" descr="http://cdn.shopify.com/s/files/1/0250/7302/files/eviews8_home_medium_387c0e1a-2f00-4714-9d35-599aa00020b5_medium.png?4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57375"/>
            <a:ext cx="4464050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Microsoft Excel 20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441575"/>
            <a:ext cx="3960812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CONTENIDO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9306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 dirty="0" smtClean="0">
                <a:latin typeface="Arial" panose="020B0604020202020204" pitchFamily="34" charset="0"/>
              </a:rPr>
              <a:t>Definición</a:t>
            </a:r>
            <a:endParaRPr lang="es-ES_tradnl" altLang="es-PE" sz="17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 dirty="0" smtClean="0">
                <a:latin typeface="Arial" panose="020B0604020202020204" pitchFamily="34" charset="0"/>
              </a:rPr>
              <a:t>Ejemplo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 dirty="0" smtClean="0">
                <a:latin typeface="Arial" panose="020B0604020202020204" pitchFamily="34" charset="0"/>
              </a:rPr>
              <a:t>Determinación de los valores propios</a:t>
            </a:r>
            <a:endParaRPr lang="es-ES_tradnl" altLang="es-PE" sz="17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42938" y="1822450"/>
            <a:ext cx="7932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Sea A una matriz cuadrada, un número real     se dice que es un valor propio o un </a:t>
            </a:r>
            <a:r>
              <a:rPr lang="es-ES_tradnl" altLang="es-PE" sz="1800" dirty="0" err="1" smtClean="0">
                <a:latin typeface="Arial" panose="020B0604020202020204" pitchFamily="34" charset="0"/>
              </a:rPr>
              <a:t>eigenvalor</a:t>
            </a:r>
            <a:r>
              <a:rPr lang="es-ES_tradnl" altLang="es-PE" sz="1800" dirty="0" smtClean="0">
                <a:latin typeface="Arial" panose="020B0604020202020204" pitchFamily="34" charset="0"/>
              </a:rPr>
              <a:t> o un valor característico de A si existe un vector, diferente del vector cero,       tal que: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graphicFrame>
        <p:nvGraphicFramePr>
          <p:cNvPr id="615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99"/>
              </p:ext>
            </p:extLst>
          </p:nvPr>
        </p:nvGraphicFramePr>
        <p:xfrm>
          <a:off x="3763963" y="2928938"/>
          <a:ext cx="127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cuación" r:id="rId3" imgW="622080" imgH="177480" progId="Equation.3">
                  <p:embed/>
                </p:oleObj>
              </mc:Choice>
              <mc:Fallback>
                <p:oleObj name="Ecuación" r:id="rId3" imgW="62208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2928938"/>
                        <a:ext cx="1270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574675" y="857250"/>
            <a:ext cx="8001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DEFINICIÓN </a:t>
            </a:r>
            <a:r>
              <a:rPr lang="es-ES_tradnl" altLang="es-PE" sz="18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3568" y="3513782"/>
            <a:ext cx="79327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Es decir, es un vector que al transformarlo mediante la multiplicación por A el vector resultante mantiene su dirección, posiblemente sólo su longitud y/o sentido se modifiquen. El vector    se llama vector propio o </a:t>
            </a:r>
            <a:r>
              <a:rPr lang="es-ES_tradnl" altLang="es-PE" sz="1800" dirty="0" err="1" smtClean="0">
                <a:latin typeface="Arial" panose="020B0604020202020204" pitchFamily="34" charset="0"/>
              </a:rPr>
              <a:t>eigenvector</a:t>
            </a:r>
            <a:r>
              <a:rPr lang="es-ES_tradnl" altLang="es-PE" sz="1800" dirty="0" smtClean="0">
                <a:latin typeface="Arial" panose="020B0604020202020204" pitchFamily="34" charset="0"/>
              </a:rPr>
              <a:t> asociado al valor propio   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144281"/>
              </p:ext>
            </p:extLst>
          </p:nvPr>
        </p:nvGraphicFramePr>
        <p:xfrm>
          <a:off x="5439965" y="1849264"/>
          <a:ext cx="2841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cuación" r:id="rId5" imgW="139680" imgH="177480" progId="Equation.3">
                  <p:embed/>
                </p:oleObj>
              </mc:Choice>
              <mc:Fallback>
                <p:oleObj name="Ecuació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965" y="1849264"/>
                        <a:ext cx="2841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93216"/>
              </p:ext>
            </p:extLst>
          </p:nvPr>
        </p:nvGraphicFramePr>
        <p:xfrm>
          <a:off x="3272358" y="2348880"/>
          <a:ext cx="3635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cuación" r:id="rId7" imgW="177480" imgH="164880" progId="Equation.3">
                  <p:embed/>
                </p:oleObj>
              </mc:Choice>
              <mc:Fallback>
                <p:oleObj name="Ecuación" r:id="rId7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358" y="2348880"/>
                        <a:ext cx="3635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30456"/>
              </p:ext>
            </p:extLst>
          </p:nvPr>
        </p:nvGraphicFramePr>
        <p:xfrm>
          <a:off x="4211960" y="4077072"/>
          <a:ext cx="3635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cuación" r:id="rId9" imgW="177480" imgH="164880" progId="Equation.3">
                  <p:embed/>
                </p:oleObj>
              </mc:Choice>
              <mc:Fallback>
                <p:oleObj name="Ecuación" r:id="rId9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077072"/>
                        <a:ext cx="3635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545195"/>
              </p:ext>
            </p:extLst>
          </p:nvPr>
        </p:nvGraphicFramePr>
        <p:xfrm>
          <a:off x="3275856" y="4297536"/>
          <a:ext cx="2841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cuación" r:id="rId11" imgW="139680" imgH="177480" progId="Equation.3">
                  <p:embed/>
                </p:oleObj>
              </mc:Choice>
              <mc:Fallback>
                <p:oleObj name="Ecuación" r:id="rId11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297536"/>
                        <a:ext cx="2841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74675" y="857250"/>
            <a:ext cx="8001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EJEMPLO …</a:t>
            </a:r>
            <a:endParaRPr lang="es-ES_tradnl" altLang="es-PE" sz="1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17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58943"/>
              </p:ext>
            </p:extLst>
          </p:nvPr>
        </p:nvGraphicFramePr>
        <p:xfrm>
          <a:off x="3462338" y="2430463"/>
          <a:ext cx="1476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cuación" r:id="rId3" imgW="723600" imgH="457200" progId="Equation.3">
                  <p:embed/>
                </p:oleObj>
              </mc:Choice>
              <mc:Fallback>
                <p:oleObj name="Ecuación" r:id="rId3" imgW="7236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430463"/>
                        <a:ext cx="1476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38" y="1857598"/>
            <a:ext cx="7932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Para la matriz A indique cuáles son vectores propios: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305777"/>
              </p:ext>
            </p:extLst>
          </p:nvPr>
        </p:nvGraphicFramePr>
        <p:xfrm>
          <a:off x="1125538" y="3573016"/>
          <a:ext cx="1112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cuación" r:id="rId5" imgW="545760" imgH="457200" progId="Equation.3">
                  <p:embed/>
                </p:oleObj>
              </mc:Choice>
              <mc:Fallback>
                <p:oleObj name="Ecuación" r:id="rId5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3573016"/>
                        <a:ext cx="11128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04020"/>
              </p:ext>
            </p:extLst>
          </p:nvPr>
        </p:nvGraphicFramePr>
        <p:xfrm>
          <a:off x="2719388" y="3573016"/>
          <a:ext cx="1217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cuación" r:id="rId7" imgW="596880" imgH="457200" progId="Equation.3">
                  <p:embed/>
                </p:oleObj>
              </mc:Choice>
              <mc:Fallback>
                <p:oleObj name="Ecuación" r:id="rId7" imgW="596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573016"/>
                        <a:ext cx="12176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17694"/>
              </p:ext>
            </p:extLst>
          </p:nvPr>
        </p:nvGraphicFramePr>
        <p:xfrm>
          <a:off x="4355976" y="3501008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cuación" r:id="rId9" imgW="672840" imgH="457200" progId="Equation.3">
                  <p:embed/>
                </p:oleObj>
              </mc:Choice>
              <mc:Fallback>
                <p:oleObj name="Ecuación" r:id="rId9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01008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15502"/>
              </p:ext>
            </p:extLst>
          </p:nvPr>
        </p:nvGraphicFramePr>
        <p:xfrm>
          <a:off x="6315075" y="3501008"/>
          <a:ext cx="1190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cuación" r:id="rId11" imgW="583920" imgH="457200" progId="Equation.3">
                  <p:embed/>
                </p:oleObj>
              </mc:Choice>
              <mc:Fallback>
                <p:oleObj name="Ecuación" r:id="rId11" imgW="583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3501008"/>
                        <a:ext cx="1190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170950"/>
              </p:ext>
            </p:extLst>
          </p:nvPr>
        </p:nvGraphicFramePr>
        <p:xfrm>
          <a:off x="1187624" y="5059363"/>
          <a:ext cx="41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cuación" r:id="rId13" imgW="203040" imgH="215640" progId="Equation.3">
                  <p:embed/>
                </p:oleObj>
              </mc:Choice>
              <mc:Fallback>
                <p:oleObj name="Ecuación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059363"/>
                        <a:ext cx="412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50484"/>
              </p:ext>
            </p:extLst>
          </p:nvPr>
        </p:nvGraphicFramePr>
        <p:xfrm>
          <a:off x="2130425" y="5072063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cuación" r:id="rId15" imgW="215640" imgH="228600" progId="Equation.3">
                  <p:embed/>
                </p:oleObj>
              </mc:Choice>
              <mc:Fallback>
                <p:oleObj name="Ecuación" r:id="rId1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5072063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709365" y="5075892"/>
            <a:ext cx="4143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y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graphicFrame>
        <p:nvGraphicFramePr>
          <p:cNvPr id="1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03151"/>
              </p:ext>
            </p:extLst>
          </p:nvPr>
        </p:nvGraphicFramePr>
        <p:xfrm>
          <a:off x="1174750" y="5589588"/>
          <a:ext cx="438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cuación" r:id="rId17" imgW="215640" imgH="215640" progId="Equation.3">
                  <p:embed/>
                </p:oleObj>
              </mc:Choice>
              <mc:Fallback>
                <p:oleObj name="Ecuación" r:id="rId17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5589588"/>
                        <a:ext cx="438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360555"/>
              </p:ext>
            </p:extLst>
          </p:nvPr>
        </p:nvGraphicFramePr>
        <p:xfrm>
          <a:off x="2130425" y="5614988"/>
          <a:ext cx="439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cuación" r:id="rId19" imgW="215640" imgH="215640" progId="Equation.3">
                  <p:embed/>
                </p:oleObj>
              </mc:Choice>
              <mc:Fallback>
                <p:oleObj name="Ecuación" r:id="rId19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5614988"/>
                        <a:ext cx="4397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709365" y="5605769"/>
            <a:ext cx="4143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y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264000" y="5085184"/>
            <a:ext cx="3324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Si son vectores propios de A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275857" y="5579948"/>
            <a:ext cx="3312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No son vectores propios de A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827584" y="4643844"/>
            <a:ext cx="1368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Respuesta: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74675" y="857250"/>
            <a:ext cx="8001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EJEMPLO …</a:t>
            </a:r>
            <a:endParaRPr lang="es-ES_tradnl" altLang="es-PE" sz="1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42938" y="1857598"/>
            <a:ext cx="7932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El vector: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861282"/>
              </p:ext>
            </p:extLst>
          </p:nvPr>
        </p:nvGraphicFramePr>
        <p:xfrm>
          <a:off x="2027064" y="1844824"/>
          <a:ext cx="1320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cuación" r:id="rId3" imgW="647640" imgH="711000" progId="Equation.3">
                  <p:embed/>
                </p:oleObj>
              </mc:Choice>
              <mc:Fallback>
                <p:oleObj name="Ecuación" r:id="rId3" imgW="647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064" y="1844824"/>
                        <a:ext cx="1320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83569" y="4797152"/>
            <a:ext cx="51125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Determine el valor propio al cual está asociado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642938" y="3767786"/>
            <a:ext cx="3528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Es un vector propio de la matriz: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graphicFrame>
        <p:nvGraphicFramePr>
          <p:cNvPr id="2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33900"/>
              </p:ext>
            </p:extLst>
          </p:nvPr>
        </p:nvGraphicFramePr>
        <p:xfrm>
          <a:off x="4211960" y="3212976"/>
          <a:ext cx="28225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cuación" r:id="rId5" imgW="1384200" imgH="711000" progId="Equation.3">
                  <p:embed/>
                </p:oleObj>
              </mc:Choice>
              <mc:Fallback>
                <p:oleObj name="Ecuación" r:id="rId5" imgW="1384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12976"/>
                        <a:ext cx="28225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83569" y="5363924"/>
            <a:ext cx="13681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Respuesta: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graphicFrame>
        <p:nvGraphicFramePr>
          <p:cNvPr id="2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85866"/>
              </p:ext>
            </p:extLst>
          </p:nvPr>
        </p:nvGraphicFramePr>
        <p:xfrm>
          <a:off x="2195736" y="5377656"/>
          <a:ext cx="9064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cuación" r:id="rId7" imgW="444240" imgH="177480" progId="Equation.3">
                  <p:embed/>
                </p:oleObj>
              </mc:Choice>
              <mc:Fallback>
                <p:oleObj name="Ecuación" r:id="rId7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77656"/>
                        <a:ext cx="9064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9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74675" y="857250"/>
            <a:ext cx="8001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DETERMINACIÓN DE LOS VALORES PROPIOS …</a:t>
            </a:r>
            <a:endParaRPr lang="es-ES_tradnl" altLang="es-PE" sz="1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1857598"/>
            <a:ext cx="6912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El escalar      es valor propio de la matriz cuadrada A si y solo sí: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72527"/>
              </p:ext>
            </p:extLst>
          </p:nvPr>
        </p:nvGraphicFramePr>
        <p:xfrm>
          <a:off x="699741" y="2344738"/>
          <a:ext cx="14239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cuación" r:id="rId3" imgW="698400" imgH="253800" progId="Equation.3">
                  <p:embed/>
                </p:oleObj>
              </mc:Choice>
              <mc:Fallback>
                <p:oleObj name="Ecuación" r:id="rId3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41" y="2344738"/>
                        <a:ext cx="14239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91188"/>
              </p:ext>
            </p:extLst>
          </p:nvPr>
        </p:nvGraphicFramePr>
        <p:xfrm>
          <a:off x="1763688" y="1844675"/>
          <a:ext cx="2841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cuación" r:id="rId5" imgW="139680" imgH="177480" progId="Equation.3">
                  <p:embed/>
                </p:oleObj>
              </mc:Choice>
              <mc:Fallback>
                <p:oleObj name="Ecuació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844675"/>
                        <a:ext cx="2841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11560" y="2987660"/>
            <a:ext cx="6912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1800" dirty="0" smtClean="0">
                <a:latin typeface="Arial" panose="020B0604020202020204" pitchFamily="34" charset="0"/>
              </a:rPr>
              <a:t>Ejemplo:</a:t>
            </a:r>
            <a:endParaRPr lang="es-ES_tradnl" altLang="es-PE" sz="1800" dirty="0">
              <a:latin typeface="Arial" panose="020B0604020202020204" pitchFamily="34" charset="0"/>
            </a:endParaRPr>
          </a:p>
        </p:txBody>
      </p:sp>
      <p:graphicFrame>
        <p:nvGraphicFramePr>
          <p:cNvPr id="1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786671"/>
              </p:ext>
            </p:extLst>
          </p:nvPr>
        </p:nvGraphicFramePr>
        <p:xfrm>
          <a:off x="2128838" y="2946648"/>
          <a:ext cx="16843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cuación" r:id="rId7" imgW="825480" imgH="457200" progId="Equation.3">
                  <p:embed/>
                </p:oleObj>
              </mc:Choice>
              <mc:Fallback>
                <p:oleObj name="Ecuación" r:id="rId7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946648"/>
                        <a:ext cx="16843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562395"/>
              </p:ext>
            </p:extLst>
          </p:nvPr>
        </p:nvGraphicFramePr>
        <p:xfrm>
          <a:off x="4250779" y="2946648"/>
          <a:ext cx="3057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cuación" r:id="rId9" imgW="1498320" imgH="457200" progId="Equation.3">
                  <p:embed/>
                </p:oleObj>
              </mc:Choice>
              <mc:Fallback>
                <p:oleObj name="Ecuación" r:id="rId9" imgW="1498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779" y="2946648"/>
                        <a:ext cx="3057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397601"/>
              </p:ext>
            </p:extLst>
          </p:nvPr>
        </p:nvGraphicFramePr>
        <p:xfrm>
          <a:off x="683568" y="4098776"/>
          <a:ext cx="6064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cuación" r:id="rId11" imgW="2971800" imgH="457200" progId="Equation.3">
                  <p:embed/>
                </p:oleObj>
              </mc:Choice>
              <mc:Fallback>
                <p:oleObj name="Ecuación" r:id="rId11" imgW="297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98776"/>
                        <a:ext cx="6064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03536"/>
              </p:ext>
            </p:extLst>
          </p:nvPr>
        </p:nvGraphicFramePr>
        <p:xfrm>
          <a:off x="3397126" y="5157440"/>
          <a:ext cx="958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cuación" r:id="rId13" imgW="469800" imgH="215640" progId="Equation.3">
                  <p:embed/>
                </p:oleObj>
              </mc:Choice>
              <mc:Fallback>
                <p:oleObj name="Ecuación" r:id="rId13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126" y="5157440"/>
                        <a:ext cx="958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019819"/>
              </p:ext>
            </p:extLst>
          </p:nvPr>
        </p:nvGraphicFramePr>
        <p:xfrm>
          <a:off x="3428306" y="5661496"/>
          <a:ext cx="855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cuación" r:id="rId15" imgW="419040" imgH="215640" progId="Equation.3">
                  <p:embed/>
                </p:oleObj>
              </mc:Choice>
              <mc:Fallback>
                <p:oleObj name="Ecuación" r:id="rId15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306" y="5661496"/>
                        <a:ext cx="855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183</Words>
  <Application>Microsoft Office PowerPoint</Application>
  <PresentationFormat>Presentación en pantalla (4:3)</PresentationFormat>
  <Paragraphs>27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Times New Roman</vt:lpstr>
      <vt:lpstr>Verdana</vt:lpstr>
      <vt:lpstr>Wingdings</vt:lpstr>
      <vt:lpstr>Perfil</vt:lpstr>
      <vt:lpstr>Microsoft Editor de ecuaciones 3.0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9</cp:revision>
  <dcterms:created xsi:type="dcterms:W3CDTF">2017-01-04T12:53:23Z</dcterms:created>
  <dcterms:modified xsi:type="dcterms:W3CDTF">2017-01-04T18:07:22Z</dcterms:modified>
</cp:coreProperties>
</file>