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omments/modernComment_105_AD075992.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8" r:id="rId1"/>
    <p:sldMasterId id="2147483790" r:id="rId2"/>
  </p:sldMasterIdLst>
  <p:sldIdLst>
    <p:sldId id="261" r:id="rId3"/>
  </p:sldIdLst>
  <p:sldSz cx="32918400" cy="4389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C41F560-056A-EC6B-DDA7-80A101BA7E43}" name="Sapkota, Yadav" initials="SY" userId="S::ysapkota@stjude.org::92abf31f-fda9-4c97-9aae-714133498fde" providerId="AD"/>
  <p188:author id="{748F1AC5-1A69-4534-1B2E-F0ED5809E54D}" name="Neupane, Achal" initials="NA" userId="S::aneupane@stjude.org::8fd2ec7d-eb75-4ca4-9d9c-8cbe874bb54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1D22"/>
    <a:srgbClr val="0000FF"/>
    <a:srgbClr val="8C2025"/>
    <a:srgbClr val="B2282E"/>
    <a:srgbClr val="6E8DB1"/>
    <a:srgbClr val="2D7498"/>
    <a:srgbClr val="225B78"/>
    <a:srgbClr val="1574B1"/>
    <a:srgbClr val="206478"/>
    <a:srgbClr val="2355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496" autoAdjust="0"/>
    <p:restoredTop sz="94650"/>
  </p:normalViewPr>
  <p:slideViewPr>
    <p:cSldViewPr snapToGrid="0" snapToObjects="1">
      <p:cViewPr>
        <p:scale>
          <a:sx n="33" d="100"/>
          <a:sy n="33" d="100"/>
        </p:scale>
        <p:origin x="1266"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slide" Target="slides/slide1.xml"/><Relationship Id="rId7"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omments/modernComment_105_AD075992.xml><?xml version="1.0" encoding="utf-8"?>
<p188:cmLst xmlns:a="http://schemas.openxmlformats.org/drawingml/2006/main" xmlns:r="http://schemas.openxmlformats.org/officeDocument/2006/relationships" xmlns:p188="http://schemas.microsoft.com/office/powerpoint/2018/8/main">
  <p188:cm id="{884168AE-3859-9442-BF89-DCBF7F6F9599}" authorId="{0C41F560-056A-EC6B-DDA7-80A101BA7E43}" created="2024-06-10T13:20:23.771">
    <ac:txMkLst xmlns:ac="http://schemas.microsoft.com/office/drawing/2013/main/command">
      <pc:docMk xmlns:pc="http://schemas.microsoft.com/office/powerpoint/2013/main/command"/>
      <pc:sldMk xmlns:pc="http://schemas.microsoft.com/office/powerpoint/2013/main/command" cId="2902940050" sldId="261"/>
      <ac:spMk id="13" creationId="{679B2A72-592A-8B46-ACCB-6C8957F61589}"/>
      <ac:txMk cp="589" len="6">
        <ac:context len="1536" hash="3664998123"/>
      </ac:txMk>
    </ac:txMkLst>
    <p188:pos x="17967157" y="3433606"/>
    <p188:replyLst>
      <p188:reply id="{B6A7C084-668E-447D-9EE0-AA2E3AF2571E}" authorId="{748F1AC5-1A69-4534-1B2E-F0ED5809E54D}" created="2024-06-10T14:26:29.128">
        <p188:txBody>
          <a:bodyPr/>
          <a:lstStyle/>
          <a:p>
            <a:r>
              <a:rPr lang="en-US"/>
              <a:t>This is the entire gnomAD dataset. I don't think the latest version has control-only allele frequencies. They have phased out disease-specific or control-only subsets. We can use V3 instead.</a:t>
            </a:r>
          </a:p>
        </p188:txBody>
      </p188:reply>
    </p188:replyLst>
    <p188:txBody>
      <a:bodyPr/>
      <a:lstStyle/>
      <a:p>
        <a:r>
          <a:rPr lang="en-US"/>
          <a:t>In this entire gnomAD or gnomAD controls? Also, is it among EUR or everyone? It would be better to use gnomAD controls and those of EUR ancestry, given the BCC analysis is focused on EUR ancestry survivors. If it is not this way, it is too late now and can be updated in the manuscript.</a:t>
        </a:r>
      </a:p>
    </p188:txBody>
  </p188:cm>
  <p188:cm id="{F1910A32-28E5-C342-9E28-D8812BBCEFD0}" authorId="{0C41F560-056A-EC6B-DDA7-80A101BA7E43}" created="2024-06-10T13:20:52.288">
    <ac:txMkLst xmlns:ac="http://schemas.microsoft.com/office/drawing/2013/main/command">
      <pc:docMk xmlns:pc="http://schemas.microsoft.com/office/powerpoint/2013/main/command"/>
      <pc:sldMk xmlns:pc="http://schemas.microsoft.com/office/powerpoint/2013/main/command" cId="2902940050" sldId="261"/>
      <ac:spMk id="13" creationId="{679B2A72-592A-8B46-ACCB-6C8957F61589}"/>
      <ac:txMk cp="645" len="8">
        <ac:context len="1536" hash="3664998123"/>
      </ac:txMk>
    </ac:txMkLst>
    <p188:pos x="7832557" y="3916206"/>
    <p188:txBody>
      <a:bodyPr/>
      <a:lstStyle/>
      <a:p>
        <a:r>
          <a:rPr lang="en-US"/>
          <a:t>Achal, please add the version.</a:t>
        </a:r>
      </a:p>
    </p188:txBody>
  </p188:cm>
  <p188:cm id="{51BF7DCD-69F9-E443-AEC4-3F6215400A6B}" authorId="{0C41F560-056A-EC6B-DDA7-80A101BA7E43}" created="2024-06-10T13:32:50.431">
    <ac:txMkLst xmlns:ac="http://schemas.microsoft.com/office/drawing/2013/main/command">
      <pc:docMk xmlns:pc="http://schemas.microsoft.com/office/powerpoint/2013/main/command"/>
      <pc:sldMk xmlns:pc="http://schemas.microsoft.com/office/powerpoint/2013/main/command" cId="2902940050" sldId="261"/>
      <ac:graphicFrameMk id="65" creationId="{00000000-0000-0000-0000-000000000000}"/>
      <ac:tblMk/>
      <ac:tcMk rowId="3612723601" colId="1676822628"/>
      <ac:txMk cp="0" len="9">
        <ac:context len="10" hash="2217927975"/>
      </ac:txMk>
    </ac:txMkLst>
    <p188:pos x="13385119" y="4126662"/>
    <p188:txBody>
      <a:bodyPr/>
      <a:lstStyle/>
      <a:p>
        <a:r>
          <a:rPr lang="en-US"/>
          <a:t>HRs for Q2 to Q4 are a little inconsistent and I wonder whether combining them into one group would be better. In SJLIFE, Q3 and Q4 have same HR and in CCSS and Combined analysis, HR for Q3 is slightly lower than Q2. OR, if PRS is categorized by tertile, would it cleaner? Just a thought for later analysis.</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3"/>
            <a:ext cx="27980640" cy="15280640"/>
          </a:xfrm>
          <a:prstGeom prst="rect">
            <a:avLst/>
          </a:prstGeom>
        </p:spPr>
        <p:txBody>
          <a:bodyPr anchor="b"/>
          <a:lstStyle>
            <a:lvl1pPr algn="ctr">
              <a:defRPr sz="38401"/>
            </a:lvl1pPr>
          </a:lstStyle>
          <a:p>
            <a:r>
              <a:rPr lang="en-US"/>
              <a:t>Click to edit Master title style</a:t>
            </a:r>
            <a:endParaRPr lang="en-US" dirty="0"/>
          </a:p>
        </p:txBody>
      </p:sp>
      <p:sp>
        <p:nvSpPr>
          <p:cNvPr id="3" name="Subtitle 2"/>
          <p:cNvSpPr>
            <a:spLocks noGrp="1"/>
          </p:cNvSpPr>
          <p:nvPr>
            <p:ph type="subTitle" idx="1"/>
          </p:nvPr>
        </p:nvSpPr>
        <p:spPr>
          <a:xfrm>
            <a:off x="4114800" y="23053044"/>
            <a:ext cx="24688800" cy="10596877"/>
          </a:xfrm>
          <a:prstGeom prst="rect">
            <a:avLst/>
          </a:prstGeom>
        </p:spPr>
        <p:txBody>
          <a:bodyPr/>
          <a:lstStyle>
            <a:lvl1pPr marL="0" indent="0" algn="ctr">
              <a:buNone/>
              <a:defRPr sz="15361"/>
            </a:lvl1pPr>
            <a:lvl2pPr marL="2926190" indent="0" algn="ctr">
              <a:buNone/>
              <a:defRPr sz="12800"/>
            </a:lvl2pPr>
            <a:lvl3pPr marL="5852379" indent="0" algn="ctr">
              <a:buNone/>
              <a:defRPr sz="11520"/>
            </a:lvl3pPr>
            <a:lvl4pPr marL="8778569" indent="0" algn="ctr">
              <a:buNone/>
              <a:defRPr sz="10240"/>
            </a:lvl4pPr>
            <a:lvl5pPr marL="11704759" indent="0" algn="ctr">
              <a:buNone/>
              <a:defRPr sz="10240"/>
            </a:lvl5pPr>
            <a:lvl6pPr marL="14630949" indent="0" algn="ctr">
              <a:buNone/>
              <a:defRPr sz="10240"/>
            </a:lvl6pPr>
            <a:lvl7pPr marL="17557138" indent="0" algn="ctr">
              <a:buNone/>
              <a:defRPr sz="10240"/>
            </a:lvl7pPr>
            <a:lvl8pPr marL="20483328" indent="0" algn="ctr">
              <a:buNone/>
              <a:defRPr sz="10240"/>
            </a:lvl8pPr>
            <a:lvl9pPr marL="23409518" indent="0" algn="ctr">
              <a:buNone/>
              <a:defRPr sz="10240"/>
            </a:lvl9pPr>
          </a:lstStyle>
          <a:p>
            <a:r>
              <a:rPr lang="en-US"/>
              <a:t>Click to edit Master subtitle style</a:t>
            </a:r>
            <a:endParaRPr lang="en-US" dirty="0"/>
          </a:p>
        </p:txBody>
      </p:sp>
      <p:sp>
        <p:nvSpPr>
          <p:cNvPr id="4" name="Date Placeholder 3"/>
          <p:cNvSpPr>
            <a:spLocks noGrp="1"/>
          </p:cNvSpPr>
          <p:nvPr>
            <p:ph type="dt" sz="half" idx="10"/>
          </p:nvPr>
        </p:nvSpPr>
        <p:spPr>
          <a:xfrm>
            <a:off x="2263140" y="40680649"/>
            <a:ext cx="7406640" cy="2336800"/>
          </a:xfrm>
          <a:prstGeom prst="rect">
            <a:avLst/>
          </a:prstGeom>
        </p:spPr>
        <p:txBody>
          <a:bodyPr/>
          <a:lstStyle/>
          <a:p>
            <a:fld id="{C764DE79-268F-4C1A-8933-263129D2AF90}" type="datetimeFigureOut">
              <a:rPr lang="en-US" dirty="0"/>
              <a:t>6/10/2024</a:t>
            </a:fld>
            <a:endParaRPr lang="en-US" dirty="0"/>
          </a:p>
        </p:txBody>
      </p:sp>
      <p:sp>
        <p:nvSpPr>
          <p:cNvPr id="5" name="Footer Placeholder 4"/>
          <p:cNvSpPr>
            <a:spLocks noGrp="1"/>
          </p:cNvSpPr>
          <p:nvPr>
            <p:ph type="ftr" sz="quarter" idx="11"/>
          </p:nvPr>
        </p:nvSpPr>
        <p:spPr>
          <a:xfrm>
            <a:off x="10904220" y="40680649"/>
            <a:ext cx="11109960" cy="2336800"/>
          </a:xfrm>
          <a:prstGeom prst="rect">
            <a:avLst/>
          </a:prstGeom>
        </p:spPr>
        <p:txBody>
          <a:bodyPr/>
          <a:lstStyle/>
          <a:p>
            <a:endParaRPr lang="en-US" dirty="0"/>
          </a:p>
        </p:txBody>
      </p:sp>
      <p:sp>
        <p:nvSpPr>
          <p:cNvPr id="6" name="Slide Number Placeholder 5"/>
          <p:cNvSpPr>
            <a:spLocks noGrp="1"/>
          </p:cNvSpPr>
          <p:nvPr>
            <p:ph type="sldNum" sz="quarter" idx="12"/>
          </p:nvPr>
        </p:nvSpPr>
        <p:spPr>
          <a:xfrm>
            <a:off x="23248620" y="40680649"/>
            <a:ext cx="7406640" cy="2336800"/>
          </a:xfrm>
          <a:prstGeom prst="rect">
            <a:avLst/>
          </a:prstGeom>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64792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sv-SE"/>
              <a:t>Klicka här för att ändra mall för rubrikformat</a:t>
            </a:r>
            <a:endParaRPr lang="en-US" dirty="0"/>
          </a:p>
        </p:txBody>
      </p:sp>
      <p:sp>
        <p:nvSpPr>
          <p:cNvPr id="3" name="Picture Placeholder 2"/>
          <p:cNvSpPr>
            <a:spLocks noGrp="1" noChangeAspect="1"/>
          </p:cNvSpPr>
          <p:nvPr>
            <p:ph type="pic" idx="1"/>
          </p:nvPr>
        </p:nvSpPr>
        <p:spPr>
          <a:xfrm>
            <a:off x="13994608" y="6319530"/>
            <a:ext cx="16664940" cy="311912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sv-SE"/>
              <a:t>Klicka på ikonen för att lägga till en bild</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sv-SE"/>
              <a:t>Klicka här för att ändra format på bakgrundstexten</a:t>
            </a:r>
          </a:p>
        </p:txBody>
      </p:sp>
      <p:sp>
        <p:nvSpPr>
          <p:cNvPr id="5" name="Date Placeholder 4"/>
          <p:cNvSpPr>
            <a:spLocks noGrp="1"/>
          </p:cNvSpPr>
          <p:nvPr>
            <p:ph type="dt" sz="half" idx="10"/>
          </p:nvPr>
        </p:nvSpPr>
        <p:spPr/>
        <p:txBody>
          <a:bodyPr/>
          <a:lstStyle/>
          <a:p>
            <a:fld id="{C764DE79-268F-4C1A-8933-263129D2AF90}" type="datetimeFigureOut">
              <a:rPr lang="en-US" dirty="0"/>
              <a:t>6/10/2024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39655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Vertical Text Placeholder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00324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336800"/>
            <a:ext cx="7098030" cy="37195763"/>
          </a:xfrm>
        </p:spPr>
        <p:txBody>
          <a:bodyPr vert="eaVert"/>
          <a:lstStyle/>
          <a:p>
            <a:r>
              <a:rPr lang="sv-SE"/>
              <a:t>Klicka här för att ändra mall för rubrikformat</a:t>
            </a:r>
            <a:endParaRPr lang="en-US" dirty="0"/>
          </a:p>
        </p:txBody>
      </p:sp>
      <p:sp>
        <p:nvSpPr>
          <p:cNvPr id="3" name="Vertical Text Placeholder 2"/>
          <p:cNvSpPr>
            <a:spLocks noGrp="1"/>
          </p:cNvSpPr>
          <p:nvPr>
            <p:ph type="body" orient="vert" idx="1"/>
          </p:nvPr>
        </p:nvSpPr>
        <p:spPr>
          <a:xfrm>
            <a:off x="2263142" y="2336800"/>
            <a:ext cx="20882610" cy="37195763"/>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210778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94286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3"/>
            <a:ext cx="27980640" cy="15280640"/>
          </a:xfrm>
        </p:spPr>
        <p:txBody>
          <a:bodyPr anchor="b"/>
          <a:lstStyle>
            <a:lvl1pPr algn="ctr">
              <a:defRPr sz="21600"/>
            </a:lvl1pPr>
          </a:lstStyle>
          <a:p>
            <a:r>
              <a:rPr lang="sv-SE"/>
              <a:t>Klicka här för att ändra mall för rubrikformat</a:t>
            </a:r>
            <a:endParaRPr lang="en-US" dirty="0"/>
          </a:p>
        </p:txBody>
      </p:sp>
      <p:sp>
        <p:nvSpPr>
          <p:cNvPr id="3" name="Subtitle 2"/>
          <p:cNvSpPr>
            <a:spLocks noGrp="1"/>
          </p:cNvSpPr>
          <p:nvPr>
            <p:ph type="subTitle" idx="1"/>
          </p:nvPr>
        </p:nvSpPr>
        <p:spPr>
          <a:xfrm>
            <a:off x="4114800" y="23053043"/>
            <a:ext cx="24688800" cy="10596877"/>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sv-SE"/>
              <a:t>Klicka här för att ändra mall för underrubrikformat</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403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Content Placeholder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94428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Title 1"/>
          <p:cNvSpPr>
            <a:spLocks noGrp="1"/>
          </p:cNvSpPr>
          <p:nvPr>
            <p:ph type="title"/>
          </p:nvPr>
        </p:nvSpPr>
        <p:spPr>
          <a:xfrm>
            <a:off x="2245997" y="10942333"/>
            <a:ext cx="28392120" cy="18257517"/>
          </a:xfrm>
        </p:spPr>
        <p:txBody>
          <a:bodyPr anchor="b"/>
          <a:lstStyle>
            <a:lvl1pPr>
              <a:defRPr sz="21600"/>
            </a:lvl1pPr>
          </a:lstStyle>
          <a:p>
            <a:r>
              <a:rPr lang="sv-SE"/>
              <a:t>Klicka här för att ändra mall för rubrikformat</a:t>
            </a:r>
            <a:endParaRPr lang="en-US" dirty="0"/>
          </a:p>
        </p:txBody>
      </p:sp>
      <p:sp>
        <p:nvSpPr>
          <p:cNvPr id="3" name="Text Placeholder 2"/>
          <p:cNvSpPr>
            <a:spLocks noGrp="1"/>
          </p:cNvSpPr>
          <p:nvPr>
            <p:ph type="body" idx="1"/>
          </p:nvPr>
        </p:nvSpPr>
        <p:spPr>
          <a:xfrm>
            <a:off x="2245997" y="29372573"/>
            <a:ext cx="28392120" cy="960119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sv-SE"/>
              <a:t>Klicka här för att ändra format på bakgrundstexten</a:t>
            </a:r>
          </a:p>
        </p:txBody>
      </p:sp>
      <p:sp>
        <p:nvSpPr>
          <p:cNvPr id="4" name="Date Placeholder 3"/>
          <p:cNvSpPr>
            <a:spLocks noGrp="1"/>
          </p:cNvSpPr>
          <p:nvPr>
            <p:ph type="dt" sz="half" idx="10"/>
          </p:nvPr>
        </p:nvSpPr>
        <p:spPr/>
        <p:txBody>
          <a:bodyPr/>
          <a:lstStyle/>
          <a:p>
            <a:fld id="{C764DE79-268F-4C1A-8933-263129D2AF90}" type="datetimeFigureOut">
              <a:rPr lang="en-US" dirty="0"/>
              <a:t>6/10/2024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87159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Content Placeholder 2"/>
          <p:cNvSpPr>
            <a:spLocks noGrp="1"/>
          </p:cNvSpPr>
          <p:nvPr>
            <p:ph sz="half" idx="1"/>
          </p:nvPr>
        </p:nvSpPr>
        <p:spPr>
          <a:xfrm>
            <a:off x="2263140" y="11684000"/>
            <a:ext cx="13990320" cy="27848563"/>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Content Placeholder 3"/>
          <p:cNvSpPr>
            <a:spLocks noGrp="1"/>
          </p:cNvSpPr>
          <p:nvPr>
            <p:ph sz="half" idx="2"/>
          </p:nvPr>
        </p:nvSpPr>
        <p:spPr>
          <a:xfrm>
            <a:off x="16664940" y="11684000"/>
            <a:ext cx="13990320" cy="27848563"/>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6/10/2024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89787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10"/>
            <a:ext cx="28392120" cy="8483603"/>
          </a:xfrm>
        </p:spPr>
        <p:txBody>
          <a:bodyPr/>
          <a:lstStyle/>
          <a:p>
            <a:r>
              <a:rPr lang="sv-SE"/>
              <a:t>Klicka här för att ändra mall för rubrikformat</a:t>
            </a:r>
            <a:endParaRPr lang="en-US" dirty="0"/>
          </a:p>
        </p:txBody>
      </p:sp>
      <p:sp>
        <p:nvSpPr>
          <p:cNvPr id="3" name="Text Placeholder 2"/>
          <p:cNvSpPr>
            <a:spLocks noGrp="1"/>
          </p:cNvSpPr>
          <p:nvPr>
            <p:ph type="body" idx="1"/>
          </p:nvPr>
        </p:nvSpPr>
        <p:spPr>
          <a:xfrm>
            <a:off x="2267431" y="10759443"/>
            <a:ext cx="13926024"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sv-SE"/>
              <a:t>Klicka här för att ändra format på bakgrundstexten</a:t>
            </a:r>
          </a:p>
        </p:txBody>
      </p:sp>
      <p:sp>
        <p:nvSpPr>
          <p:cNvPr id="4" name="Content Placeholder 3"/>
          <p:cNvSpPr>
            <a:spLocks noGrp="1"/>
          </p:cNvSpPr>
          <p:nvPr>
            <p:ph sz="half" idx="2"/>
          </p:nvPr>
        </p:nvSpPr>
        <p:spPr>
          <a:xfrm>
            <a:off x="2267431" y="16032480"/>
            <a:ext cx="13926024" cy="23581363"/>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5" name="Text Placeholder 4"/>
          <p:cNvSpPr>
            <a:spLocks noGrp="1"/>
          </p:cNvSpPr>
          <p:nvPr>
            <p:ph type="body" sz="quarter" idx="3"/>
          </p:nvPr>
        </p:nvSpPr>
        <p:spPr>
          <a:xfrm>
            <a:off x="16664942" y="10759443"/>
            <a:ext cx="13994608"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sv-SE"/>
              <a:t>Klicka här för att ändra format på bakgrundstexten</a:t>
            </a:r>
          </a:p>
        </p:txBody>
      </p:sp>
      <p:sp>
        <p:nvSpPr>
          <p:cNvPr id="6" name="Content Placeholder 5"/>
          <p:cNvSpPr>
            <a:spLocks noGrp="1"/>
          </p:cNvSpPr>
          <p:nvPr>
            <p:ph sz="quarter" idx="4"/>
          </p:nvPr>
        </p:nvSpPr>
        <p:spPr>
          <a:xfrm>
            <a:off x="16664942" y="16032480"/>
            <a:ext cx="13994608" cy="23581363"/>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6/10/2024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61639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6/10/2024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89661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85542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sv-SE"/>
              <a:t>Klicka här för att ändra mall för rubrikformat</a:t>
            </a:r>
            <a:endParaRPr lang="en-US" dirty="0"/>
          </a:p>
        </p:txBody>
      </p:sp>
      <p:sp>
        <p:nvSpPr>
          <p:cNvPr id="3" name="Content Placeholder 2"/>
          <p:cNvSpPr>
            <a:spLocks noGrp="1"/>
          </p:cNvSpPr>
          <p:nvPr>
            <p:ph idx="1"/>
          </p:nvPr>
        </p:nvSpPr>
        <p:spPr>
          <a:xfrm>
            <a:off x="13994608" y="6319530"/>
            <a:ext cx="16664940" cy="311912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sv-SE"/>
              <a:t>Klicka här för att ändra format på bakgrundstexten</a:t>
            </a:r>
          </a:p>
        </p:txBody>
      </p:sp>
      <p:sp>
        <p:nvSpPr>
          <p:cNvPr id="5" name="Date Placeholder 4"/>
          <p:cNvSpPr>
            <a:spLocks noGrp="1"/>
          </p:cNvSpPr>
          <p:nvPr>
            <p:ph type="dt" sz="half" idx="10"/>
          </p:nvPr>
        </p:nvSpPr>
        <p:spPr/>
        <p:txBody>
          <a:bodyPr/>
          <a:lstStyle/>
          <a:p>
            <a:fld id="{C764DE79-268F-4C1A-8933-263129D2AF90}" type="datetimeFigureOut">
              <a:rPr lang="en-US" dirty="0"/>
              <a:t>6/10/2024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5258641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928895"/>
      </p:ext>
    </p:extLst>
  </p:cSld>
  <p:clrMap bg1="lt1" tx1="dk1" bg2="lt2" tx2="dk2" accent1="accent1" accent2="accent2" accent3="accent3" accent4="accent4" accent5="accent5" accent6="accent6" hlink="hlink" folHlink="folHlink"/>
  <p:sldLayoutIdLst>
    <p:sldLayoutId id="2147483789" r:id="rId1"/>
  </p:sldLayoutIdLst>
  <p:txStyles>
    <p:titleStyle>
      <a:lvl1pPr algn="l" defTabSz="5852379" rtl="0" eaLnBrk="1" latinLnBrk="0" hangingPunct="1">
        <a:lnSpc>
          <a:spcPct val="90000"/>
        </a:lnSpc>
        <a:spcBef>
          <a:spcPct val="0"/>
        </a:spcBef>
        <a:buNone/>
        <a:defRPr sz="28161" kern="1200">
          <a:solidFill>
            <a:schemeClr val="tx1"/>
          </a:solidFill>
          <a:latin typeface="+mj-lt"/>
          <a:ea typeface="+mj-ea"/>
          <a:cs typeface="+mj-cs"/>
        </a:defRPr>
      </a:lvl1pPr>
    </p:titleStyle>
    <p:bodyStyle>
      <a:lvl1pPr marL="1463095" indent="-1463095" algn="l" defTabSz="5852379" rtl="0" eaLnBrk="1" latinLnBrk="0" hangingPunct="1">
        <a:lnSpc>
          <a:spcPct val="90000"/>
        </a:lnSpc>
        <a:spcBef>
          <a:spcPts val="6400"/>
        </a:spcBef>
        <a:buFont typeface="Arial" panose="020B0604020202020204" pitchFamily="34" charset="0"/>
        <a:buChar char="•"/>
        <a:defRPr sz="17921" kern="1200">
          <a:solidFill>
            <a:schemeClr val="tx1"/>
          </a:solidFill>
          <a:latin typeface="+mn-lt"/>
          <a:ea typeface="+mn-ea"/>
          <a:cs typeface="+mn-cs"/>
        </a:defRPr>
      </a:lvl1pPr>
      <a:lvl2pPr marL="4389285" indent="-1463095" algn="l" defTabSz="5852379" rtl="0" eaLnBrk="1" latinLnBrk="0" hangingPunct="1">
        <a:lnSpc>
          <a:spcPct val="90000"/>
        </a:lnSpc>
        <a:spcBef>
          <a:spcPts val="3200"/>
        </a:spcBef>
        <a:buFont typeface="Arial" panose="020B0604020202020204" pitchFamily="34" charset="0"/>
        <a:buChar char="•"/>
        <a:defRPr sz="15361" kern="1200">
          <a:solidFill>
            <a:schemeClr val="tx1"/>
          </a:solidFill>
          <a:latin typeface="+mn-lt"/>
          <a:ea typeface="+mn-ea"/>
          <a:cs typeface="+mn-cs"/>
        </a:defRPr>
      </a:lvl2pPr>
      <a:lvl3pPr marL="7315474" indent="-1463095" algn="l" defTabSz="5852379" rtl="0" eaLnBrk="1" latinLnBrk="0" hangingPunct="1">
        <a:lnSpc>
          <a:spcPct val="90000"/>
        </a:lnSpc>
        <a:spcBef>
          <a:spcPts val="3200"/>
        </a:spcBef>
        <a:buFont typeface="Arial" panose="020B0604020202020204" pitchFamily="34" charset="0"/>
        <a:buChar char="•"/>
        <a:defRPr sz="12800" kern="1200">
          <a:solidFill>
            <a:schemeClr val="tx1"/>
          </a:solidFill>
          <a:latin typeface="+mn-lt"/>
          <a:ea typeface="+mn-ea"/>
          <a:cs typeface="+mn-cs"/>
        </a:defRPr>
      </a:lvl3pPr>
      <a:lvl4pPr marL="10241664" indent="-1463095" algn="l" defTabSz="5852379" rtl="0" eaLnBrk="1" latinLnBrk="0" hangingPunct="1">
        <a:lnSpc>
          <a:spcPct val="90000"/>
        </a:lnSpc>
        <a:spcBef>
          <a:spcPts val="3200"/>
        </a:spcBef>
        <a:buFont typeface="Arial" panose="020B0604020202020204" pitchFamily="34" charset="0"/>
        <a:buChar char="•"/>
        <a:defRPr sz="11520" kern="1200">
          <a:solidFill>
            <a:schemeClr val="tx1"/>
          </a:solidFill>
          <a:latin typeface="+mn-lt"/>
          <a:ea typeface="+mn-ea"/>
          <a:cs typeface="+mn-cs"/>
        </a:defRPr>
      </a:lvl4pPr>
      <a:lvl5pPr marL="13167854" indent="-1463095" algn="l" defTabSz="5852379" rtl="0" eaLnBrk="1" latinLnBrk="0" hangingPunct="1">
        <a:lnSpc>
          <a:spcPct val="90000"/>
        </a:lnSpc>
        <a:spcBef>
          <a:spcPts val="3200"/>
        </a:spcBef>
        <a:buFont typeface="Arial" panose="020B0604020202020204" pitchFamily="34" charset="0"/>
        <a:buChar char="•"/>
        <a:defRPr sz="11520" kern="1200">
          <a:solidFill>
            <a:schemeClr val="tx1"/>
          </a:solidFill>
          <a:latin typeface="+mn-lt"/>
          <a:ea typeface="+mn-ea"/>
          <a:cs typeface="+mn-cs"/>
        </a:defRPr>
      </a:lvl5pPr>
      <a:lvl6pPr marL="16094044" indent="-1463095" algn="l" defTabSz="5852379" rtl="0" eaLnBrk="1" latinLnBrk="0" hangingPunct="1">
        <a:lnSpc>
          <a:spcPct val="90000"/>
        </a:lnSpc>
        <a:spcBef>
          <a:spcPts val="3200"/>
        </a:spcBef>
        <a:buFont typeface="Arial" panose="020B0604020202020204" pitchFamily="34" charset="0"/>
        <a:buChar char="•"/>
        <a:defRPr sz="11520" kern="1200">
          <a:solidFill>
            <a:schemeClr val="tx1"/>
          </a:solidFill>
          <a:latin typeface="+mn-lt"/>
          <a:ea typeface="+mn-ea"/>
          <a:cs typeface="+mn-cs"/>
        </a:defRPr>
      </a:lvl6pPr>
      <a:lvl7pPr marL="19020233" indent="-1463095" algn="l" defTabSz="5852379" rtl="0" eaLnBrk="1" latinLnBrk="0" hangingPunct="1">
        <a:lnSpc>
          <a:spcPct val="90000"/>
        </a:lnSpc>
        <a:spcBef>
          <a:spcPts val="3200"/>
        </a:spcBef>
        <a:buFont typeface="Arial" panose="020B0604020202020204" pitchFamily="34" charset="0"/>
        <a:buChar char="•"/>
        <a:defRPr sz="11520" kern="1200">
          <a:solidFill>
            <a:schemeClr val="tx1"/>
          </a:solidFill>
          <a:latin typeface="+mn-lt"/>
          <a:ea typeface="+mn-ea"/>
          <a:cs typeface="+mn-cs"/>
        </a:defRPr>
      </a:lvl7pPr>
      <a:lvl8pPr marL="21946423" indent="-1463095" algn="l" defTabSz="5852379" rtl="0" eaLnBrk="1" latinLnBrk="0" hangingPunct="1">
        <a:lnSpc>
          <a:spcPct val="90000"/>
        </a:lnSpc>
        <a:spcBef>
          <a:spcPts val="3200"/>
        </a:spcBef>
        <a:buFont typeface="Arial" panose="020B0604020202020204" pitchFamily="34" charset="0"/>
        <a:buChar char="•"/>
        <a:defRPr sz="11520" kern="1200">
          <a:solidFill>
            <a:schemeClr val="tx1"/>
          </a:solidFill>
          <a:latin typeface="+mn-lt"/>
          <a:ea typeface="+mn-ea"/>
          <a:cs typeface="+mn-cs"/>
        </a:defRPr>
      </a:lvl8pPr>
      <a:lvl9pPr marL="24872613" indent="-1463095" algn="l" defTabSz="5852379" rtl="0" eaLnBrk="1" latinLnBrk="0" hangingPunct="1">
        <a:lnSpc>
          <a:spcPct val="90000"/>
        </a:lnSpc>
        <a:spcBef>
          <a:spcPts val="3200"/>
        </a:spcBef>
        <a:buFont typeface="Arial" panose="020B0604020202020204" pitchFamily="34" charset="0"/>
        <a:buChar char="•"/>
        <a:defRPr sz="11520" kern="1200">
          <a:solidFill>
            <a:schemeClr val="tx1"/>
          </a:solidFill>
          <a:latin typeface="+mn-lt"/>
          <a:ea typeface="+mn-ea"/>
          <a:cs typeface="+mn-cs"/>
        </a:defRPr>
      </a:lvl9pPr>
    </p:bodyStyle>
    <p:otherStyle>
      <a:defPPr>
        <a:defRPr lang="en-US"/>
      </a:defPPr>
      <a:lvl1pPr marL="0" algn="l" defTabSz="5852379" rtl="0" eaLnBrk="1" latinLnBrk="0" hangingPunct="1">
        <a:defRPr sz="11520" kern="1200">
          <a:solidFill>
            <a:schemeClr val="tx1"/>
          </a:solidFill>
          <a:latin typeface="+mn-lt"/>
          <a:ea typeface="+mn-ea"/>
          <a:cs typeface="+mn-cs"/>
        </a:defRPr>
      </a:lvl1pPr>
      <a:lvl2pPr marL="2926190" algn="l" defTabSz="5852379" rtl="0" eaLnBrk="1" latinLnBrk="0" hangingPunct="1">
        <a:defRPr sz="11520" kern="1200">
          <a:solidFill>
            <a:schemeClr val="tx1"/>
          </a:solidFill>
          <a:latin typeface="+mn-lt"/>
          <a:ea typeface="+mn-ea"/>
          <a:cs typeface="+mn-cs"/>
        </a:defRPr>
      </a:lvl2pPr>
      <a:lvl3pPr marL="5852379" algn="l" defTabSz="5852379" rtl="0" eaLnBrk="1" latinLnBrk="0" hangingPunct="1">
        <a:defRPr sz="11520" kern="1200">
          <a:solidFill>
            <a:schemeClr val="tx1"/>
          </a:solidFill>
          <a:latin typeface="+mn-lt"/>
          <a:ea typeface="+mn-ea"/>
          <a:cs typeface="+mn-cs"/>
        </a:defRPr>
      </a:lvl3pPr>
      <a:lvl4pPr marL="8778569" algn="l" defTabSz="5852379" rtl="0" eaLnBrk="1" latinLnBrk="0" hangingPunct="1">
        <a:defRPr sz="11520" kern="1200">
          <a:solidFill>
            <a:schemeClr val="tx1"/>
          </a:solidFill>
          <a:latin typeface="+mn-lt"/>
          <a:ea typeface="+mn-ea"/>
          <a:cs typeface="+mn-cs"/>
        </a:defRPr>
      </a:lvl4pPr>
      <a:lvl5pPr marL="11704759" algn="l" defTabSz="5852379" rtl="0" eaLnBrk="1" latinLnBrk="0" hangingPunct="1">
        <a:defRPr sz="11520" kern="1200">
          <a:solidFill>
            <a:schemeClr val="tx1"/>
          </a:solidFill>
          <a:latin typeface="+mn-lt"/>
          <a:ea typeface="+mn-ea"/>
          <a:cs typeface="+mn-cs"/>
        </a:defRPr>
      </a:lvl5pPr>
      <a:lvl6pPr marL="14630949" algn="l" defTabSz="5852379" rtl="0" eaLnBrk="1" latinLnBrk="0" hangingPunct="1">
        <a:defRPr sz="11520" kern="1200">
          <a:solidFill>
            <a:schemeClr val="tx1"/>
          </a:solidFill>
          <a:latin typeface="+mn-lt"/>
          <a:ea typeface="+mn-ea"/>
          <a:cs typeface="+mn-cs"/>
        </a:defRPr>
      </a:lvl6pPr>
      <a:lvl7pPr marL="17557138" algn="l" defTabSz="5852379" rtl="0" eaLnBrk="1" latinLnBrk="0" hangingPunct="1">
        <a:defRPr sz="11520" kern="1200">
          <a:solidFill>
            <a:schemeClr val="tx1"/>
          </a:solidFill>
          <a:latin typeface="+mn-lt"/>
          <a:ea typeface="+mn-ea"/>
          <a:cs typeface="+mn-cs"/>
        </a:defRPr>
      </a:lvl7pPr>
      <a:lvl8pPr marL="20483328" algn="l" defTabSz="5852379" rtl="0" eaLnBrk="1" latinLnBrk="0" hangingPunct="1">
        <a:defRPr sz="11520" kern="1200">
          <a:solidFill>
            <a:schemeClr val="tx1"/>
          </a:solidFill>
          <a:latin typeface="+mn-lt"/>
          <a:ea typeface="+mn-ea"/>
          <a:cs typeface="+mn-cs"/>
        </a:defRPr>
      </a:lvl8pPr>
      <a:lvl9pPr marL="23409518" algn="l" defTabSz="5852379" rtl="0" eaLnBrk="1" latinLnBrk="0" hangingPunct="1">
        <a:defRPr sz="1152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10"/>
            <a:ext cx="28392120" cy="8483603"/>
          </a:xfrm>
          <a:prstGeom prst="rect">
            <a:avLst/>
          </a:prstGeom>
        </p:spPr>
        <p:txBody>
          <a:bodyPr vert="horz" lIns="91440" tIns="45720" rIns="91440" bIns="45720" rtlCol="0" anchor="ctr">
            <a:normAutofit/>
          </a:bodyPr>
          <a:lstStyle/>
          <a:p>
            <a:r>
              <a:rPr lang="sv-SE"/>
              <a:t>Klicka här för att ändra mall för rubrikformat</a:t>
            </a:r>
            <a:endParaRPr lang="en-US" dirty="0"/>
          </a:p>
        </p:txBody>
      </p:sp>
      <p:sp>
        <p:nvSpPr>
          <p:cNvPr id="3" name="Text Placeholder 2"/>
          <p:cNvSpPr>
            <a:spLocks noGrp="1"/>
          </p:cNvSpPr>
          <p:nvPr>
            <p:ph type="body" idx="1"/>
          </p:nvPr>
        </p:nvSpPr>
        <p:spPr>
          <a:xfrm>
            <a:off x="2263140" y="11684000"/>
            <a:ext cx="28392120" cy="27848563"/>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2"/>
          </p:nvPr>
        </p:nvSpPr>
        <p:spPr>
          <a:xfrm>
            <a:off x="2263140" y="40680650"/>
            <a:ext cx="7406640" cy="2336800"/>
          </a:xfrm>
          <a:prstGeom prst="rect">
            <a:avLst/>
          </a:prstGeom>
        </p:spPr>
        <p:txBody>
          <a:bodyPr vert="horz" lIns="91440" tIns="45720" rIns="91440" bIns="45720" rtlCol="0" anchor="ctr"/>
          <a:lstStyle>
            <a:lvl1pPr algn="l">
              <a:defRPr sz="4320">
                <a:solidFill>
                  <a:schemeClr val="tx1">
                    <a:tint val="75000"/>
                  </a:schemeClr>
                </a:solidFill>
              </a:defRPr>
            </a:lvl1pPr>
          </a:lstStyle>
          <a:p>
            <a:fld id="{C764DE79-268F-4C1A-8933-263129D2AF90}" type="datetimeFigureOut">
              <a:rPr lang="en-US" dirty="0"/>
              <a:t>6/10/2024</a:t>
            </a:fld>
            <a:endParaRPr lang="en-US" dirty="0"/>
          </a:p>
        </p:txBody>
      </p:sp>
      <p:sp>
        <p:nvSpPr>
          <p:cNvPr id="5" name="Footer Placeholder 4"/>
          <p:cNvSpPr>
            <a:spLocks noGrp="1"/>
          </p:cNvSpPr>
          <p:nvPr>
            <p:ph type="ftr" sz="quarter" idx="3"/>
          </p:nvPr>
        </p:nvSpPr>
        <p:spPr>
          <a:xfrm>
            <a:off x="10904220" y="40680650"/>
            <a:ext cx="11109960" cy="23368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248620" y="40680650"/>
            <a:ext cx="7406640" cy="2336800"/>
          </a:xfrm>
          <a:prstGeom prst="rect">
            <a:avLst/>
          </a:prstGeom>
        </p:spPr>
        <p:txBody>
          <a:bodyPr vert="horz" lIns="91440" tIns="45720" rIns="91440" bIns="45720" rtlCol="0" anchor="ctr"/>
          <a:lstStyle>
            <a:lvl1pPr algn="r">
              <a:defRPr sz="432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045478522"/>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microsoft.com/office/2018/10/relationships/comments" Target="../comments/modernComment_105_AD075992.xml"/><Relationship Id="rId1" Type="http://schemas.openxmlformats.org/officeDocument/2006/relationships/slideLayout" Target="../slideLayouts/slideLayout13.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ccss.stjude.org/" TargetMode="Externa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28771839" y="367703"/>
            <a:ext cx="3967001" cy="3295135"/>
            <a:chOff x="24847070" y="1"/>
            <a:chExt cx="8071330" cy="6135500"/>
          </a:xfrm>
        </p:grpSpPr>
        <p:sp>
          <p:nvSpPr>
            <p:cNvPr id="23" name="Rectangle 22">
              <a:extLst>
                <a:ext uri="{FF2B5EF4-FFF2-40B4-BE49-F238E27FC236}">
                  <a16:creationId xmlns:a16="http://schemas.microsoft.com/office/drawing/2014/main" id="{4AF1B0FA-B0AA-2B46-A7A4-FD5DA7C4FAA8}"/>
                </a:ext>
              </a:extLst>
            </p:cNvPr>
            <p:cNvSpPr/>
            <p:nvPr/>
          </p:nvSpPr>
          <p:spPr>
            <a:xfrm>
              <a:off x="24847070" y="1"/>
              <a:ext cx="8071330" cy="6135500"/>
            </a:xfrm>
            <a:prstGeom prst="rect">
              <a:avLst/>
            </a:prstGeom>
            <a:solidFill>
              <a:srgbClr val="6E8D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643" dirty="0"/>
            </a:p>
          </p:txBody>
        </p:sp>
        <p:pic>
          <p:nvPicPr>
            <p:cNvPr id="24" name="Picture 23">
              <a:extLst>
                <a:ext uri="{FF2B5EF4-FFF2-40B4-BE49-F238E27FC236}">
                  <a16:creationId xmlns:a16="http://schemas.microsoft.com/office/drawing/2014/main" id="{CB339BC0-20F2-314A-A450-ED7984D100A7}"/>
                </a:ext>
              </a:extLst>
            </p:cNvPr>
            <p:cNvPicPr>
              <a:picLocks noChangeAspect="1"/>
            </p:cNvPicPr>
            <p:nvPr/>
          </p:nvPicPr>
          <p:blipFill>
            <a:blip r:embed="rId3"/>
            <a:stretch>
              <a:fillRect/>
            </a:stretch>
          </p:blipFill>
          <p:spPr>
            <a:xfrm>
              <a:off x="25072171" y="808246"/>
              <a:ext cx="7303598" cy="4382158"/>
            </a:xfrm>
            <a:prstGeom prst="rect">
              <a:avLst/>
            </a:prstGeom>
          </p:spPr>
        </p:pic>
      </p:grpSp>
      <p:sp>
        <p:nvSpPr>
          <p:cNvPr id="25" name="Rectangle 24">
            <a:extLst>
              <a:ext uri="{FF2B5EF4-FFF2-40B4-BE49-F238E27FC236}">
                <a16:creationId xmlns:a16="http://schemas.microsoft.com/office/drawing/2014/main" id="{99091C6E-7765-DF42-874E-4F30555DB04B}"/>
              </a:ext>
            </a:extLst>
          </p:cNvPr>
          <p:cNvSpPr/>
          <p:nvPr/>
        </p:nvSpPr>
        <p:spPr>
          <a:xfrm>
            <a:off x="1" y="12249"/>
            <a:ext cx="24582236" cy="6248229"/>
          </a:xfrm>
          <a:prstGeom prst="rect">
            <a:avLst/>
          </a:prstGeom>
          <a:solidFill>
            <a:srgbClr val="811D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643" dirty="0"/>
          </a:p>
        </p:txBody>
      </p:sp>
      <p:sp>
        <p:nvSpPr>
          <p:cNvPr id="3" name="Title 1">
            <a:extLst>
              <a:ext uri="{FF2B5EF4-FFF2-40B4-BE49-F238E27FC236}">
                <a16:creationId xmlns:a16="http://schemas.microsoft.com/office/drawing/2014/main" id="{E246E557-148D-5048-8547-23251FA7D976}"/>
              </a:ext>
            </a:extLst>
          </p:cNvPr>
          <p:cNvSpPr txBox="1">
            <a:spLocks/>
          </p:cNvSpPr>
          <p:nvPr/>
        </p:nvSpPr>
        <p:spPr>
          <a:xfrm>
            <a:off x="-42834" y="30327"/>
            <a:ext cx="24625071" cy="5989058"/>
          </a:xfrm>
          <a:prstGeom prst="rect">
            <a:avLst/>
          </a:prstGeom>
        </p:spPr>
        <p:txBody>
          <a:bodyPr lIns="457200" tIns="274320" rIns="365760" bIns="59091"/>
          <a:lstStyle>
            <a:lvl1pPr algn="ctr">
              <a:defRPr b="1" i="0" baseline="0">
                <a:solidFill>
                  <a:schemeClr val="bg1"/>
                </a:solidFill>
                <a:latin typeface="Corbel"/>
                <a:cs typeface="Corbel"/>
              </a:defRPr>
            </a:lvl1pPr>
          </a:lstStyle>
          <a:p>
            <a:pPr algn="l"/>
            <a:r>
              <a:rPr lang="en-US" sz="7200" kern="100" dirty="0">
                <a:latin typeface="Arial" panose="020B0604020202020204" pitchFamily="34" charset="0"/>
                <a:ea typeface="Calibri" panose="020F0502020204030204" pitchFamily="34" charset="0"/>
                <a:cs typeface="Arial" panose="020B0604020202020204" pitchFamily="34" charset="0"/>
              </a:rPr>
              <a:t>Inherited genetic susceptibility of basal cell carcinoma (BCC) and its contribution to risk prediction among long-term survivors of childhood cancer: a St. Jude Lifetime Cohort (SJLIFE) and Childhood Cancer Survivor Study (CCSS) report</a:t>
            </a:r>
            <a:endParaRPr lang="sv-US" sz="7200"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8" name="Text Placeholder 14">
            <a:extLst>
              <a:ext uri="{FF2B5EF4-FFF2-40B4-BE49-F238E27FC236}">
                <a16:creationId xmlns:a16="http://schemas.microsoft.com/office/drawing/2014/main" id="{E112F8E5-2E12-AA49-880A-FAEF7A472E6C}"/>
              </a:ext>
            </a:extLst>
          </p:cNvPr>
          <p:cNvSpPr txBox="1">
            <a:spLocks/>
          </p:cNvSpPr>
          <p:nvPr/>
        </p:nvSpPr>
        <p:spPr>
          <a:xfrm>
            <a:off x="11846645" y="9167182"/>
            <a:ext cx="20869016" cy="1143000"/>
          </a:xfrm>
          <a:prstGeom prst="rect">
            <a:avLst/>
          </a:prstGeom>
          <a:solidFill>
            <a:srgbClr val="6E8DB1"/>
          </a:solidFill>
          <a:ln>
            <a:noFill/>
          </a:ln>
        </p:spPr>
        <p:txBody>
          <a:bodyPr vert="horz" lIns="731520" anchor="ctr" anchorCtr="0"/>
          <a:lstStyle>
            <a:lvl1pPr>
              <a:defRPr sz="4800">
                <a:solidFill>
                  <a:schemeClr val="bg1"/>
                </a:solidFill>
              </a:defRPr>
            </a:lvl1pPr>
          </a:lstStyle>
          <a:p>
            <a:pPr algn="ctr" defTabSz="5679627">
              <a:lnSpc>
                <a:spcPts val="6463"/>
              </a:lnSpc>
              <a:spcBef>
                <a:spcPct val="20000"/>
              </a:spcBef>
              <a:defRPr/>
            </a:pPr>
            <a:r>
              <a:rPr lang="en-US" sz="5486" b="1" kern="0" dirty="0">
                <a:latin typeface="Arial" panose="020B0604020202020204" pitchFamily="34" charset="0"/>
                <a:cs typeface="Arial" panose="020B0604020202020204" pitchFamily="34" charset="0"/>
              </a:rPr>
              <a:t>Methods</a:t>
            </a:r>
          </a:p>
        </p:txBody>
      </p:sp>
      <p:sp>
        <p:nvSpPr>
          <p:cNvPr id="11" name="Text Placeholder 14">
            <a:extLst>
              <a:ext uri="{FF2B5EF4-FFF2-40B4-BE49-F238E27FC236}">
                <a16:creationId xmlns:a16="http://schemas.microsoft.com/office/drawing/2014/main" id="{A9D23923-F007-B948-B41D-03CC4E39D5F0}"/>
              </a:ext>
            </a:extLst>
          </p:cNvPr>
          <p:cNvSpPr txBox="1">
            <a:spLocks/>
          </p:cNvSpPr>
          <p:nvPr/>
        </p:nvSpPr>
        <p:spPr>
          <a:xfrm>
            <a:off x="179558" y="38626831"/>
            <a:ext cx="15860952" cy="1143000"/>
          </a:xfrm>
          <a:prstGeom prst="rect">
            <a:avLst/>
          </a:prstGeom>
          <a:solidFill>
            <a:srgbClr val="6E8DB1"/>
          </a:solidFill>
          <a:ln>
            <a:noFill/>
          </a:ln>
        </p:spPr>
        <p:txBody>
          <a:bodyPr vert="horz" lIns="731520" anchor="ctr" anchorCtr="0"/>
          <a:lstStyle>
            <a:lvl1pPr>
              <a:defRPr sz="4800">
                <a:solidFill>
                  <a:schemeClr val="bg1"/>
                </a:solidFill>
                <a:latin typeface="+mj-lt"/>
              </a:defRPr>
            </a:lvl1pPr>
          </a:lstStyle>
          <a:p>
            <a:pPr algn="ctr" defTabSz="5679627">
              <a:lnSpc>
                <a:spcPts val="6463"/>
              </a:lnSpc>
              <a:spcBef>
                <a:spcPct val="20000"/>
              </a:spcBef>
              <a:defRPr/>
            </a:pPr>
            <a:r>
              <a:rPr lang="en-US" sz="5486" b="1" kern="0" dirty="0">
                <a:latin typeface="Arial" panose="020B0604020202020204" pitchFamily="34" charset="0"/>
                <a:cs typeface="Arial" panose="020B0604020202020204" pitchFamily="34" charset="0"/>
              </a:rPr>
              <a:t>Conclusions</a:t>
            </a:r>
          </a:p>
        </p:txBody>
      </p:sp>
      <p:sp>
        <p:nvSpPr>
          <p:cNvPr id="12" name="Text Placeholder 16">
            <a:extLst>
              <a:ext uri="{FF2B5EF4-FFF2-40B4-BE49-F238E27FC236}">
                <a16:creationId xmlns:a16="http://schemas.microsoft.com/office/drawing/2014/main" id="{3CE91384-86BB-2149-94E2-EEE937AE6B77}"/>
              </a:ext>
            </a:extLst>
          </p:cNvPr>
          <p:cNvSpPr txBox="1">
            <a:spLocks/>
          </p:cNvSpPr>
          <p:nvPr/>
        </p:nvSpPr>
        <p:spPr>
          <a:xfrm>
            <a:off x="218347" y="10439530"/>
            <a:ext cx="11802777" cy="6942668"/>
          </a:xfrm>
          <a:prstGeom prst="rect">
            <a:avLst/>
          </a:prstGeom>
        </p:spPr>
        <p:txBody>
          <a:bodyPr vert="horz" lIns="118182" tIns="59091" rIns="118182" bIns="59091" anchor="t" anchorCtr="0"/>
          <a:lstStyle>
            <a:lvl1pPr>
              <a:lnSpc>
                <a:spcPct val="100000"/>
              </a:lnSpc>
              <a:buFont typeface="Arial" pitchFamily="34" charset="0"/>
              <a:buChar char="•"/>
              <a:defRPr sz="2800" b="0" baseline="0">
                <a:latin typeface="+mn-lt"/>
                <a:cs typeface="Georgia"/>
              </a:defRPr>
            </a:lvl1pPr>
          </a:lstStyle>
          <a:p>
            <a:pPr marL="457200" indent="-457200">
              <a:spcBef>
                <a:spcPts val="2200"/>
              </a:spcBef>
            </a:pPr>
            <a:r>
              <a:rPr lang="en-US" sz="3600" dirty="0">
                <a:latin typeface="Arial" panose="020B0604020202020204" pitchFamily="34" charset="0"/>
                <a:ea typeface="Calibri" panose="020F0502020204030204" pitchFamily="34" charset="0"/>
                <a:cs typeface="Arial" panose="020B0604020202020204" pitchFamily="34" charset="0"/>
              </a:rPr>
              <a:t>Survivors of childhood cancer have </a:t>
            </a:r>
            <a:r>
              <a:rPr lang="en-US" sz="3600" u="sng" dirty="0">
                <a:latin typeface="Arial" panose="020B0604020202020204" pitchFamily="34" charset="0"/>
                <a:ea typeface="Calibri" panose="020F0502020204030204" pitchFamily="34" charset="0"/>
                <a:cs typeface="Arial" panose="020B0604020202020204" pitchFamily="34" charset="0"/>
              </a:rPr>
              <a:t>greater risk</a:t>
            </a:r>
            <a:r>
              <a:rPr lang="en-US" sz="3600" dirty="0">
                <a:latin typeface="Arial" panose="020B0604020202020204" pitchFamily="34" charset="0"/>
                <a:ea typeface="Calibri" panose="020F0502020204030204" pitchFamily="34" charset="0"/>
                <a:cs typeface="Arial" panose="020B0604020202020204" pitchFamily="34" charset="0"/>
              </a:rPr>
              <a:t> of developing basal cell carcinoma (BCC) compared to the general population. Other critical aspects include: </a:t>
            </a:r>
          </a:p>
          <a:p>
            <a:pPr marL="914400" lvl="1" indent="-457200">
              <a:spcBef>
                <a:spcPts val="1600"/>
              </a:spcBef>
              <a:buFont typeface="Courier New" panose="02070309020205020404" pitchFamily="49" charset="0"/>
              <a:buChar char="o"/>
            </a:pPr>
            <a:r>
              <a:rPr lang="en-US" sz="2800" dirty="0">
                <a:latin typeface="Arial" panose="020B0604020202020204" pitchFamily="34" charset="0"/>
                <a:ea typeface="Calibri" panose="020F0502020204030204" pitchFamily="34" charset="0"/>
                <a:cs typeface="Arial" panose="020B0604020202020204" pitchFamily="34" charset="0"/>
              </a:rPr>
              <a:t>Younger age at 1</a:t>
            </a:r>
            <a:r>
              <a:rPr lang="en-US" sz="2800" baseline="30000" dirty="0">
                <a:latin typeface="Arial" panose="020B0604020202020204" pitchFamily="34" charset="0"/>
                <a:ea typeface="Calibri" panose="020F0502020204030204" pitchFamily="34" charset="0"/>
                <a:cs typeface="Arial" panose="020B0604020202020204" pitchFamily="34" charset="0"/>
              </a:rPr>
              <a:t>st</a:t>
            </a:r>
            <a:r>
              <a:rPr lang="en-US" sz="2800" dirty="0">
                <a:latin typeface="Arial" panose="020B0604020202020204" pitchFamily="34" charset="0"/>
                <a:ea typeface="Calibri" panose="020F0502020204030204" pitchFamily="34" charset="0"/>
                <a:cs typeface="Arial" panose="020B0604020202020204" pitchFamily="34" charset="0"/>
              </a:rPr>
              <a:t> skin cancer diagnosis (mean = 37y) and higher frequency of multiple BCCs (&gt;25% of affected survivors); and</a:t>
            </a:r>
          </a:p>
          <a:p>
            <a:pPr marL="914400" lvl="1" indent="-457200">
              <a:spcBef>
                <a:spcPts val="1600"/>
              </a:spcBef>
              <a:buFont typeface="Courier New" panose="02070309020205020404" pitchFamily="49" charset="0"/>
              <a:buChar char="o"/>
            </a:pPr>
            <a:r>
              <a:rPr lang="en-US" sz="2800" dirty="0">
                <a:latin typeface="Arial" panose="020B0604020202020204" pitchFamily="34" charset="0"/>
                <a:ea typeface="Calibri" panose="020F0502020204030204" pitchFamily="34" charset="0"/>
                <a:cs typeface="Arial" panose="020B0604020202020204" pitchFamily="34" charset="0"/>
              </a:rPr>
              <a:t>Treatment risk factors, including dose-response relationship between BCC risk and radiation therapy (RT) dose.</a:t>
            </a:r>
          </a:p>
          <a:p>
            <a:pPr marL="457200" indent="-457200">
              <a:spcBef>
                <a:spcPts val="2200"/>
              </a:spcBef>
            </a:pPr>
            <a:r>
              <a:rPr lang="en-US" sz="3600" u="sng" dirty="0">
                <a:latin typeface="Arial" panose="020B0604020202020204" pitchFamily="34" charset="0"/>
                <a:ea typeface="Calibri" panose="020F0502020204030204" pitchFamily="34" charset="0"/>
                <a:cs typeface="Arial" panose="020B0604020202020204" pitchFamily="34" charset="0"/>
              </a:rPr>
              <a:t>Genetic</a:t>
            </a:r>
            <a:r>
              <a:rPr lang="en-US" sz="3600" dirty="0">
                <a:latin typeface="Arial" panose="020B0604020202020204" pitchFamily="34" charset="0"/>
                <a:ea typeface="Calibri" panose="020F0502020204030204" pitchFamily="34" charset="0"/>
                <a:cs typeface="Arial" panose="020B0604020202020204" pitchFamily="34" charset="0"/>
              </a:rPr>
              <a:t> predisposition for BCC, especially related to BCC syndromes, should be considered</a:t>
            </a:r>
            <a:endParaRPr lang="en-US" sz="3600" u="sng" dirty="0">
              <a:latin typeface="Arial" panose="020B0604020202020204" pitchFamily="34" charset="0"/>
              <a:ea typeface="Calibri" panose="020F0502020204030204" pitchFamily="34" charset="0"/>
              <a:cs typeface="Arial" panose="020B0604020202020204" pitchFamily="34" charset="0"/>
            </a:endParaRPr>
          </a:p>
          <a:p>
            <a:pPr marL="457200" indent="-457200">
              <a:spcBef>
                <a:spcPts val="2200"/>
              </a:spcBef>
            </a:pPr>
            <a:r>
              <a:rPr lang="en-US" sz="3600" u="sng" dirty="0">
                <a:latin typeface="Arial" panose="020B0604020202020204" pitchFamily="34" charset="0"/>
                <a:ea typeface="Calibri" panose="020F0502020204030204" pitchFamily="34" charset="0"/>
                <a:cs typeface="Arial" panose="020B0604020202020204" pitchFamily="34" charset="0"/>
              </a:rPr>
              <a:t>Aim</a:t>
            </a:r>
            <a:r>
              <a:rPr lang="en-US" sz="3600" dirty="0">
                <a:latin typeface="Arial" panose="020B0604020202020204" pitchFamily="34" charset="0"/>
                <a:ea typeface="Calibri" panose="020F0502020204030204" pitchFamily="34" charset="0"/>
                <a:cs typeface="Arial" panose="020B0604020202020204" pitchFamily="34" charset="0"/>
              </a:rPr>
              <a:t>: </a:t>
            </a:r>
            <a:r>
              <a:rPr lang="en-US" sz="3600" dirty="0">
                <a:solidFill>
                  <a:srgbClr val="FF0000"/>
                </a:solidFill>
                <a:latin typeface="Arial" panose="020B0604020202020204" pitchFamily="34" charset="0"/>
                <a:ea typeface="Calibri" panose="020F0502020204030204" pitchFamily="34" charset="0"/>
                <a:cs typeface="Arial" panose="020B0604020202020204" pitchFamily="34" charset="0"/>
              </a:rPr>
              <a:t>To a</a:t>
            </a:r>
            <a:r>
              <a:rPr lang="en-US" sz="3600" dirty="0">
                <a:latin typeface="Arial" panose="020B0604020202020204" pitchFamily="34" charset="0"/>
                <a:ea typeface="Calibri" panose="020F0502020204030204" pitchFamily="34" charset="0"/>
                <a:cs typeface="Arial" panose="020B0604020202020204" pitchFamily="34" charset="0"/>
              </a:rPr>
              <a:t>ssess whether genetic factors, e.g., pathogenic/ likely pathogenic (P/LP) variants or polygenic risk scores (PRSs), improve BCC </a:t>
            </a:r>
            <a:r>
              <a:rPr lang="en-US" sz="3600" strike="sngStrike" dirty="0">
                <a:latin typeface="Arial" panose="020B0604020202020204" pitchFamily="34" charset="0"/>
                <a:ea typeface="Calibri" panose="020F0502020204030204" pitchFamily="34" charset="0"/>
                <a:cs typeface="Arial" panose="020B0604020202020204" pitchFamily="34" charset="0"/>
              </a:rPr>
              <a:t>clinical</a:t>
            </a:r>
            <a:r>
              <a:rPr lang="en-US" sz="3600" dirty="0">
                <a:latin typeface="Arial" panose="020B0604020202020204" pitchFamily="34" charset="0"/>
                <a:ea typeface="Calibri" panose="020F0502020204030204" pitchFamily="34" charset="0"/>
                <a:cs typeface="Arial" panose="020B0604020202020204" pitchFamily="34" charset="0"/>
              </a:rPr>
              <a:t> risk prediction</a:t>
            </a:r>
            <a:endParaRPr lang="sv-SE" sz="3600" dirty="0">
              <a:latin typeface="Arial" panose="020B0604020202020204" pitchFamily="34" charset="0"/>
              <a:ea typeface="Calibri" panose="020F0502020204030204" pitchFamily="34" charset="0"/>
              <a:cs typeface="Arial" panose="020B0604020202020204" pitchFamily="34" charset="0"/>
            </a:endParaRPr>
          </a:p>
        </p:txBody>
      </p:sp>
      <p:sp>
        <p:nvSpPr>
          <p:cNvPr id="13" name="Text Placeholder 16">
            <a:extLst>
              <a:ext uri="{FF2B5EF4-FFF2-40B4-BE49-F238E27FC236}">
                <a16:creationId xmlns:a16="http://schemas.microsoft.com/office/drawing/2014/main" id="{679B2A72-592A-8B46-ACCB-6C8957F61589}"/>
              </a:ext>
            </a:extLst>
          </p:cNvPr>
          <p:cNvSpPr txBox="1">
            <a:spLocks/>
          </p:cNvSpPr>
          <p:nvPr/>
        </p:nvSpPr>
        <p:spPr>
          <a:xfrm>
            <a:off x="11598443" y="10409394"/>
            <a:ext cx="20889415" cy="7041722"/>
          </a:xfrm>
          <a:prstGeom prst="rect">
            <a:avLst/>
          </a:prstGeom>
        </p:spPr>
        <p:txBody>
          <a:bodyPr vert="horz" lIns="118182" tIns="59091" rIns="118182" bIns="59091" anchor="t" anchorCtr="0"/>
          <a:lstStyle>
            <a:lvl1pPr>
              <a:lnSpc>
                <a:spcPct val="100000"/>
              </a:lnSpc>
              <a:buFont typeface="Arial" pitchFamily="34" charset="0"/>
              <a:buChar char="•"/>
              <a:defRPr sz="2800" b="0" baseline="0">
                <a:latin typeface="+mn-lt"/>
                <a:cs typeface="Georgia"/>
              </a:defRPr>
            </a:lvl1pPr>
            <a:lvl2pPr marL="390525" indent="0">
              <a:buFont typeface="Arial" pitchFamily="34" charset="0"/>
              <a:buChar char="•"/>
              <a:tabLst/>
              <a:defRPr sz="2800" b="0" baseline="0">
                <a:latin typeface="+mn-lt"/>
              </a:defRPr>
            </a:lvl2pPr>
          </a:lstStyle>
          <a:p>
            <a:pPr marL="668843" indent="-355323" defTabSz="5679627">
              <a:defRPr/>
            </a:pPr>
            <a:r>
              <a:rPr lang="en-US" sz="3200" dirty="0">
                <a:latin typeface="Arial" panose="020B0604020202020204" pitchFamily="34" charset="0"/>
                <a:ea typeface="Calibri" panose="020F0502020204030204" pitchFamily="34" charset="0"/>
                <a:cs typeface="Arial" panose="020B0604020202020204" pitchFamily="34" charset="0"/>
              </a:rPr>
              <a:t>Analyses used whole-genome/-exome sequencing (WGS/WES) and imputed array-based genotype data from 5-year survivors in SJLIFE (completed campus visit) and CCSS (completed baseline survey)</a:t>
            </a:r>
          </a:p>
          <a:p>
            <a:pPr marL="1275545" lvl="1" indent="-571500" defTabSz="5679627">
              <a:buFont typeface="Courier New" panose="02070309020205020404" pitchFamily="49" charset="0"/>
              <a:buChar char="o"/>
              <a:defRPr/>
            </a:pPr>
            <a:r>
              <a:rPr lang="en-US" dirty="0">
                <a:latin typeface="Arial" panose="020B0604020202020204" pitchFamily="34" charset="0"/>
                <a:ea typeface="Calibri" panose="020F0502020204030204" pitchFamily="34" charset="0"/>
                <a:cs typeface="Arial" panose="020B0604020202020204" pitchFamily="34" charset="0"/>
              </a:rPr>
              <a:t>Limited to European (EUR) ancestry survivors (&gt;95% BCCs occur in Non-Hispanic White survivors)</a:t>
            </a:r>
          </a:p>
          <a:p>
            <a:pPr marL="1275545" lvl="1" indent="-571500" defTabSz="5679627">
              <a:buFont typeface="Courier New" panose="02070309020205020404" pitchFamily="49" charset="0"/>
              <a:buChar char="o"/>
              <a:defRPr/>
            </a:pPr>
            <a:r>
              <a:rPr lang="en-US" dirty="0">
                <a:latin typeface="Arial" panose="020B0604020202020204" pitchFamily="34" charset="0"/>
                <a:ea typeface="Calibri" panose="020F0502020204030204" pitchFamily="34" charset="0"/>
                <a:cs typeface="Arial" panose="020B0604020202020204" pitchFamily="34" charset="0"/>
              </a:rPr>
              <a:t>BCCs reported ≥5y post-primary cancer diagnosis confirmed by pathologist/oncologist, with ICD-O behavior code 3</a:t>
            </a:r>
          </a:p>
          <a:p>
            <a:pPr marL="668843" indent="-355323" defTabSz="5679627">
              <a:spcBef>
                <a:spcPts val="1200"/>
              </a:spcBef>
              <a:defRPr/>
            </a:pPr>
            <a:r>
              <a:rPr lang="en-US" sz="3200" u="sng" dirty="0">
                <a:latin typeface="Arial" panose="020B0604020202020204" pitchFamily="34" charset="0"/>
                <a:ea typeface="Calibri" panose="020F0502020204030204" pitchFamily="34" charset="0"/>
                <a:cs typeface="Arial" panose="020B0604020202020204" pitchFamily="34" charset="0"/>
              </a:rPr>
              <a:t>P/LP variants</a:t>
            </a:r>
            <a:r>
              <a:rPr lang="en-US" sz="3200" dirty="0">
                <a:latin typeface="Arial" panose="020B0604020202020204" pitchFamily="34" charset="0"/>
                <a:ea typeface="Calibri" panose="020F0502020204030204" pitchFamily="34" charset="0"/>
                <a:cs typeface="Arial" panose="020B0604020202020204" pitchFamily="34" charset="0"/>
              </a:rPr>
              <a:t>: Carriers identified using WES data, considering 18 genes evaluated in BCC clinical genetic testing panels (Blueprint, </a:t>
            </a:r>
            <a:r>
              <a:rPr lang="en-US" sz="3200" dirty="0" err="1">
                <a:latin typeface="Arial" panose="020B0604020202020204" pitchFamily="34" charset="0"/>
                <a:ea typeface="Calibri" panose="020F0502020204030204" pitchFamily="34" charset="0"/>
                <a:cs typeface="Arial" panose="020B0604020202020204" pitchFamily="34" charset="0"/>
              </a:rPr>
              <a:t>GeneDx</a:t>
            </a:r>
            <a:r>
              <a:rPr lang="en-US" sz="3200" dirty="0">
                <a:latin typeface="Arial" panose="020B0604020202020204" pitchFamily="34" charset="0"/>
                <a:ea typeface="Calibri" panose="020F0502020204030204" pitchFamily="34" charset="0"/>
                <a:cs typeface="Arial" panose="020B0604020202020204" pitchFamily="34" charset="0"/>
              </a:rPr>
              <a:t>, </a:t>
            </a:r>
            <a:r>
              <a:rPr lang="en-US" sz="3200" dirty="0" err="1">
                <a:latin typeface="Arial" panose="020B0604020202020204" pitchFamily="34" charset="0"/>
                <a:ea typeface="Calibri" panose="020F0502020204030204" pitchFamily="34" charset="0"/>
                <a:cs typeface="Arial" panose="020B0604020202020204" pitchFamily="34" charset="0"/>
              </a:rPr>
              <a:t>Invitae</a:t>
            </a:r>
            <a:r>
              <a:rPr lang="en-US" sz="3200" dirty="0">
                <a:latin typeface="Arial" panose="020B0604020202020204" pitchFamily="34" charset="0"/>
                <a:ea typeface="Calibri" panose="020F0502020204030204" pitchFamily="34" charset="0"/>
                <a:cs typeface="Arial" panose="020B0604020202020204" pitchFamily="34" charset="0"/>
              </a:rPr>
              <a:t>); all variant minor allele frequencies &lt;1% in </a:t>
            </a:r>
            <a:r>
              <a:rPr lang="en-US" sz="3200" dirty="0" err="1">
                <a:latin typeface="Arial" panose="020B0604020202020204" pitchFamily="34" charset="0"/>
                <a:ea typeface="Calibri" panose="020F0502020204030204" pitchFamily="34" charset="0"/>
                <a:cs typeface="Arial" panose="020B0604020202020204" pitchFamily="34" charset="0"/>
              </a:rPr>
              <a:t>gnomAD</a:t>
            </a:r>
            <a:r>
              <a:rPr lang="en-US" sz="3200">
                <a:latin typeface="Arial" panose="020B0604020202020204" pitchFamily="34" charset="0"/>
                <a:ea typeface="Calibri" panose="020F0502020204030204" pitchFamily="34" charset="0"/>
                <a:cs typeface="Arial" panose="020B0604020202020204" pitchFamily="34" charset="0"/>
              </a:rPr>
              <a:t> v4.0  </a:t>
            </a:r>
            <a:r>
              <a:rPr lang="en-US" sz="3200" dirty="0">
                <a:latin typeface="Arial" panose="020B0604020202020204" pitchFamily="34" charset="0"/>
                <a:ea typeface="Calibri" panose="020F0502020204030204" pitchFamily="34" charset="0"/>
                <a:cs typeface="Arial" panose="020B0604020202020204" pitchFamily="34" charset="0"/>
              </a:rPr>
              <a:t>and sample</a:t>
            </a:r>
          </a:p>
          <a:p>
            <a:pPr marL="1161245" lvl="1" indent="-457200" defTabSz="5679627">
              <a:buFont typeface="Courier New" panose="02070309020205020404" pitchFamily="49" charset="0"/>
              <a:buChar char="o"/>
              <a:defRPr/>
            </a:pPr>
            <a:r>
              <a:rPr lang="en-US" dirty="0">
                <a:latin typeface="Arial" panose="020B0604020202020204" pitchFamily="34" charset="0"/>
                <a:ea typeface="Calibri" panose="020F0502020204030204" pitchFamily="34" charset="0"/>
                <a:cs typeface="Arial" panose="020B0604020202020204" pitchFamily="34" charset="0"/>
              </a:rPr>
              <a:t>Classified as P/LP: per </a:t>
            </a:r>
            <a:r>
              <a:rPr lang="en-US" dirty="0" err="1">
                <a:latin typeface="Arial" panose="020B0604020202020204" pitchFamily="34" charset="0"/>
                <a:ea typeface="Calibri" panose="020F0502020204030204" pitchFamily="34" charset="0"/>
                <a:cs typeface="Arial" panose="020B0604020202020204" pitchFamily="34" charset="0"/>
              </a:rPr>
              <a:t>ClinVar</a:t>
            </a:r>
            <a:r>
              <a:rPr lang="en-US" dirty="0">
                <a:latin typeface="Arial" panose="020B0604020202020204" pitchFamily="34" charset="0"/>
                <a:ea typeface="Calibri" panose="020F0502020204030204" pitchFamily="34" charset="0"/>
                <a:cs typeface="Arial" panose="020B0604020202020204" pitchFamily="34" charset="0"/>
              </a:rPr>
              <a:t> database (year 2015+ evaluations) </a:t>
            </a:r>
            <a:r>
              <a:rPr lang="en-US" u="sng" dirty="0">
                <a:latin typeface="Arial" panose="020B0604020202020204" pitchFamily="34" charset="0"/>
                <a:ea typeface="Calibri" panose="020F0502020204030204" pitchFamily="34" charset="0"/>
                <a:cs typeface="Arial" panose="020B0604020202020204" pitchFamily="34" charset="0"/>
              </a:rPr>
              <a:t>or</a:t>
            </a:r>
            <a:r>
              <a:rPr lang="en-US" dirty="0">
                <a:latin typeface="Arial" panose="020B0604020202020204" pitchFamily="34" charset="0"/>
                <a:ea typeface="Calibri" panose="020F0502020204030204" pitchFamily="34" charset="0"/>
                <a:cs typeface="Arial" panose="020B0604020202020204" pitchFamily="34" charset="0"/>
              </a:rPr>
              <a:t> predicted high-confidence loss-of-function (LOFTEE)</a:t>
            </a:r>
          </a:p>
          <a:p>
            <a:pPr marL="668843" indent="-355323" defTabSz="5679627">
              <a:spcBef>
                <a:spcPts val="1200"/>
              </a:spcBef>
              <a:defRPr/>
            </a:pPr>
            <a:r>
              <a:rPr lang="en-US" sz="3200" u="sng" dirty="0">
                <a:latin typeface="Arial" panose="020B0604020202020204" pitchFamily="34" charset="0"/>
                <a:ea typeface="Calibri" panose="020F0502020204030204" pitchFamily="34" charset="0"/>
                <a:cs typeface="Arial" panose="020B0604020202020204" pitchFamily="34" charset="0"/>
              </a:rPr>
              <a:t>PRS</a:t>
            </a:r>
            <a:r>
              <a:rPr lang="en-US" sz="3200" dirty="0">
                <a:latin typeface="Arial" panose="020B0604020202020204" pitchFamily="34" charset="0"/>
                <a:ea typeface="Calibri" panose="020F0502020204030204" pitchFamily="34" charset="0"/>
                <a:cs typeface="Arial" panose="020B0604020202020204" pitchFamily="34" charset="0"/>
              </a:rPr>
              <a:t>: Computed e</a:t>
            </a:r>
            <a:r>
              <a:rPr lang="en-US" sz="3200" dirty="0">
                <a:solidFill>
                  <a:srgbClr val="FF0000"/>
                </a:solidFill>
                <a:latin typeface="Arial" panose="020B0604020202020204" pitchFamily="34" charset="0"/>
                <a:ea typeface="Calibri" panose="020F0502020204030204" pitchFamily="34" charset="0"/>
                <a:cs typeface="Arial" panose="020B0604020202020204" pitchFamily="34" charset="0"/>
              </a:rPr>
              <a:t>x</a:t>
            </a:r>
            <a:r>
              <a:rPr lang="en-US" sz="3200" dirty="0">
                <a:latin typeface="Arial" panose="020B0604020202020204" pitchFamily="34" charset="0"/>
                <a:ea typeface="Calibri" panose="020F0502020204030204" pitchFamily="34" charset="0"/>
                <a:cs typeface="Arial" panose="020B0604020202020204" pitchFamily="34" charset="0"/>
              </a:rPr>
              <a:t>ternally-validated general population keratinocyte cancer PRS (EUR GWASs, N&gt;300,000)</a:t>
            </a:r>
          </a:p>
          <a:p>
            <a:pPr marL="1161245" lvl="1" indent="-457200" defTabSz="5679627">
              <a:buFont typeface="Courier New" panose="02070309020205020404" pitchFamily="49" charset="0"/>
              <a:buChar char="o"/>
              <a:defRPr/>
            </a:pPr>
            <a:r>
              <a:rPr lang="en-US" dirty="0">
                <a:latin typeface="Arial" panose="020B0604020202020204" pitchFamily="34" charset="0"/>
                <a:ea typeface="Calibri" panose="020F0502020204030204" pitchFamily="34" charset="0"/>
                <a:cs typeface="Arial" panose="020B0604020202020204" pitchFamily="34" charset="0"/>
              </a:rPr>
              <a:t>462-variant multi-trait PRS (BCC, SCC, &amp; 20 correlated traits, e.g., any cancer, pigmentation); PGS Catalog: PGS003416</a:t>
            </a:r>
          </a:p>
          <a:p>
            <a:pPr marL="668843" indent="-355323" defTabSz="5679627">
              <a:spcBef>
                <a:spcPts val="1200"/>
              </a:spcBef>
              <a:defRPr/>
            </a:pPr>
            <a:r>
              <a:rPr lang="en-US" sz="3200" u="sng" dirty="0">
                <a:latin typeface="Arial" panose="020B0604020202020204" pitchFamily="34" charset="0"/>
                <a:ea typeface="Calibri" panose="020F0502020204030204" pitchFamily="34" charset="0"/>
                <a:cs typeface="Arial" panose="020B0604020202020204" pitchFamily="34" charset="0"/>
              </a:rPr>
              <a:t>Statistical analysis</a:t>
            </a:r>
            <a:r>
              <a:rPr lang="en-US" sz="3200" dirty="0">
                <a:latin typeface="Arial" panose="020B0604020202020204" pitchFamily="34" charset="0"/>
                <a:ea typeface="Calibri" panose="020F0502020204030204" pitchFamily="34" charset="0"/>
                <a:cs typeface="Arial" panose="020B0604020202020204" pitchFamily="34" charset="0"/>
              </a:rPr>
              <a:t>: </a:t>
            </a:r>
          </a:p>
          <a:p>
            <a:pPr marL="1161245" lvl="1" indent="-457200" defTabSz="5679627">
              <a:buFont typeface="Courier New" panose="02070309020205020404" pitchFamily="49" charset="0"/>
              <a:buChar char="o"/>
              <a:defRPr/>
            </a:pPr>
            <a:r>
              <a:rPr lang="en-US" dirty="0">
                <a:latin typeface="Arial" panose="020B0604020202020204" pitchFamily="34" charset="0"/>
                <a:ea typeface="Calibri" panose="020F0502020204030204" pitchFamily="34" charset="0"/>
                <a:cs typeface="Arial" panose="020B0604020202020204" pitchFamily="34" charset="0"/>
              </a:rPr>
              <a:t>Prevalence of carrying rare P/LP variants in BCC panel genes evaluated in BCC unaffected/affected survivors</a:t>
            </a:r>
          </a:p>
          <a:p>
            <a:pPr marL="1161245" lvl="1" indent="-457200" defTabSz="5679627">
              <a:buFont typeface="Courier New" panose="02070309020205020404" pitchFamily="49" charset="0"/>
              <a:buChar char="o"/>
              <a:defRPr/>
            </a:pPr>
            <a:r>
              <a:rPr lang="en-US" dirty="0">
                <a:latin typeface="Arial" panose="020B0604020202020204" pitchFamily="34" charset="0"/>
                <a:ea typeface="Calibri" panose="020F0502020204030204" pitchFamily="34" charset="0"/>
                <a:cs typeface="Arial" panose="020B0604020202020204" pitchFamily="34" charset="0"/>
              </a:rPr>
              <a:t>Cox proportional hazards regression using age as time scale evaluated PRS associations with genetic factors, adjusting for sex, age at childhood cancer diagnosis, genetic ancestry, and maximum RT dose (across 7 body regions)</a:t>
            </a:r>
          </a:p>
          <a:p>
            <a:pPr marL="1161245" lvl="1" indent="-457200" defTabSz="5679627">
              <a:buFont typeface="Courier New" panose="02070309020205020404" pitchFamily="49" charset="0"/>
              <a:buChar char="o"/>
              <a:defRPr/>
            </a:pPr>
            <a:r>
              <a:rPr lang="en-US" dirty="0">
                <a:latin typeface="Arial" panose="020B0604020202020204" pitchFamily="34" charset="0"/>
                <a:ea typeface="Calibri" panose="020F0502020204030204" pitchFamily="34" charset="0"/>
                <a:cs typeface="Arial" panose="020B0604020202020204" pitchFamily="34" charset="0"/>
              </a:rPr>
              <a:t>Cross-validated prediction performance metrics for including PRS to model with BCC predicted risk from novel age-specific models developed in CCSS with good performance (“</a:t>
            </a:r>
            <a:r>
              <a:rPr lang="en-US" dirty="0" err="1">
                <a:latin typeface="Arial" panose="020B0604020202020204" pitchFamily="34" charset="0"/>
                <a:ea typeface="Calibri" panose="020F0502020204030204" pitchFamily="34" charset="0"/>
                <a:cs typeface="Arial" panose="020B0604020202020204" pitchFamily="34" charset="0"/>
              </a:rPr>
              <a:t>XGBoost</a:t>
            </a:r>
            <a:r>
              <a:rPr lang="en-US" dirty="0">
                <a:latin typeface="Arial" panose="020B0604020202020204" pitchFamily="34" charset="0"/>
                <a:ea typeface="Calibri" panose="020F0502020204030204" pitchFamily="34" charset="0"/>
                <a:cs typeface="Arial" panose="020B0604020202020204" pitchFamily="34" charset="0"/>
              </a:rPr>
              <a:t>”) compared using bootstrapped 2-sided p-values</a:t>
            </a:r>
            <a:endParaRPr lang="en-US" dirty="0">
              <a:latin typeface="Arial" panose="020B0604020202020204" pitchFamily="34" charset="0"/>
              <a:cs typeface="Arial" panose="020B0604020202020204" pitchFamily="34" charset="0"/>
            </a:endParaRPr>
          </a:p>
        </p:txBody>
      </p:sp>
      <p:sp>
        <p:nvSpPr>
          <p:cNvPr id="28" name="TextBox 124">
            <a:extLst>
              <a:ext uri="{FF2B5EF4-FFF2-40B4-BE49-F238E27FC236}">
                <a16:creationId xmlns:a16="http://schemas.microsoft.com/office/drawing/2014/main" id="{682CF811-87DD-4B24-8A05-97F3E0F2A138}"/>
              </a:ext>
            </a:extLst>
          </p:cNvPr>
          <p:cNvSpPr txBox="1"/>
          <p:nvPr/>
        </p:nvSpPr>
        <p:spPr>
          <a:xfrm>
            <a:off x="16377718" y="41689646"/>
            <a:ext cx="16256505" cy="1815882"/>
          </a:xfrm>
          <a:prstGeom prst="rect">
            <a:avLst/>
          </a:prstGeom>
          <a:noFill/>
        </p:spPr>
        <p:txBody>
          <a:bodyPr wrap="square" rtlCol="0">
            <a:spAutoFit/>
          </a:bodyPr>
          <a:lstStyle>
            <a:defPPr>
              <a:defRPr lang="en-US"/>
            </a:defPPr>
            <a:lvl1pPr algn="l" rtl="0" fontAlgn="base">
              <a:spcBef>
                <a:spcPct val="0"/>
              </a:spcBef>
              <a:spcAft>
                <a:spcPct val="0"/>
              </a:spcAft>
              <a:buChar char="•"/>
              <a:defRPr sz="3200" kern="1200">
                <a:solidFill>
                  <a:schemeClr val="tx1"/>
                </a:solidFill>
                <a:latin typeface="Times New Roman" pitchFamily="18" charset="0"/>
                <a:ea typeface="+mn-ea"/>
                <a:cs typeface="+mn-cs"/>
              </a:defRPr>
            </a:lvl1pPr>
            <a:lvl2pPr marL="1034095" algn="l" rtl="0" fontAlgn="base">
              <a:spcBef>
                <a:spcPct val="0"/>
              </a:spcBef>
              <a:spcAft>
                <a:spcPct val="0"/>
              </a:spcAft>
              <a:buChar char="•"/>
              <a:defRPr sz="3200" kern="1200">
                <a:solidFill>
                  <a:schemeClr val="tx1"/>
                </a:solidFill>
                <a:latin typeface="Times New Roman" pitchFamily="18" charset="0"/>
                <a:ea typeface="+mn-ea"/>
                <a:cs typeface="+mn-cs"/>
              </a:defRPr>
            </a:lvl2pPr>
            <a:lvl3pPr marL="2068190" algn="l" rtl="0" fontAlgn="base">
              <a:spcBef>
                <a:spcPct val="0"/>
              </a:spcBef>
              <a:spcAft>
                <a:spcPct val="0"/>
              </a:spcAft>
              <a:buChar char="•"/>
              <a:defRPr sz="3200" kern="1200">
                <a:solidFill>
                  <a:schemeClr val="tx1"/>
                </a:solidFill>
                <a:latin typeface="Times New Roman" pitchFamily="18" charset="0"/>
                <a:ea typeface="+mn-ea"/>
                <a:cs typeface="+mn-cs"/>
              </a:defRPr>
            </a:lvl3pPr>
            <a:lvl4pPr marL="3102285" algn="l" rtl="0" fontAlgn="base">
              <a:spcBef>
                <a:spcPct val="0"/>
              </a:spcBef>
              <a:spcAft>
                <a:spcPct val="0"/>
              </a:spcAft>
              <a:buChar char="•"/>
              <a:defRPr sz="3200" kern="1200">
                <a:solidFill>
                  <a:schemeClr val="tx1"/>
                </a:solidFill>
                <a:latin typeface="Times New Roman" pitchFamily="18" charset="0"/>
                <a:ea typeface="+mn-ea"/>
                <a:cs typeface="+mn-cs"/>
              </a:defRPr>
            </a:lvl4pPr>
            <a:lvl5pPr marL="4136380" algn="l" rtl="0" fontAlgn="base">
              <a:spcBef>
                <a:spcPct val="0"/>
              </a:spcBef>
              <a:spcAft>
                <a:spcPct val="0"/>
              </a:spcAft>
              <a:buChar char="•"/>
              <a:defRPr sz="3200" kern="1200">
                <a:solidFill>
                  <a:schemeClr val="tx1"/>
                </a:solidFill>
                <a:latin typeface="Times New Roman" pitchFamily="18" charset="0"/>
                <a:ea typeface="+mn-ea"/>
                <a:cs typeface="+mn-cs"/>
              </a:defRPr>
            </a:lvl5pPr>
            <a:lvl6pPr marL="5170475" algn="l" defTabSz="2068190" rtl="0" eaLnBrk="1" latinLnBrk="0" hangingPunct="1">
              <a:defRPr sz="3200" kern="1200">
                <a:solidFill>
                  <a:schemeClr val="tx1"/>
                </a:solidFill>
                <a:latin typeface="Times New Roman" pitchFamily="18" charset="0"/>
                <a:ea typeface="+mn-ea"/>
                <a:cs typeface="+mn-cs"/>
              </a:defRPr>
            </a:lvl6pPr>
            <a:lvl7pPr marL="6204570" algn="l" defTabSz="2068190" rtl="0" eaLnBrk="1" latinLnBrk="0" hangingPunct="1">
              <a:defRPr sz="3200" kern="1200">
                <a:solidFill>
                  <a:schemeClr val="tx1"/>
                </a:solidFill>
                <a:latin typeface="Times New Roman" pitchFamily="18" charset="0"/>
                <a:ea typeface="+mn-ea"/>
                <a:cs typeface="+mn-cs"/>
              </a:defRPr>
            </a:lvl7pPr>
            <a:lvl8pPr marL="7238665" algn="l" defTabSz="2068190" rtl="0" eaLnBrk="1" latinLnBrk="0" hangingPunct="1">
              <a:defRPr sz="3200" kern="1200">
                <a:solidFill>
                  <a:schemeClr val="tx1"/>
                </a:solidFill>
                <a:latin typeface="Times New Roman" pitchFamily="18" charset="0"/>
                <a:ea typeface="+mn-ea"/>
                <a:cs typeface="+mn-cs"/>
              </a:defRPr>
            </a:lvl8pPr>
            <a:lvl9pPr marL="8272760" algn="l" defTabSz="2068190" rtl="0" eaLnBrk="1" latinLnBrk="0" hangingPunct="1">
              <a:defRPr sz="3200" kern="1200">
                <a:solidFill>
                  <a:schemeClr val="tx1"/>
                </a:solidFill>
                <a:latin typeface="Times New Roman" pitchFamily="18" charset="0"/>
                <a:ea typeface="+mn-ea"/>
                <a:cs typeface="+mn-cs"/>
              </a:defRPr>
            </a:lvl9pPr>
          </a:lstStyle>
          <a:p>
            <a:pPr marL="0" lvl="1" algn="just">
              <a:buNone/>
            </a:pPr>
            <a:r>
              <a:rPr lang="en-US" sz="2800" b="1" i="1" dirty="0">
                <a:solidFill>
                  <a:schemeClr val="tx2"/>
                </a:solidFill>
                <a:latin typeface="Arial" panose="020B0604020202020204" pitchFamily="34" charset="0"/>
                <a:cs typeface="Arial" panose="020B0604020202020204" pitchFamily="34" charset="0"/>
              </a:rPr>
              <a:t>The Childhood Cancer Survivor Study is an NCI-funded resource (U24 CA55727) to promote and facilitate research among long-term survivors of cancer diagnosed  during childhood and adolescence. Investigators interested in potential uses of this resource are encouraged to visit </a:t>
            </a:r>
            <a:r>
              <a:rPr lang="en-US" sz="2800" b="1" i="1" u="sng" dirty="0">
                <a:solidFill>
                  <a:schemeClr val="tx2"/>
                </a:solidFill>
                <a:latin typeface="Arial" panose="020B0604020202020204" pitchFamily="34" charset="0"/>
                <a:cs typeface="Arial" panose="020B0604020202020204" pitchFamily="34" charset="0"/>
                <a:hlinkClick r:id="rId4"/>
              </a:rPr>
              <a:t>http://ccss.stjude.org</a:t>
            </a:r>
            <a:endParaRPr lang="en-US" sz="2800" b="1" i="1" dirty="0">
              <a:solidFill>
                <a:schemeClr val="tx2"/>
              </a:solidFill>
              <a:latin typeface="Arial" panose="020B0604020202020204" pitchFamily="34" charset="0"/>
              <a:cs typeface="Arial" panose="020B0604020202020204" pitchFamily="34" charset="0"/>
            </a:endParaRPr>
          </a:p>
        </p:txBody>
      </p:sp>
      <p:sp>
        <p:nvSpPr>
          <p:cNvPr id="30" name="Text Placeholder 14">
            <a:extLst>
              <a:ext uri="{FF2B5EF4-FFF2-40B4-BE49-F238E27FC236}">
                <a16:creationId xmlns:a16="http://schemas.microsoft.com/office/drawing/2014/main" id="{41005225-41CB-91BB-D175-33E1E084DDB9}"/>
              </a:ext>
            </a:extLst>
          </p:cNvPr>
          <p:cNvSpPr txBox="1">
            <a:spLocks/>
          </p:cNvSpPr>
          <p:nvPr/>
        </p:nvSpPr>
        <p:spPr>
          <a:xfrm>
            <a:off x="218348" y="9160793"/>
            <a:ext cx="11418884" cy="1143000"/>
          </a:xfrm>
          <a:prstGeom prst="rect">
            <a:avLst/>
          </a:prstGeom>
          <a:solidFill>
            <a:srgbClr val="6E8DB1"/>
          </a:solidFill>
          <a:ln>
            <a:noFill/>
          </a:ln>
        </p:spPr>
        <p:txBody>
          <a:bodyPr vert="horz" lIns="731520" anchor="ctr" anchorCtr="0"/>
          <a:lstStyle>
            <a:lvl1pPr>
              <a:defRPr sz="4800">
                <a:solidFill>
                  <a:schemeClr val="bg1"/>
                </a:solidFill>
              </a:defRPr>
            </a:lvl1pPr>
          </a:lstStyle>
          <a:p>
            <a:pPr algn="ctr" defTabSz="5679627">
              <a:lnSpc>
                <a:spcPts val="6463"/>
              </a:lnSpc>
              <a:spcBef>
                <a:spcPct val="20000"/>
              </a:spcBef>
              <a:defRPr/>
            </a:pPr>
            <a:r>
              <a:rPr lang="en-US" sz="5486" b="1" kern="0" dirty="0">
                <a:latin typeface="Arial" panose="020B0604020202020204" pitchFamily="34" charset="0"/>
                <a:cs typeface="Arial" panose="020B0604020202020204" pitchFamily="34" charset="0"/>
              </a:rPr>
              <a:t>Background</a:t>
            </a:r>
          </a:p>
        </p:txBody>
      </p:sp>
      <p:sp>
        <p:nvSpPr>
          <p:cNvPr id="31" name="Text Placeholder 14">
            <a:extLst>
              <a:ext uri="{FF2B5EF4-FFF2-40B4-BE49-F238E27FC236}">
                <a16:creationId xmlns:a16="http://schemas.microsoft.com/office/drawing/2014/main" id="{638E9E0F-FB2C-8654-54BD-A97FE9841195}"/>
              </a:ext>
            </a:extLst>
          </p:cNvPr>
          <p:cNvSpPr txBox="1">
            <a:spLocks/>
          </p:cNvSpPr>
          <p:nvPr/>
        </p:nvSpPr>
        <p:spPr>
          <a:xfrm>
            <a:off x="179560" y="17873533"/>
            <a:ext cx="32559280" cy="1143000"/>
          </a:xfrm>
          <a:prstGeom prst="rect">
            <a:avLst/>
          </a:prstGeom>
          <a:solidFill>
            <a:srgbClr val="6E8DB1"/>
          </a:solidFill>
          <a:ln>
            <a:noFill/>
          </a:ln>
        </p:spPr>
        <p:txBody>
          <a:bodyPr vert="horz" lIns="731520" anchor="ctr" anchorCtr="0"/>
          <a:lstStyle>
            <a:lvl1pPr>
              <a:defRPr sz="4800">
                <a:solidFill>
                  <a:schemeClr val="bg1"/>
                </a:solidFill>
              </a:defRPr>
            </a:lvl1pPr>
          </a:lstStyle>
          <a:p>
            <a:pPr algn="ctr" defTabSz="5679627">
              <a:lnSpc>
                <a:spcPts val="6463"/>
              </a:lnSpc>
              <a:spcBef>
                <a:spcPct val="20000"/>
              </a:spcBef>
              <a:defRPr/>
            </a:pPr>
            <a:r>
              <a:rPr lang="en-US" sz="5486" b="1" kern="0" dirty="0">
                <a:latin typeface="Arial" panose="020B0604020202020204" pitchFamily="34" charset="0"/>
                <a:cs typeface="Arial" panose="020B0604020202020204" pitchFamily="34" charset="0"/>
              </a:rPr>
              <a:t>Results</a:t>
            </a:r>
          </a:p>
        </p:txBody>
      </p:sp>
      <p:pic>
        <p:nvPicPr>
          <p:cNvPr id="36" name="Picture 2" descr="SJlife_logo">
            <a:extLst>
              <a:ext uri="{FF2B5EF4-FFF2-40B4-BE49-F238E27FC236}">
                <a16:creationId xmlns:a16="http://schemas.microsoft.com/office/drawing/2014/main" id="{790E5543-C276-01DE-43DD-5B921529490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887046" y="727912"/>
            <a:ext cx="3472002" cy="27758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pic>
      <p:pic>
        <p:nvPicPr>
          <p:cNvPr id="37" name="Picture 36" descr="A black background with red text&#10;&#10;Description automatically generated with medium confidence">
            <a:extLst>
              <a:ext uri="{FF2B5EF4-FFF2-40B4-BE49-F238E27FC236}">
                <a16:creationId xmlns:a16="http://schemas.microsoft.com/office/drawing/2014/main" id="{1EB53ABF-BC79-4E2A-16EF-2EF6493664E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692120" y="4267795"/>
            <a:ext cx="8046720" cy="1036948"/>
          </a:xfrm>
          <a:prstGeom prst="rect">
            <a:avLst/>
          </a:prstGeom>
        </p:spPr>
      </p:pic>
      <p:sp>
        <p:nvSpPr>
          <p:cNvPr id="34" name="Rectangle 24">
            <a:extLst>
              <a:ext uri="{FF2B5EF4-FFF2-40B4-BE49-F238E27FC236}">
                <a16:creationId xmlns:a16="http://schemas.microsoft.com/office/drawing/2014/main" id="{4B381D9C-F427-55C2-6264-D2A9A75F4627}"/>
              </a:ext>
            </a:extLst>
          </p:cNvPr>
          <p:cNvSpPr/>
          <p:nvPr/>
        </p:nvSpPr>
        <p:spPr>
          <a:xfrm>
            <a:off x="1516" y="6037465"/>
            <a:ext cx="32918400" cy="2992900"/>
          </a:xfrm>
          <a:prstGeom prst="rect">
            <a:avLst/>
          </a:prstGeom>
          <a:solidFill>
            <a:srgbClr val="811D2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tlCol="0" anchor="ctr"/>
          <a:lstStyle/>
          <a:p>
            <a:endParaRPr lang="en-US" sz="1000" b="1" dirty="0">
              <a:latin typeface="Arial" panose="020B0604020202020204" pitchFamily="34" charset="0"/>
              <a:cs typeface="Arial" panose="020B0604020202020204" pitchFamily="34" charset="0"/>
            </a:endParaRPr>
          </a:p>
          <a:p>
            <a:r>
              <a:rPr lang="en-US" sz="4400" b="1" dirty="0">
                <a:latin typeface="Arial" panose="020B0604020202020204" pitchFamily="34" charset="0"/>
                <a:cs typeface="Arial" panose="020B0604020202020204" pitchFamily="34" charset="0"/>
              </a:rPr>
              <a:t>Authors</a:t>
            </a:r>
            <a:r>
              <a:rPr lang="en-US" sz="4400" dirty="0">
                <a:latin typeface="Arial" panose="020B0604020202020204" pitchFamily="34" charset="0"/>
                <a:cs typeface="Arial" panose="020B0604020202020204" pitchFamily="34" charset="0"/>
              </a:rPr>
              <a:t>: Cindy Im,</a:t>
            </a:r>
            <a:r>
              <a:rPr lang="en-US" sz="4400" baseline="30000" dirty="0">
                <a:latin typeface="Arial" panose="020B0604020202020204" pitchFamily="34" charset="0"/>
                <a:cs typeface="Arial" panose="020B0604020202020204" pitchFamily="34" charset="0"/>
              </a:rPr>
              <a:t>1</a:t>
            </a:r>
            <a:r>
              <a:rPr lang="en-US" sz="4400" dirty="0">
                <a:latin typeface="Arial" panose="020B0604020202020204" pitchFamily="34" charset="0"/>
                <a:cs typeface="Arial" panose="020B0604020202020204" pitchFamily="34" charset="0"/>
              </a:rPr>
              <a:t> Christina Boull,</a:t>
            </a:r>
            <a:r>
              <a:rPr lang="en-US" sz="4400" baseline="30000" dirty="0">
                <a:latin typeface="Arial" panose="020B0604020202020204" pitchFamily="34" charset="0"/>
                <a:cs typeface="Arial" panose="020B0604020202020204" pitchFamily="34" charset="0"/>
              </a:rPr>
              <a:t>1</a:t>
            </a:r>
            <a:r>
              <a:rPr lang="en-US" sz="4400" dirty="0">
                <a:latin typeface="Arial" panose="020B0604020202020204" pitchFamily="34" charset="0"/>
                <a:cs typeface="Arial" panose="020B0604020202020204" pitchFamily="34" charset="0"/>
              </a:rPr>
              <a:t> </a:t>
            </a:r>
            <a:r>
              <a:rPr lang="en-US" sz="4400" dirty="0" err="1">
                <a:latin typeface="Arial" panose="020B0604020202020204" pitchFamily="34" charset="0"/>
                <a:cs typeface="Arial" panose="020B0604020202020204" pitchFamily="34" charset="0"/>
              </a:rPr>
              <a:t>Achal</a:t>
            </a:r>
            <a:r>
              <a:rPr lang="en-US" sz="4400" dirty="0">
                <a:latin typeface="Arial" panose="020B0604020202020204" pitchFamily="34" charset="0"/>
                <a:cs typeface="Arial" panose="020B0604020202020204" pitchFamily="34" charset="0"/>
              </a:rPr>
              <a:t> Neupane,</a:t>
            </a:r>
            <a:r>
              <a:rPr lang="en-US" sz="4400" baseline="30000" dirty="0">
                <a:latin typeface="Arial" panose="020B0604020202020204" pitchFamily="34" charset="0"/>
                <a:cs typeface="Arial" panose="020B0604020202020204" pitchFamily="34" charset="0"/>
              </a:rPr>
              <a:t>2</a:t>
            </a:r>
            <a:r>
              <a:rPr lang="en-US" sz="4400" dirty="0">
                <a:latin typeface="Arial" panose="020B0604020202020204" pitchFamily="34" charset="0"/>
                <a:cs typeface="Arial" panose="020B0604020202020204" pitchFamily="34" charset="0"/>
              </a:rPr>
              <a:t> </a:t>
            </a:r>
            <a:r>
              <a:rPr lang="en-US" sz="4400" dirty="0" err="1">
                <a:latin typeface="Arial" panose="020B0604020202020204" pitchFamily="34" charset="0"/>
                <a:cs typeface="Arial" panose="020B0604020202020204" pitchFamily="34" charset="0"/>
              </a:rPr>
              <a:t>Zhe</a:t>
            </a:r>
            <a:r>
              <a:rPr lang="en-US" sz="4400" dirty="0">
                <a:latin typeface="Arial" panose="020B0604020202020204" pitchFamily="34" charset="0"/>
                <a:cs typeface="Arial" panose="020B0604020202020204" pitchFamily="34" charset="0"/>
              </a:rPr>
              <a:t> Lu,</a:t>
            </a:r>
            <a:r>
              <a:rPr lang="en-US" sz="4400" baseline="30000" dirty="0">
                <a:latin typeface="Arial" panose="020B0604020202020204" pitchFamily="34" charset="0"/>
                <a:cs typeface="Arial" panose="020B0604020202020204" pitchFamily="34" charset="0"/>
              </a:rPr>
              <a:t>3</a:t>
            </a:r>
            <a:r>
              <a:rPr lang="en-US" sz="4400" dirty="0">
                <a:latin typeface="Arial" panose="020B0604020202020204" pitchFamily="34" charset="0"/>
                <a:cs typeface="Arial" panose="020B0604020202020204" pitchFamily="34" charset="0"/>
              </a:rPr>
              <a:t> </a:t>
            </a:r>
            <a:r>
              <a:rPr lang="en-US" sz="4400" dirty="0" err="1">
                <a:latin typeface="Arial" panose="020B0604020202020204" pitchFamily="34" charset="0"/>
                <a:cs typeface="Arial" panose="020B0604020202020204" pitchFamily="34" charset="0"/>
              </a:rPr>
              <a:t>Hasibul</a:t>
            </a:r>
            <a:r>
              <a:rPr lang="en-US" sz="4400" dirty="0">
                <a:latin typeface="Arial" panose="020B0604020202020204" pitchFamily="34" charset="0"/>
                <a:cs typeface="Arial" panose="020B0604020202020204" pitchFamily="34" charset="0"/>
              </a:rPr>
              <a:t> Hasan,</a:t>
            </a:r>
            <a:r>
              <a:rPr lang="en-US" sz="4400" baseline="30000" dirty="0">
                <a:latin typeface="Arial" panose="020B0604020202020204" pitchFamily="34" charset="0"/>
                <a:cs typeface="Arial" panose="020B0604020202020204" pitchFamily="34" charset="0"/>
              </a:rPr>
              <a:t>1</a:t>
            </a:r>
            <a:r>
              <a:rPr lang="en-US" sz="4400" dirty="0">
                <a:latin typeface="Arial" panose="020B0604020202020204" pitchFamily="34" charset="0"/>
                <a:cs typeface="Arial" panose="020B0604020202020204" pitchFamily="34" charset="0"/>
              </a:rPr>
              <a:t> Kirsten K. Ness,</a:t>
            </a:r>
            <a:r>
              <a:rPr lang="en-US" sz="4400" baseline="30000" dirty="0">
                <a:latin typeface="Arial" panose="020B0604020202020204" pitchFamily="34" charset="0"/>
                <a:cs typeface="Arial" panose="020B0604020202020204" pitchFamily="34" charset="0"/>
              </a:rPr>
              <a:t>2</a:t>
            </a:r>
            <a:r>
              <a:rPr lang="en-US" sz="4400" dirty="0">
                <a:latin typeface="Arial" panose="020B0604020202020204" pitchFamily="34" charset="0"/>
                <a:cs typeface="Arial" panose="020B0604020202020204" pitchFamily="34" charset="0"/>
              </a:rPr>
              <a:t> Melissa M. Hudson,</a:t>
            </a:r>
            <a:r>
              <a:rPr lang="en-US" sz="4400" baseline="30000" dirty="0">
                <a:latin typeface="Arial" panose="020B0604020202020204" pitchFamily="34" charset="0"/>
                <a:cs typeface="Arial" panose="020B0604020202020204" pitchFamily="34" charset="0"/>
              </a:rPr>
              <a:t>2</a:t>
            </a:r>
            <a:r>
              <a:rPr lang="en-US" sz="4400" dirty="0">
                <a:latin typeface="Arial" panose="020B0604020202020204" pitchFamily="34" charset="0"/>
                <a:cs typeface="Arial" panose="020B0604020202020204" pitchFamily="34" charset="0"/>
              </a:rPr>
              <a:t> </a:t>
            </a:r>
          </a:p>
          <a:p>
            <a:r>
              <a:rPr lang="en-US" sz="4400" dirty="0">
                <a:latin typeface="Arial" panose="020B0604020202020204" pitchFamily="34" charset="0"/>
                <a:cs typeface="Arial" panose="020B0604020202020204" pitchFamily="34" charset="0"/>
              </a:rPr>
              <a:t>Gregory T. Armstrong,</a:t>
            </a:r>
            <a:r>
              <a:rPr lang="en-US" sz="4400" baseline="30000" dirty="0">
                <a:latin typeface="Arial" panose="020B0604020202020204" pitchFamily="34" charset="0"/>
                <a:cs typeface="Arial" panose="020B0604020202020204" pitchFamily="34" charset="0"/>
              </a:rPr>
              <a:t>2</a:t>
            </a:r>
            <a:r>
              <a:rPr lang="en-US" sz="4400" dirty="0">
                <a:latin typeface="Arial" panose="020B0604020202020204" pitchFamily="34" charset="0"/>
                <a:cs typeface="Arial" panose="020B0604020202020204" pitchFamily="34" charset="0"/>
              </a:rPr>
              <a:t> Yutaka Yasui,</a:t>
            </a:r>
            <a:r>
              <a:rPr lang="en-US" sz="4400" baseline="30000" dirty="0">
                <a:latin typeface="Arial" panose="020B0604020202020204" pitchFamily="34" charset="0"/>
                <a:cs typeface="Arial" panose="020B0604020202020204" pitchFamily="34" charset="0"/>
              </a:rPr>
              <a:t>2</a:t>
            </a:r>
            <a:r>
              <a:rPr lang="en-US" sz="4400" dirty="0">
                <a:latin typeface="Arial" panose="020B0604020202020204" pitchFamily="34" charset="0"/>
                <a:cs typeface="Arial" panose="020B0604020202020204" pitchFamily="34" charset="0"/>
              </a:rPr>
              <a:t> Michael A. Arnold,</a:t>
            </a:r>
            <a:r>
              <a:rPr lang="en-US" sz="4400" baseline="30000" dirty="0">
                <a:latin typeface="Arial" panose="020B0604020202020204" pitchFamily="34" charset="0"/>
                <a:cs typeface="Arial" panose="020B0604020202020204" pitchFamily="34" charset="0"/>
              </a:rPr>
              <a:t>4</a:t>
            </a:r>
            <a:r>
              <a:rPr lang="en-US" sz="4400" dirty="0">
                <a:latin typeface="Arial" panose="020B0604020202020204" pitchFamily="34" charset="0"/>
                <a:cs typeface="Arial" panose="020B0604020202020204" pitchFamily="34" charset="0"/>
              </a:rPr>
              <a:t> Joseph P. Neglia,</a:t>
            </a:r>
            <a:r>
              <a:rPr lang="en-US" sz="4400" baseline="30000" dirty="0">
                <a:latin typeface="Arial" panose="020B0604020202020204" pitchFamily="34" charset="0"/>
                <a:cs typeface="Arial" panose="020B0604020202020204" pitchFamily="34" charset="0"/>
              </a:rPr>
              <a:t>1</a:t>
            </a:r>
            <a:r>
              <a:rPr lang="en-US" sz="4400" dirty="0">
                <a:latin typeface="Arial" panose="020B0604020202020204" pitchFamily="34" charset="0"/>
                <a:cs typeface="Arial" panose="020B0604020202020204" pitchFamily="34" charset="0"/>
              </a:rPr>
              <a:t> Yan Yuan,</a:t>
            </a:r>
            <a:r>
              <a:rPr lang="en-US" sz="4400" baseline="30000" dirty="0">
                <a:latin typeface="Arial" panose="020B0604020202020204" pitchFamily="34" charset="0"/>
                <a:cs typeface="Arial" panose="020B0604020202020204" pitchFamily="34" charset="0"/>
              </a:rPr>
              <a:t>3</a:t>
            </a:r>
            <a:r>
              <a:rPr lang="en-US" sz="4400" dirty="0">
                <a:latin typeface="Arial" panose="020B0604020202020204" pitchFamily="34" charset="0"/>
                <a:cs typeface="Arial" panose="020B0604020202020204" pitchFamily="34" charset="0"/>
              </a:rPr>
              <a:t> Lucie M. Turcotte</a:t>
            </a:r>
            <a:r>
              <a:rPr lang="en-US" sz="4400" baseline="30000" dirty="0">
                <a:latin typeface="Arial" panose="020B0604020202020204" pitchFamily="34" charset="0"/>
                <a:cs typeface="Arial" panose="020B0604020202020204" pitchFamily="34" charset="0"/>
              </a:rPr>
              <a:t>1</a:t>
            </a:r>
            <a:r>
              <a:rPr lang="en-US" sz="4400" dirty="0">
                <a:latin typeface="Arial" panose="020B0604020202020204" pitchFamily="34" charset="0"/>
                <a:cs typeface="Arial" panose="020B0604020202020204" pitchFamily="34" charset="0"/>
              </a:rPr>
              <a:t>, Yadav Sapkota</a:t>
            </a:r>
            <a:r>
              <a:rPr lang="en-US" sz="4400" baseline="30000" dirty="0">
                <a:latin typeface="Arial" panose="020B0604020202020204" pitchFamily="34" charset="0"/>
                <a:cs typeface="Arial" panose="020B0604020202020204" pitchFamily="34" charset="0"/>
              </a:rPr>
              <a:t>2</a:t>
            </a:r>
          </a:p>
          <a:p>
            <a:endParaRPr lang="en-US" sz="3600" baseline="30000" dirty="0">
              <a:latin typeface="Arial" panose="020B0604020202020204" pitchFamily="34" charset="0"/>
              <a:cs typeface="Arial" panose="020B0604020202020204" pitchFamily="34" charset="0"/>
            </a:endParaRPr>
          </a:p>
          <a:p>
            <a:r>
              <a:rPr lang="en-US" sz="3200" baseline="30000" dirty="0">
                <a:latin typeface="Arial" panose="020B0604020202020204" pitchFamily="34" charset="0"/>
                <a:cs typeface="Arial" panose="020B0604020202020204" pitchFamily="34" charset="0"/>
              </a:rPr>
              <a:t>1</a:t>
            </a:r>
            <a:r>
              <a:rPr lang="en-US" sz="3200" dirty="0">
                <a:latin typeface="Arial" panose="020B0604020202020204" pitchFamily="34" charset="0"/>
                <a:cs typeface="Arial" panose="020B0604020202020204" pitchFamily="34" charset="0"/>
              </a:rPr>
              <a:t>University of Minnesota, </a:t>
            </a:r>
            <a:r>
              <a:rPr lang="en-US" sz="3200" baseline="30000" dirty="0">
                <a:latin typeface="Arial" panose="020B0604020202020204" pitchFamily="34" charset="0"/>
                <a:cs typeface="Arial" panose="020B0604020202020204" pitchFamily="34" charset="0"/>
              </a:rPr>
              <a:t>2</a:t>
            </a:r>
            <a:r>
              <a:rPr lang="en-US" sz="3200" dirty="0">
                <a:latin typeface="Arial" panose="020B0604020202020204" pitchFamily="34" charset="0"/>
                <a:cs typeface="Arial" panose="020B0604020202020204" pitchFamily="34" charset="0"/>
              </a:rPr>
              <a:t>St. Jude Children’s Research Hospital; </a:t>
            </a:r>
            <a:r>
              <a:rPr lang="en-US" sz="3200" baseline="30000" dirty="0">
                <a:latin typeface="Arial" panose="020B0604020202020204" pitchFamily="34" charset="0"/>
                <a:cs typeface="Arial" panose="020B0604020202020204" pitchFamily="34" charset="0"/>
              </a:rPr>
              <a:t>3</a:t>
            </a:r>
            <a:r>
              <a:rPr lang="en-US" sz="3200" dirty="0">
                <a:latin typeface="Arial" panose="020B0604020202020204" pitchFamily="34" charset="0"/>
                <a:cs typeface="Arial" panose="020B0604020202020204" pitchFamily="34" charset="0"/>
              </a:rPr>
              <a:t>University of Alberta; </a:t>
            </a:r>
            <a:r>
              <a:rPr lang="en-US" sz="3200" baseline="30000" dirty="0">
                <a:latin typeface="Arial" panose="020B0604020202020204" pitchFamily="34" charset="0"/>
                <a:cs typeface="Arial" panose="020B0604020202020204" pitchFamily="34" charset="0"/>
              </a:rPr>
              <a:t>4</a:t>
            </a:r>
            <a:r>
              <a:rPr lang="en-US" sz="3200" dirty="0">
                <a:latin typeface="Arial" panose="020B0604020202020204" pitchFamily="34" charset="0"/>
                <a:cs typeface="Arial" panose="020B0604020202020204" pitchFamily="34" charset="0"/>
              </a:rPr>
              <a:t>University of Colorado and Children’s Hospital Colorado</a:t>
            </a:r>
          </a:p>
        </p:txBody>
      </p:sp>
      <p:sp>
        <p:nvSpPr>
          <p:cNvPr id="38" name="TextBox 37">
            <a:extLst>
              <a:ext uri="{FF2B5EF4-FFF2-40B4-BE49-F238E27FC236}">
                <a16:creationId xmlns:a16="http://schemas.microsoft.com/office/drawing/2014/main" id="{3CA8336F-512B-984C-B616-1A2C225577D9}"/>
              </a:ext>
            </a:extLst>
          </p:cNvPr>
          <p:cNvSpPr txBox="1"/>
          <p:nvPr/>
        </p:nvSpPr>
        <p:spPr>
          <a:xfrm>
            <a:off x="296796" y="39965573"/>
            <a:ext cx="15654583" cy="3416320"/>
          </a:xfrm>
          <a:prstGeom prst="rect">
            <a:avLst/>
          </a:prstGeom>
          <a:noFill/>
        </p:spPr>
        <p:txBody>
          <a:bodyPr wrap="square" rtlCol="0">
            <a:spAutoFit/>
          </a:bodyPr>
          <a:lstStyle/>
          <a:p>
            <a:pPr marL="457200" indent="-457200">
              <a:buFont typeface="Arial" panose="020B0604020202020204" pitchFamily="34" charset="0"/>
              <a:buChar char="•"/>
            </a:pPr>
            <a:r>
              <a:rPr lang="en-US" sz="3600" dirty="0">
                <a:latin typeface="Arial" panose="020B0604020202020204" pitchFamily="34" charset="0"/>
                <a:cs typeface="Arial" panose="020B0604020202020204" pitchFamily="34" charset="0"/>
              </a:rPr>
              <a:t>Inherited genetic predisposition can inform subsequent BCC risk prediction, e.g., a </a:t>
            </a:r>
            <a:r>
              <a:rPr lang="en-US" sz="3600" u="sng" dirty="0">
                <a:latin typeface="Arial" panose="020B0604020202020204" pitchFamily="34" charset="0"/>
                <a:cs typeface="Arial" panose="020B0604020202020204" pitchFamily="34" charset="0"/>
              </a:rPr>
              <a:t>keratinocyte cancer PRS</a:t>
            </a:r>
            <a:r>
              <a:rPr lang="en-US" sz="3600" dirty="0">
                <a:latin typeface="Arial" panose="020B0604020202020204" pitchFamily="34" charset="0"/>
                <a:cs typeface="Arial" panose="020B0604020202020204" pitchFamily="34" charset="0"/>
              </a:rPr>
              <a:t> exhibiting a strong dose-response relationship with BCC risk</a:t>
            </a:r>
          </a:p>
          <a:p>
            <a:pPr marL="457200" indent="-457200">
              <a:buFont typeface="Arial" panose="020B0604020202020204" pitchFamily="34" charset="0"/>
              <a:buChar char="•"/>
            </a:pPr>
            <a:r>
              <a:rPr lang="en-US" sz="3600" dirty="0">
                <a:latin typeface="Arial" panose="020B0604020202020204" pitchFamily="34" charset="0"/>
                <a:cs typeface="Arial" panose="020B0604020202020204" pitchFamily="34" charset="0"/>
              </a:rPr>
              <a:t>Evaluating BCC gene panel P/LP variants showed </a:t>
            </a:r>
            <a:r>
              <a:rPr lang="en-US" sz="3600" u="sng" dirty="0">
                <a:latin typeface="Arial" panose="020B0604020202020204" pitchFamily="34" charset="0"/>
                <a:cs typeface="Arial" panose="020B0604020202020204" pitchFamily="34" charset="0"/>
              </a:rPr>
              <a:t>limited utility</a:t>
            </a:r>
            <a:r>
              <a:rPr lang="en-US" sz="3600" dirty="0">
                <a:latin typeface="Arial" panose="020B0604020202020204" pitchFamily="34" charset="0"/>
                <a:cs typeface="Arial" panose="020B0604020202020204" pitchFamily="34" charset="0"/>
              </a:rPr>
              <a:t> among these high-risk survivors, likely because commercial testing panels include broader cancer susceptibility genes</a:t>
            </a:r>
            <a:endParaRPr lang="sv-US" sz="3600" dirty="0">
              <a:latin typeface="Arial" panose="020B0604020202020204" pitchFamily="34" charset="0"/>
              <a:cs typeface="Arial" panose="020B0604020202020204" pitchFamily="34" charset="0"/>
            </a:endParaRPr>
          </a:p>
        </p:txBody>
      </p:sp>
      <p:sp>
        <p:nvSpPr>
          <p:cNvPr id="39" name="Text Placeholder 14">
            <a:extLst>
              <a:ext uri="{FF2B5EF4-FFF2-40B4-BE49-F238E27FC236}">
                <a16:creationId xmlns:a16="http://schemas.microsoft.com/office/drawing/2014/main" id="{A9D23923-F007-B948-B41D-03CC4E39D5F0}"/>
              </a:ext>
            </a:extLst>
          </p:cNvPr>
          <p:cNvSpPr txBox="1">
            <a:spLocks/>
          </p:cNvSpPr>
          <p:nvPr/>
        </p:nvSpPr>
        <p:spPr>
          <a:xfrm>
            <a:off x="16261612" y="38626831"/>
            <a:ext cx="16454049" cy="1143000"/>
          </a:xfrm>
          <a:prstGeom prst="rect">
            <a:avLst/>
          </a:prstGeom>
          <a:solidFill>
            <a:srgbClr val="6E8DB1"/>
          </a:solidFill>
          <a:ln>
            <a:noFill/>
          </a:ln>
        </p:spPr>
        <p:txBody>
          <a:bodyPr vert="horz" lIns="731520" anchor="ctr" anchorCtr="0"/>
          <a:lstStyle>
            <a:lvl1pPr>
              <a:defRPr sz="4800">
                <a:solidFill>
                  <a:schemeClr val="bg1"/>
                </a:solidFill>
                <a:latin typeface="+mj-lt"/>
              </a:defRPr>
            </a:lvl1pPr>
          </a:lstStyle>
          <a:p>
            <a:pPr algn="ctr" defTabSz="5679627">
              <a:lnSpc>
                <a:spcPts val="6463"/>
              </a:lnSpc>
              <a:spcBef>
                <a:spcPct val="20000"/>
              </a:spcBef>
              <a:defRPr/>
            </a:pPr>
            <a:r>
              <a:rPr lang="en-US" sz="5486" b="1" kern="0" dirty="0">
                <a:latin typeface="Arial" panose="020B0604020202020204" pitchFamily="34" charset="0"/>
                <a:cs typeface="Arial" panose="020B0604020202020204" pitchFamily="34" charset="0"/>
              </a:rPr>
              <a:t>Acknowledgements</a:t>
            </a:r>
          </a:p>
        </p:txBody>
      </p:sp>
      <p:sp>
        <p:nvSpPr>
          <p:cNvPr id="40" name="Rectangle 39">
            <a:extLst>
              <a:ext uri="{FF2B5EF4-FFF2-40B4-BE49-F238E27FC236}">
                <a16:creationId xmlns:a16="http://schemas.microsoft.com/office/drawing/2014/main" id="{1DAE73C4-7114-AAE9-F646-6472FEFA071A}"/>
              </a:ext>
            </a:extLst>
          </p:cNvPr>
          <p:cNvSpPr/>
          <p:nvPr/>
        </p:nvSpPr>
        <p:spPr>
          <a:xfrm>
            <a:off x="16377718" y="39866887"/>
            <a:ext cx="16256505" cy="1815882"/>
          </a:xfrm>
          <a:prstGeom prst="rect">
            <a:avLst/>
          </a:prstGeom>
        </p:spPr>
        <p:txBody>
          <a:bodyPr wrap="square">
            <a:spAutoFit/>
          </a:bodyPr>
          <a:lstStyle/>
          <a:p>
            <a:pPr algn="just"/>
            <a:r>
              <a:rPr lang="en-US" sz="2800" b="1" dirty="0">
                <a:latin typeface="Arial" panose="020B0604020202020204" pitchFamily="34" charset="0"/>
                <a:cs typeface="Arial" panose="020B0604020202020204" pitchFamily="34" charset="0"/>
              </a:rPr>
              <a:t>Funding</a:t>
            </a:r>
            <a:r>
              <a:rPr lang="en-US" sz="2800" dirty="0">
                <a:latin typeface="Arial" panose="020B0604020202020204" pitchFamily="34" charset="0"/>
                <a:cs typeface="Arial" panose="020B0604020202020204" pitchFamily="34" charset="0"/>
              </a:rPr>
              <a:t>: US National Cancer Institute (R21 CA261833, MPI: C Im/Y Yuan; R01 CA216354, MPI: Y </a:t>
            </a:r>
            <a:r>
              <a:rPr lang="en-US" sz="2800" dirty="0" err="1">
                <a:latin typeface="Arial" panose="020B0604020202020204" pitchFamily="34" charset="0"/>
                <a:cs typeface="Arial" panose="020B0604020202020204" pitchFamily="34" charset="0"/>
              </a:rPr>
              <a:t>Yasui</a:t>
            </a:r>
            <a:r>
              <a:rPr lang="en-US" sz="2800" dirty="0">
                <a:latin typeface="Arial" panose="020B0604020202020204" pitchFamily="34" charset="0"/>
                <a:cs typeface="Arial" panose="020B0604020202020204" pitchFamily="34" charset="0"/>
              </a:rPr>
              <a:t>/J Zhang; U24 CA55727, PI: GT Armstrong; U01 CA195547, MPI: MM Hudson/K Ness); Children’s Cancer Research Fund (C Im, C </a:t>
            </a:r>
            <a:r>
              <a:rPr lang="en-US" sz="2800" dirty="0" err="1">
                <a:latin typeface="Arial" panose="020B0604020202020204" pitchFamily="34" charset="0"/>
                <a:cs typeface="Arial" panose="020B0604020202020204" pitchFamily="34" charset="0"/>
              </a:rPr>
              <a:t>Boull</a:t>
            </a:r>
            <a:r>
              <a:rPr lang="en-US" sz="2800" dirty="0">
                <a:latin typeface="Arial" panose="020B0604020202020204" pitchFamily="34" charset="0"/>
                <a:cs typeface="Arial" panose="020B0604020202020204" pitchFamily="34" charset="0"/>
              </a:rPr>
              <a:t>, LM </a:t>
            </a:r>
            <a:r>
              <a:rPr lang="en-US" sz="2800" dirty="0" err="1">
                <a:latin typeface="Arial" panose="020B0604020202020204" pitchFamily="34" charset="0"/>
                <a:cs typeface="Arial" panose="020B0604020202020204" pitchFamily="34" charset="0"/>
              </a:rPr>
              <a:t>Turcotte</a:t>
            </a:r>
            <a:r>
              <a:rPr lang="en-US" sz="2800" dirty="0">
                <a:latin typeface="Arial" panose="020B0604020202020204" pitchFamily="34" charset="0"/>
                <a:cs typeface="Arial" panose="020B0604020202020204" pitchFamily="34" charset="0"/>
              </a:rPr>
              <a:t>); UMN Foundation Pediatric Scholar Award (C Im).</a:t>
            </a:r>
          </a:p>
        </p:txBody>
      </p:sp>
      <p:grpSp>
        <p:nvGrpSpPr>
          <p:cNvPr id="103" name="Group 102"/>
          <p:cNvGrpSpPr/>
          <p:nvPr/>
        </p:nvGrpSpPr>
        <p:grpSpPr>
          <a:xfrm>
            <a:off x="16284791" y="28709742"/>
            <a:ext cx="16349432" cy="9726424"/>
            <a:chOff x="16426767" y="26582500"/>
            <a:chExt cx="16349432" cy="9726424"/>
          </a:xfrm>
        </p:grpSpPr>
        <p:sp>
          <p:nvSpPr>
            <p:cNvPr id="57" name="TextBox 20">
              <a:extLst>
                <a:ext uri="{FF2B5EF4-FFF2-40B4-BE49-F238E27FC236}">
                  <a16:creationId xmlns:a16="http://schemas.microsoft.com/office/drawing/2014/main" id="{0EDC3A2B-D59E-94F9-5B60-4E853754B103}"/>
                </a:ext>
              </a:extLst>
            </p:cNvPr>
            <p:cNvSpPr txBox="1"/>
            <p:nvPr/>
          </p:nvSpPr>
          <p:spPr>
            <a:xfrm>
              <a:off x="17587803" y="35107854"/>
              <a:ext cx="14639506" cy="1077218"/>
            </a:xfrm>
            <a:prstGeom prst="rect">
              <a:avLst/>
            </a:prstGeom>
            <a:noFill/>
          </p:spPr>
          <p:txBody>
            <a:bodyPr wrap="square" rtlCol="0">
              <a:spAutoFit/>
            </a:bodyPr>
            <a:lstStyle/>
            <a:p>
              <a:pPr>
                <a:buNone/>
              </a:pPr>
              <a:r>
                <a:rPr lang="en-US" sz="3200" b="1" dirty="0">
                  <a:latin typeface="Arial" panose="020B0604020202020204" pitchFamily="34" charset="0"/>
                  <a:cs typeface="Arial" panose="020B0604020202020204" pitchFamily="34" charset="0"/>
                </a:rPr>
                <a:t>Figure 3: </a:t>
              </a:r>
              <a:r>
                <a:rPr lang="en-US" sz="3200" dirty="0">
                  <a:latin typeface="Arial" panose="020B0604020202020204" pitchFamily="34" charset="0"/>
                  <a:cs typeface="Arial" panose="020B0604020202020204" pitchFamily="34" charset="0"/>
                </a:rPr>
                <a:t>Cross-validated risk prediction performance with the inclusion of PRS to clinical </a:t>
              </a:r>
              <a:r>
                <a:rPr lang="en-US" sz="3200" dirty="0" err="1">
                  <a:latin typeface="Arial" panose="020B0604020202020204" pitchFamily="34" charset="0"/>
                  <a:cs typeface="Arial" panose="020B0604020202020204" pitchFamily="34" charset="0"/>
                </a:rPr>
                <a:t>XGBoost</a:t>
              </a:r>
              <a:r>
                <a:rPr lang="en-US" sz="3200" dirty="0">
                  <a:latin typeface="Arial" panose="020B0604020202020204" pitchFamily="34" charset="0"/>
                  <a:cs typeface="Arial" panose="020B0604020202020204" pitchFamily="34" charset="0"/>
                </a:rPr>
                <a:t> model (BCC by age 40y) in CCSS </a:t>
              </a:r>
            </a:p>
          </p:txBody>
        </p:sp>
        <p:grpSp>
          <p:nvGrpSpPr>
            <p:cNvPr id="63" name="Group 62"/>
            <p:cNvGrpSpPr/>
            <p:nvPr/>
          </p:nvGrpSpPr>
          <p:grpSpPr>
            <a:xfrm>
              <a:off x="16426767" y="26582500"/>
              <a:ext cx="16349432" cy="9726424"/>
              <a:chOff x="-781107" y="28437470"/>
              <a:chExt cx="16349432" cy="9726424"/>
            </a:xfrm>
          </p:grpSpPr>
          <p:grpSp>
            <p:nvGrpSpPr>
              <p:cNvPr id="56" name="Group 55"/>
              <p:cNvGrpSpPr/>
              <p:nvPr/>
            </p:nvGrpSpPr>
            <p:grpSpPr>
              <a:xfrm>
                <a:off x="366818" y="29796083"/>
                <a:ext cx="14693778" cy="7207891"/>
                <a:chOff x="493753" y="30464430"/>
                <a:chExt cx="14693778" cy="7207891"/>
              </a:xfrm>
            </p:grpSpPr>
            <p:pic>
              <p:nvPicPr>
                <p:cNvPr id="49" name="Picture 48"/>
                <p:cNvPicPr>
                  <a:picLocks noChangeAspect="1"/>
                </p:cNvPicPr>
                <p:nvPr/>
              </p:nvPicPr>
              <p:blipFill rotWithShape="1">
                <a:blip r:embed="rId7">
                  <a:extLst>
                    <a:ext uri="{28A0092B-C50C-407E-A947-70E740481C1C}">
                      <a14:useLocalDpi xmlns:a14="http://schemas.microsoft.com/office/drawing/2010/main" val="0"/>
                    </a:ext>
                  </a:extLst>
                </a:blip>
                <a:srcRect l="4374" t="14812" b="15980"/>
                <a:stretch/>
              </p:blipFill>
              <p:spPr>
                <a:xfrm>
                  <a:off x="1047750" y="30672622"/>
                  <a:ext cx="14139781" cy="6395956"/>
                </a:xfrm>
                <a:prstGeom prst="rect">
                  <a:avLst/>
                </a:prstGeom>
              </p:spPr>
            </p:pic>
            <p:sp>
              <p:nvSpPr>
                <p:cNvPr id="50" name="TextBox 20">
                  <a:extLst>
                    <a:ext uri="{FF2B5EF4-FFF2-40B4-BE49-F238E27FC236}">
                      <a16:creationId xmlns:a16="http://schemas.microsoft.com/office/drawing/2014/main" id="{0EDC3A2B-D59E-94F9-5B60-4E853754B103}"/>
                    </a:ext>
                  </a:extLst>
                </p:cNvPr>
                <p:cNvSpPr txBox="1"/>
                <p:nvPr/>
              </p:nvSpPr>
              <p:spPr>
                <a:xfrm rot="16200000">
                  <a:off x="-2411206" y="33369389"/>
                  <a:ext cx="6333137" cy="523220"/>
                </a:xfrm>
                <a:prstGeom prst="rect">
                  <a:avLst/>
                </a:prstGeom>
                <a:solidFill>
                  <a:schemeClr val="bg1"/>
                </a:solidFill>
              </p:spPr>
              <p:txBody>
                <a:bodyPr wrap="square" rtlCol="0">
                  <a:spAutoFit/>
                </a:bodyPr>
                <a:lstStyle/>
                <a:p>
                  <a:pPr algn="ctr">
                    <a:buNone/>
                  </a:pPr>
                  <a:r>
                    <a:rPr lang="en-US" sz="2800" dirty="0">
                      <a:latin typeface="Arial" panose="020B0604020202020204" pitchFamily="34" charset="0"/>
                      <a:cs typeface="Arial" panose="020B0604020202020204" pitchFamily="34" charset="0"/>
                    </a:rPr>
                    <a:t>True positive rate</a:t>
                  </a:r>
                </a:p>
              </p:txBody>
            </p:sp>
            <p:sp>
              <p:nvSpPr>
                <p:cNvPr id="51" name="TextBox 20">
                  <a:extLst>
                    <a:ext uri="{FF2B5EF4-FFF2-40B4-BE49-F238E27FC236}">
                      <a16:creationId xmlns:a16="http://schemas.microsoft.com/office/drawing/2014/main" id="{0EDC3A2B-D59E-94F9-5B60-4E853754B103}"/>
                    </a:ext>
                  </a:extLst>
                </p:cNvPr>
                <p:cNvSpPr txBox="1"/>
                <p:nvPr/>
              </p:nvSpPr>
              <p:spPr>
                <a:xfrm rot="16200000">
                  <a:off x="4984650" y="33592340"/>
                  <a:ext cx="6001979" cy="523222"/>
                </a:xfrm>
                <a:prstGeom prst="rect">
                  <a:avLst/>
                </a:prstGeom>
                <a:solidFill>
                  <a:schemeClr val="bg1"/>
                </a:solidFill>
              </p:spPr>
              <p:txBody>
                <a:bodyPr wrap="square" rtlCol="0">
                  <a:spAutoFit/>
                </a:bodyPr>
                <a:lstStyle/>
                <a:p>
                  <a:pPr algn="ctr">
                    <a:buNone/>
                  </a:pPr>
                  <a:r>
                    <a:rPr lang="en-US" sz="2800" dirty="0">
                      <a:latin typeface="Arial" panose="020B0604020202020204" pitchFamily="34" charset="0"/>
                      <a:cs typeface="Arial" panose="020B0604020202020204" pitchFamily="34" charset="0"/>
                    </a:rPr>
                    <a:t>Precision</a:t>
                  </a:r>
                </a:p>
              </p:txBody>
            </p:sp>
            <p:sp>
              <p:nvSpPr>
                <p:cNvPr id="52" name="TextBox 20">
                  <a:extLst>
                    <a:ext uri="{FF2B5EF4-FFF2-40B4-BE49-F238E27FC236}">
                      <a16:creationId xmlns:a16="http://schemas.microsoft.com/office/drawing/2014/main" id="{0EDC3A2B-D59E-94F9-5B60-4E853754B103}"/>
                    </a:ext>
                  </a:extLst>
                </p:cNvPr>
                <p:cNvSpPr txBox="1"/>
                <p:nvPr/>
              </p:nvSpPr>
              <p:spPr>
                <a:xfrm>
                  <a:off x="1365530" y="37146166"/>
                  <a:ext cx="6333137" cy="523220"/>
                </a:xfrm>
                <a:prstGeom prst="rect">
                  <a:avLst/>
                </a:prstGeom>
                <a:solidFill>
                  <a:schemeClr val="bg1"/>
                </a:solidFill>
              </p:spPr>
              <p:txBody>
                <a:bodyPr wrap="square" rtlCol="0">
                  <a:spAutoFit/>
                </a:bodyPr>
                <a:lstStyle/>
                <a:p>
                  <a:pPr algn="ctr">
                    <a:buNone/>
                  </a:pPr>
                  <a:r>
                    <a:rPr lang="en-US" sz="2800" dirty="0">
                      <a:latin typeface="Arial" panose="020B0604020202020204" pitchFamily="34" charset="0"/>
                      <a:cs typeface="Arial" panose="020B0604020202020204" pitchFamily="34" charset="0"/>
                    </a:rPr>
                    <a:t>False positive rate</a:t>
                  </a:r>
                </a:p>
              </p:txBody>
            </p:sp>
            <p:sp>
              <p:nvSpPr>
                <p:cNvPr id="53" name="TextBox 20">
                  <a:extLst>
                    <a:ext uri="{FF2B5EF4-FFF2-40B4-BE49-F238E27FC236}">
                      <a16:creationId xmlns:a16="http://schemas.microsoft.com/office/drawing/2014/main" id="{0EDC3A2B-D59E-94F9-5B60-4E853754B103}"/>
                    </a:ext>
                  </a:extLst>
                </p:cNvPr>
                <p:cNvSpPr txBox="1"/>
                <p:nvPr/>
              </p:nvSpPr>
              <p:spPr>
                <a:xfrm>
                  <a:off x="8595908" y="37149101"/>
                  <a:ext cx="6333137" cy="523220"/>
                </a:xfrm>
                <a:prstGeom prst="rect">
                  <a:avLst/>
                </a:prstGeom>
                <a:solidFill>
                  <a:schemeClr val="bg1"/>
                </a:solidFill>
              </p:spPr>
              <p:txBody>
                <a:bodyPr wrap="square" rtlCol="0">
                  <a:spAutoFit/>
                </a:bodyPr>
                <a:lstStyle/>
                <a:p>
                  <a:pPr algn="ctr">
                    <a:buNone/>
                  </a:pPr>
                  <a:r>
                    <a:rPr lang="en-US" sz="2800" dirty="0">
                      <a:latin typeface="Arial" panose="020B0604020202020204" pitchFamily="34" charset="0"/>
                      <a:cs typeface="Arial" panose="020B0604020202020204" pitchFamily="34" charset="0"/>
                    </a:rPr>
                    <a:t>Recall</a:t>
                  </a:r>
                </a:p>
              </p:txBody>
            </p:sp>
            <p:sp>
              <p:nvSpPr>
                <p:cNvPr id="54" name="TextBox 20">
                  <a:extLst>
                    <a:ext uri="{FF2B5EF4-FFF2-40B4-BE49-F238E27FC236}">
                      <a16:creationId xmlns:a16="http://schemas.microsoft.com/office/drawing/2014/main" id="{0EDC3A2B-D59E-94F9-5B60-4E853754B103}"/>
                    </a:ext>
                  </a:extLst>
                </p:cNvPr>
                <p:cNvSpPr txBox="1"/>
                <p:nvPr/>
              </p:nvSpPr>
              <p:spPr>
                <a:xfrm>
                  <a:off x="3827124" y="34546301"/>
                  <a:ext cx="3515818" cy="1826141"/>
                </a:xfrm>
                <a:prstGeom prst="rect">
                  <a:avLst/>
                </a:prstGeom>
                <a:solidFill>
                  <a:schemeClr val="bg1"/>
                </a:solidFill>
              </p:spPr>
              <p:txBody>
                <a:bodyPr wrap="square" rtlCol="0">
                  <a:spAutoFit/>
                </a:bodyPr>
                <a:lstStyle/>
                <a:p>
                  <a:pPr>
                    <a:buNone/>
                  </a:pPr>
                  <a:r>
                    <a:rPr lang="en-US" sz="2400" b="1" dirty="0" err="1">
                      <a:latin typeface="Arial" panose="020B0604020202020204" pitchFamily="34" charset="0"/>
                      <a:cs typeface="Arial" panose="020B0604020202020204" pitchFamily="34" charset="0"/>
                    </a:rPr>
                    <a:t>XGBoost</a:t>
                  </a:r>
                  <a:r>
                    <a:rPr lang="en-US" sz="2400" b="1" dirty="0">
                      <a:latin typeface="Arial" panose="020B0604020202020204" pitchFamily="34" charset="0"/>
                      <a:cs typeface="Arial" panose="020B0604020202020204" pitchFamily="34" charset="0"/>
                    </a:rPr>
                    <a:t> AUC: 0.72</a:t>
                  </a:r>
                </a:p>
                <a:p>
                  <a:pPr>
                    <a:spcBef>
                      <a:spcPts val="1000"/>
                    </a:spcBef>
                    <a:buNone/>
                  </a:pPr>
                  <a:r>
                    <a:rPr lang="en-US" sz="2400" b="1" dirty="0">
                      <a:solidFill>
                        <a:srgbClr val="0000FF"/>
                      </a:solidFill>
                      <a:latin typeface="Arial" panose="020B0604020202020204" pitchFamily="34" charset="0"/>
                      <a:cs typeface="Arial" panose="020B0604020202020204" pitchFamily="34" charset="0"/>
                    </a:rPr>
                    <a:t>+PRS AUC: 0.75 (P&lt;0.01)</a:t>
                  </a:r>
                </a:p>
                <a:p>
                  <a:pPr>
                    <a:spcBef>
                      <a:spcPts val="1000"/>
                    </a:spcBef>
                    <a:buNone/>
                  </a:pPr>
                  <a:r>
                    <a:rPr lang="en-US" sz="2400" b="1" dirty="0">
                      <a:solidFill>
                        <a:srgbClr val="FF0000"/>
                      </a:solidFill>
                      <a:latin typeface="Arial" panose="020B0604020202020204" pitchFamily="34" charset="0"/>
                      <a:cs typeface="Arial" panose="020B0604020202020204" pitchFamily="34" charset="0"/>
                    </a:rPr>
                    <a:t>COG AUC: 0.63</a:t>
                  </a:r>
                </a:p>
              </p:txBody>
            </p:sp>
            <p:sp>
              <p:nvSpPr>
                <p:cNvPr id="55" name="TextBox 20">
                  <a:extLst>
                    <a:ext uri="{FF2B5EF4-FFF2-40B4-BE49-F238E27FC236}">
                      <a16:creationId xmlns:a16="http://schemas.microsoft.com/office/drawing/2014/main" id="{0EDC3A2B-D59E-94F9-5B60-4E853754B103}"/>
                    </a:ext>
                  </a:extLst>
                </p:cNvPr>
                <p:cNvSpPr txBox="1"/>
                <p:nvPr/>
              </p:nvSpPr>
              <p:spPr>
                <a:xfrm>
                  <a:off x="11097169" y="31608032"/>
                  <a:ext cx="3520197" cy="1826141"/>
                </a:xfrm>
                <a:prstGeom prst="rect">
                  <a:avLst/>
                </a:prstGeom>
                <a:solidFill>
                  <a:schemeClr val="bg1"/>
                </a:solidFill>
              </p:spPr>
              <p:txBody>
                <a:bodyPr wrap="square" rtlCol="0">
                  <a:spAutoFit/>
                </a:bodyPr>
                <a:lstStyle/>
                <a:p>
                  <a:pPr>
                    <a:buNone/>
                  </a:pPr>
                  <a:r>
                    <a:rPr lang="en-US" sz="2400" b="1" dirty="0" err="1">
                      <a:latin typeface="Arial" panose="020B0604020202020204" pitchFamily="34" charset="0"/>
                      <a:cs typeface="Arial" panose="020B0604020202020204" pitchFamily="34" charset="0"/>
                    </a:rPr>
                    <a:t>XGBoost</a:t>
                  </a:r>
                  <a:r>
                    <a:rPr lang="en-US" sz="2400" b="1" dirty="0">
                      <a:latin typeface="Arial" panose="020B0604020202020204" pitchFamily="34" charset="0"/>
                      <a:cs typeface="Arial" panose="020B0604020202020204" pitchFamily="34" charset="0"/>
                    </a:rPr>
                    <a:t> AP: 0.20</a:t>
                  </a:r>
                </a:p>
                <a:p>
                  <a:pPr>
                    <a:spcBef>
                      <a:spcPts val="1000"/>
                    </a:spcBef>
                    <a:buNone/>
                  </a:pPr>
                  <a:r>
                    <a:rPr lang="en-US" sz="2400" b="1" dirty="0">
                      <a:solidFill>
                        <a:srgbClr val="0000FF"/>
                      </a:solidFill>
                      <a:latin typeface="Arial" panose="020B0604020202020204" pitchFamily="34" charset="0"/>
                      <a:cs typeface="Arial" panose="020B0604020202020204" pitchFamily="34" charset="0"/>
                    </a:rPr>
                    <a:t>+PRS AP: 0.23 (P=0.045)</a:t>
                  </a:r>
                </a:p>
                <a:p>
                  <a:pPr>
                    <a:spcBef>
                      <a:spcPts val="1000"/>
                    </a:spcBef>
                    <a:buNone/>
                  </a:pPr>
                  <a:r>
                    <a:rPr lang="en-US" sz="2400" b="1" dirty="0">
                      <a:solidFill>
                        <a:srgbClr val="FF0000"/>
                      </a:solidFill>
                      <a:latin typeface="Arial" panose="020B0604020202020204" pitchFamily="34" charset="0"/>
                      <a:cs typeface="Arial" panose="020B0604020202020204" pitchFamily="34" charset="0"/>
                    </a:rPr>
                    <a:t>COG AP: 0.10</a:t>
                  </a:r>
                </a:p>
              </p:txBody>
            </p:sp>
          </p:grpSp>
          <p:sp>
            <p:nvSpPr>
              <p:cNvPr id="62" name="Rectangle 61"/>
              <p:cNvSpPr/>
              <p:nvPr/>
            </p:nvSpPr>
            <p:spPr>
              <a:xfrm>
                <a:off x="-781107" y="28437470"/>
                <a:ext cx="16349432" cy="9726424"/>
              </a:xfrm>
              <a:prstGeom prst="rect">
                <a:avLst/>
              </a:prstGeom>
              <a:noFill/>
              <a:ln>
                <a:solidFill>
                  <a:srgbClr val="811D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aphicFrame>
        <p:nvGraphicFramePr>
          <p:cNvPr id="65" name="Table 64"/>
          <p:cNvGraphicFramePr>
            <a:graphicFrameLocks noGrp="1"/>
          </p:cNvGraphicFramePr>
          <p:nvPr>
            <p:extLst>
              <p:ext uri="{D42A27DB-BD31-4B8C-83A1-F6EECF244321}">
                <p14:modId xmlns:p14="http://schemas.microsoft.com/office/powerpoint/2010/main" val="3104110158"/>
              </p:ext>
            </p:extLst>
          </p:nvPr>
        </p:nvGraphicFramePr>
        <p:xfrm>
          <a:off x="1423081" y="33744738"/>
          <a:ext cx="13318259" cy="4298190"/>
        </p:xfrm>
        <a:graphic>
          <a:graphicData uri="http://schemas.openxmlformats.org/drawingml/2006/table">
            <a:tbl>
              <a:tblPr firstRow="1" bandRow="1">
                <a:tableStyleId>{5C22544A-7EE6-4342-B048-85BDC9FD1C3A}</a:tableStyleId>
              </a:tblPr>
              <a:tblGrid>
                <a:gridCol w="1115633">
                  <a:extLst>
                    <a:ext uri="{9D8B030D-6E8A-4147-A177-3AD203B41FA5}">
                      <a16:colId xmlns:a16="http://schemas.microsoft.com/office/drawing/2014/main" val="3793163402"/>
                    </a:ext>
                  </a:extLst>
                </a:gridCol>
                <a:gridCol w="2281724">
                  <a:extLst>
                    <a:ext uri="{9D8B030D-6E8A-4147-A177-3AD203B41FA5}">
                      <a16:colId xmlns:a16="http://schemas.microsoft.com/office/drawing/2014/main" val="1347870389"/>
                    </a:ext>
                  </a:extLst>
                </a:gridCol>
                <a:gridCol w="1603373">
                  <a:extLst>
                    <a:ext uri="{9D8B030D-6E8A-4147-A177-3AD203B41FA5}">
                      <a16:colId xmlns:a16="http://schemas.microsoft.com/office/drawing/2014/main" val="558245665"/>
                    </a:ext>
                  </a:extLst>
                </a:gridCol>
                <a:gridCol w="2445099">
                  <a:extLst>
                    <a:ext uri="{9D8B030D-6E8A-4147-A177-3AD203B41FA5}">
                      <a16:colId xmlns:a16="http://schemas.microsoft.com/office/drawing/2014/main" val="1921747652"/>
                    </a:ext>
                  </a:extLst>
                </a:gridCol>
                <a:gridCol w="1796142">
                  <a:extLst>
                    <a:ext uri="{9D8B030D-6E8A-4147-A177-3AD203B41FA5}">
                      <a16:colId xmlns:a16="http://schemas.microsoft.com/office/drawing/2014/main" val="32756647"/>
                    </a:ext>
                  </a:extLst>
                </a:gridCol>
                <a:gridCol w="2351315">
                  <a:extLst>
                    <a:ext uri="{9D8B030D-6E8A-4147-A177-3AD203B41FA5}">
                      <a16:colId xmlns:a16="http://schemas.microsoft.com/office/drawing/2014/main" val="798713247"/>
                    </a:ext>
                  </a:extLst>
                </a:gridCol>
                <a:gridCol w="1724973">
                  <a:extLst>
                    <a:ext uri="{9D8B030D-6E8A-4147-A177-3AD203B41FA5}">
                      <a16:colId xmlns:a16="http://schemas.microsoft.com/office/drawing/2014/main" val="1676822628"/>
                    </a:ext>
                  </a:extLst>
                </a:gridCol>
              </a:tblGrid>
              <a:tr h="873345">
                <a:tc>
                  <a:txBody>
                    <a:bodyPr/>
                    <a:lstStyle/>
                    <a:p>
                      <a:pPr algn="ctr"/>
                      <a:endParaRPr lang="en-US" sz="2800" dirty="0">
                        <a:solidFill>
                          <a:schemeClr val="tx1"/>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2800" dirty="0">
                          <a:solidFill>
                            <a:schemeClr val="tx1"/>
                          </a:solidFill>
                          <a:latin typeface="Arial" panose="020B0604020202020204" pitchFamily="34" charset="0"/>
                          <a:cs typeface="Arial" panose="020B0604020202020204" pitchFamily="34" charset="0"/>
                        </a:rPr>
                        <a:t>SJLIFE </a:t>
                      </a:r>
                    </a:p>
                    <a:p>
                      <a:pPr algn="ctr"/>
                      <a:r>
                        <a:rPr lang="en-US" sz="2800" b="0" dirty="0">
                          <a:solidFill>
                            <a:schemeClr val="tx1"/>
                          </a:solidFill>
                          <a:latin typeface="Arial" panose="020B0604020202020204" pitchFamily="34" charset="0"/>
                          <a:cs typeface="Arial" panose="020B0604020202020204" pitchFamily="34" charset="0"/>
                        </a:rPr>
                        <a:t>(N=3195, 202 BCC)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32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2800" dirty="0">
                          <a:solidFill>
                            <a:schemeClr val="tx1"/>
                          </a:solidFill>
                          <a:latin typeface="Arial" panose="020B0604020202020204" pitchFamily="34" charset="0"/>
                          <a:cs typeface="Arial" panose="020B0604020202020204" pitchFamily="34" charset="0"/>
                        </a:rPr>
                        <a:t>CCSS </a:t>
                      </a:r>
                    </a:p>
                    <a:p>
                      <a:pPr algn="ctr"/>
                      <a:r>
                        <a:rPr lang="en-US" sz="2800" b="0" dirty="0">
                          <a:solidFill>
                            <a:schemeClr val="tx1"/>
                          </a:solidFill>
                          <a:latin typeface="Arial" panose="020B0604020202020204" pitchFamily="34" charset="0"/>
                          <a:cs typeface="Arial" panose="020B0604020202020204" pitchFamily="34" charset="0"/>
                        </a:rPr>
                        <a:t>(N=6233,</a:t>
                      </a:r>
                      <a:r>
                        <a:rPr lang="en-US" sz="2800" b="0" baseline="0" dirty="0">
                          <a:solidFill>
                            <a:schemeClr val="tx1"/>
                          </a:solidFill>
                          <a:latin typeface="Arial" panose="020B0604020202020204" pitchFamily="34" charset="0"/>
                          <a:cs typeface="Arial" panose="020B0604020202020204" pitchFamily="34" charset="0"/>
                        </a:rPr>
                        <a:t> 580 BCC</a:t>
                      </a:r>
                      <a:r>
                        <a:rPr lang="en-US" sz="2800" b="0" dirty="0">
                          <a:solidFill>
                            <a:schemeClr val="tx1"/>
                          </a:solidFill>
                          <a:latin typeface="Arial" panose="020B0604020202020204" pitchFamily="34" charset="0"/>
                          <a:cs typeface="Arial" panose="020B060402020202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32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2800" dirty="0">
                          <a:solidFill>
                            <a:schemeClr val="tx1"/>
                          </a:solidFill>
                          <a:latin typeface="Arial" panose="020B0604020202020204" pitchFamily="34" charset="0"/>
                          <a:cs typeface="Arial" panose="020B0604020202020204" pitchFamily="34" charset="0"/>
                        </a:rPr>
                        <a:t>Combined </a:t>
                      </a:r>
                    </a:p>
                    <a:p>
                      <a:pPr algn="ctr"/>
                      <a:r>
                        <a:rPr lang="en-US" sz="2800" b="0" dirty="0">
                          <a:solidFill>
                            <a:schemeClr val="tx1"/>
                          </a:solidFill>
                          <a:latin typeface="Arial" panose="020B0604020202020204" pitchFamily="34" charset="0"/>
                          <a:cs typeface="Arial" panose="020B0604020202020204" pitchFamily="34" charset="0"/>
                        </a:rPr>
                        <a:t>(N=9428, 782 BCC)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32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0357324"/>
                  </a:ext>
                </a:extLst>
              </a:tr>
              <a:tr h="510045">
                <a:tc>
                  <a:txBody>
                    <a:bodyPr/>
                    <a:lstStyle/>
                    <a:p>
                      <a:pPr algn="ctr"/>
                      <a:r>
                        <a:rPr lang="en-US" sz="2800" dirty="0">
                          <a:solidFill>
                            <a:schemeClr val="tx1"/>
                          </a:solidFill>
                          <a:latin typeface="Arial" panose="020B0604020202020204" pitchFamily="34" charset="0"/>
                          <a:cs typeface="Arial" panose="020B0604020202020204" pitchFamily="34" charset="0"/>
                        </a:rPr>
                        <a:t>PRS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HR (95% CI)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HR (95% CI)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HR (95% CI)</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P</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97799736"/>
                  </a:ext>
                </a:extLst>
              </a:tr>
              <a:tr h="567030">
                <a:tc>
                  <a:txBody>
                    <a:bodyPr/>
                    <a:lstStyle/>
                    <a:p>
                      <a:pPr algn="ctr"/>
                      <a:r>
                        <a:rPr lang="en-US" sz="2800" dirty="0">
                          <a:solidFill>
                            <a:schemeClr val="tx1"/>
                          </a:solidFill>
                          <a:latin typeface="Arial" panose="020B0604020202020204" pitchFamily="34" charset="0"/>
                          <a:cs typeface="Arial" panose="020B0604020202020204" pitchFamily="34" charset="0"/>
                        </a:rPr>
                        <a:t>Q1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Ref.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8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Ref.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8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Ref.</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800" dirty="0">
                        <a:solidFill>
                          <a:schemeClr val="tx1"/>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0405365"/>
                  </a:ext>
                </a:extLst>
              </a:tr>
              <a:tr h="567030">
                <a:tc>
                  <a:txBody>
                    <a:bodyPr/>
                    <a:lstStyle/>
                    <a:p>
                      <a:pPr algn="ctr"/>
                      <a:r>
                        <a:rPr lang="en-US" sz="2800" dirty="0">
                          <a:solidFill>
                            <a:schemeClr val="tx1"/>
                          </a:solidFill>
                          <a:latin typeface="Arial" panose="020B0604020202020204" pitchFamily="34" charset="0"/>
                          <a:cs typeface="Arial" panose="020B0604020202020204" pitchFamily="34" charset="0"/>
                        </a:rPr>
                        <a:t>Q2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1.5 (0.9-2.6)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aseline="0" dirty="0">
                          <a:solidFill>
                            <a:schemeClr val="tx1"/>
                          </a:solidFill>
                          <a:latin typeface="Arial" panose="020B0604020202020204" pitchFamily="34" charset="0"/>
                          <a:cs typeface="Arial" panose="020B0604020202020204" pitchFamily="34" charset="0"/>
                        </a:rPr>
                        <a:t>0.15</a:t>
                      </a:r>
                      <a:endParaRPr lang="en-US" sz="2800" baseline="300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1.7 (1.3-2.3)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2.4x10</a:t>
                      </a:r>
                      <a:r>
                        <a:rPr lang="en-US" sz="2800" baseline="30000" dirty="0">
                          <a:solidFill>
                            <a:schemeClr val="tx1"/>
                          </a:solidFill>
                          <a:latin typeface="Arial" panose="020B0604020202020204" pitchFamily="34" charset="0"/>
                          <a:cs typeface="Arial" panose="020B0604020202020204" pitchFamily="34"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1.6 (1.2-2.0)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3.0x10</a:t>
                      </a:r>
                      <a:r>
                        <a:rPr lang="en-US" sz="2800" baseline="30000" dirty="0">
                          <a:solidFill>
                            <a:schemeClr val="tx1"/>
                          </a:solidFill>
                          <a:latin typeface="Arial" panose="020B0604020202020204" pitchFamily="34" charset="0"/>
                          <a:cs typeface="Arial" panose="020B0604020202020204" pitchFamily="34" charset="0"/>
                        </a:rPr>
                        <a:t>-4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257909"/>
                  </a:ext>
                </a:extLst>
              </a:tr>
              <a:tr h="567030">
                <a:tc>
                  <a:txBody>
                    <a:bodyPr/>
                    <a:lstStyle/>
                    <a:p>
                      <a:pPr algn="ctr"/>
                      <a:r>
                        <a:rPr lang="en-US" sz="2800" dirty="0">
                          <a:solidFill>
                            <a:schemeClr val="tx1"/>
                          </a:solidFill>
                          <a:latin typeface="Arial" panose="020B0604020202020204" pitchFamily="34" charset="0"/>
                          <a:cs typeface="Arial" panose="020B0604020202020204" pitchFamily="34" charset="0"/>
                        </a:rPr>
                        <a:t>Q3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2.4 (1.4-4.1)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1.2x10</a:t>
                      </a:r>
                      <a:r>
                        <a:rPr lang="en-US" sz="2800" baseline="30000" dirty="0">
                          <a:solidFill>
                            <a:schemeClr val="tx1"/>
                          </a:solidFill>
                          <a:latin typeface="Arial" panose="020B0604020202020204" pitchFamily="34" charset="0"/>
                          <a:cs typeface="Arial" panose="020B0604020202020204" pitchFamily="34" charset="0"/>
                        </a:rPr>
                        <a:t>-3</a:t>
                      </a:r>
                      <a:endParaRPr lang="en-US" sz="28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1.5 (1.1-2.1)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5.9x10</a:t>
                      </a:r>
                      <a:r>
                        <a:rPr lang="en-US" sz="2800" baseline="30000" dirty="0">
                          <a:solidFill>
                            <a:schemeClr val="tx1"/>
                          </a:solidFill>
                          <a:latin typeface="Arial" panose="020B0604020202020204" pitchFamily="34" charset="0"/>
                          <a:cs typeface="Arial" panose="020B0604020202020204" pitchFamily="34" charset="0"/>
                        </a:rPr>
                        <a:t>-3</a:t>
                      </a:r>
                      <a:endParaRPr lang="en-US" sz="28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1.5 (1.1-1.9)</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3.2x10</a:t>
                      </a:r>
                      <a:r>
                        <a:rPr lang="en-US" sz="2800" baseline="30000" dirty="0">
                          <a:solidFill>
                            <a:schemeClr val="tx1"/>
                          </a:solidFill>
                          <a:latin typeface="Arial" panose="020B0604020202020204" pitchFamily="34" charset="0"/>
                          <a:cs typeface="Arial" panose="020B0604020202020204" pitchFamily="34" charset="0"/>
                        </a:rPr>
                        <a:t>-3</a:t>
                      </a:r>
                      <a:endParaRPr lang="en-US" sz="2800" dirty="0">
                        <a:solidFill>
                          <a:schemeClr val="tx1"/>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7528988"/>
                  </a:ext>
                </a:extLst>
              </a:tr>
              <a:tr h="567030">
                <a:tc>
                  <a:txBody>
                    <a:bodyPr/>
                    <a:lstStyle/>
                    <a:p>
                      <a:pPr algn="ctr"/>
                      <a:r>
                        <a:rPr lang="en-US" sz="2800" dirty="0">
                          <a:solidFill>
                            <a:schemeClr val="tx1"/>
                          </a:solidFill>
                          <a:latin typeface="Arial" panose="020B0604020202020204" pitchFamily="34" charset="0"/>
                          <a:cs typeface="Arial" panose="020B0604020202020204" pitchFamily="34" charset="0"/>
                        </a:rPr>
                        <a:t>Q4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2.4 (1.4-4.1)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9.7x10</a:t>
                      </a:r>
                      <a:r>
                        <a:rPr lang="en-US" sz="2800" baseline="30000" dirty="0">
                          <a:solidFill>
                            <a:schemeClr val="tx1"/>
                          </a:solidFill>
                          <a:latin typeface="Arial" panose="020B0604020202020204" pitchFamily="34" charset="0"/>
                          <a:cs typeface="Arial" panose="020B0604020202020204" pitchFamily="34" charset="0"/>
                        </a:rPr>
                        <a:t>-4</a:t>
                      </a:r>
                      <a:endParaRPr lang="en-US" sz="28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2.2 (1.7-3.0)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4.6x10</a:t>
                      </a:r>
                      <a:r>
                        <a:rPr lang="en-US" sz="2800" baseline="30000" dirty="0">
                          <a:solidFill>
                            <a:schemeClr val="tx1"/>
                          </a:solidFill>
                          <a:latin typeface="Arial" panose="020B0604020202020204" pitchFamily="34" charset="0"/>
                          <a:cs typeface="Arial" panose="020B0604020202020204" pitchFamily="34" charset="0"/>
                        </a:rPr>
                        <a:t>-8</a:t>
                      </a:r>
                      <a:endParaRPr lang="en-US" sz="28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2.2 (1.7-2.8)</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4.1x10</a:t>
                      </a:r>
                      <a:r>
                        <a:rPr lang="en-US" sz="2800" baseline="30000" dirty="0">
                          <a:solidFill>
                            <a:schemeClr val="tx1"/>
                          </a:solidFill>
                          <a:latin typeface="Arial" panose="020B0604020202020204" pitchFamily="34" charset="0"/>
                          <a:cs typeface="Arial" panose="020B0604020202020204" pitchFamily="34" charset="0"/>
                        </a:rPr>
                        <a:t>-10</a:t>
                      </a:r>
                      <a:endParaRPr lang="en-US" sz="2800" dirty="0">
                        <a:solidFill>
                          <a:schemeClr val="tx1"/>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12723601"/>
                  </a:ext>
                </a:extLst>
              </a:tr>
              <a:tr h="567030">
                <a:tc>
                  <a:txBody>
                    <a:bodyPr/>
                    <a:lstStyle/>
                    <a:p>
                      <a:pPr algn="ctr"/>
                      <a:r>
                        <a:rPr lang="en-US" sz="2800" dirty="0">
                          <a:solidFill>
                            <a:schemeClr val="tx1"/>
                          </a:solidFill>
                          <a:latin typeface="Arial" panose="020B0604020202020204" pitchFamily="34" charset="0"/>
                          <a:cs typeface="Arial" panose="020B0604020202020204" pitchFamily="34" charset="0"/>
                        </a:rPr>
                        <a:t>Q5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4.2 (2.6-6.9)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1.5x10</a:t>
                      </a:r>
                      <a:r>
                        <a:rPr lang="en-US" sz="2800" baseline="30000" dirty="0">
                          <a:solidFill>
                            <a:schemeClr val="tx1"/>
                          </a:solidFill>
                          <a:latin typeface="Arial" panose="020B0604020202020204" pitchFamily="34" charset="0"/>
                          <a:cs typeface="Arial" panose="020B0604020202020204" pitchFamily="34" charset="0"/>
                        </a:rPr>
                        <a:t>-8</a:t>
                      </a:r>
                      <a:endParaRPr lang="en-US" sz="28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2.7 (2.0-3.6)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3.8x10</a:t>
                      </a:r>
                      <a:r>
                        <a:rPr lang="en-US" sz="2800" baseline="30000" dirty="0">
                          <a:solidFill>
                            <a:schemeClr val="tx1"/>
                          </a:solidFill>
                          <a:latin typeface="Arial" panose="020B0604020202020204" pitchFamily="34" charset="0"/>
                          <a:cs typeface="Arial" panose="020B0604020202020204" pitchFamily="34" charset="0"/>
                        </a:rPr>
                        <a:t>-11</a:t>
                      </a:r>
                      <a:endParaRPr lang="en-US" sz="28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2.8 (2.2-3.6)</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2.0x10</a:t>
                      </a:r>
                      <a:r>
                        <a:rPr lang="en-US" sz="2800" baseline="30000" dirty="0">
                          <a:solidFill>
                            <a:schemeClr val="tx1"/>
                          </a:solidFill>
                          <a:latin typeface="Arial" panose="020B0604020202020204" pitchFamily="34" charset="0"/>
                          <a:cs typeface="Arial" panose="020B0604020202020204" pitchFamily="34" charset="0"/>
                        </a:rPr>
                        <a:t>-16</a:t>
                      </a:r>
                      <a:endParaRPr lang="en-US" sz="2800" dirty="0">
                        <a:solidFill>
                          <a:schemeClr val="tx1"/>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5483381"/>
                  </a:ext>
                </a:extLst>
              </a:tr>
            </a:tbl>
          </a:graphicData>
        </a:graphic>
      </p:graphicFrame>
      <p:sp>
        <p:nvSpPr>
          <p:cNvPr id="68" name="TextBox 20">
            <a:extLst>
              <a:ext uri="{FF2B5EF4-FFF2-40B4-BE49-F238E27FC236}">
                <a16:creationId xmlns:a16="http://schemas.microsoft.com/office/drawing/2014/main" id="{0EDC3A2B-D59E-94F9-5B60-4E853754B103}"/>
              </a:ext>
            </a:extLst>
          </p:cNvPr>
          <p:cNvSpPr txBox="1"/>
          <p:nvPr/>
        </p:nvSpPr>
        <p:spPr>
          <a:xfrm>
            <a:off x="1259159" y="33132648"/>
            <a:ext cx="14024333" cy="595395"/>
          </a:xfrm>
          <a:prstGeom prst="rect">
            <a:avLst/>
          </a:prstGeom>
          <a:noFill/>
        </p:spPr>
        <p:txBody>
          <a:bodyPr wrap="square" rtlCol="0">
            <a:spAutoFit/>
          </a:bodyPr>
          <a:lstStyle/>
          <a:p>
            <a:pPr>
              <a:buNone/>
            </a:pPr>
            <a:r>
              <a:rPr lang="en-US" sz="3200" b="1" dirty="0">
                <a:latin typeface="Arial" panose="020B0604020202020204" pitchFamily="34" charset="0"/>
                <a:cs typeface="Arial" panose="020B0604020202020204" pitchFamily="34" charset="0"/>
              </a:rPr>
              <a:t>Table 1: </a:t>
            </a:r>
            <a:r>
              <a:rPr lang="en-US" sz="3200" dirty="0">
                <a:latin typeface="Arial" panose="020B0604020202020204" pitchFamily="34" charset="0"/>
                <a:cs typeface="Arial" panose="020B0604020202020204" pitchFamily="34" charset="0"/>
              </a:rPr>
              <a:t>Keratinocyte PRS associations with BCC in SJLIFE/CCSS</a:t>
            </a:r>
          </a:p>
        </p:txBody>
      </p:sp>
      <p:sp>
        <p:nvSpPr>
          <p:cNvPr id="60" name="Rectangle 59"/>
          <p:cNvSpPr/>
          <p:nvPr/>
        </p:nvSpPr>
        <p:spPr>
          <a:xfrm>
            <a:off x="246350" y="19212275"/>
            <a:ext cx="15794160" cy="19218814"/>
          </a:xfrm>
          <a:prstGeom prst="rect">
            <a:avLst/>
          </a:prstGeom>
          <a:noFill/>
          <a:ln>
            <a:solidFill>
              <a:srgbClr val="811D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0" name="Group 109"/>
          <p:cNvGrpSpPr/>
          <p:nvPr/>
        </p:nvGrpSpPr>
        <p:grpSpPr>
          <a:xfrm>
            <a:off x="380430" y="23347648"/>
            <a:ext cx="15442623" cy="9334075"/>
            <a:chOff x="380430" y="23151706"/>
            <a:chExt cx="15442623" cy="9334075"/>
          </a:xfrm>
        </p:grpSpPr>
        <p:pic>
          <p:nvPicPr>
            <p:cNvPr id="106" name="Picture 105"/>
            <p:cNvPicPr>
              <a:picLocks noChangeAspect="1"/>
            </p:cNvPicPr>
            <p:nvPr/>
          </p:nvPicPr>
          <p:blipFill rotWithShape="1">
            <a:blip r:embed="rId8">
              <a:extLst>
                <a:ext uri="{28A0092B-C50C-407E-A947-70E740481C1C}">
                  <a14:useLocalDpi xmlns:a14="http://schemas.microsoft.com/office/drawing/2010/main" val="0"/>
                </a:ext>
              </a:extLst>
            </a:blip>
            <a:srcRect l="68653" t="14263"/>
            <a:stretch/>
          </p:blipFill>
          <p:spPr>
            <a:xfrm>
              <a:off x="8372817" y="23201246"/>
              <a:ext cx="7450236" cy="8490364"/>
            </a:xfrm>
            <a:prstGeom prst="rect">
              <a:avLst/>
            </a:prstGeom>
          </p:spPr>
        </p:pic>
        <p:pic>
          <p:nvPicPr>
            <p:cNvPr id="41" name="Picture 40"/>
            <p:cNvPicPr>
              <a:picLocks noChangeAspect="1"/>
            </p:cNvPicPr>
            <p:nvPr/>
          </p:nvPicPr>
          <p:blipFill rotWithShape="1">
            <a:blip r:embed="rId8">
              <a:extLst>
                <a:ext uri="{28A0092B-C50C-407E-A947-70E740481C1C}">
                  <a14:useLocalDpi xmlns:a14="http://schemas.microsoft.com/office/drawing/2010/main" val="0"/>
                </a:ext>
              </a:extLst>
            </a:blip>
            <a:srcRect l="33125" t="14263" r="33951"/>
            <a:stretch/>
          </p:blipFill>
          <p:spPr>
            <a:xfrm>
              <a:off x="380430" y="23151706"/>
              <a:ext cx="7825107" cy="8490364"/>
            </a:xfrm>
            <a:prstGeom prst="rect">
              <a:avLst/>
            </a:prstGeom>
          </p:spPr>
        </p:pic>
        <p:pic>
          <p:nvPicPr>
            <p:cNvPr id="44" name="Picture 43"/>
            <p:cNvPicPr>
              <a:picLocks noChangeAspect="1"/>
            </p:cNvPicPr>
            <p:nvPr/>
          </p:nvPicPr>
          <p:blipFill rotWithShape="1">
            <a:blip r:embed="rId8">
              <a:extLst>
                <a:ext uri="{28A0092B-C50C-407E-A947-70E740481C1C}">
                  <a14:useLocalDpi xmlns:a14="http://schemas.microsoft.com/office/drawing/2010/main" val="0"/>
                </a:ext>
              </a:extLst>
            </a:blip>
            <a:srcRect l="48012" t="4185" r="35933" b="89009"/>
            <a:stretch/>
          </p:blipFill>
          <p:spPr>
            <a:xfrm>
              <a:off x="4018529" y="25577803"/>
              <a:ext cx="4211053" cy="743693"/>
            </a:xfrm>
            <a:prstGeom prst="rect">
              <a:avLst/>
            </a:prstGeom>
          </p:spPr>
        </p:pic>
        <p:sp>
          <p:nvSpPr>
            <p:cNvPr id="45" name="Text Placeholder 16">
              <a:extLst>
                <a:ext uri="{FF2B5EF4-FFF2-40B4-BE49-F238E27FC236}">
                  <a16:creationId xmlns:a16="http://schemas.microsoft.com/office/drawing/2014/main" id="{E29F3CD7-BF77-DD05-6CAC-727F2D45D0DC}"/>
                </a:ext>
              </a:extLst>
            </p:cNvPr>
            <p:cNvSpPr txBox="1">
              <a:spLocks/>
            </p:cNvSpPr>
            <p:nvPr/>
          </p:nvSpPr>
          <p:spPr>
            <a:xfrm>
              <a:off x="6186260" y="23249372"/>
              <a:ext cx="2085066" cy="785637"/>
            </a:xfrm>
            <a:prstGeom prst="rect">
              <a:avLst/>
            </a:prstGeom>
          </p:spPr>
          <p:txBody>
            <a:bodyPr vert="horz" lIns="118182" tIns="59091" rIns="118182" bIns="59091" anchor="t" anchorCtr="0"/>
            <a:lstStyle>
              <a:lvl1pPr>
                <a:lnSpc>
                  <a:spcPct val="100000"/>
                </a:lnSpc>
                <a:buFont typeface="Arial" pitchFamily="34" charset="0"/>
                <a:buChar char="•"/>
                <a:defRPr sz="2800" b="0" baseline="0">
                  <a:latin typeface="+mn-lt"/>
                  <a:cs typeface="Georgia"/>
                </a:defRPr>
              </a:lvl1pPr>
            </a:lstStyle>
            <a:p>
              <a:pPr marL="313520" algn="r" defTabSz="5679627">
                <a:buNone/>
                <a:defRPr/>
              </a:pPr>
              <a:r>
                <a:rPr lang="en-US" sz="3600" b="1" kern="0" dirty="0">
                  <a:solidFill>
                    <a:srgbClr val="C00000"/>
                  </a:solidFill>
                  <a:latin typeface="Arial" panose="020B0604020202020204" pitchFamily="34" charset="0"/>
                  <a:cs typeface="Arial" panose="020B0604020202020204" pitchFamily="34" charset="0"/>
                </a:rPr>
                <a:t>No RT</a:t>
              </a:r>
            </a:p>
          </p:txBody>
        </p:sp>
        <p:sp>
          <p:nvSpPr>
            <p:cNvPr id="46" name="Text Placeholder 16">
              <a:extLst>
                <a:ext uri="{FF2B5EF4-FFF2-40B4-BE49-F238E27FC236}">
                  <a16:creationId xmlns:a16="http://schemas.microsoft.com/office/drawing/2014/main" id="{E29F3CD7-BF77-DD05-6CAC-727F2D45D0DC}"/>
                </a:ext>
              </a:extLst>
            </p:cNvPr>
            <p:cNvSpPr txBox="1">
              <a:spLocks/>
            </p:cNvSpPr>
            <p:nvPr/>
          </p:nvSpPr>
          <p:spPr>
            <a:xfrm>
              <a:off x="11949118" y="23230545"/>
              <a:ext cx="3609474" cy="785637"/>
            </a:xfrm>
            <a:prstGeom prst="rect">
              <a:avLst/>
            </a:prstGeom>
          </p:spPr>
          <p:txBody>
            <a:bodyPr vert="horz" lIns="118182" tIns="59091" rIns="118182" bIns="59091" anchor="t" anchorCtr="0"/>
            <a:lstStyle>
              <a:lvl1pPr>
                <a:lnSpc>
                  <a:spcPct val="100000"/>
                </a:lnSpc>
                <a:buFont typeface="Arial" pitchFamily="34" charset="0"/>
                <a:buChar char="•"/>
                <a:defRPr sz="2800" b="0" baseline="0">
                  <a:latin typeface="+mn-lt"/>
                  <a:cs typeface="Georgia"/>
                </a:defRPr>
              </a:lvl1pPr>
            </a:lstStyle>
            <a:p>
              <a:pPr marL="313520" algn="r" defTabSz="5679627">
                <a:buNone/>
                <a:defRPr/>
              </a:pPr>
              <a:r>
                <a:rPr lang="en-US" sz="3600" b="1" kern="0" dirty="0">
                  <a:solidFill>
                    <a:srgbClr val="C00000"/>
                  </a:solidFill>
                  <a:latin typeface="Arial" panose="020B0604020202020204" pitchFamily="34" charset="0"/>
                  <a:cs typeface="Arial" panose="020B0604020202020204" pitchFamily="34" charset="0"/>
                </a:rPr>
                <a:t>RT-exposed</a:t>
              </a:r>
            </a:p>
          </p:txBody>
        </p:sp>
        <p:pic>
          <p:nvPicPr>
            <p:cNvPr id="69" name="Picture 68"/>
            <p:cNvPicPr>
              <a:picLocks noChangeAspect="1"/>
            </p:cNvPicPr>
            <p:nvPr/>
          </p:nvPicPr>
          <p:blipFill rotWithShape="1">
            <a:blip r:embed="rId8">
              <a:extLst>
                <a:ext uri="{28A0092B-C50C-407E-A947-70E740481C1C}">
                  <a14:useLocalDpi xmlns:a14="http://schemas.microsoft.com/office/drawing/2010/main" val="0"/>
                </a:ext>
              </a:extLst>
            </a:blip>
            <a:srcRect l="48012" t="4185" r="37148" b="89610"/>
            <a:stretch/>
          </p:blipFill>
          <p:spPr>
            <a:xfrm>
              <a:off x="11772557" y="25574847"/>
              <a:ext cx="3892559" cy="678062"/>
            </a:xfrm>
            <a:prstGeom prst="rect">
              <a:avLst/>
            </a:prstGeom>
          </p:spPr>
        </p:pic>
        <p:sp>
          <p:nvSpPr>
            <p:cNvPr id="27" name="TextBox 20">
              <a:extLst>
                <a:ext uri="{FF2B5EF4-FFF2-40B4-BE49-F238E27FC236}">
                  <a16:creationId xmlns:a16="http://schemas.microsoft.com/office/drawing/2014/main" id="{0EDC3A2B-D59E-94F9-5B60-4E853754B103}"/>
                </a:ext>
              </a:extLst>
            </p:cNvPr>
            <p:cNvSpPr txBox="1"/>
            <p:nvPr/>
          </p:nvSpPr>
          <p:spPr>
            <a:xfrm>
              <a:off x="1083635" y="31408563"/>
              <a:ext cx="14646164" cy="1077218"/>
            </a:xfrm>
            <a:prstGeom prst="rect">
              <a:avLst/>
            </a:prstGeom>
            <a:noFill/>
          </p:spPr>
          <p:txBody>
            <a:bodyPr wrap="square" rtlCol="0">
              <a:spAutoFit/>
            </a:bodyPr>
            <a:lstStyle/>
            <a:p>
              <a:pPr>
                <a:buNone/>
              </a:pPr>
              <a:r>
                <a:rPr lang="en-US" sz="3200" b="1" dirty="0">
                  <a:latin typeface="Arial" panose="020B0604020202020204" pitchFamily="34" charset="0"/>
                  <a:cs typeface="Arial" panose="020B0604020202020204" pitchFamily="34" charset="0"/>
                </a:rPr>
                <a:t>Figure 2: </a:t>
              </a:r>
              <a:r>
                <a:rPr lang="en-US" sz="3200" dirty="0">
                  <a:latin typeface="Arial" panose="020B0604020202020204" pitchFamily="34" charset="0"/>
                  <a:cs typeface="Arial" panose="020B0604020202020204" pitchFamily="34" charset="0"/>
                </a:rPr>
                <a:t>BCC cumulative incidence by keratinocyte cancer PRS risk groups in SJLIFE and CCSS (top [Q5] vs. bottom [Q1] </a:t>
              </a:r>
              <a:r>
                <a:rPr lang="en-US" sz="3200" dirty="0">
                  <a:solidFill>
                    <a:srgbClr val="FF0000"/>
                  </a:solidFill>
                  <a:latin typeface="Arial" panose="020B0604020202020204" pitchFamily="34" charset="0"/>
                  <a:cs typeface="Arial" panose="020B0604020202020204" pitchFamily="34" charset="0"/>
                </a:rPr>
                <a:t>PRS</a:t>
              </a:r>
              <a:r>
                <a:rPr lang="en-US" sz="3200" dirty="0">
                  <a:latin typeface="Arial" panose="020B0604020202020204" pitchFamily="34" charset="0"/>
                  <a:cs typeface="Arial" panose="020B0604020202020204" pitchFamily="34" charset="0"/>
                </a:rPr>
                <a:t> quintile)</a:t>
              </a:r>
            </a:p>
          </p:txBody>
        </p:sp>
      </p:grpSp>
      <p:grpSp>
        <p:nvGrpSpPr>
          <p:cNvPr id="102" name="Group 101"/>
          <p:cNvGrpSpPr/>
          <p:nvPr/>
        </p:nvGrpSpPr>
        <p:grpSpPr>
          <a:xfrm>
            <a:off x="16261612" y="19212275"/>
            <a:ext cx="16372611" cy="11478263"/>
            <a:chOff x="6873373" y="19531549"/>
            <a:chExt cx="16372611" cy="11478263"/>
          </a:xfrm>
        </p:grpSpPr>
        <p:sp>
          <p:nvSpPr>
            <p:cNvPr id="73" name="TextBox 20">
              <a:extLst>
                <a:ext uri="{FF2B5EF4-FFF2-40B4-BE49-F238E27FC236}">
                  <a16:creationId xmlns:a16="http://schemas.microsoft.com/office/drawing/2014/main" id="{0EDC3A2B-D59E-94F9-5B60-4E853754B103}"/>
                </a:ext>
              </a:extLst>
            </p:cNvPr>
            <p:cNvSpPr txBox="1"/>
            <p:nvPr/>
          </p:nvSpPr>
          <p:spPr>
            <a:xfrm>
              <a:off x="6989479" y="27831530"/>
              <a:ext cx="11766301" cy="584775"/>
            </a:xfrm>
            <a:prstGeom prst="rect">
              <a:avLst/>
            </a:prstGeom>
            <a:noFill/>
          </p:spPr>
          <p:txBody>
            <a:bodyPr wrap="square" rtlCol="0">
              <a:spAutoFit/>
            </a:bodyPr>
            <a:lstStyle/>
            <a:p>
              <a:pPr>
                <a:buNone/>
              </a:pPr>
              <a:r>
                <a:rPr lang="en-US" sz="3200" b="1" dirty="0">
                  <a:latin typeface="Arial" panose="020B0604020202020204" pitchFamily="34" charset="0"/>
                  <a:cs typeface="Arial" panose="020B0604020202020204" pitchFamily="34" charset="0"/>
                </a:rPr>
                <a:t>Figure 1: </a:t>
              </a:r>
              <a:r>
                <a:rPr lang="en-US" sz="3200" dirty="0">
                  <a:latin typeface="Arial" panose="020B0604020202020204" pitchFamily="34" charset="0"/>
                  <a:cs typeface="Arial" panose="020B0604020202020204" pitchFamily="34" charset="0"/>
                </a:rPr>
                <a:t>P/LP variant distribution in BCC genetic testing genes</a:t>
              </a:r>
            </a:p>
          </p:txBody>
        </p:sp>
        <p:grpSp>
          <p:nvGrpSpPr>
            <p:cNvPr id="75" name="Group 74"/>
            <p:cNvGrpSpPr/>
            <p:nvPr/>
          </p:nvGrpSpPr>
          <p:grpSpPr>
            <a:xfrm>
              <a:off x="6873373" y="19531549"/>
              <a:ext cx="16372611" cy="9166588"/>
              <a:chOff x="6873373" y="19531549"/>
              <a:chExt cx="16372611" cy="9166588"/>
            </a:xfrm>
          </p:grpSpPr>
          <p:pic>
            <p:nvPicPr>
              <p:cNvPr id="72" name="Picture 7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43260" y="20508094"/>
                <a:ext cx="11812519" cy="7382824"/>
              </a:xfrm>
              <a:prstGeom prst="rect">
                <a:avLst/>
              </a:prstGeom>
            </p:spPr>
          </p:pic>
          <p:sp>
            <p:nvSpPr>
              <p:cNvPr id="74" name="Rectangle 73"/>
              <p:cNvSpPr/>
              <p:nvPr/>
            </p:nvSpPr>
            <p:spPr>
              <a:xfrm>
                <a:off x="6873373" y="19531549"/>
                <a:ext cx="16372611" cy="9166588"/>
              </a:xfrm>
              <a:prstGeom prst="rect">
                <a:avLst/>
              </a:prstGeom>
              <a:noFill/>
              <a:ln>
                <a:solidFill>
                  <a:srgbClr val="811D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Arc 75"/>
            <p:cNvSpPr/>
            <p:nvPr/>
          </p:nvSpPr>
          <p:spPr>
            <a:xfrm rot="20315171">
              <a:off x="7313262" y="20327362"/>
              <a:ext cx="5959910" cy="10682450"/>
            </a:xfrm>
            <a:prstGeom prst="arc">
              <a:avLst>
                <a:gd name="adj1" fmla="val 16355061"/>
                <a:gd name="adj2"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7" name="Rectangle 76"/>
            <p:cNvSpPr/>
            <p:nvPr/>
          </p:nvSpPr>
          <p:spPr>
            <a:xfrm>
              <a:off x="9396999" y="19806415"/>
              <a:ext cx="4227878" cy="830997"/>
            </a:xfrm>
            <a:prstGeom prst="rect">
              <a:avLst/>
            </a:prstGeom>
          </p:spPr>
          <p:txBody>
            <a:bodyPr wrap="square">
              <a:spAutoFit/>
            </a:bodyPr>
            <a:lstStyle/>
            <a:p>
              <a:r>
                <a:rPr lang="en-US" sz="2400" dirty="0">
                  <a:solidFill>
                    <a:srgbClr val="212529"/>
                  </a:solidFill>
                  <a:latin typeface="Arial" panose="020B0604020202020204" pitchFamily="34" charset="0"/>
                  <a:cs typeface="Arial" panose="020B0604020202020204" pitchFamily="34" charset="0"/>
                </a:rPr>
                <a:t>Also broadly related to tumor suppression, DNA repair</a:t>
              </a:r>
              <a:endParaRPr lang="en-US" sz="2400" dirty="0">
                <a:latin typeface="Arial" panose="020B0604020202020204" pitchFamily="34" charset="0"/>
                <a:cs typeface="Arial" panose="020B0604020202020204" pitchFamily="34" charset="0"/>
              </a:endParaRPr>
            </a:p>
          </p:txBody>
        </p:sp>
        <p:cxnSp>
          <p:nvCxnSpPr>
            <p:cNvPr id="79" name="Straight Arrow Connector 78"/>
            <p:cNvCxnSpPr/>
            <p:nvPr/>
          </p:nvCxnSpPr>
          <p:spPr>
            <a:xfrm flipH="1">
              <a:off x="16565707" y="24317561"/>
              <a:ext cx="267416" cy="954912"/>
            </a:xfrm>
            <a:prstGeom prst="straightConnector1">
              <a:avLst/>
            </a:prstGeom>
            <a:ln w="38100">
              <a:solidFill>
                <a:srgbClr val="811D22"/>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16833123" y="24317561"/>
              <a:ext cx="1322811" cy="1264906"/>
            </a:xfrm>
            <a:prstGeom prst="straightConnector1">
              <a:avLst/>
            </a:prstGeom>
            <a:ln w="38100">
              <a:solidFill>
                <a:srgbClr val="811D22"/>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H="1">
              <a:off x="15398009" y="24319153"/>
              <a:ext cx="1435114" cy="863202"/>
            </a:xfrm>
            <a:prstGeom prst="straightConnector1">
              <a:avLst/>
            </a:prstGeom>
            <a:ln w="38100">
              <a:solidFill>
                <a:srgbClr val="811D22"/>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a:off x="14090537" y="24319153"/>
              <a:ext cx="2742586" cy="764652"/>
            </a:xfrm>
            <a:prstGeom prst="straightConnector1">
              <a:avLst/>
            </a:prstGeom>
            <a:ln w="38100">
              <a:solidFill>
                <a:srgbClr val="811D22"/>
              </a:solidFill>
              <a:tailEnd type="triangle"/>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13652385" y="23469485"/>
              <a:ext cx="5318424" cy="830997"/>
            </a:xfrm>
            <a:prstGeom prst="rect">
              <a:avLst/>
            </a:prstGeom>
          </p:spPr>
          <p:txBody>
            <a:bodyPr wrap="square">
              <a:spAutoFit/>
            </a:bodyPr>
            <a:lstStyle/>
            <a:p>
              <a:r>
                <a:rPr lang="en-US" sz="2400" dirty="0">
                  <a:solidFill>
                    <a:srgbClr val="811D22"/>
                  </a:solidFill>
                  <a:latin typeface="Arial" panose="020B0604020202020204" pitchFamily="34" charset="0"/>
                  <a:cs typeface="Arial" panose="020B0604020202020204" pitchFamily="34" charset="0"/>
                </a:rPr>
                <a:t>More specific to basal cell nevus syndrome, </a:t>
              </a:r>
              <a:r>
                <a:rPr lang="en-US" sz="2400" dirty="0" err="1">
                  <a:solidFill>
                    <a:srgbClr val="811D22"/>
                  </a:solidFill>
                  <a:latin typeface="Arial" panose="020B0604020202020204" pitchFamily="34" charset="0"/>
                  <a:cs typeface="Arial" panose="020B0604020202020204" pitchFamily="34" charset="0"/>
                </a:rPr>
                <a:t>Xeroderma</a:t>
              </a:r>
              <a:r>
                <a:rPr lang="en-US" sz="2400" dirty="0">
                  <a:solidFill>
                    <a:srgbClr val="811D22"/>
                  </a:solidFill>
                  <a:latin typeface="Arial" panose="020B0604020202020204" pitchFamily="34" charset="0"/>
                  <a:cs typeface="Arial" panose="020B0604020202020204" pitchFamily="34" charset="0"/>
                </a:rPr>
                <a:t> </a:t>
              </a:r>
              <a:r>
                <a:rPr lang="en-US" sz="2400" dirty="0" err="1">
                  <a:solidFill>
                    <a:srgbClr val="811D22"/>
                  </a:solidFill>
                  <a:latin typeface="Arial" panose="020B0604020202020204" pitchFamily="34" charset="0"/>
                  <a:cs typeface="Arial" panose="020B0604020202020204" pitchFamily="34" charset="0"/>
                </a:rPr>
                <a:t>pigmentosum</a:t>
              </a:r>
              <a:endParaRPr lang="en-US" sz="2400" dirty="0">
                <a:solidFill>
                  <a:srgbClr val="811D22"/>
                </a:solidFill>
                <a:latin typeface="Arial" panose="020B0604020202020204" pitchFamily="34" charset="0"/>
                <a:cs typeface="Arial" panose="020B0604020202020204" pitchFamily="34" charset="0"/>
              </a:endParaRPr>
            </a:p>
          </p:txBody>
        </p:sp>
      </p:grpSp>
      <p:graphicFrame>
        <p:nvGraphicFramePr>
          <p:cNvPr id="66" name="Table 65"/>
          <p:cNvGraphicFramePr>
            <a:graphicFrameLocks noGrp="1"/>
          </p:cNvGraphicFramePr>
          <p:nvPr>
            <p:extLst>
              <p:ext uri="{D42A27DB-BD31-4B8C-83A1-F6EECF244321}">
                <p14:modId xmlns:p14="http://schemas.microsoft.com/office/powerpoint/2010/main" val="1660891398"/>
              </p:ext>
            </p:extLst>
          </p:nvPr>
        </p:nvGraphicFramePr>
        <p:xfrm>
          <a:off x="23385763" y="19642234"/>
          <a:ext cx="4158410" cy="2407920"/>
        </p:xfrm>
        <a:graphic>
          <a:graphicData uri="http://schemas.openxmlformats.org/drawingml/2006/table">
            <a:tbl>
              <a:tblPr firstRow="1" bandRow="1">
                <a:tableStyleId>{5C22544A-7EE6-4342-B048-85BDC9FD1C3A}</a:tableStyleId>
              </a:tblPr>
              <a:tblGrid>
                <a:gridCol w="2225627">
                  <a:extLst>
                    <a:ext uri="{9D8B030D-6E8A-4147-A177-3AD203B41FA5}">
                      <a16:colId xmlns:a16="http://schemas.microsoft.com/office/drawing/2014/main" val="1347870389"/>
                    </a:ext>
                  </a:extLst>
                </a:gridCol>
                <a:gridCol w="1932783">
                  <a:extLst>
                    <a:ext uri="{9D8B030D-6E8A-4147-A177-3AD203B41FA5}">
                      <a16:colId xmlns:a16="http://schemas.microsoft.com/office/drawing/2014/main" val="798713247"/>
                    </a:ext>
                  </a:extLst>
                </a:gridCol>
              </a:tblGrid>
              <a:tr h="510045">
                <a:tc>
                  <a:txBody>
                    <a:bodyPr/>
                    <a:lstStyle/>
                    <a:p>
                      <a:pPr algn="ctr"/>
                      <a:r>
                        <a:rPr lang="en-US" sz="2800" dirty="0">
                          <a:solidFill>
                            <a:schemeClr val="tx1"/>
                          </a:solidFill>
                          <a:latin typeface="Arial" panose="020B0604020202020204" pitchFamily="34" charset="0"/>
                          <a:cs typeface="Arial" panose="020B0604020202020204" pitchFamily="34" charset="0"/>
                        </a:rPr>
                        <a:t>No BCC </a:t>
                      </a:r>
                      <a:r>
                        <a:rPr lang="en-US" sz="2800" b="0" dirty="0">
                          <a:solidFill>
                            <a:schemeClr val="tx1"/>
                          </a:solidFill>
                          <a:latin typeface="Arial" panose="020B0604020202020204" pitchFamily="34" charset="0"/>
                          <a:cs typeface="Arial" panose="020B0604020202020204" pitchFamily="34" charset="0"/>
                        </a:rPr>
                        <a:t>(N=4954)</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BCC </a:t>
                      </a:r>
                      <a:r>
                        <a:rPr lang="en-US" sz="2800" b="0" dirty="0">
                          <a:solidFill>
                            <a:schemeClr val="tx1"/>
                          </a:solidFill>
                          <a:latin typeface="Arial" panose="020B0604020202020204" pitchFamily="34" charset="0"/>
                          <a:cs typeface="Arial" panose="020B0604020202020204" pitchFamily="34" charset="0"/>
                        </a:rPr>
                        <a:t>(N=265)</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97799736"/>
                  </a:ext>
                </a:extLst>
              </a:tr>
              <a:tr h="360128">
                <a:tc gridSpan="2">
                  <a:txBody>
                    <a:bodyPr/>
                    <a:lstStyle/>
                    <a:p>
                      <a:pPr algn="ctr"/>
                      <a:r>
                        <a:rPr lang="en-US" sz="2800" dirty="0">
                          <a:solidFill>
                            <a:schemeClr val="tx1"/>
                          </a:solidFill>
                          <a:latin typeface="Arial" panose="020B0604020202020204" pitchFamily="34" charset="0"/>
                          <a:cs typeface="Arial" panose="020B0604020202020204" pitchFamily="34" charset="0"/>
                        </a:rPr>
                        <a:t>Prevalence (95% CI)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2800" dirty="0">
                        <a:solidFill>
                          <a:schemeClr val="tx1"/>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10344093"/>
                  </a:ext>
                </a:extLst>
              </a:tr>
              <a:tr h="567030">
                <a:tc>
                  <a:txBody>
                    <a:bodyPr/>
                    <a:lstStyle/>
                    <a:p>
                      <a:pPr algn="ctr"/>
                      <a:r>
                        <a:rPr lang="en-US" sz="2800" dirty="0">
                          <a:solidFill>
                            <a:schemeClr val="tx1"/>
                          </a:solidFill>
                          <a:latin typeface="Arial" panose="020B0604020202020204" pitchFamily="34" charset="0"/>
                          <a:cs typeface="Arial" panose="020B0604020202020204" pitchFamily="34" charset="0"/>
                        </a:rPr>
                        <a:t>3.4</a:t>
                      </a:r>
                      <a:r>
                        <a:rPr lang="en-US" sz="2800" baseline="0" dirty="0">
                          <a:solidFill>
                            <a:schemeClr val="tx1"/>
                          </a:solidFill>
                          <a:latin typeface="Arial" panose="020B0604020202020204" pitchFamily="34" charset="0"/>
                          <a:cs typeface="Arial" panose="020B0604020202020204" pitchFamily="34" charset="0"/>
                        </a:rPr>
                        <a:t> </a:t>
                      </a:r>
                    </a:p>
                    <a:p>
                      <a:pPr algn="ctr"/>
                      <a:r>
                        <a:rPr lang="en-US" sz="2800" baseline="0" dirty="0">
                          <a:solidFill>
                            <a:schemeClr val="tx1"/>
                          </a:solidFill>
                          <a:latin typeface="Arial" panose="020B0604020202020204" pitchFamily="34" charset="0"/>
                          <a:cs typeface="Arial" panose="020B0604020202020204" pitchFamily="34" charset="0"/>
                        </a:rPr>
                        <a:t>(2.9-3.9)</a:t>
                      </a:r>
                      <a:endParaRPr lang="en-US" sz="28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Arial" panose="020B0604020202020204" pitchFamily="34" charset="0"/>
                          <a:cs typeface="Arial" panose="020B0604020202020204" pitchFamily="34" charset="0"/>
                        </a:rPr>
                        <a:t>2.6 </a:t>
                      </a:r>
                    </a:p>
                    <a:p>
                      <a:pPr algn="ctr"/>
                      <a:r>
                        <a:rPr lang="en-US" sz="2800" dirty="0">
                          <a:solidFill>
                            <a:schemeClr val="tx1"/>
                          </a:solidFill>
                          <a:latin typeface="Arial" panose="020B0604020202020204" pitchFamily="34" charset="0"/>
                          <a:cs typeface="Arial" panose="020B0604020202020204" pitchFamily="34" charset="0"/>
                        </a:rPr>
                        <a:t>(1.2-5.6)</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0405365"/>
                  </a:ext>
                </a:extLst>
              </a:tr>
            </a:tbl>
          </a:graphicData>
        </a:graphic>
      </p:graphicFrame>
      <p:sp>
        <p:nvSpPr>
          <p:cNvPr id="105" name="Text Placeholder 16">
            <a:extLst>
              <a:ext uri="{FF2B5EF4-FFF2-40B4-BE49-F238E27FC236}">
                <a16:creationId xmlns:a16="http://schemas.microsoft.com/office/drawing/2014/main" id="{E29F3CD7-BF77-DD05-6CAC-727F2D45D0DC}"/>
              </a:ext>
            </a:extLst>
          </p:cNvPr>
          <p:cNvSpPr txBox="1">
            <a:spLocks/>
          </p:cNvSpPr>
          <p:nvPr/>
        </p:nvSpPr>
        <p:spPr>
          <a:xfrm>
            <a:off x="27938161" y="19966013"/>
            <a:ext cx="4532979" cy="8007017"/>
          </a:xfrm>
          <a:prstGeom prst="rect">
            <a:avLst/>
          </a:prstGeom>
        </p:spPr>
        <p:txBody>
          <a:bodyPr vert="horz" lIns="118182" tIns="59091" rIns="118182" bIns="59091" anchor="t" anchorCtr="0"/>
          <a:lstStyle>
            <a:lvl1pPr>
              <a:lnSpc>
                <a:spcPct val="100000"/>
              </a:lnSpc>
              <a:buFont typeface="Arial" pitchFamily="34" charset="0"/>
              <a:buChar char="•"/>
              <a:defRPr sz="2800" b="0" baseline="0">
                <a:latin typeface="+mn-lt"/>
                <a:cs typeface="Georgia"/>
              </a:defRPr>
            </a:lvl1pPr>
          </a:lstStyle>
          <a:p>
            <a:pPr marL="313520" defTabSz="5679627">
              <a:buNone/>
              <a:defRPr/>
            </a:pPr>
            <a:r>
              <a:rPr lang="en-US" sz="3600" b="1" dirty="0">
                <a:latin typeface="Arial" panose="020B0604020202020204" pitchFamily="34" charset="0"/>
                <a:ea typeface="Calibri" panose="020F0502020204030204" pitchFamily="34" charset="0"/>
                <a:cs typeface="Arial" panose="020B0604020202020204" pitchFamily="34" charset="0"/>
              </a:rPr>
              <a:t>5,219 survivors in SJLIFE or CCSS with WES data</a:t>
            </a:r>
          </a:p>
          <a:p>
            <a:pPr marL="668843" indent="-355323" defTabSz="5679627">
              <a:spcBef>
                <a:spcPts val="600"/>
              </a:spcBef>
              <a:defRPr/>
            </a:pPr>
            <a:r>
              <a:rPr lang="en-US" sz="3200" dirty="0">
                <a:latin typeface="Arial" panose="020B0604020202020204" pitchFamily="34" charset="0"/>
                <a:ea typeface="Calibri" panose="020F0502020204030204" pitchFamily="34" charset="0"/>
                <a:cs typeface="Arial" panose="020B0604020202020204" pitchFamily="34" charset="0"/>
              </a:rPr>
              <a:t>P/LP variants observed in 17 out of 18 panel genes</a:t>
            </a:r>
          </a:p>
          <a:p>
            <a:pPr marL="668843" indent="-355323" defTabSz="5679627">
              <a:spcBef>
                <a:spcPts val="600"/>
              </a:spcBef>
              <a:defRPr/>
            </a:pPr>
            <a:r>
              <a:rPr lang="en-US" sz="3200" dirty="0">
                <a:latin typeface="Arial" panose="020B0604020202020204" pitchFamily="34" charset="0"/>
                <a:ea typeface="Calibri" panose="020F0502020204030204" pitchFamily="34" charset="0"/>
                <a:cs typeface="Arial" panose="020B0604020202020204" pitchFamily="34" charset="0"/>
              </a:rPr>
              <a:t>Low frequency of P/LPs in BCC syndrome genes</a:t>
            </a:r>
          </a:p>
          <a:p>
            <a:pPr marL="668843" indent="-355323" defTabSz="5679627">
              <a:spcBef>
                <a:spcPts val="600"/>
              </a:spcBef>
              <a:defRPr/>
            </a:pPr>
            <a:r>
              <a:rPr lang="en-US" sz="3200" u="sng" dirty="0">
                <a:latin typeface="Arial" panose="020B0604020202020204" pitchFamily="34" charset="0"/>
                <a:ea typeface="Calibri" panose="020F0502020204030204" pitchFamily="34" charset="0"/>
                <a:cs typeface="Arial" panose="020B0604020202020204" pitchFamily="34" charset="0"/>
              </a:rPr>
              <a:t>No association</a:t>
            </a:r>
            <a:r>
              <a:rPr lang="en-US" sz="3200" dirty="0">
                <a:latin typeface="Arial" panose="020B0604020202020204" pitchFamily="34" charset="0"/>
                <a:ea typeface="Calibri" panose="020F0502020204030204" pitchFamily="34" charset="0"/>
                <a:cs typeface="Arial" panose="020B0604020202020204" pitchFamily="34" charset="0"/>
              </a:rPr>
              <a:t> with carrying P/LP variants in BCC panel genes seen (HR = 0.8, 95% CI: 0.4-1.7)</a:t>
            </a:r>
          </a:p>
        </p:txBody>
      </p:sp>
      <p:sp>
        <p:nvSpPr>
          <p:cNvPr id="109" name="Text Placeholder 16">
            <a:extLst>
              <a:ext uri="{FF2B5EF4-FFF2-40B4-BE49-F238E27FC236}">
                <a16:creationId xmlns:a16="http://schemas.microsoft.com/office/drawing/2014/main" id="{E29F3CD7-BF77-DD05-6CAC-727F2D45D0DC}"/>
              </a:ext>
            </a:extLst>
          </p:cNvPr>
          <p:cNvSpPr txBox="1">
            <a:spLocks/>
          </p:cNvSpPr>
          <p:nvPr/>
        </p:nvSpPr>
        <p:spPr>
          <a:xfrm>
            <a:off x="16174590" y="28945885"/>
            <a:ext cx="16564250" cy="1371448"/>
          </a:xfrm>
          <a:prstGeom prst="rect">
            <a:avLst/>
          </a:prstGeom>
        </p:spPr>
        <p:txBody>
          <a:bodyPr vert="horz" lIns="118182" tIns="59091" rIns="118182" bIns="59091" anchor="t" anchorCtr="0"/>
          <a:lstStyle>
            <a:lvl1pPr>
              <a:lnSpc>
                <a:spcPct val="100000"/>
              </a:lnSpc>
              <a:buFont typeface="Arial" pitchFamily="34" charset="0"/>
              <a:buChar char="•"/>
              <a:defRPr sz="2800" b="0" baseline="0">
                <a:latin typeface="+mn-lt"/>
                <a:cs typeface="Georgia"/>
              </a:defRPr>
            </a:lvl1pPr>
          </a:lstStyle>
          <a:p>
            <a:pPr marL="313520" defTabSz="5679627">
              <a:buNone/>
              <a:defRPr/>
            </a:pPr>
            <a:r>
              <a:rPr lang="en-US" sz="3600" b="1" dirty="0">
                <a:latin typeface="Arial" panose="020B0604020202020204" pitchFamily="34" charset="0"/>
                <a:ea typeface="Calibri" panose="020F0502020204030204" pitchFamily="34" charset="0"/>
                <a:cs typeface="Arial" panose="020B0604020202020204" pitchFamily="34" charset="0"/>
              </a:rPr>
              <a:t>CCSS only</a:t>
            </a:r>
            <a:r>
              <a:rPr lang="en-US" sz="3200" dirty="0">
                <a:latin typeface="Arial" panose="020B0604020202020204" pitchFamily="34" charset="0"/>
                <a:ea typeface="Calibri" panose="020F0502020204030204" pitchFamily="34" charset="0"/>
                <a:cs typeface="Arial" panose="020B0604020202020204" pitchFamily="34" charset="0"/>
              </a:rPr>
              <a:t>: Including keratinocyte cancer PRS </a:t>
            </a:r>
            <a:r>
              <a:rPr lang="en-US" sz="3200" u="sng" dirty="0">
                <a:latin typeface="Arial" panose="020B0604020202020204" pitchFamily="34" charset="0"/>
                <a:ea typeface="Calibri" panose="020F0502020204030204" pitchFamily="34" charset="0"/>
                <a:cs typeface="Arial" panose="020B0604020202020204" pitchFamily="34" charset="0"/>
              </a:rPr>
              <a:t>improved</a:t>
            </a:r>
            <a:r>
              <a:rPr lang="en-US" sz="3200" dirty="0">
                <a:latin typeface="Arial" panose="020B0604020202020204" pitchFamily="34" charset="0"/>
                <a:ea typeface="Calibri" panose="020F0502020204030204" pitchFamily="34" charset="0"/>
                <a:cs typeface="Arial" panose="020B0604020202020204" pitchFamily="34" charset="0"/>
              </a:rPr>
              <a:t> BCC clinical risk prediction at younger and older age cutoffs, including among survivors treated with RT</a:t>
            </a:r>
            <a:endParaRPr lang="en-US" sz="3200" b="1" dirty="0">
              <a:latin typeface="Arial" panose="020B0604020202020204" pitchFamily="34" charset="0"/>
              <a:ea typeface="Calibri" panose="020F0502020204030204" pitchFamily="34" charset="0"/>
              <a:cs typeface="Arial" panose="020B0604020202020204" pitchFamily="34" charset="0"/>
            </a:endParaRPr>
          </a:p>
        </p:txBody>
      </p:sp>
      <p:grpSp>
        <p:nvGrpSpPr>
          <p:cNvPr id="112" name="Group 111"/>
          <p:cNvGrpSpPr/>
          <p:nvPr/>
        </p:nvGrpSpPr>
        <p:grpSpPr>
          <a:xfrm>
            <a:off x="313390" y="19469684"/>
            <a:ext cx="15724435" cy="3973645"/>
            <a:chOff x="313390" y="19469684"/>
            <a:chExt cx="15724435" cy="3973645"/>
          </a:xfrm>
        </p:grpSpPr>
        <p:sp>
          <p:nvSpPr>
            <p:cNvPr id="33" name="Text Placeholder 16">
              <a:extLst>
                <a:ext uri="{FF2B5EF4-FFF2-40B4-BE49-F238E27FC236}">
                  <a16:creationId xmlns:a16="http://schemas.microsoft.com/office/drawing/2014/main" id="{E29F3CD7-BF77-DD05-6CAC-727F2D45D0DC}"/>
                </a:ext>
              </a:extLst>
            </p:cNvPr>
            <p:cNvSpPr txBox="1">
              <a:spLocks/>
            </p:cNvSpPr>
            <p:nvPr/>
          </p:nvSpPr>
          <p:spPr>
            <a:xfrm>
              <a:off x="313390" y="20160975"/>
              <a:ext cx="7554053" cy="2408418"/>
            </a:xfrm>
            <a:prstGeom prst="rect">
              <a:avLst/>
            </a:prstGeom>
          </p:spPr>
          <p:txBody>
            <a:bodyPr vert="horz" lIns="118182" tIns="59091" rIns="118182" bIns="59091" anchor="t" anchorCtr="0"/>
            <a:lstStyle>
              <a:lvl1pPr>
                <a:lnSpc>
                  <a:spcPct val="100000"/>
                </a:lnSpc>
                <a:buFont typeface="Arial" pitchFamily="34" charset="0"/>
                <a:buChar char="•"/>
                <a:defRPr sz="2800" b="0" baseline="0">
                  <a:latin typeface="+mn-lt"/>
                  <a:cs typeface="Georgia"/>
                </a:defRPr>
              </a:lvl1pPr>
            </a:lstStyle>
            <a:p>
              <a:pPr marL="668843" indent="-355323" defTabSz="5679627">
                <a:spcBef>
                  <a:spcPts val="600"/>
                </a:spcBef>
                <a:defRPr/>
              </a:pPr>
              <a:r>
                <a:rPr lang="en-US" sz="3200" dirty="0">
                  <a:latin typeface="Arial" panose="020B0604020202020204" pitchFamily="34" charset="0"/>
                  <a:ea typeface="Calibri" panose="020F0502020204030204" pitchFamily="34" charset="0"/>
                  <a:cs typeface="Arial" panose="020B0604020202020204" pitchFamily="34" charset="0"/>
                </a:rPr>
                <a:t>51% female</a:t>
              </a:r>
            </a:p>
            <a:p>
              <a:pPr marL="668843" indent="-355323" defTabSz="5679627">
                <a:spcBef>
                  <a:spcPts val="600"/>
                </a:spcBef>
                <a:defRPr/>
              </a:pPr>
              <a:r>
                <a:rPr lang="en-US" sz="3200" dirty="0">
                  <a:latin typeface="Arial" panose="020B0604020202020204" pitchFamily="34" charset="0"/>
                  <a:ea typeface="Calibri" panose="020F0502020204030204" pitchFamily="34" charset="0"/>
                  <a:cs typeface="Arial" panose="020B0604020202020204" pitchFamily="34" charset="0"/>
                </a:rPr>
                <a:t>Median age at follow-up: 38y (IQR: 30-45y)</a:t>
              </a:r>
            </a:p>
            <a:p>
              <a:pPr marL="668843" indent="-355323" defTabSz="5679627">
                <a:spcBef>
                  <a:spcPts val="600"/>
                </a:spcBef>
                <a:defRPr/>
              </a:pPr>
              <a:r>
                <a:rPr lang="en-US" sz="3200" dirty="0">
                  <a:latin typeface="Arial" panose="020B0604020202020204" pitchFamily="34" charset="0"/>
                  <a:ea typeface="Calibri" panose="020F0502020204030204" pitchFamily="34" charset="0"/>
                  <a:cs typeface="Arial" panose="020B0604020202020204" pitchFamily="34" charset="0"/>
                </a:rPr>
                <a:t>52% treated with any RT</a:t>
              </a:r>
            </a:p>
            <a:p>
              <a:pPr marL="668843" indent="-355323" defTabSz="5679627">
                <a:spcBef>
                  <a:spcPts val="600"/>
                </a:spcBef>
                <a:defRPr/>
              </a:pPr>
              <a:r>
                <a:rPr lang="en-US" sz="3200" kern="0" dirty="0">
                  <a:latin typeface="Arial" panose="020B0604020202020204" pitchFamily="34" charset="0"/>
                  <a:ea typeface="Calibri" panose="020F0502020204030204" pitchFamily="34" charset="0"/>
                  <a:cs typeface="Arial" panose="020B0604020202020204" pitchFamily="34" charset="0"/>
                </a:rPr>
                <a:t>782 developed subsequent BCC</a:t>
              </a:r>
              <a:endParaRPr lang="en-US" sz="3200" kern="0" dirty="0">
                <a:latin typeface="Arial" panose="020B0604020202020204" pitchFamily="34" charset="0"/>
                <a:cs typeface="Arial" panose="020B0604020202020204" pitchFamily="34" charset="0"/>
              </a:endParaRPr>
            </a:p>
          </p:txBody>
        </p:sp>
        <p:sp>
          <p:nvSpPr>
            <p:cNvPr id="108" name="Text Placeholder 16">
              <a:extLst>
                <a:ext uri="{FF2B5EF4-FFF2-40B4-BE49-F238E27FC236}">
                  <a16:creationId xmlns:a16="http://schemas.microsoft.com/office/drawing/2014/main" id="{E29F3CD7-BF77-DD05-6CAC-727F2D45D0DC}"/>
                </a:ext>
              </a:extLst>
            </p:cNvPr>
            <p:cNvSpPr txBox="1">
              <a:spLocks/>
            </p:cNvSpPr>
            <p:nvPr/>
          </p:nvSpPr>
          <p:spPr>
            <a:xfrm>
              <a:off x="7800402" y="20148818"/>
              <a:ext cx="8237423" cy="3294511"/>
            </a:xfrm>
            <a:prstGeom prst="rect">
              <a:avLst/>
            </a:prstGeom>
          </p:spPr>
          <p:txBody>
            <a:bodyPr vert="horz" lIns="118182" tIns="59091" rIns="118182" bIns="59091" anchor="t" anchorCtr="0"/>
            <a:lstStyle>
              <a:lvl1pPr>
                <a:lnSpc>
                  <a:spcPct val="100000"/>
                </a:lnSpc>
                <a:buFont typeface="Arial" pitchFamily="34" charset="0"/>
                <a:buChar char="•"/>
                <a:defRPr sz="2800" b="0" baseline="0">
                  <a:latin typeface="+mn-lt"/>
                  <a:cs typeface="Georgia"/>
                </a:defRPr>
              </a:lvl1pPr>
            </a:lstStyle>
            <a:p>
              <a:pPr marL="668843" indent="-355323" defTabSz="5679627">
                <a:spcBef>
                  <a:spcPts val="600"/>
                </a:spcBef>
                <a:defRPr/>
              </a:pPr>
              <a:r>
                <a:rPr lang="en-US" sz="3200" dirty="0">
                  <a:latin typeface="Arial" panose="020B0604020202020204" pitchFamily="34" charset="0"/>
                  <a:ea typeface="Calibri" panose="020F0502020204030204" pitchFamily="34" charset="0"/>
                  <a:cs typeface="Arial" panose="020B0604020202020204" pitchFamily="34" charset="0"/>
                </a:rPr>
                <a:t>Keratinocyte cancer PRS differentiated BCC risk among survivors</a:t>
              </a:r>
            </a:p>
            <a:p>
              <a:pPr marL="668843" indent="-355323" defTabSz="5679627">
                <a:spcBef>
                  <a:spcPts val="600"/>
                </a:spcBef>
                <a:defRPr/>
              </a:pPr>
              <a:r>
                <a:rPr lang="en-US" sz="3200" u="sng" dirty="0">
                  <a:latin typeface="Arial" panose="020B0604020202020204" pitchFamily="34" charset="0"/>
                  <a:ea typeface="Calibri" panose="020F0502020204030204" pitchFamily="34" charset="0"/>
                  <a:cs typeface="Arial" panose="020B0604020202020204" pitchFamily="34" charset="0"/>
                </a:rPr>
                <a:t>Dose-response</a:t>
              </a:r>
              <a:r>
                <a:rPr lang="en-US" sz="3200" dirty="0">
                  <a:latin typeface="Arial" panose="020B0604020202020204" pitchFamily="34" charset="0"/>
                  <a:ea typeface="Calibri" panose="020F0502020204030204" pitchFamily="34" charset="0"/>
                  <a:cs typeface="Arial" panose="020B0604020202020204" pitchFamily="34" charset="0"/>
                </a:rPr>
                <a:t> relationship between PRS quintiles and BCC hazard rate</a:t>
              </a:r>
            </a:p>
            <a:p>
              <a:pPr marL="668843" indent="-355323" defTabSz="5679627">
                <a:spcBef>
                  <a:spcPts val="600"/>
                </a:spcBef>
                <a:defRPr/>
              </a:pPr>
              <a:r>
                <a:rPr lang="en-US" sz="3200" dirty="0">
                  <a:latin typeface="Arial" panose="020B0604020202020204" pitchFamily="34" charset="0"/>
                  <a:ea typeface="Calibri" panose="020F0502020204030204" pitchFamily="34" charset="0"/>
                  <a:cs typeface="Arial" panose="020B0604020202020204" pitchFamily="34" charset="0"/>
                </a:rPr>
                <a:t>More BCC risk differentiation by PRS among RT-exposed survivors</a:t>
              </a:r>
            </a:p>
          </p:txBody>
        </p:sp>
        <p:sp>
          <p:nvSpPr>
            <p:cNvPr id="111" name="Text Placeholder 16">
              <a:extLst>
                <a:ext uri="{FF2B5EF4-FFF2-40B4-BE49-F238E27FC236}">
                  <a16:creationId xmlns:a16="http://schemas.microsoft.com/office/drawing/2014/main" id="{E29F3CD7-BF77-DD05-6CAC-727F2D45D0DC}"/>
                </a:ext>
              </a:extLst>
            </p:cNvPr>
            <p:cNvSpPr txBox="1">
              <a:spLocks/>
            </p:cNvSpPr>
            <p:nvPr/>
          </p:nvSpPr>
          <p:spPr>
            <a:xfrm>
              <a:off x="1678781" y="19469684"/>
              <a:ext cx="12926614" cy="904027"/>
            </a:xfrm>
            <a:prstGeom prst="rect">
              <a:avLst/>
            </a:prstGeom>
          </p:spPr>
          <p:txBody>
            <a:bodyPr vert="horz" lIns="118182" tIns="59091" rIns="118182" bIns="59091" anchor="t" anchorCtr="0"/>
            <a:lstStyle>
              <a:lvl1pPr>
                <a:lnSpc>
                  <a:spcPct val="100000"/>
                </a:lnSpc>
                <a:buFont typeface="Arial" pitchFamily="34" charset="0"/>
                <a:buChar char="•"/>
                <a:defRPr sz="2800" b="0" baseline="0">
                  <a:latin typeface="+mn-lt"/>
                  <a:cs typeface="Georgia"/>
                </a:defRPr>
              </a:lvl1pPr>
            </a:lstStyle>
            <a:p>
              <a:pPr marL="313520" defTabSz="5679627">
                <a:buNone/>
                <a:defRPr/>
              </a:pPr>
              <a:r>
                <a:rPr lang="en-US" sz="3600" b="1" dirty="0">
                  <a:latin typeface="Arial" panose="020B0604020202020204" pitchFamily="34" charset="0"/>
                  <a:ea typeface="Calibri" panose="020F0502020204030204" pitchFamily="34" charset="0"/>
                  <a:cs typeface="Arial" panose="020B0604020202020204" pitchFamily="34" charset="0"/>
                </a:rPr>
                <a:t>9,428 survivors in SJLIFE or CCSS with genotype data</a:t>
              </a:r>
            </a:p>
          </p:txBody>
        </p:sp>
      </p:grpSp>
    </p:spTree>
    <p:extLst>
      <p:ext uri="{BB962C8B-B14F-4D97-AF65-F5344CB8AC3E}">
        <p14:creationId xmlns:p14="http://schemas.microsoft.com/office/powerpoint/2010/main" val="2902940050"/>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Office 2013 – 2022">
  <a:themeElements>
    <a:clrScheme name="Tema 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3510</TotalTime>
  <Words>1122</Words>
  <Application>Microsoft Office PowerPoint</Application>
  <PresentationFormat>Custom</PresentationFormat>
  <Paragraphs>114</Paragraphs>
  <Slides>1</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Calibri</vt:lpstr>
      <vt:lpstr>Calibri Light</vt:lpstr>
      <vt:lpstr>Courier New</vt:lpstr>
      <vt:lpstr>1_Office Theme</vt:lpstr>
      <vt:lpstr>Tema Office 2013 – 2022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Increasing Risk of Chronic Health Conditions in Aging Survivors of Childhood Cancer:  A Report from the Childhood Cancer Survivor Study</dc:title>
  <dc:creator>Adam Gerberick</dc:creator>
  <cp:lastModifiedBy>Neupane, Achal</cp:lastModifiedBy>
  <cp:revision>122</cp:revision>
  <dcterms:created xsi:type="dcterms:W3CDTF">2018-07-17T19:56:29Z</dcterms:created>
  <dcterms:modified xsi:type="dcterms:W3CDTF">2024-06-10T15:10:24Z</dcterms:modified>
</cp:coreProperties>
</file>