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147470380" r:id="rId5"/>
    <p:sldId id="268" r:id="rId6"/>
    <p:sldId id="2147470383" r:id="rId7"/>
    <p:sldId id="269" r:id="rId8"/>
    <p:sldId id="2147470384" r:id="rId9"/>
    <p:sldId id="2147470375" r:id="rId10"/>
    <p:sldId id="2147470376" r:id="rId11"/>
    <p:sldId id="2147470370" r:id="rId12"/>
    <p:sldId id="2147470378" r:id="rId13"/>
    <p:sldId id="2147470379" r:id="rId14"/>
    <p:sldId id="2147470371" r:id="rId15"/>
    <p:sldId id="2147470386" r:id="rId16"/>
    <p:sldId id="2147470387" r:id="rId17"/>
    <p:sldId id="2147470390" r:id="rId18"/>
    <p:sldId id="21474703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5EB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ED1CC-61EA-40B3-8A8D-A246E741DA4B}" v="88" dt="2024-06-17T14:54:16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FBB6B-4A27-4405-AE6F-A2AF38924188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D8B50-6197-458A-9B39-D7DC904A3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quick SCITT overview, we create statements about Artifacts.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artifact can be anything from binary data (software, AI training data), digital media to physical goods.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property is used to uniquely identify the artifact.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D8B50-6197-458A-9B39-D7DC904A3F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D8B50-6197-458A-9B39-D7DC904A3F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73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D8B50-6197-458A-9B39-D7DC904A3F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8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look what goes into a SCITT Statement: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issuer represents the identity making the statement about the artifact.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set of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issuer and the subject identifier of the artifact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protected header captures the </a:t>
            </a:r>
            <a:r>
              <a:rPr lang="en-US" sz="1800" b="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the only required property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unprotected header captures additional information, including receipts from previously registered signed statements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envelope captures all the elements, including the statement, as the payload. However, the statement can be a detached payload, as a verifiable data structure for content stored in another location.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Protected and Unprotected header are added to the envelope.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envelope is now complete, and ready to be submitted to a SCITT Transparency Service, such as DataTrails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quick SCITT overview, we create statements about Artifacts.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artifact can be anything from binary data (software, AI training data), digital media to physical goods.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property is used to uniquely identify the artifact. </a:t>
            </a: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7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is simply information about the Artifact, including a Software Bill of Materials,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for how your Machine Learning Model was trained, whether the product meets some compliance requirement, a contract,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C2PA Manifest, assuring the metadata can’t be stripped from the media.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references the Artifact by setting a subject property, providing a feed of signed statements about the Artifact.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is simply information about the Artifact, including a Software Bill of Materials,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for how your Machine Learning Model was trained, whether the product meets some compliance requirement, a contract,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C2PA Manifest, assuring the metadata can’t be stripped from the media.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references the Artifact by setting a subject property, providing a feed of signed statements about the Artifact.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look what goes into a SCITT Statement: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issuer represents the identity making the statement about the artifact.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set of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issuer and the subject identifier of the artifact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protected header captures the </a:t>
            </a:r>
            <a:r>
              <a:rPr lang="en-US" sz="1800" b="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the only required property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unprotected header captures additional information, including receipts from previously registered signed statements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envelope captures all the elements, including the statement, as the payload. However, the statement can be a detached payload, as a verifiable data structure for content stored in another location.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Protected and Unprotected header are added to the envelope.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envelope is now complete, and ready to be submitted to a SCITT Transparency Service, such as DataTrails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look what goes into a SCITT Statement: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issuer represents the identity making the statement about the artifact.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set of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issuer and the subject identifier of the artifact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protected header captures the </a:t>
            </a:r>
            <a:r>
              <a:rPr lang="en-US" sz="1800" b="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the only required property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unprotected header captures additional information, including receipts from previously registered signed statements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envelope captures all the elements, including the statement, as the payload. However, the statement can be a detached payload, as a verifiable data structure for content stored in another location.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Protected and Unprotected header are added to the envelope.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envelope is now complete, and ready to be submitted to a SCITT Transparency Service, such as DataTrails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look what goes into a SCITT Statement: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issuer represents the identity making the statement about the artifact.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set of </a:t>
            </a: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issuer and the subject identifier of the artifact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protected header captures the </a:t>
            </a:r>
            <a:r>
              <a:rPr lang="en-US" sz="1800" b="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the only required property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unprotected header captures additional information, including receipts from previously registered signed statements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envelope captures all the elements, including the statement, as the payload. However, the statement can be a detached payload, as a verifiable data structure for content stored in another location.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Protected and Unprotected header are added to the envelope.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i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envelope is now complete, and ready to be submitted to a SCITT Transparency Service, such as DataTrails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8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Lets look what goes into a SCITT Statement: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issuer represents the identity making the statement about the artifact.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 the issuer and the subject identifier of the artifact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protected header captures the </a:t>
            </a:r>
            <a:r>
              <a:rPr lang="en-US" sz="1800" b="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CWT_Claims</a:t>
            </a: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the only required property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unprotected header captures additional information, including receipts from previously registered signed statements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envelope captures all the elements, including the statement, as the payload. However, the statement can be a detached payload, as a verifiable data structure for content stored in another location.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 </a:t>
            </a: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Protected and Unprotected header are added to the envelope.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envelope is now complete, and ready to be submitted to a SCITT Transparency Service, such as DataTrails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0FE4-48E1-678F-F669-FA49274D6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061A-B4CC-F27A-323A-D21D4D21C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4752-51D3-E393-1880-0900A45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ABE6-89C4-F8D2-99AF-BF7E3817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964B-0763-AE31-97F6-C16CFC72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99C-B2E5-7273-CD0F-38425A4E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4C08F-058C-1879-13A3-A93B41BE8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63E9-A752-B1E7-330C-15FEDAA4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9DA0-8C56-2064-2E96-74AC023B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992D-C0FB-7592-919B-306C7428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212CC-7B50-AD5E-D0EE-93F8DDB9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2476-6AA7-356C-CCBD-815149850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20F7-AAC4-45A0-0140-954C468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FB4D-A2FB-6C60-7569-6FD06A2F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C722-E175-7F01-FC84-9535F83F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KVST Rebrands as DataTrails">
            <a:extLst>
              <a:ext uri="{FF2B5EF4-FFF2-40B4-BE49-F238E27FC236}">
                <a16:creationId xmlns:a16="http://schemas.microsoft.com/office/drawing/2014/main" id="{975649D4-C64C-76A7-906A-F76DB0370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869" y="6176963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2C52-7895-A3A1-40AF-507F684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81AC0-92A3-74DC-7472-800B11A3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956B-EEF4-8C33-7803-EE4DDF2F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2F09-D3FA-FE21-EE8A-B68FDCC7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D8D0-5A35-5AF2-8D1F-B890C51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1AF4-38A7-F896-2D0C-CEE27CB8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1C83B-A167-D3F0-BBFC-55AE2C19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4FF5-0440-4F5A-E511-683BBDBC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2C6F-9CD7-81A7-3659-4439F379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0B73-FBEB-8528-AB2B-E98BC7D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8F07-3205-67BF-D241-70C9E13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7A29-4A30-462A-93CA-982FB098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7936B-395C-1C5A-40B2-4C76BC1C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9495A-848D-9E48-D94D-B6CC4BB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9383-582B-6FE1-1B21-997D5921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D7BC3-EF91-F5A2-6158-04015A5B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DD49-CD21-70D2-97F5-A3B5726C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FE035-D06B-5228-30C7-05186009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A9581-F2C8-1B6D-70DC-85E69B8C8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45306-00D7-4819-3BE9-96022B222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6DDD4-F165-D881-CCD4-78A38847B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B874F-2938-56A4-B14B-9D834E87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776AC-3C33-6737-591D-EBDACCA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759D3-A108-503D-3358-19A029BB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3B4E-B323-14FA-D0C6-C1F02C75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E9E35-EBB6-0C38-4A8D-BAADC60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F8918-02E4-A734-231C-3987484A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29BFB-51FA-18A3-C049-E3E3C9E9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A0BFD-049A-DC0B-ED2D-F5F5328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18EA1-D0C1-1775-C09A-C56B6FEF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FB28-0585-0A83-AE99-D73B141E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44E0-B6B0-9626-4563-7865936A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07D1-AA2A-20C0-27C9-003F5969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0E3AF-826B-5854-AC6F-D86F546A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369D6-C4AB-D9F0-9927-6FE68CD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5A48-FB5C-B7FC-5581-189DD455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28F98-D87A-FDBD-B80C-C6D5EB5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7613-C703-8604-8BB4-6C70D38A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3A2C8-8BA1-3761-7A02-451FA8A1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59877-684D-31ED-B895-AFCDA8D8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6C5E-AA0C-9409-3140-47F92295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CB165-55D2-3BA7-EC9A-8C4CC76B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3E6F9-3DB9-EE02-0280-3E73B2DD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FFD7F-CE10-F678-53F0-22ADA5CB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5F8D-6821-959B-33DB-6F80857FA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8E38-ED23-0662-7B10-114CE25D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B7E30-7962-4E46-A650-43E8FCC3C04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60CA-58B3-42A0-B7A3-9E86D906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18A0-5829-F9B3-6DED-0C1B5C1F0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062F6-75FF-4D58-BEB2-C0A9B05E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lasker.blog/" TargetMode="External"/><Relationship Id="rId2" Type="http://schemas.openxmlformats.org/officeDocument/2006/relationships/hyperlink" Target="https://or13.github.io/draft-steele-cose-hash-envelope/draft-steele-cose-hash-envelope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DataTrails.a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42.sv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17" Type="http://schemas.openxmlformats.org/officeDocument/2006/relationships/image" Target="../media/image4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svg"/><Relationship Id="rId15" Type="http://schemas.openxmlformats.org/officeDocument/2006/relationships/image" Target="../media/image36.png"/><Relationship Id="rId23" Type="http://schemas.openxmlformats.org/officeDocument/2006/relationships/image" Target="../media/image44.svg"/><Relationship Id="rId10" Type="http://schemas.openxmlformats.org/officeDocument/2006/relationships/image" Target="../media/image1.jpeg"/><Relationship Id="rId19" Type="http://schemas.openxmlformats.org/officeDocument/2006/relationships/image" Target="../media/image24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8.png"/><Relationship Id="rId18" Type="http://schemas.openxmlformats.org/officeDocument/2006/relationships/image" Target="../media/image54.svg"/><Relationship Id="rId26" Type="http://schemas.openxmlformats.org/officeDocument/2006/relationships/image" Target="../media/image57.png"/><Relationship Id="rId3" Type="http://schemas.openxmlformats.org/officeDocument/2006/relationships/image" Target="../media/image26.png"/><Relationship Id="rId21" Type="http://schemas.openxmlformats.org/officeDocument/2006/relationships/image" Target="../media/image32.jpe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2.svg"/><Relationship Id="rId20" Type="http://schemas.openxmlformats.org/officeDocument/2006/relationships/image" Target="../media/image56.svg"/><Relationship Id="rId29" Type="http://schemas.openxmlformats.org/officeDocument/2006/relationships/image" Target="../media/image6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49.png"/><Relationship Id="rId24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51.png"/><Relationship Id="rId23" Type="http://schemas.openxmlformats.org/officeDocument/2006/relationships/image" Target="../media/image34.png"/><Relationship Id="rId28" Type="http://schemas.openxmlformats.org/officeDocument/2006/relationships/image" Target="../media/image59.pn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27.svg"/><Relationship Id="rId9" Type="http://schemas.openxmlformats.org/officeDocument/2006/relationships/image" Target="../media/image47.png"/><Relationship Id="rId14" Type="http://schemas.openxmlformats.org/officeDocument/2006/relationships/image" Target="../media/image29.svg"/><Relationship Id="rId22" Type="http://schemas.openxmlformats.org/officeDocument/2006/relationships/image" Target="../media/image33.png"/><Relationship Id="rId27" Type="http://schemas.openxmlformats.org/officeDocument/2006/relationships/image" Target="../media/image5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33.png"/><Relationship Id="rId3" Type="http://schemas.openxmlformats.org/officeDocument/2006/relationships/image" Target="../media/image55.png"/><Relationship Id="rId21" Type="http://schemas.openxmlformats.org/officeDocument/2006/relationships/image" Target="../media/image51.png"/><Relationship Id="rId7" Type="http://schemas.openxmlformats.org/officeDocument/2006/relationships/image" Target="../media/image26.png"/><Relationship Id="rId12" Type="http://schemas.openxmlformats.org/officeDocument/2006/relationships/image" Target="../media/image58.svg"/><Relationship Id="rId17" Type="http://schemas.openxmlformats.org/officeDocument/2006/relationships/image" Target="../media/image49.png"/><Relationship Id="rId25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8.svg"/><Relationship Id="rId20" Type="http://schemas.openxmlformats.org/officeDocument/2006/relationships/image" Target="../media/image29.sv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svg"/><Relationship Id="rId11" Type="http://schemas.openxmlformats.org/officeDocument/2006/relationships/image" Target="../media/image57.png"/><Relationship Id="rId24" Type="http://schemas.openxmlformats.org/officeDocument/2006/relationships/image" Target="../media/image54.svg"/><Relationship Id="rId5" Type="http://schemas.openxmlformats.org/officeDocument/2006/relationships/image" Target="../media/image61.png"/><Relationship Id="rId15" Type="http://schemas.openxmlformats.org/officeDocument/2006/relationships/image" Target="../media/image47.png"/><Relationship Id="rId23" Type="http://schemas.openxmlformats.org/officeDocument/2006/relationships/image" Target="../media/image53.png"/><Relationship Id="rId28" Type="http://schemas.openxmlformats.org/officeDocument/2006/relationships/image" Target="../media/image35.png"/><Relationship Id="rId10" Type="http://schemas.openxmlformats.org/officeDocument/2006/relationships/image" Target="../media/image31.svg"/><Relationship Id="rId19" Type="http://schemas.openxmlformats.org/officeDocument/2006/relationships/image" Target="../media/image28.png"/><Relationship Id="rId4" Type="http://schemas.openxmlformats.org/officeDocument/2006/relationships/image" Target="../media/image56.svg"/><Relationship Id="rId9" Type="http://schemas.openxmlformats.org/officeDocument/2006/relationships/image" Target="../media/image30.png"/><Relationship Id="rId14" Type="http://schemas.openxmlformats.org/officeDocument/2006/relationships/image" Target="../media/image46.svg"/><Relationship Id="rId22" Type="http://schemas.openxmlformats.org/officeDocument/2006/relationships/image" Target="../media/image52.svg"/><Relationship Id="rId27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49.png"/><Relationship Id="rId18" Type="http://schemas.openxmlformats.org/officeDocument/2006/relationships/image" Target="../media/image52.svg"/><Relationship Id="rId26" Type="http://schemas.openxmlformats.org/officeDocument/2006/relationships/image" Target="../media/image35.png"/><Relationship Id="rId3" Type="http://schemas.openxmlformats.org/officeDocument/2006/relationships/image" Target="../media/image26.png"/><Relationship Id="rId21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48.svg"/><Relationship Id="rId17" Type="http://schemas.openxmlformats.org/officeDocument/2006/relationships/image" Target="../media/image51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svg"/><Relationship Id="rId20" Type="http://schemas.openxmlformats.org/officeDocument/2006/relationships/image" Target="../media/image5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47.png"/><Relationship Id="rId24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28.png"/><Relationship Id="rId23" Type="http://schemas.openxmlformats.org/officeDocument/2006/relationships/image" Target="../media/image32.jpeg"/><Relationship Id="rId10" Type="http://schemas.openxmlformats.org/officeDocument/2006/relationships/image" Target="../media/image46.svg"/><Relationship Id="rId19" Type="http://schemas.openxmlformats.org/officeDocument/2006/relationships/image" Target="../media/image53.png"/><Relationship Id="rId4" Type="http://schemas.openxmlformats.org/officeDocument/2006/relationships/image" Target="../media/image27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56.svg"/><Relationship Id="rId27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11.jpe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6.sv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15.png"/><Relationship Id="rId19" Type="http://schemas.openxmlformats.org/officeDocument/2006/relationships/image" Target="../media/image6.png"/><Relationship Id="rId4" Type="http://schemas.openxmlformats.org/officeDocument/2006/relationships/image" Target="../media/image3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4.svg"/><Relationship Id="rId5" Type="http://schemas.openxmlformats.org/officeDocument/2006/relationships/image" Target="../media/image3.sv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24.sv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24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3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2.jpeg"/><Relationship Id="rId5" Type="http://schemas.openxmlformats.org/officeDocument/2006/relationships/image" Target="../media/image27.svg"/><Relationship Id="rId15" Type="http://schemas.openxmlformats.org/officeDocument/2006/relationships/image" Target="../media/image36.png"/><Relationship Id="rId10" Type="http://schemas.openxmlformats.org/officeDocument/2006/relationships/image" Target="../media/image1.jpeg"/><Relationship Id="rId19" Type="http://schemas.openxmlformats.org/officeDocument/2006/relationships/image" Target="../media/image38.jpe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D49A37-1668-77C9-24B4-8FF2D8987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SCITT – COSE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E0AD06-8F28-EBD6-5930-4C8385782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Managing SCITT Statements as COSE Payloads</a:t>
            </a:r>
          </a:p>
          <a:p>
            <a:r>
              <a:rPr lang="en-US" i="1" dirty="0"/>
              <a:t>Attached | Detached | Hashed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00500-C74E-657D-6C2A-E89FE4770DCF}"/>
              </a:ext>
            </a:extLst>
          </p:cNvPr>
          <p:cNvSpPr txBox="1"/>
          <p:nvPr/>
        </p:nvSpPr>
        <p:spPr>
          <a:xfrm>
            <a:off x="3419476" y="6384360"/>
            <a:ext cx="8677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Reference:</a:t>
            </a:r>
            <a:r>
              <a:rPr lang="en-US" sz="1400" dirty="0">
                <a:hlinkClick r:id="rId2"/>
              </a:rPr>
              <a:t> https://or13.github.io/draft-steele-cose-hash-envelope/draft-steele-cose-hash-envelope.html</a:t>
            </a:r>
            <a:r>
              <a:rPr lang="en-US" sz="1400" dirty="0"/>
              <a:t>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D0E5C83-ED4A-EFF3-E158-6356E531E384}"/>
              </a:ext>
            </a:extLst>
          </p:cNvPr>
          <p:cNvSpPr txBox="1">
            <a:spLocks/>
          </p:cNvSpPr>
          <p:nvPr/>
        </p:nvSpPr>
        <p:spPr>
          <a:xfrm>
            <a:off x="269875" y="5140510"/>
            <a:ext cx="4416425" cy="1133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Steve Lasker</a:t>
            </a:r>
            <a:br>
              <a:rPr lang="en-US" sz="2400" b="1" dirty="0"/>
            </a:br>
            <a:r>
              <a:rPr lang="en-US" sz="1400" dirty="0" err="1">
                <a:hlinkClick r:id="rId3"/>
              </a:rPr>
              <a:t>SteveLasker.blog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Director of Ecosystem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DataTrails.ai </a:t>
            </a:r>
            <a:endParaRPr lang="en-US" sz="1400" dirty="0"/>
          </a:p>
        </p:txBody>
      </p:sp>
      <p:pic>
        <p:nvPicPr>
          <p:cNvPr id="11" name="Picture 2" descr="RKVST Rebrands as DataTrails">
            <a:extLst>
              <a:ext uri="{FF2B5EF4-FFF2-40B4-BE49-F238E27FC236}">
                <a16:creationId xmlns:a16="http://schemas.microsoft.com/office/drawing/2014/main" id="{FEECCF92-81F8-7981-DCDD-3D9D6730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8" y="5973948"/>
            <a:ext cx="1471952" cy="3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2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3D2B4BF-D47E-6DF5-2EDE-E2661B9E12DE}"/>
              </a:ext>
            </a:extLst>
          </p:cNvPr>
          <p:cNvGrpSpPr/>
          <p:nvPr/>
        </p:nvGrpSpPr>
        <p:grpSpPr>
          <a:xfrm>
            <a:off x="1648063" y="5635684"/>
            <a:ext cx="7214904" cy="1066321"/>
            <a:chOff x="1648063" y="5635684"/>
            <a:chExt cx="7214904" cy="1066321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EB8D581-129A-FC87-9AE6-2014B634487C}"/>
                </a:ext>
              </a:extLst>
            </p:cNvPr>
            <p:cNvSpPr/>
            <p:nvPr/>
          </p:nvSpPr>
          <p:spPr>
            <a:xfrm>
              <a:off x="1648063" y="5635684"/>
              <a:ext cx="7214904" cy="10663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ysClr val="windowText" lastClr="000000"/>
                  </a:solidFill>
                </a:rPr>
                <a:t>Unprotected_Header</a:t>
              </a:r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90D21-57FD-BF69-EEA2-F15E1B39F891}"/>
                </a:ext>
              </a:extLst>
            </p:cNvPr>
            <p:cNvSpPr txBox="1"/>
            <p:nvPr/>
          </p:nvSpPr>
          <p:spPr>
            <a:xfrm>
              <a:off x="1659772" y="6257007"/>
              <a:ext cx="3457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 * </a:t>
              </a:r>
              <a:r>
                <a:rPr lang="en-US" b="1" dirty="0">
                  <a:solidFill>
                    <a:srgbClr val="0A79C5"/>
                  </a:solidFill>
                </a:rPr>
                <a:t>int =&gt; any</a:t>
              </a:r>
            </a:p>
          </p:txBody>
        </p:sp>
      </p:grpSp>
      <p:grpSp>
        <p:nvGrpSpPr>
          <p:cNvPr id="46" name="Group 45" hidden="1">
            <a:extLst>
              <a:ext uri="{FF2B5EF4-FFF2-40B4-BE49-F238E27FC236}">
                <a16:creationId xmlns:a16="http://schemas.microsoft.com/office/drawing/2014/main" id="{5E225B0F-DE05-C6BF-E2CE-B5F95BED170F}"/>
              </a:ext>
            </a:extLst>
          </p:cNvPr>
          <p:cNvGrpSpPr/>
          <p:nvPr/>
        </p:nvGrpSpPr>
        <p:grpSpPr>
          <a:xfrm>
            <a:off x="4353945" y="3180159"/>
            <a:ext cx="5734957" cy="1651490"/>
            <a:chOff x="2209491" y="1048890"/>
            <a:chExt cx="5734957" cy="165149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8B5082-8B54-CD43-BCDF-F86A774084FC}"/>
                </a:ext>
              </a:extLst>
            </p:cNvPr>
            <p:cNvGrpSpPr/>
            <p:nvPr/>
          </p:nvGrpSpPr>
          <p:grpSpPr>
            <a:xfrm>
              <a:off x="2209492" y="1048890"/>
              <a:ext cx="5734956" cy="1651490"/>
              <a:chOff x="2209492" y="1048890"/>
              <a:chExt cx="5734956" cy="1651490"/>
            </a:xfrm>
          </p:grpSpPr>
          <p:sp>
            <p:nvSpPr>
              <p:cNvPr id="50" name="Rectangle: Rounded Corners 26">
                <a:extLst>
                  <a:ext uri="{FF2B5EF4-FFF2-40B4-BE49-F238E27FC236}">
                    <a16:creationId xmlns:a16="http://schemas.microsoft.com/office/drawing/2014/main" id="{9B6069C1-A8A9-4400-9E03-82CA215AF6E0}"/>
                  </a:ext>
                </a:extLst>
              </p:cNvPr>
              <p:cNvSpPr/>
              <p:nvPr/>
            </p:nvSpPr>
            <p:spPr>
              <a:xfrm>
                <a:off x="2209492" y="1048890"/>
                <a:ext cx="5663278" cy="1651490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</a:rPr>
                  <a:t>COSE_SIGN1 (Envelope)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54B0C4E-7955-D9A0-8D5A-2CE50E472F22}"/>
                  </a:ext>
                </a:extLst>
              </p:cNvPr>
              <p:cNvGrpSpPr/>
              <p:nvPr/>
            </p:nvGrpSpPr>
            <p:grpSpPr>
              <a:xfrm>
                <a:off x="2221201" y="1358211"/>
                <a:ext cx="5723247" cy="667004"/>
                <a:chOff x="12882253" y="3106417"/>
                <a:chExt cx="5723247" cy="667004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DA27C7B-C1C9-C337-DE84-EF90F5DBF618}"/>
                    </a:ext>
                  </a:extLst>
                </p:cNvPr>
                <p:cNvSpPr txBox="1"/>
                <p:nvPr/>
              </p:nvSpPr>
              <p:spPr>
                <a:xfrm>
                  <a:off x="12882253" y="3106417"/>
                  <a:ext cx="5723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77800" algn="l"/>
                      <a:tab pos="1714500" algn="l"/>
                    </a:tabLst>
                  </a:pP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	protected	: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bstr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.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cbor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Protected_Header</a:t>
                  </a:r>
                  <a:endPara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4F5A941-CFD5-DD1A-9C96-F92D8DF59A39}"/>
                    </a:ext>
                  </a:extLst>
                </p:cNvPr>
                <p:cNvSpPr txBox="1"/>
                <p:nvPr/>
              </p:nvSpPr>
              <p:spPr>
                <a:xfrm>
                  <a:off x="12882253" y="3404089"/>
                  <a:ext cx="37323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tabLst>
                      <a:tab pos="177800" algn="l"/>
                      <a:tab pos="1714500" algn="l"/>
                    </a:tabLst>
                    <a:defRPr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defRPr>
                  </a:lvl1pPr>
                </a:lstStyle>
                <a:p>
                  <a:r>
                    <a:rPr lang="en-US" b="1" dirty="0">
                      <a:solidFill>
                        <a:sysClr val="windowText" lastClr="000000">
                          <a:alpha val="33000"/>
                        </a:sysClr>
                      </a:solidFill>
                    </a:rPr>
                    <a:t>	</a:t>
                  </a:r>
                  <a:r>
                    <a:rPr lang="en-US" b="1" dirty="0">
                      <a:solidFill>
                        <a:srgbClr val="0A79C5">
                          <a:alpha val="33000"/>
                        </a:srgbClr>
                      </a:solidFill>
                    </a:rPr>
                    <a:t>payload</a:t>
                  </a:r>
                  <a:r>
                    <a:rPr lang="en-US" b="1" dirty="0">
                      <a:solidFill>
                        <a:sysClr val="windowText" lastClr="000000">
                          <a:alpha val="33000"/>
                        </a:sysClr>
                      </a:solidFill>
                    </a:rPr>
                    <a:t>     : </a:t>
                  </a:r>
                  <a:r>
                    <a:rPr lang="en-US" dirty="0" err="1">
                      <a:solidFill>
                        <a:sysClr val="windowText" lastClr="000000">
                          <a:alpha val="33000"/>
                        </a:sysClr>
                      </a:solidFill>
                    </a:rPr>
                    <a:t>bstr</a:t>
                  </a:r>
                  <a:r>
                    <a:rPr lang="en-US" dirty="0">
                      <a:solidFill>
                        <a:sysClr val="windowText" lastClr="000000">
                          <a:alpha val="33000"/>
                        </a:sysClr>
                      </a:solidFill>
                    </a:rPr>
                    <a:t> / </a:t>
                  </a:r>
                  <a:r>
                    <a:rPr lang="en-US" b="1" dirty="0">
                      <a:solidFill>
                        <a:sysClr val="windowText" lastClr="000000">
                          <a:alpha val="33000"/>
                        </a:sysClr>
                      </a:solidFill>
                    </a:rPr>
                    <a:t>nil</a:t>
                  </a: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1E569C4-78D2-C2E4-A781-060744657AE4}"/>
                </a:ext>
              </a:extLst>
            </p:cNvPr>
            <p:cNvSpPr txBox="1"/>
            <p:nvPr/>
          </p:nvSpPr>
          <p:spPr>
            <a:xfrm>
              <a:off x="2221198" y="1965204"/>
              <a:ext cx="3555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signature   : </a:t>
              </a:r>
              <a:r>
                <a:rPr lang="en-US" dirty="0" err="1"/>
                <a:t>bstr</a:t>
              </a:r>
              <a:endParaRPr 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8D4A00-522C-C477-12BA-280833BE07DC}"/>
                </a:ext>
              </a:extLst>
            </p:cNvPr>
            <p:cNvSpPr txBox="1"/>
            <p:nvPr/>
          </p:nvSpPr>
          <p:spPr>
            <a:xfrm>
              <a:off x="2209491" y="2262715"/>
              <a:ext cx="57232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unprotected : </a:t>
              </a:r>
              <a:r>
                <a:rPr lang="en-US" dirty="0" err="1"/>
                <a:t>Unprotected_Header</a:t>
              </a:r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D72698-5742-1A03-4DC8-0518AD811DF5}"/>
              </a:ext>
            </a:extLst>
          </p:cNvPr>
          <p:cNvGrpSpPr/>
          <p:nvPr/>
        </p:nvGrpSpPr>
        <p:grpSpPr>
          <a:xfrm>
            <a:off x="2209491" y="1048890"/>
            <a:ext cx="5734957" cy="1651490"/>
            <a:chOff x="2209491" y="1048890"/>
            <a:chExt cx="5734957" cy="165149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C3865F-5C43-118C-9B32-10274289E576}"/>
                </a:ext>
              </a:extLst>
            </p:cNvPr>
            <p:cNvGrpSpPr/>
            <p:nvPr/>
          </p:nvGrpSpPr>
          <p:grpSpPr>
            <a:xfrm>
              <a:off x="2209492" y="1048890"/>
              <a:ext cx="5734956" cy="1651490"/>
              <a:chOff x="2209492" y="1048890"/>
              <a:chExt cx="5734956" cy="1651490"/>
            </a:xfrm>
          </p:grpSpPr>
          <p:sp>
            <p:nvSpPr>
              <p:cNvPr id="42" name="Rectangle: Rounded Corners 26">
                <a:extLst>
                  <a:ext uri="{FF2B5EF4-FFF2-40B4-BE49-F238E27FC236}">
                    <a16:creationId xmlns:a16="http://schemas.microsoft.com/office/drawing/2014/main" id="{58E592E2-8DDE-6A05-C4EA-14554AE92902}"/>
                  </a:ext>
                </a:extLst>
              </p:cNvPr>
              <p:cNvSpPr/>
              <p:nvPr/>
            </p:nvSpPr>
            <p:spPr>
              <a:xfrm>
                <a:off x="2209492" y="1048890"/>
                <a:ext cx="5663278" cy="1651490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</a:rPr>
                  <a:t>COSE_SIGN1 (Envelope)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44093C-118C-A827-926A-B1F2D0AFEDE8}"/>
                  </a:ext>
                </a:extLst>
              </p:cNvPr>
              <p:cNvGrpSpPr/>
              <p:nvPr/>
            </p:nvGrpSpPr>
            <p:grpSpPr>
              <a:xfrm>
                <a:off x="2221201" y="1358211"/>
                <a:ext cx="5723247" cy="667004"/>
                <a:chOff x="12882253" y="3106417"/>
                <a:chExt cx="5723247" cy="667004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3FB6687-95F1-C8FE-50E8-F4411F04C1A7}"/>
                    </a:ext>
                  </a:extLst>
                </p:cNvPr>
                <p:cNvSpPr txBox="1"/>
                <p:nvPr/>
              </p:nvSpPr>
              <p:spPr>
                <a:xfrm>
                  <a:off x="12882253" y="3106417"/>
                  <a:ext cx="5723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77800" algn="l"/>
                      <a:tab pos="1714500" algn="l"/>
                    </a:tabLst>
                  </a:pP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	protected	: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bstr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.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cbor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Protected_Header</a:t>
                  </a:r>
                  <a:endPara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EB3A7B-B6D6-3128-232E-7C0F71ACE420}"/>
                    </a:ext>
                  </a:extLst>
                </p:cNvPr>
                <p:cNvSpPr txBox="1"/>
                <p:nvPr/>
              </p:nvSpPr>
              <p:spPr>
                <a:xfrm>
                  <a:off x="12882253" y="3404089"/>
                  <a:ext cx="37323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tabLst>
                      <a:tab pos="177800" algn="l"/>
                      <a:tab pos="1714500" algn="l"/>
                    </a:tabLst>
                    <a:defRPr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defRPr>
                  </a:lvl1pPr>
                </a:lstStyle>
                <a:p>
                  <a:r>
                    <a:rPr lang="en-US" b="1" dirty="0">
                      <a:solidFill>
                        <a:sysClr val="windowText" lastClr="000000">
                          <a:alpha val="11000"/>
                        </a:sysClr>
                      </a:solidFill>
                    </a:rPr>
                    <a:t>	</a:t>
                  </a:r>
                  <a:r>
                    <a:rPr lang="en-US" b="1" dirty="0">
                      <a:solidFill>
                        <a:srgbClr val="0A79C5">
                          <a:alpha val="11000"/>
                        </a:srgbClr>
                      </a:solidFill>
                    </a:rPr>
                    <a:t>payload</a:t>
                  </a:r>
                  <a:r>
                    <a:rPr lang="en-US" b="1" dirty="0">
                      <a:solidFill>
                        <a:sysClr val="windowText" lastClr="000000">
                          <a:alpha val="11000"/>
                        </a:sysClr>
                      </a:solidFill>
                    </a:rPr>
                    <a:t>     : </a:t>
                  </a:r>
                  <a:r>
                    <a:rPr lang="en-US" dirty="0" err="1">
                      <a:solidFill>
                        <a:sysClr val="windowText" lastClr="000000">
                          <a:alpha val="11000"/>
                        </a:sysClr>
                      </a:solidFill>
                    </a:rPr>
                    <a:t>bstr</a:t>
                  </a:r>
                  <a:r>
                    <a:rPr lang="en-US" dirty="0">
                      <a:solidFill>
                        <a:sysClr val="windowText" lastClr="000000">
                          <a:alpha val="11000"/>
                        </a:sysClr>
                      </a:solidFill>
                    </a:rPr>
                    <a:t> / </a:t>
                  </a:r>
                  <a:r>
                    <a:rPr lang="en-US" b="1" dirty="0">
                      <a:solidFill>
                        <a:sysClr val="windowText" lastClr="000000">
                          <a:alpha val="11000"/>
                        </a:sysClr>
                      </a:solidFill>
                    </a:rPr>
                    <a:t>nil</a:t>
                  </a:r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00922-7BFA-6B17-DE59-8F763E8DAE49}"/>
                </a:ext>
              </a:extLst>
            </p:cNvPr>
            <p:cNvSpPr txBox="1"/>
            <p:nvPr/>
          </p:nvSpPr>
          <p:spPr>
            <a:xfrm>
              <a:off x="2221198" y="1965204"/>
              <a:ext cx="3555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signature   : </a:t>
              </a:r>
              <a:r>
                <a:rPr lang="en-US" dirty="0" err="1"/>
                <a:t>bstr</a:t>
              </a:r>
              <a:endParaRPr 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6B2E53-01EC-031B-3CA7-D85F60CD85C5}"/>
                </a:ext>
              </a:extLst>
            </p:cNvPr>
            <p:cNvSpPr txBox="1"/>
            <p:nvPr/>
          </p:nvSpPr>
          <p:spPr>
            <a:xfrm>
              <a:off x="2209491" y="2262715"/>
              <a:ext cx="57232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unprotected : </a:t>
              </a:r>
              <a:r>
                <a:rPr lang="en-US" dirty="0" err="1"/>
                <a:t>Unprotected_Header</a:t>
              </a:r>
              <a:endParaRPr lang="en-US" dirty="0"/>
            </a:p>
          </p:txBody>
        </p:sp>
      </p:grpSp>
      <p:grpSp>
        <p:nvGrpSpPr>
          <p:cNvPr id="26" name="Envelope">
            <a:extLst>
              <a:ext uri="{FF2B5EF4-FFF2-40B4-BE49-F238E27FC236}">
                <a16:creationId xmlns:a16="http://schemas.microsoft.com/office/drawing/2014/main" id="{67FCDCF7-2597-8014-9652-0B12E7371493}"/>
              </a:ext>
            </a:extLst>
          </p:cNvPr>
          <p:cNvGrpSpPr/>
          <p:nvPr/>
        </p:nvGrpSpPr>
        <p:grpSpPr>
          <a:xfrm>
            <a:off x="2209492" y="1048890"/>
            <a:ext cx="5734956" cy="1651490"/>
            <a:chOff x="-1070971" y="4114344"/>
            <a:chExt cx="5734956" cy="1651490"/>
          </a:xfrm>
        </p:grpSpPr>
        <p:sp>
          <p:nvSpPr>
            <p:cNvPr id="28" name="Rectangle: Rounded Corners 26">
              <a:extLst>
                <a:ext uri="{FF2B5EF4-FFF2-40B4-BE49-F238E27FC236}">
                  <a16:creationId xmlns:a16="http://schemas.microsoft.com/office/drawing/2014/main" id="{B8861630-1B49-86BA-E6B4-43F1F6EA984F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38D886A-C727-2B96-4068-0AE45DA0D5D2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A06205-CFBD-38AF-D206-59FE8E654C39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401E18-2654-14FE-C2FA-40B7C7147C5C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b="1" dirty="0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Detached Payloads</a:t>
            </a:r>
          </a:p>
        </p:txBody>
      </p:sp>
      <p:pic>
        <p:nvPicPr>
          <p:cNvPr id="7" name="Picture 2" descr="Blue Mail Letter - Free Clip Art">
            <a:extLst>
              <a:ext uri="{FF2B5EF4-FFF2-40B4-BE49-F238E27FC236}">
                <a16:creationId xmlns:a16="http://schemas.microsoft.com/office/drawing/2014/main" id="{7FF17DD4-EFB0-79B5-BE74-696A3EC9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" y="1459586"/>
            <a:ext cx="1292004" cy="8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1">
            <a:extLst>
              <a:ext uri="{FF2B5EF4-FFF2-40B4-BE49-F238E27FC236}">
                <a16:creationId xmlns:a16="http://schemas.microsoft.com/office/drawing/2014/main" id="{AA92CD87-7A18-3D9C-D9FE-C6890602F139}"/>
              </a:ext>
            </a:extLst>
          </p:cNvPr>
          <p:cNvSpPr/>
          <p:nvPr/>
        </p:nvSpPr>
        <p:spPr>
          <a:xfrm>
            <a:off x="8118094" y="1426967"/>
            <a:ext cx="1490147" cy="85068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2648238 w 5095875"/>
              <a:gd name="connsiteY0" fmla="*/ 2518168 h 3533775"/>
              <a:gd name="connsiteX1" fmla="*/ 2550078 w 5095875"/>
              <a:gd name="connsiteY1" fmla="*/ 2616328 h 3533775"/>
              <a:gd name="connsiteX2" fmla="*/ 2451918 w 5095875"/>
              <a:gd name="connsiteY2" fmla="*/ 2518168 h 3533775"/>
              <a:gd name="connsiteX3" fmla="*/ 2550078 w 5095875"/>
              <a:gd name="connsiteY3" fmla="*/ 2420008 h 3533775"/>
              <a:gd name="connsiteX4" fmla="*/ 2648238 w 5095875"/>
              <a:gd name="connsiteY4" fmla="*/ 2518168 h 3533775"/>
              <a:gd name="connsiteX0" fmla="*/ 2747177 w 5095875"/>
              <a:gd name="connsiteY0" fmla="*/ 2791263 h 3533775"/>
              <a:gd name="connsiteX1" fmla="*/ 2550856 w 5095875"/>
              <a:gd name="connsiteY1" fmla="*/ 2987584 h 3533775"/>
              <a:gd name="connsiteX2" fmla="*/ 2354535 w 5095875"/>
              <a:gd name="connsiteY2" fmla="*/ 2791263 h 3533775"/>
              <a:gd name="connsiteX3" fmla="*/ 2550856 w 5095875"/>
              <a:gd name="connsiteY3" fmla="*/ 2594942 h 3533775"/>
              <a:gd name="connsiteX4" fmla="*/ 2747177 w 5095875"/>
              <a:gd name="connsiteY4" fmla="*/ 2791263 h 3533775"/>
              <a:gd name="connsiteX0" fmla="*/ 2846674 w 5095875"/>
              <a:gd name="connsiteY0" fmla="*/ 3260677 h 3533775"/>
              <a:gd name="connsiteX1" fmla="*/ 2552193 w 5095875"/>
              <a:gd name="connsiteY1" fmla="*/ 3555158 h 3533775"/>
              <a:gd name="connsiteX2" fmla="*/ 2257712 w 5095875"/>
              <a:gd name="connsiteY2" fmla="*/ 3260677 h 3533775"/>
              <a:gd name="connsiteX3" fmla="*/ 2552193 w 5095875"/>
              <a:gd name="connsiteY3" fmla="*/ 2966196 h 3533775"/>
              <a:gd name="connsiteX4" fmla="*/ 2846674 w 5095875"/>
              <a:gd name="connsiteY4" fmla="*/ 3260677 h 35337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65248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3" fmla="*/ 2652485 w 5102481"/>
              <a:gd name="connsiteY3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751424 w 5102481"/>
              <a:gd name="connsiteY3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850921 w 5102481"/>
              <a:gd name="connsiteY3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842864 w 5102481"/>
              <a:gd name="connsiteY2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980024 w 5102481"/>
              <a:gd name="connsiteY1" fmla="*/ 30083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77617 w 5102481"/>
              <a:gd name="connsiteY1" fmla="*/ 2808304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65711 w 5102481"/>
              <a:gd name="connsiteY1" fmla="*/ 2805923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1494669 w 5102481"/>
              <a:gd name="connsiteY1" fmla="*/ 1757069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320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5102481" h="3543624">
                <a:moveTo>
                  <a:pt x="1553671" y="1758921"/>
                </a:moveTo>
                <a:lnTo>
                  <a:pt x="1494669" y="1757069"/>
                </a:lnTo>
                <a:cubicBezTo>
                  <a:pt x="1494669" y="1757069"/>
                  <a:pt x="1553671" y="1813133"/>
                  <a:pt x="1553671" y="1758921"/>
                </a:cubicBezTo>
                <a:close/>
              </a:path>
              <a:path w="5102481" h="3543624">
                <a:moveTo>
                  <a:pt x="1541749" y="1774841"/>
                </a:moveTo>
                <a:lnTo>
                  <a:pt x="1536986" y="1762936"/>
                </a:lnTo>
              </a:path>
              <a:path w="5102481" h="3543624">
                <a:moveTo>
                  <a:pt x="2261959" y="3249143"/>
                </a:moveTo>
                <a:lnTo>
                  <a:pt x="2556440" y="3543624"/>
                </a:lnTo>
              </a:path>
              <a:path w="43256" h="43320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63CB18-7F06-9ACA-87CF-24B10F5CE6CB}"/>
              </a:ext>
            </a:extLst>
          </p:cNvPr>
          <p:cNvSpPr/>
          <p:nvPr/>
        </p:nvSpPr>
        <p:spPr>
          <a:xfrm>
            <a:off x="9936107" y="5373954"/>
            <a:ext cx="1471291" cy="1222109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001918-8733-026E-6C50-4BF8E6ACC698}"/>
              </a:ext>
            </a:extLst>
          </p:cNvPr>
          <p:cNvSpPr/>
          <p:nvPr/>
        </p:nvSpPr>
        <p:spPr>
          <a:xfrm>
            <a:off x="10104622" y="1588848"/>
            <a:ext cx="1208264" cy="12019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7163C3-78D7-4C31-BAC3-540F9EEB9462}"/>
              </a:ext>
            </a:extLst>
          </p:cNvPr>
          <p:cNvGrpSpPr/>
          <p:nvPr/>
        </p:nvGrpSpPr>
        <p:grpSpPr>
          <a:xfrm>
            <a:off x="10056381" y="1548193"/>
            <a:ext cx="1291877" cy="1163751"/>
            <a:chOff x="3227860" y="360030"/>
            <a:chExt cx="1291877" cy="1163751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27E0576-0740-A738-3337-6A73ECDE4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0244" t="2955" r="10244" b="7709"/>
            <a:stretch/>
          </p:blipFill>
          <p:spPr>
            <a:xfrm>
              <a:off x="3607057" y="924364"/>
              <a:ext cx="533482" cy="59941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A1B6A2-0B06-DCE4-1625-3FFDAC85F3F0}"/>
                </a:ext>
              </a:extLst>
            </p:cNvPr>
            <p:cNvSpPr txBox="1"/>
            <p:nvPr/>
          </p:nvSpPr>
          <p:spPr>
            <a:xfrm>
              <a:off x="32278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SCITT Ledger</a:t>
              </a:r>
            </a:p>
            <a:p>
              <a:pPr algn="ctr"/>
              <a:r>
                <a:rPr lang="en-US" sz="1100" dirty="0"/>
                <a:t>Append-only</a:t>
              </a:r>
              <a:br>
                <a:rPr lang="en-US" sz="1100" dirty="0"/>
              </a:br>
              <a:r>
                <a:rPr lang="en-US" sz="1100" dirty="0"/>
                <a:t>Log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2282BD-7E73-9D11-F7BA-EF7039D2AAC0}"/>
              </a:ext>
            </a:extLst>
          </p:cNvPr>
          <p:cNvSpPr txBox="1"/>
          <p:nvPr/>
        </p:nvSpPr>
        <p:spPr>
          <a:xfrm>
            <a:off x="9886346" y="5395435"/>
            <a:ext cx="152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External Storage</a:t>
            </a:r>
          </a:p>
        </p:txBody>
      </p:sp>
      <p:pic>
        <p:nvPicPr>
          <p:cNvPr id="12" name="Graphic 11" descr="Filing Box Archive outline">
            <a:extLst>
              <a:ext uri="{FF2B5EF4-FFF2-40B4-BE49-F238E27FC236}">
                <a16:creationId xmlns:a16="http://schemas.microsoft.com/office/drawing/2014/main" id="{69DE72CE-F539-7145-63C0-B9AAD1173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2995" y="5621176"/>
            <a:ext cx="426826" cy="42682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AB7213-F8BA-9D27-1417-2C3AF1880C24}"/>
              </a:ext>
            </a:extLst>
          </p:cNvPr>
          <p:cNvSpPr/>
          <p:nvPr/>
        </p:nvSpPr>
        <p:spPr>
          <a:xfrm>
            <a:off x="9853566" y="1420082"/>
            <a:ext cx="2069470" cy="37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Transparency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56EC8F-7FE8-1B87-EE0C-4A3FAEC32A51}"/>
              </a:ext>
            </a:extLst>
          </p:cNvPr>
          <p:cNvGrpSpPr/>
          <p:nvPr/>
        </p:nvGrpSpPr>
        <p:grpSpPr>
          <a:xfrm>
            <a:off x="10562360" y="2173491"/>
            <a:ext cx="302224" cy="90436"/>
            <a:chOff x="8814904" y="-416485"/>
            <a:chExt cx="395560" cy="1183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0CB61B8-3294-4CCB-F385-78F7BB2B74E1}"/>
                </a:ext>
              </a:extLst>
            </p:cNvPr>
            <p:cNvSpPr/>
            <p:nvPr/>
          </p:nvSpPr>
          <p:spPr>
            <a:xfrm>
              <a:off x="8814904" y="-416485"/>
              <a:ext cx="395559" cy="118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24ED713-C927-AD0C-C29B-8106F34FE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1806" y="-416485"/>
              <a:ext cx="368658" cy="118365"/>
            </a:xfrm>
            <a:prstGeom prst="rect">
              <a:avLst/>
            </a:prstGeom>
          </p:spPr>
        </p:pic>
      </p:grpSp>
      <p:pic>
        <p:nvPicPr>
          <p:cNvPr id="17" name="Picture 2" descr="RKVST Rebrands as DataTrails">
            <a:extLst>
              <a:ext uri="{FF2B5EF4-FFF2-40B4-BE49-F238E27FC236}">
                <a16:creationId xmlns:a16="http://schemas.microsoft.com/office/drawing/2014/main" id="{C2504D45-0C07-496E-CB9F-BBE1BA85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869" y="796274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34">
            <a:extLst>
              <a:ext uri="{FF2B5EF4-FFF2-40B4-BE49-F238E27FC236}">
                <a16:creationId xmlns:a16="http://schemas.microsoft.com/office/drawing/2014/main" id="{00326F30-B2E0-C81B-199F-F1FBF4BCA87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944448" y="1833755"/>
            <a:ext cx="2111933" cy="3760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DockerRegistry" descr="Docker Container Icon #346704 - Free Icons Library">
            <a:extLst>
              <a:ext uri="{FF2B5EF4-FFF2-40B4-BE49-F238E27FC236}">
                <a16:creationId xmlns:a16="http://schemas.microsoft.com/office/drawing/2014/main" id="{A3B0703F-633B-140E-B86B-27BC4A5BD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8" y="5606013"/>
            <a:ext cx="652279" cy="5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CB41DA-B25C-09C7-DFF8-27301AE359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09582" y="5712663"/>
            <a:ext cx="284675" cy="281072"/>
          </a:xfrm>
          <a:prstGeom prst="rect">
            <a:avLst/>
          </a:prstGeom>
        </p:spPr>
      </p:pic>
      <p:pic>
        <p:nvPicPr>
          <p:cNvPr id="21" name="LLM" descr="File, file extension, file format, file type, llm icon">
            <a:extLst>
              <a:ext uri="{FF2B5EF4-FFF2-40B4-BE49-F238E27FC236}">
                <a16:creationId xmlns:a16="http://schemas.microsoft.com/office/drawing/2014/main" id="{4E34674F-DE28-8AB4-434D-7A5789BE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07" y="6044972"/>
            <a:ext cx="389222" cy="3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npm">
            <a:extLst>
              <a:ext uri="{FF2B5EF4-FFF2-40B4-BE49-F238E27FC236}">
                <a16:creationId xmlns:a16="http://schemas.microsoft.com/office/drawing/2014/main" id="{B6EA90A1-37B1-AC46-BF8A-94D04250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73" y="6115574"/>
            <a:ext cx="389222" cy="1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nuget" descr="Nuget, logo Ikon di Vector Logo">
            <a:extLst>
              <a:ext uri="{FF2B5EF4-FFF2-40B4-BE49-F238E27FC236}">
                <a16:creationId xmlns:a16="http://schemas.microsoft.com/office/drawing/2014/main" id="{A2D243B4-C298-947F-9A26-C1ADAFB8B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1268" r="7172" b="20398"/>
          <a:stretch/>
        </p:blipFill>
        <p:spPr bwMode="auto">
          <a:xfrm>
            <a:off x="10858229" y="6097777"/>
            <a:ext cx="467743" cy="1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nil-highlight">
            <a:extLst>
              <a:ext uri="{FF2B5EF4-FFF2-40B4-BE49-F238E27FC236}">
                <a16:creationId xmlns:a16="http://schemas.microsoft.com/office/drawing/2014/main" id="{BDFC8DBC-0460-8145-0DC5-096C42151434}"/>
              </a:ext>
            </a:extLst>
          </p:cNvPr>
          <p:cNvSpPr/>
          <p:nvPr/>
        </p:nvSpPr>
        <p:spPr>
          <a:xfrm>
            <a:off x="5031092" y="1684023"/>
            <a:ext cx="674383" cy="330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8A4CEB-6DC7-6818-8FB7-56631189691F}"/>
              </a:ext>
            </a:extLst>
          </p:cNvPr>
          <p:cNvSpPr txBox="1"/>
          <p:nvPr/>
        </p:nvSpPr>
        <p:spPr>
          <a:xfrm>
            <a:off x="1659771" y="5969304"/>
            <a:ext cx="720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77800" algn="l"/>
                <a:tab pos="1714500" algn="l"/>
              </a:tabLst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? &amp;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statement_location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=&gt; </a:t>
            </a:r>
            <a:r>
              <a:rPr lang="en-US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tstr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baseline="30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</a:t>
            </a:r>
            <a:r>
              <a:rPr lang="en-US" kern="0" baseline="300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https://sbom.sh/retrieve/45c86...</a:t>
            </a:r>
            <a:r>
              <a:rPr lang="en-US" baseline="30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9F021A-CFB1-0E9B-3C16-FF8D54ED6242}"/>
              </a:ext>
            </a:extLst>
          </p:cNvPr>
          <p:cNvSpPr/>
          <p:nvPr/>
        </p:nvSpPr>
        <p:spPr>
          <a:xfrm>
            <a:off x="9970801" y="2952750"/>
            <a:ext cx="1019222" cy="907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Notary</a:t>
            </a:r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8BB8543A-4C82-2D03-BB81-DAB2D5ED1F1B}"/>
              </a:ext>
            </a:extLst>
          </p:cNvPr>
          <p:cNvSpPr/>
          <p:nvPr/>
        </p:nvSpPr>
        <p:spPr>
          <a:xfrm>
            <a:off x="9990294" y="3293136"/>
            <a:ext cx="885401" cy="35433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Verify</a:t>
            </a:r>
          </a:p>
        </p:txBody>
      </p:sp>
      <p:cxnSp>
        <p:nvCxnSpPr>
          <p:cNvPr id="67" name="notarize-line">
            <a:extLst>
              <a:ext uri="{FF2B5EF4-FFF2-40B4-BE49-F238E27FC236}">
                <a16:creationId xmlns:a16="http://schemas.microsoft.com/office/drawing/2014/main" id="{9188BFF9-E41F-8BBF-FF12-666AFFC6C4A8}"/>
              </a:ext>
            </a:extLst>
          </p:cNvPr>
          <p:cNvCxnSpPr>
            <a:cxnSpLocks/>
            <a:stCxn id="56" idx="0"/>
            <a:endCxn id="10" idx="1"/>
          </p:cNvCxnSpPr>
          <p:nvPr/>
        </p:nvCxnSpPr>
        <p:spPr>
          <a:xfrm flipH="1" flipV="1">
            <a:off x="10056381" y="1871359"/>
            <a:ext cx="424031" cy="10813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C48B6A88-F573-1A4B-F12B-CEDC27B49377}"/>
              </a:ext>
            </a:extLst>
          </p:cNvPr>
          <p:cNvSpPr/>
          <p:nvPr/>
        </p:nvSpPr>
        <p:spPr>
          <a:xfrm rot="16200000">
            <a:off x="4495756" y="3876566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igned-bytes-highlight">
            <a:extLst>
              <a:ext uri="{FF2B5EF4-FFF2-40B4-BE49-F238E27FC236}">
                <a16:creationId xmlns:a16="http://schemas.microsoft.com/office/drawing/2014/main" id="{22B0E181-5408-ADBC-A07E-1456CDF521E8}"/>
              </a:ext>
            </a:extLst>
          </p:cNvPr>
          <p:cNvSpPr/>
          <p:nvPr/>
        </p:nvSpPr>
        <p:spPr>
          <a:xfrm>
            <a:off x="4539997" y="3529983"/>
            <a:ext cx="5437320" cy="918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ublickey" descr="Key with solid fill">
            <a:extLst>
              <a:ext uri="{FF2B5EF4-FFF2-40B4-BE49-F238E27FC236}">
                <a16:creationId xmlns:a16="http://schemas.microsoft.com/office/drawing/2014/main" id="{3F449E5B-B5C0-EEA4-7CBA-F02F520DD0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421550" flipH="1">
            <a:off x="10512288" y="3744994"/>
            <a:ext cx="686741" cy="686741"/>
          </a:xfrm>
          <a:prstGeom prst="rect">
            <a:avLst/>
          </a:prstGeom>
        </p:spPr>
      </p:pic>
      <p:pic>
        <p:nvPicPr>
          <p:cNvPr id="92" name="signature" descr="Signature with solid fill">
            <a:extLst>
              <a:ext uri="{FF2B5EF4-FFF2-40B4-BE49-F238E27FC236}">
                <a16:creationId xmlns:a16="http://schemas.microsoft.com/office/drawing/2014/main" id="{4940245E-0BD2-76FC-A0A5-1E5210C826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5535" y="4089028"/>
            <a:ext cx="429172" cy="429172"/>
          </a:xfrm>
          <a:prstGeom prst="rect">
            <a:avLst/>
          </a:prstGeom>
        </p:spPr>
      </p:pic>
      <p:sp>
        <p:nvSpPr>
          <p:cNvPr id="93" name="nil-highlight">
            <a:extLst>
              <a:ext uri="{FF2B5EF4-FFF2-40B4-BE49-F238E27FC236}">
                <a16:creationId xmlns:a16="http://schemas.microsoft.com/office/drawing/2014/main" id="{71AEB125-9A3B-DFB4-6322-5674C332E43B}"/>
              </a:ext>
            </a:extLst>
          </p:cNvPr>
          <p:cNvSpPr/>
          <p:nvPr/>
        </p:nvSpPr>
        <p:spPr>
          <a:xfrm>
            <a:off x="7114353" y="3855549"/>
            <a:ext cx="674383" cy="330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473F1A9-2CDA-E127-F80D-1C6D46DDB291}"/>
              </a:ext>
            </a:extLst>
          </p:cNvPr>
          <p:cNvCxnSpPr>
            <a:cxnSpLocks/>
            <a:stCxn id="11" idx="0"/>
            <a:endCxn id="56" idx="2"/>
          </p:cNvCxnSpPr>
          <p:nvPr/>
        </p:nvCxnSpPr>
        <p:spPr>
          <a:xfrm flipH="1" flipV="1">
            <a:off x="10480412" y="3860423"/>
            <a:ext cx="166460" cy="153501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1FAA12-4287-E361-ABD2-4BF0440DDEDF}"/>
              </a:ext>
            </a:extLst>
          </p:cNvPr>
          <p:cNvSpPr txBox="1"/>
          <p:nvPr/>
        </p:nvSpPr>
        <p:spPr>
          <a:xfrm>
            <a:off x="10844621" y="4730551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112C1-90FB-529C-9FDE-3C4F0DCCC5E2}"/>
              </a:ext>
            </a:extLst>
          </p:cNvPr>
          <p:cNvSpPr txBox="1"/>
          <p:nvPr/>
        </p:nvSpPr>
        <p:spPr>
          <a:xfrm>
            <a:off x="2221198" y="1965204"/>
            <a:ext cx="35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signature   : </a:t>
            </a:r>
            <a:r>
              <a:rPr lang="en-US" dirty="0" err="1"/>
              <a:t>bstr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FB630B-7844-6973-64A0-7B473F10C20F}"/>
              </a:ext>
            </a:extLst>
          </p:cNvPr>
          <p:cNvSpPr txBox="1"/>
          <p:nvPr/>
        </p:nvSpPr>
        <p:spPr>
          <a:xfrm>
            <a:off x="2209491" y="2262715"/>
            <a:ext cx="572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unprotected : </a:t>
            </a:r>
            <a:r>
              <a:rPr lang="en-US" dirty="0" err="1"/>
              <a:t>Unprotected_Header</a:t>
            </a:r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B20E184-659B-C3BC-0B06-090D2F9EE846}"/>
              </a:ext>
            </a:extLst>
          </p:cNvPr>
          <p:cNvCxnSpPr>
            <a:cxnSpLocks/>
            <a:stCxn id="72" idx="0"/>
          </p:cNvCxnSpPr>
          <p:nvPr/>
        </p:nvCxnSpPr>
        <p:spPr>
          <a:xfrm rot="10800000" flipV="1">
            <a:off x="1659773" y="3969243"/>
            <a:ext cx="2850813" cy="1870432"/>
          </a:xfrm>
          <a:prstGeom prst="bentConnector3">
            <a:avLst>
              <a:gd name="adj1" fmla="val 108019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ignature with solid fill">
            <a:extLst>
              <a:ext uri="{FF2B5EF4-FFF2-40B4-BE49-F238E27FC236}">
                <a16:creationId xmlns:a16="http://schemas.microsoft.com/office/drawing/2014/main" id="{DDBB545C-A102-E2F5-43B1-CADF292B4C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19464" y="1963778"/>
            <a:ext cx="429172" cy="429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FBA481-B7A9-4B15-48F5-D1DD0560B381}"/>
              </a:ext>
            </a:extLst>
          </p:cNvPr>
          <p:cNvSpPr txBox="1"/>
          <p:nvPr/>
        </p:nvSpPr>
        <p:spPr>
          <a:xfrm>
            <a:off x="2222752" y="1653539"/>
            <a:ext cx="3732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b="1" dirty="0"/>
              <a:t>	</a:t>
            </a:r>
            <a:r>
              <a:rPr lang="en-US" b="1" dirty="0">
                <a:solidFill>
                  <a:srgbClr val="0A79C5"/>
                </a:solidFill>
              </a:rPr>
              <a:t>payload</a:t>
            </a:r>
            <a:r>
              <a:rPr lang="en-US" b="1" dirty="0"/>
              <a:t>     : </a:t>
            </a:r>
            <a:r>
              <a:rPr lang="en-US" dirty="0" err="1"/>
              <a:t>bstr</a:t>
            </a:r>
            <a:r>
              <a:rPr lang="en-US" dirty="0"/>
              <a:t> / </a:t>
            </a:r>
            <a:r>
              <a:rPr lang="en-US" b="1" dirty="0"/>
              <a:t>nil</a:t>
            </a:r>
          </a:p>
        </p:txBody>
      </p:sp>
      <p:pic>
        <p:nvPicPr>
          <p:cNvPr id="95" name="lock" descr="Lock with solid fill">
            <a:extLst>
              <a:ext uri="{FF2B5EF4-FFF2-40B4-BE49-F238E27FC236}">
                <a16:creationId xmlns:a16="http://schemas.microsoft.com/office/drawing/2014/main" id="{F4A43B5A-6292-C650-9011-E65A4D52F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17995" y="4361554"/>
            <a:ext cx="656826" cy="656826"/>
          </a:xfrm>
          <a:prstGeom prst="rect">
            <a:avLst/>
          </a:prstGeom>
        </p:spPr>
      </p:pic>
      <p:pic>
        <p:nvPicPr>
          <p:cNvPr id="102" name="unlock">
            <a:extLst>
              <a:ext uri="{FF2B5EF4-FFF2-40B4-BE49-F238E27FC236}">
                <a16:creationId xmlns:a16="http://schemas.microsoft.com/office/drawing/2014/main" id="{583DEE3E-6FAF-D819-8AE7-8D615F44C0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10317995" y="4336694"/>
            <a:ext cx="656826" cy="6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3.75E-6 3.7037E-7 C 0.1056 0.00301 0.20833 0.00208 0.31419 0.00509 C 0.38281 0.00764 0.41211 -0.01042 0.42135 0.04931 C 0.43151 0.11042 0.46341 0.2037 0.37369 0.24352 L 0.17356 0.3169 L 0.17356 0.31713 " pathEditMode="relative" rAng="0" ptsTypes="AAAAAAA">
                                      <p:cBhvr>
                                        <p:cTn id="23" dur="2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1585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48463 -0.0196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32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/>
      <p:bldP spid="74" grpId="0" animBg="1"/>
      <p:bldP spid="93" grpId="0" animBg="1"/>
      <p:bldP spid="106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0BC70EC-DB26-98E7-657F-EE58F1CB7D24}"/>
              </a:ext>
            </a:extLst>
          </p:cNvPr>
          <p:cNvSpPr txBox="1"/>
          <p:nvPr/>
        </p:nvSpPr>
        <p:spPr>
          <a:xfrm>
            <a:off x="878514" y="599541"/>
            <a:ext cx="340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 of a SCITT Statement</a:t>
            </a:r>
            <a:br>
              <a:rPr lang="en-US" b="1" dirty="0"/>
            </a:br>
            <a:r>
              <a:rPr lang="en-US" sz="1200" dirty="0"/>
              <a:t>What is the size and makeup of the statement</a:t>
            </a:r>
            <a:endParaRPr lang="en-US" dirty="0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10E1867-9E8A-76EA-FB4A-F758E891FF24}"/>
              </a:ext>
            </a:extLst>
          </p:cNvPr>
          <p:cNvSpPr txBox="1"/>
          <p:nvPr/>
        </p:nvSpPr>
        <p:spPr>
          <a:xfrm>
            <a:off x="9603099" y="636041"/>
            <a:ext cx="2447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Persistence</a:t>
            </a:r>
            <a:br>
              <a:rPr lang="en-US" b="1" dirty="0"/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Where is the Signed Statement, Metadata and Payload persisted</a:t>
            </a:r>
            <a:endParaRPr lang="en-US" b="1" dirty="0"/>
          </a:p>
        </p:txBody>
      </p:sp>
      <p:sp>
        <p:nvSpPr>
          <p:cNvPr id="1143" name="Rectangle: Rounded Corners 1142">
            <a:extLst>
              <a:ext uri="{FF2B5EF4-FFF2-40B4-BE49-F238E27FC236}">
                <a16:creationId xmlns:a16="http://schemas.microsoft.com/office/drawing/2014/main" id="{896475AA-A859-647B-C9D7-4C35F401AD62}"/>
              </a:ext>
            </a:extLst>
          </p:cNvPr>
          <p:cNvSpPr/>
          <p:nvPr/>
        </p:nvSpPr>
        <p:spPr>
          <a:xfrm>
            <a:off x="10104622" y="1588848"/>
            <a:ext cx="1208264" cy="12019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AE42F13C-788F-C853-E7A6-3E02EEB8AD9E}"/>
              </a:ext>
            </a:extLst>
          </p:cNvPr>
          <p:cNvGrpSpPr/>
          <p:nvPr/>
        </p:nvGrpSpPr>
        <p:grpSpPr>
          <a:xfrm>
            <a:off x="10056381" y="1548193"/>
            <a:ext cx="1291877" cy="1163751"/>
            <a:chOff x="3227860" y="360030"/>
            <a:chExt cx="1291877" cy="1163751"/>
          </a:xfrm>
        </p:grpSpPr>
        <p:pic>
          <p:nvPicPr>
            <p:cNvPr id="1147" name="Graphic 1146">
              <a:extLst>
                <a:ext uri="{FF2B5EF4-FFF2-40B4-BE49-F238E27FC236}">
                  <a16:creationId xmlns:a16="http://schemas.microsoft.com/office/drawing/2014/main" id="{56EC52CC-2E88-D7C7-8ABB-0C94EC3E0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0244" t="2955" r="10244" b="7709"/>
            <a:stretch/>
          </p:blipFill>
          <p:spPr>
            <a:xfrm>
              <a:off x="3607057" y="924364"/>
              <a:ext cx="533482" cy="599417"/>
            </a:xfrm>
            <a:prstGeom prst="rect">
              <a:avLst/>
            </a:prstGeom>
          </p:spPr>
        </p:pic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962EB752-2D02-2B93-8577-6CB970D26FAC}"/>
                </a:ext>
              </a:extLst>
            </p:cNvPr>
            <p:cNvSpPr txBox="1"/>
            <p:nvPr/>
          </p:nvSpPr>
          <p:spPr>
            <a:xfrm>
              <a:off x="32278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SCITT Ledger</a:t>
              </a:r>
            </a:p>
            <a:p>
              <a:pPr algn="ctr"/>
              <a:r>
                <a:rPr lang="en-US" sz="1100" dirty="0"/>
                <a:t>Verifiable Data Structure</a:t>
              </a:r>
            </a:p>
          </p:txBody>
        </p:sp>
      </p:grpSp>
      <p:sp>
        <p:nvSpPr>
          <p:cNvPr id="1165" name="Transparency Service">
            <a:extLst>
              <a:ext uri="{FF2B5EF4-FFF2-40B4-BE49-F238E27FC236}">
                <a16:creationId xmlns:a16="http://schemas.microsoft.com/office/drawing/2014/main" id="{E906AD6C-482E-46C8-850A-5B7EB7FD16C0}"/>
              </a:ext>
            </a:extLst>
          </p:cNvPr>
          <p:cNvSpPr/>
          <p:nvPr/>
        </p:nvSpPr>
        <p:spPr>
          <a:xfrm>
            <a:off x="9853566" y="1420082"/>
            <a:ext cx="2069470" cy="37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Transparency Service</a:t>
            </a:r>
          </a:p>
        </p:txBody>
      </p: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EE1ED285-C97D-4AAB-038C-B04AE96416C5}"/>
              </a:ext>
            </a:extLst>
          </p:cNvPr>
          <p:cNvGrpSpPr/>
          <p:nvPr/>
        </p:nvGrpSpPr>
        <p:grpSpPr>
          <a:xfrm>
            <a:off x="10562360" y="2173491"/>
            <a:ext cx="302224" cy="90436"/>
            <a:chOff x="8814904" y="-416485"/>
            <a:chExt cx="395560" cy="118365"/>
          </a:xfrm>
        </p:grpSpPr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2AA7CE62-1B8C-C44E-2838-3444D469E7AB}"/>
                </a:ext>
              </a:extLst>
            </p:cNvPr>
            <p:cNvSpPr/>
            <p:nvPr/>
          </p:nvSpPr>
          <p:spPr>
            <a:xfrm>
              <a:off x="8814904" y="-416485"/>
              <a:ext cx="395559" cy="118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7" name="Graphic 1186">
              <a:extLst>
                <a:ext uri="{FF2B5EF4-FFF2-40B4-BE49-F238E27FC236}">
                  <a16:creationId xmlns:a16="http://schemas.microsoft.com/office/drawing/2014/main" id="{3781C490-15A3-504A-CC62-579DC1F0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1806" y="-416485"/>
              <a:ext cx="368658" cy="118365"/>
            </a:xfrm>
            <a:prstGeom prst="rect">
              <a:avLst/>
            </a:prstGeom>
          </p:spPr>
        </p:pic>
      </p:grpSp>
      <p:grpSp>
        <p:nvGrpSpPr>
          <p:cNvPr id="1102" name="Blob Storage">
            <a:extLst>
              <a:ext uri="{FF2B5EF4-FFF2-40B4-BE49-F238E27FC236}">
                <a16:creationId xmlns:a16="http://schemas.microsoft.com/office/drawing/2014/main" id="{A4E6A356-425D-0AA7-F773-5A1C5C24E9EA}"/>
              </a:ext>
            </a:extLst>
          </p:cNvPr>
          <p:cNvGrpSpPr/>
          <p:nvPr/>
        </p:nvGrpSpPr>
        <p:grpSpPr>
          <a:xfrm>
            <a:off x="10021008" y="4003280"/>
            <a:ext cx="1291877" cy="1030587"/>
            <a:chOff x="10021008" y="4003280"/>
            <a:chExt cx="1291877" cy="1030587"/>
          </a:xfrm>
        </p:grpSpPr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A29640BE-D13B-1234-11BA-B418BF6FD4D9}"/>
                </a:ext>
              </a:extLst>
            </p:cNvPr>
            <p:cNvGrpSpPr/>
            <p:nvPr/>
          </p:nvGrpSpPr>
          <p:grpSpPr>
            <a:xfrm>
              <a:off x="10331185" y="4458266"/>
              <a:ext cx="662806" cy="575601"/>
              <a:chOff x="7098876" y="1182643"/>
              <a:chExt cx="662806" cy="575601"/>
            </a:xfrm>
          </p:grpSpPr>
          <p:sp>
            <p:nvSpPr>
              <p:cNvPr id="1155" name="Hexagon 1154">
                <a:extLst>
                  <a:ext uri="{FF2B5EF4-FFF2-40B4-BE49-F238E27FC236}">
                    <a16:creationId xmlns:a16="http://schemas.microsoft.com/office/drawing/2014/main" id="{EA00A5DF-A68C-5E15-0788-3E64334636BF}"/>
                  </a:ext>
                </a:extLst>
              </p:cNvPr>
              <p:cNvSpPr/>
              <p:nvPr/>
            </p:nvSpPr>
            <p:spPr>
              <a:xfrm>
                <a:off x="7098876" y="1182643"/>
                <a:ext cx="662806" cy="57560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: Folded Corner 1155">
                <a:extLst>
                  <a:ext uri="{FF2B5EF4-FFF2-40B4-BE49-F238E27FC236}">
                    <a16:creationId xmlns:a16="http://schemas.microsoft.com/office/drawing/2014/main" id="{59CB9A7C-C052-393A-7C4C-16E032DDC706}"/>
                  </a:ext>
                </a:extLst>
              </p:cNvPr>
              <p:cNvSpPr/>
              <p:nvPr/>
            </p:nvSpPr>
            <p:spPr>
              <a:xfrm flipV="1">
                <a:off x="7279697" y="1318776"/>
                <a:ext cx="301164" cy="298385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7457A23-6176-6DA5-267A-9ED35123E7E4}"/>
                </a:ext>
              </a:extLst>
            </p:cNvPr>
            <p:cNvSpPr txBox="1"/>
            <p:nvPr/>
          </p:nvSpPr>
          <p:spPr>
            <a:xfrm>
              <a:off x="10021008" y="4003280"/>
              <a:ext cx="129187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Blob Storage</a:t>
              </a:r>
            </a:p>
            <a:p>
              <a:pPr algn="ctr"/>
              <a:r>
                <a:rPr lang="en-US" sz="1100" dirty="0"/>
                <a:t>Raw Data</a:t>
              </a:r>
            </a:p>
          </p:txBody>
        </p:sp>
        <p:pic>
          <p:nvPicPr>
            <p:cNvPr id="1199" name="Graphic 1198">
              <a:extLst>
                <a:ext uri="{FF2B5EF4-FFF2-40B4-BE49-F238E27FC236}">
                  <a16:creationId xmlns:a16="http://schemas.microsoft.com/office/drawing/2014/main" id="{10766996-8EDB-70F0-C81D-411C7E4AD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79960" y="4622573"/>
              <a:ext cx="134013" cy="100171"/>
            </a:xfrm>
            <a:prstGeom prst="rect">
              <a:avLst/>
            </a:prstGeom>
          </p:spPr>
        </p:pic>
        <p:pic>
          <p:nvPicPr>
            <p:cNvPr id="1200" name="Graphic 1199">
              <a:extLst>
                <a:ext uri="{FF2B5EF4-FFF2-40B4-BE49-F238E27FC236}">
                  <a16:creationId xmlns:a16="http://schemas.microsoft.com/office/drawing/2014/main" id="{F30444FE-E1B6-8FDB-502C-567D3F1D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10595228" y="4746397"/>
              <a:ext cx="117768" cy="10017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9F31E6-9E83-F117-63A8-100DF6D86890}"/>
              </a:ext>
            </a:extLst>
          </p:cNvPr>
          <p:cNvGrpSpPr/>
          <p:nvPr/>
        </p:nvGrpSpPr>
        <p:grpSpPr>
          <a:xfrm>
            <a:off x="259975" y="2116537"/>
            <a:ext cx="1684898" cy="426826"/>
            <a:chOff x="259975" y="2116537"/>
            <a:chExt cx="1684898" cy="426826"/>
          </a:xfrm>
        </p:grpSpPr>
        <p:pic>
          <p:nvPicPr>
            <p:cNvPr id="4" name="Graphic 3" descr="Document outline">
              <a:extLst>
                <a:ext uri="{FF2B5EF4-FFF2-40B4-BE49-F238E27FC236}">
                  <a16:creationId xmlns:a16="http://schemas.microsoft.com/office/drawing/2014/main" id="{14AD46D9-D90A-A10A-BB68-C6083CE8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975" y="2116537"/>
              <a:ext cx="426826" cy="4268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A2C7D-C6D7-4C60-5A5A-E60D69230E29}"/>
                </a:ext>
              </a:extLst>
            </p:cNvPr>
            <p:cNvSpPr txBox="1">
              <a:spLocks/>
            </p:cNvSpPr>
            <p:nvPr/>
          </p:nvSpPr>
          <p:spPr>
            <a:xfrm>
              <a:off x="790646" y="2116537"/>
              <a:ext cx="1154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 File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010C1-0957-DA0A-5833-D4040A0AD3F5}"/>
              </a:ext>
            </a:extLst>
          </p:cNvPr>
          <p:cNvGrpSpPr/>
          <p:nvPr/>
        </p:nvGrpSpPr>
        <p:grpSpPr>
          <a:xfrm>
            <a:off x="259975" y="3328560"/>
            <a:ext cx="3183825" cy="923330"/>
            <a:chOff x="259975" y="3328560"/>
            <a:chExt cx="3183825" cy="923330"/>
          </a:xfrm>
        </p:grpSpPr>
        <p:pic>
          <p:nvPicPr>
            <p:cNvPr id="6" name="Graphic 5" descr="Filing Box Archive outline">
              <a:extLst>
                <a:ext uri="{FF2B5EF4-FFF2-40B4-BE49-F238E27FC236}">
                  <a16:creationId xmlns:a16="http://schemas.microsoft.com/office/drawing/2014/main" id="{89FD847C-3C75-94B3-CDEA-A3B51353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9975" y="3328560"/>
              <a:ext cx="426826" cy="4268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D6118D-A5A0-14BB-ED67-BC99225A34D8}"/>
                </a:ext>
              </a:extLst>
            </p:cNvPr>
            <p:cNvSpPr txBox="1">
              <a:spLocks/>
            </p:cNvSpPr>
            <p:nvPr/>
          </p:nvSpPr>
          <p:spPr>
            <a:xfrm>
              <a:off x="790646" y="3328560"/>
              <a:ext cx="26531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Collections of files</a:t>
              </a:r>
              <a:br>
                <a:rPr lang="en-US" dirty="0"/>
              </a:br>
              <a:r>
                <a:rPr lang="en-US" sz="1400" dirty="0"/>
                <a:t>large and/or small</a:t>
              </a:r>
              <a:br>
                <a:rPr lang="en-US" sz="1400" dirty="0"/>
              </a:br>
              <a:r>
                <a:rPr lang="en-US" sz="1100" dirty="0"/>
                <a:t>Likely packaged in another file (zip/tar) or referenced by a manifest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D209F9-1E9F-C517-212D-4B3929D72CCE}"/>
              </a:ext>
            </a:extLst>
          </p:cNvPr>
          <p:cNvGrpSpPr/>
          <p:nvPr/>
        </p:nvGrpSpPr>
        <p:grpSpPr>
          <a:xfrm>
            <a:off x="259975" y="2791798"/>
            <a:ext cx="1613340" cy="426826"/>
            <a:chOff x="259975" y="2791798"/>
            <a:chExt cx="1613340" cy="42682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93B2EC51-3062-D0E0-B067-7E0EBEAF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59975" y="2791798"/>
              <a:ext cx="426826" cy="4268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F753CF-63FB-09C7-DD05-A6DB87806CAE}"/>
                </a:ext>
              </a:extLst>
            </p:cNvPr>
            <p:cNvSpPr txBox="1">
              <a:spLocks/>
            </p:cNvSpPr>
            <p:nvPr/>
          </p:nvSpPr>
          <p:spPr>
            <a:xfrm>
              <a:off x="790646" y="2791798"/>
              <a:ext cx="108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Large file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DE0606-37E9-CDC3-D103-93584FE718B5}"/>
              </a:ext>
            </a:extLst>
          </p:cNvPr>
          <p:cNvGrpSpPr/>
          <p:nvPr/>
        </p:nvGrpSpPr>
        <p:grpSpPr>
          <a:xfrm>
            <a:off x="259975" y="4207936"/>
            <a:ext cx="3183826" cy="800219"/>
            <a:chOff x="259975" y="4207936"/>
            <a:chExt cx="3183826" cy="800219"/>
          </a:xfrm>
        </p:grpSpPr>
        <p:pic>
          <p:nvPicPr>
            <p:cNvPr id="12" name="Graphic 11" descr="Paperclip outline">
              <a:extLst>
                <a:ext uri="{FF2B5EF4-FFF2-40B4-BE49-F238E27FC236}">
                  <a16:creationId xmlns:a16="http://schemas.microsoft.com/office/drawing/2014/main" id="{A2EA48AC-B52E-4A0B-BCFE-07BD9FFC9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59975" y="4207936"/>
              <a:ext cx="426826" cy="42682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1F852-4E90-4E8A-17AC-DE2A07982147}"/>
                </a:ext>
              </a:extLst>
            </p:cNvPr>
            <p:cNvSpPr txBox="1">
              <a:spLocks/>
            </p:cNvSpPr>
            <p:nvPr/>
          </p:nvSpPr>
          <p:spPr>
            <a:xfrm>
              <a:off x="790647" y="4207936"/>
              <a:ext cx="265315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File by Reference: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URI to the location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: docker image,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npm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package,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vcon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youtube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video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B947A-081F-313E-2E3D-B63440CFAB97}"/>
              </a:ext>
            </a:extLst>
          </p:cNvPr>
          <p:cNvGrpSpPr/>
          <p:nvPr/>
        </p:nvGrpSpPr>
        <p:grpSpPr>
          <a:xfrm>
            <a:off x="259975" y="1441276"/>
            <a:ext cx="2883303" cy="426826"/>
            <a:chOff x="259975" y="1441276"/>
            <a:chExt cx="2883303" cy="426826"/>
          </a:xfrm>
        </p:grpSpPr>
        <p:pic>
          <p:nvPicPr>
            <p:cNvPr id="22" name="Graphic 21" descr="Morse Code outline">
              <a:extLst>
                <a:ext uri="{FF2B5EF4-FFF2-40B4-BE49-F238E27FC236}">
                  <a16:creationId xmlns:a16="http://schemas.microsoft.com/office/drawing/2014/main" id="{22816D8A-5753-CF99-C81E-93283AE4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9975" y="1441276"/>
              <a:ext cx="426826" cy="42682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BE5254-0FAA-23A2-3345-E429E9EF8717}"/>
                </a:ext>
              </a:extLst>
            </p:cNvPr>
            <p:cNvSpPr txBox="1">
              <a:spLocks/>
            </p:cNvSpPr>
            <p:nvPr/>
          </p:nvSpPr>
          <p:spPr>
            <a:xfrm>
              <a:off x="790646" y="1441276"/>
              <a:ext cx="2352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Inline content (binary)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F2D02D-4BDE-3014-3ABF-9A5B66DC7A7D}"/>
              </a:ext>
            </a:extLst>
          </p:cNvPr>
          <p:cNvGrpSpPr/>
          <p:nvPr/>
        </p:nvGrpSpPr>
        <p:grpSpPr>
          <a:xfrm>
            <a:off x="288268" y="5073166"/>
            <a:ext cx="3155533" cy="1015663"/>
            <a:chOff x="288268" y="5073166"/>
            <a:chExt cx="3155533" cy="101566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34704-7536-ADAE-82DE-C6D4D505D69B}"/>
                </a:ext>
              </a:extLst>
            </p:cNvPr>
            <p:cNvGrpSpPr/>
            <p:nvPr/>
          </p:nvGrpSpPr>
          <p:grpSpPr>
            <a:xfrm>
              <a:off x="288268" y="5073166"/>
              <a:ext cx="370240" cy="435568"/>
              <a:chOff x="6660398" y="1561278"/>
              <a:chExt cx="3072384" cy="361450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72B583A-E9DF-CF49-BD02-16C1A01B2D92}"/>
                  </a:ext>
                </a:extLst>
              </p:cNvPr>
              <p:cNvSpPr/>
              <p:nvPr/>
            </p:nvSpPr>
            <p:spPr>
              <a:xfrm>
                <a:off x="6660398" y="2145184"/>
                <a:ext cx="3072384" cy="3030596"/>
              </a:xfrm>
              <a:prstGeom prst="roundRect">
                <a:avLst>
                  <a:gd name="adj" fmla="val 6207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F609B25D-3ED4-2AB2-F974-AE6CCC673526}"/>
                  </a:ext>
                </a:extLst>
              </p:cNvPr>
              <p:cNvSpPr/>
              <p:nvPr/>
            </p:nvSpPr>
            <p:spPr>
              <a:xfrm>
                <a:off x="7156982" y="1928794"/>
                <a:ext cx="2079217" cy="449152"/>
              </a:xfrm>
              <a:prstGeom prst="roundRect">
                <a:avLst>
                  <a:gd name="adj" fmla="val 6207"/>
                </a:avLst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661F533-C972-D2D9-727B-4267D7CA70AA}"/>
                  </a:ext>
                </a:extLst>
              </p:cNvPr>
              <p:cNvGrpSpPr/>
              <p:nvPr/>
            </p:nvGrpSpPr>
            <p:grpSpPr>
              <a:xfrm>
                <a:off x="7156982" y="2932005"/>
                <a:ext cx="2097790" cy="1492666"/>
                <a:chOff x="7138408" y="2945154"/>
                <a:chExt cx="2097790" cy="1492666"/>
              </a:xfrm>
              <a:solidFill>
                <a:schemeClr val="tx1"/>
              </a:solidFill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058F68-56C5-04D9-2605-FECC67762B94}"/>
                    </a:ext>
                  </a:extLst>
                </p:cNvPr>
                <p:cNvSpPr/>
                <p:nvPr/>
              </p:nvSpPr>
              <p:spPr>
                <a:xfrm>
                  <a:off x="7138408" y="2945154"/>
                  <a:ext cx="280416" cy="28041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58BFD7C-4A43-2EB6-974F-0D0330664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6671" y="3085362"/>
                  <a:ext cx="1539527" cy="0"/>
                </a:xfrm>
                <a:prstGeom prst="line">
                  <a:avLst/>
                </a:prstGeom>
                <a:grpFill/>
                <a:ln w="28575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8563B19-B2E2-EFCE-28BA-E24F36E9E70F}"/>
                    </a:ext>
                  </a:extLst>
                </p:cNvPr>
                <p:cNvSpPr/>
                <p:nvPr/>
              </p:nvSpPr>
              <p:spPr>
                <a:xfrm>
                  <a:off x="7138408" y="3551279"/>
                  <a:ext cx="280416" cy="28041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33AC14-12EE-F673-E0FA-42FA642B3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6671" y="3691487"/>
                  <a:ext cx="1539527" cy="0"/>
                </a:xfrm>
                <a:prstGeom prst="line">
                  <a:avLst/>
                </a:prstGeom>
                <a:grpFill/>
                <a:ln w="28575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D320699-FCB9-070A-6F50-049EBF1A9050}"/>
                    </a:ext>
                  </a:extLst>
                </p:cNvPr>
                <p:cNvSpPr/>
                <p:nvPr/>
              </p:nvSpPr>
              <p:spPr>
                <a:xfrm>
                  <a:off x="7138408" y="4157404"/>
                  <a:ext cx="280416" cy="280416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9657838-0923-34AF-DA6B-662D92B91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96671" y="4297612"/>
                  <a:ext cx="1539527" cy="0"/>
                </a:xfrm>
                <a:prstGeom prst="line">
                  <a:avLst/>
                </a:prstGeom>
                <a:grpFill/>
                <a:ln w="28575" cap="rnd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A6E0C2-BD7D-FA64-3421-603C31F40643}"/>
                  </a:ext>
                </a:extLst>
              </p:cNvPr>
              <p:cNvSpPr/>
              <p:nvPr/>
            </p:nvSpPr>
            <p:spPr>
              <a:xfrm>
                <a:off x="7705958" y="1561278"/>
                <a:ext cx="990384" cy="369331"/>
              </a:xfrm>
              <a:custGeom>
                <a:avLst/>
                <a:gdLst>
                  <a:gd name="connsiteX0" fmla="*/ 495192 w 990384"/>
                  <a:gd name="connsiteY0" fmla="*/ 0 h 369331"/>
                  <a:gd name="connsiteX1" fmla="*/ 974322 w 990384"/>
                  <a:gd name="connsiteY1" fmla="*/ 317589 h 369331"/>
                  <a:gd name="connsiteX2" fmla="*/ 990384 w 990384"/>
                  <a:gd name="connsiteY2" fmla="*/ 369331 h 369331"/>
                  <a:gd name="connsiteX3" fmla="*/ 0 w 990384"/>
                  <a:gd name="connsiteY3" fmla="*/ 369331 h 369331"/>
                  <a:gd name="connsiteX4" fmla="*/ 16062 w 990384"/>
                  <a:gd name="connsiteY4" fmla="*/ 317589 h 369331"/>
                  <a:gd name="connsiteX5" fmla="*/ 495192 w 990384"/>
                  <a:gd name="connsiteY5" fmla="*/ 0 h 36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0384" h="369331">
                    <a:moveTo>
                      <a:pt x="495192" y="0"/>
                    </a:moveTo>
                    <a:cubicBezTo>
                      <a:pt x="710581" y="0"/>
                      <a:pt x="895383" y="130955"/>
                      <a:pt x="974322" y="317589"/>
                    </a:cubicBezTo>
                    <a:lnTo>
                      <a:pt x="990384" y="369331"/>
                    </a:lnTo>
                    <a:lnTo>
                      <a:pt x="0" y="369331"/>
                    </a:lnTo>
                    <a:lnTo>
                      <a:pt x="16062" y="317589"/>
                    </a:lnTo>
                    <a:cubicBezTo>
                      <a:pt x="95001" y="130955"/>
                      <a:pt x="279803" y="0"/>
                      <a:pt x="495192" y="0"/>
                    </a:cubicBezTo>
                    <a:close/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CFE632-FF8D-12F1-5CBF-0D5D49937D25}"/>
                </a:ext>
              </a:extLst>
            </p:cNvPr>
            <p:cNvSpPr txBox="1">
              <a:spLocks/>
            </p:cNvSpPr>
            <p:nvPr/>
          </p:nvSpPr>
          <p:spPr>
            <a:xfrm>
              <a:off x="790647" y="5073166"/>
              <a:ext cx="265315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Manifest: </a:t>
              </a:r>
              <a:r>
                <a:rPr lang="en-US" sz="1400" dirty="0"/>
                <a:t>Collections of files, </a:t>
              </a:r>
              <a:br>
                <a:rPr lang="en-US" sz="1400" dirty="0"/>
              </a:br>
              <a:r>
                <a:rPr lang="en-US" sz="1400" dirty="0"/>
                <a:t>each referenced by a unique id</a:t>
              </a:r>
              <a:br>
                <a:rPr lang="en-US" sz="1400" dirty="0"/>
              </a:br>
              <a:r>
                <a:rPr lang="en-US" sz="1400" dirty="0"/>
                <a:t>(</a:t>
              </a:r>
              <a:r>
                <a:rPr lang="en-US" sz="1400" dirty="0" err="1"/>
                <a:t>eg</a:t>
              </a:r>
              <a:r>
                <a:rPr lang="en-US" sz="1400" dirty="0"/>
                <a:t>: 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docker image,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npm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package,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vcon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, </a:t>
              </a:r>
              <a:r>
                <a:rPr lang="en-US" sz="1400" dirty="0" err="1">
                  <a:solidFill>
                    <a:prstClr val="black"/>
                  </a:solidFill>
                  <a:latin typeface="Aptos" panose="02110004020202020204"/>
                </a:rPr>
                <a:t>youtube</a:t>
              </a:r>
              <a:r>
                <a:rPr lang="en-US" sz="1400" dirty="0">
                  <a:solidFill>
                    <a:prstClr val="black"/>
                  </a:solidFill>
                  <a:latin typeface="Aptos" panose="02110004020202020204"/>
                </a:rPr>
                <a:t> video)</a:t>
              </a:r>
              <a:endParaRPr lang="en-US" sz="1400" dirty="0"/>
            </a:p>
          </p:txBody>
        </p:sp>
      </p:grpSp>
      <p:grpSp>
        <p:nvGrpSpPr>
          <p:cNvPr id="1099" name="External Storage">
            <a:extLst>
              <a:ext uri="{FF2B5EF4-FFF2-40B4-BE49-F238E27FC236}">
                <a16:creationId xmlns:a16="http://schemas.microsoft.com/office/drawing/2014/main" id="{B42E9906-FCDA-F89C-FF64-3F138826DEE3}"/>
              </a:ext>
            </a:extLst>
          </p:cNvPr>
          <p:cNvGrpSpPr/>
          <p:nvPr/>
        </p:nvGrpSpPr>
        <p:grpSpPr>
          <a:xfrm>
            <a:off x="9886346" y="5373954"/>
            <a:ext cx="1521052" cy="1222109"/>
            <a:chOff x="9886346" y="5373954"/>
            <a:chExt cx="1521052" cy="1222109"/>
          </a:xfrm>
        </p:grpSpPr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73D0DD2D-58A5-3E37-8673-BE845217F6A9}"/>
                </a:ext>
              </a:extLst>
            </p:cNvPr>
            <p:cNvGrpSpPr/>
            <p:nvPr/>
          </p:nvGrpSpPr>
          <p:grpSpPr>
            <a:xfrm>
              <a:off x="9886346" y="5373954"/>
              <a:ext cx="1521052" cy="1222109"/>
              <a:chOff x="9886346" y="5373954"/>
              <a:chExt cx="1521052" cy="1222109"/>
            </a:xfrm>
          </p:grpSpPr>
          <p:sp>
            <p:nvSpPr>
              <p:cNvPr id="1078" name="Rectangle: Rounded Corners 1077">
                <a:extLst>
                  <a:ext uri="{FF2B5EF4-FFF2-40B4-BE49-F238E27FC236}">
                    <a16:creationId xmlns:a16="http://schemas.microsoft.com/office/drawing/2014/main" id="{B07E4816-F887-03B0-F03A-C94150DC3A63}"/>
                  </a:ext>
                </a:extLst>
              </p:cNvPr>
              <p:cNvSpPr/>
              <p:nvPr/>
            </p:nvSpPr>
            <p:spPr>
              <a:xfrm>
                <a:off x="9936107" y="5373954"/>
                <a:ext cx="1471291" cy="1222109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32FC4B9F-F12B-FB71-A234-F7F6B4105F68}"/>
                  </a:ext>
                </a:extLst>
              </p:cNvPr>
              <p:cNvSpPr txBox="1"/>
              <p:nvPr/>
            </p:nvSpPr>
            <p:spPr>
              <a:xfrm>
                <a:off x="9886346" y="5395435"/>
                <a:ext cx="152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External Storage</a:t>
                </a:r>
              </a:p>
            </p:txBody>
          </p:sp>
        </p:grpSp>
        <p:pic>
          <p:nvPicPr>
            <p:cNvPr id="1082" name="Graphic 1081" descr="Filing Box Archive outline">
              <a:extLst>
                <a:ext uri="{FF2B5EF4-FFF2-40B4-BE49-F238E27FC236}">
                  <a16:creationId xmlns:a16="http://schemas.microsoft.com/office/drawing/2014/main" id="{4699AD43-B626-62F1-6F74-C59D35B1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32995" y="5621176"/>
              <a:ext cx="426826" cy="426826"/>
            </a:xfrm>
            <a:prstGeom prst="rect">
              <a:avLst/>
            </a:prstGeom>
          </p:spPr>
        </p:pic>
      </p:grpSp>
      <p:pic>
        <p:nvPicPr>
          <p:cNvPr id="1084" name="DockerRegistry" descr="Docker Container Icon #346704 - Free Icons Library">
            <a:extLst>
              <a:ext uri="{FF2B5EF4-FFF2-40B4-BE49-F238E27FC236}">
                <a16:creationId xmlns:a16="http://schemas.microsoft.com/office/drawing/2014/main" id="{197072F8-93A5-E92D-20ED-6FE07D9B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8" y="5606013"/>
            <a:ext cx="652279" cy="5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D15DCBFB-A4A2-E8B2-F208-C13BEE8506C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09582" y="5712663"/>
            <a:ext cx="284675" cy="281072"/>
          </a:xfrm>
          <a:prstGeom prst="rect">
            <a:avLst/>
          </a:prstGeom>
        </p:spPr>
      </p:pic>
      <p:pic>
        <p:nvPicPr>
          <p:cNvPr id="1089" name="LLM" descr="File, file extension, file format, file type, llm icon">
            <a:extLst>
              <a:ext uri="{FF2B5EF4-FFF2-40B4-BE49-F238E27FC236}">
                <a16:creationId xmlns:a16="http://schemas.microsoft.com/office/drawing/2014/main" id="{CAFB85EC-E1CA-750E-DCA7-445DC42E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07" y="6044972"/>
            <a:ext cx="389222" cy="3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npm">
            <a:extLst>
              <a:ext uri="{FF2B5EF4-FFF2-40B4-BE49-F238E27FC236}">
                <a16:creationId xmlns:a16="http://schemas.microsoft.com/office/drawing/2014/main" id="{FD65E462-5C4B-8683-9CD8-C494CB8B6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73" y="6115574"/>
            <a:ext cx="389222" cy="1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nuget" descr="Nuget, logo Ikon di Vector Logo">
            <a:extLst>
              <a:ext uri="{FF2B5EF4-FFF2-40B4-BE49-F238E27FC236}">
                <a16:creationId xmlns:a16="http://schemas.microsoft.com/office/drawing/2014/main" id="{088B509D-E151-AB34-6949-347471B8D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1268" r="7172" b="20398"/>
          <a:stretch/>
        </p:blipFill>
        <p:spPr bwMode="auto">
          <a:xfrm>
            <a:off x="10858229" y="6097777"/>
            <a:ext cx="467743" cy="1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1" name="Metadata">
            <a:extLst>
              <a:ext uri="{FF2B5EF4-FFF2-40B4-BE49-F238E27FC236}">
                <a16:creationId xmlns:a16="http://schemas.microsoft.com/office/drawing/2014/main" id="{EEEE7C82-3218-8929-B316-3D234CC3EBD5}"/>
              </a:ext>
            </a:extLst>
          </p:cNvPr>
          <p:cNvGrpSpPr/>
          <p:nvPr/>
        </p:nvGrpSpPr>
        <p:grpSpPr>
          <a:xfrm>
            <a:off x="10021009" y="2799001"/>
            <a:ext cx="1291877" cy="1101317"/>
            <a:chOff x="10021009" y="2799001"/>
            <a:chExt cx="1291877" cy="1101317"/>
          </a:xfrm>
        </p:grpSpPr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C4B65B2F-6092-3A67-E452-F69E1DC52007}"/>
                </a:ext>
              </a:extLst>
            </p:cNvPr>
            <p:cNvGrpSpPr/>
            <p:nvPr/>
          </p:nvGrpSpPr>
          <p:grpSpPr>
            <a:xfrm>
              <a:off x="10021009" y="2799001"/>
              <a:ext cx="1291877" cy="1101317"/>
              <a:chOff x="4559060" y="360030"/>
              <a:chExt cx="1291877" cy="1101317"/>
            </a:xfrm>
          </p:grpSpPr>
          <p:sp>
            <p:nvSpPr>
              <p:cNvPr id="1150" name="Flowchart: Magnetic Disk 1149">
                <a:extLst>
                  <a:ext uri="{FF2B5EF4-FFF2-40B4-BE49-F238E27FC236}">
                    <a16:creationId xmlns:a16="http://schemas.microsoft.com/office/drawing/2014/main" id="{09FAC0E9-06FF-56C7-1FD2-8EDA2030A779}"/>
                  </a:ext>
                </a:extLst>
              </p:cNvPr>
              <p:cNvSpPr/>
              <p:nvPr/>
            </p:nvSpPr>
            <p:spPr>
              <a:xfrm>
                <a:off x="4902885" y="1006361"/>
                <a:ext cx="604226" cy="454986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1" name="TextBox 1150">
                <a:extLst>
                  <a:ext uri="{FF2B5EF4-FFF2-40B4-BE49-F238E27FC236}">
                    <a16:creationId xmlns:a16="http://schemas.microsoft.com/office/drawing/2014/main" id="{6FD6C65A-BE3F-C66C-033D-CE051016C0AF}"/>
                  </a:ext>
                </a:extLst>
              </p:cNvPr>
              <p:cNvSpPr txBox="1"/>
              <p:nvPr/>
            </p:nvSpPr>
            <p:spPr>
              <a:xfrm>
                <a:off x="4559060" y="360030"/>
                <a:ext cx="1291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/>
                  <a:t>MetaData</a:t>
                </a:r>
                <a:endParaRPr lang="en-US" sz="1400" b="1" dirty="0"/>
              </a:p>
              <a:p>
                <a:pPr algn="ctr"/>
                <a:r>
                  <a:rPr lang="en-US" sz="1100" dirty="0"/>
                  <a:t>Indexable Structures (</a:t>
                </a:r>
                <a:r>
                  <a:rPr lang="en-US" sz="1100" dirty="0" err="1"/>
                  <a:t>json</a:t>
                </a:r>
                <a:r>
                  <a:rPr lang="en-US" sz="1100" dirty="0"/>
                  <a:t>)</a:t>
                </a:r>
              </a:p>
            </p:txBody>
          </p:sp>
        </p:grpSp>
        <p:pic>
          <p:nvPicPr>
            <p:cNvPr id="1100" name="Graphic 1099">
              <a:extLst>
                <a:ext uri="{FF2B5EF4-FFF2-40B4-BE49-F238E27FC236}">
                  <a16:creationId xmlns:a16="http://schemas.microsoft.com/office/drawing/2014/main" id="{79F8B4AE-5A43-C08A-F51E-B414463E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10406799" y="3642498"/>
              <a:ext cx="527060" cy="97698"/>
            </a:xfrm>
            <a:prstGeom prst="rect">
              <a:avLst/>
            </a:prstGeom>
          </p:spPr>
        </p:pic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0DBBC2C7-1AB5-32ED-D843-3D9FA6AB29DB}"/>
              </a:ext>
            </a:extLst>
          </p:cNvPr>
          <p:cNvGrpSpPr/>
          <p:nvPr/>
        </p:nvGrpSpPr>
        <p:grpSpPr>
          <a:xfrm>
            <a:off x="3759515" y="2619587"/>
            <a:ext cx="5734957" cy="1651490"/>
            <a:chOff x="3759515" y="2619587"/>
            <a:chExt cx="5734957" cy="1651490"/>
          </a:xfrm>
        </p:grpSpPr>
        <p:grpSp>
          <p:nvGrpSpPr>
            <p:cNvPr id="1103" name="Envelope">
              <a:extLst>
                <a:ext uri="{FF2B5EF4-FFF2-40B4-BE49-F238E27FC236}">
                  <a16:creationId xmlns:a16="http://schemas.microsoft.com/office/drawing/2014/main" id="{A61B18D2-2A2D-C1F2-E06B-8586836CA34D}"/>
                </a:ext>
              </a:extLst>
            </p:cNvPr>
            <p:cNvGrpSpPr/>
            <p:nvPr/>
          </p:nvGrpSpPr>
          <p:grpSpPr>
            <a:xfrm>
              <a:off x="3759516" y="2619587"/>
              <a:ext cx="5734956" cy="1651490"/>
              <a:chOff x="-1070971" y="4114344"/>
              <a:chExt cx="5734956" cy="1651490"/>
            </a:xfrm>
          </p:grpSpPr>
          <p:sp>
            <p:nvSpPr>
              <p:cNvPr id="1104" name="Rectangle: Rounded Corners 26">
                <a:extLst>
                  <a:ext uri="{FF2B5EF4-FFF2-40B4-BE49-F238E27FC236}">
                    <a16:creationId xmlns:a16="http://schemas.microsoft.com/office/drawing/2014/main" id="{5F2F2CFF-D28C-32C9-1F28-35CA073F9419}"/>
                  </a:ext>
                </a:extLst>
              </p:cNvPr>
              <p:cNvSpPr/>
              <p:nvPr/>
            </p:nvSpPr>
            <p:spPr>
              <a:xfrm>
                <a:off x="-1070971" y="4114344"/>
                <a:ext cx="5663278" cy="1651490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</a:rPr>
                  <a:t>COSE_SIGN1 (Envelope)</a:t>
                </a:r>
              </a:p>
            </p:txBody>
          </p:sp>
          <p:grpSp>
            <p:nvGrpSpPr>
              <p:cNvPr id="1108" name="Group 1107">
                <a:extLst>
                  <a:ext uri="{FF2B5EF4-FFF2-40B4-BE49-F238E27FC236}">
                    <a16:creationId xmlns:a16="http://schemas.microsoft.com/office/drawing/2014/main" id="{910B94DA-A50A-0E65-983C-F55E41EA8B0A}"/>
                  </a:ext>
                </a:extLst>
              </p:cNvPr>
              <p:cNvGrpSpPr/>
              <p:nvPr/>
            </p:nvGrpSpPr>
            <p:grpSpPr>
              <a:xfrm>
                <a:off x="-1059262" y="4423665"/>
                <a:ext cx="5723247" cy="667004"/>
                <a:chOff x="12882253" y="3106417"/>
                <a:chExt cx="5723247" cy="667004"/>
              </a:xfrm>
            </p:grpSpPr>
            <p:sp>
              <p:nvSpPr>
                <p:cNvPr id="1109" name="TextBox 1108">
                  <a:extLst>
                    <a:ext uri="{FF2B5EF4-FFF2-40B4-BE49-F238E27FC236}">
                      <a16:creationId xmlns:a16="http://schemas.microsoft.com/office/drawing/2014/main" id="{3179EB8B-72B5-153A-C74D-797286820FC7}"/>
                    </a:ext>
                  </a:extLst>
                </p:cNvPr>
                <p:cNvSpPr txBox="1"/>
                <p:nvPr/>
              </p:nvSpPr>
              <p:spPr>
                <a:xfrm>
                  <a:off x="12882253" y="3106417"/>
                  <a:ext cx="57232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tabLst>
                      <a:tab pos="177800" algn="l"/>
                      <a:tab pos="1714500" algn="l"/>
                    </a:tabLst>
                  </a:pP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	protected	: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bstr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.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cbor</a:t>
                  </a:r>
                  <a:r>
                    <a:rPr lang="en-US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US" dirty="0" err="1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rPr>
                    <a:t>Protected_Header</a:t>
                  </a:r>
                  <a:endPara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10" name="TextBox 1109">
                  <a:extLst>
                    <a:ext uri="{FF2B5EF4-FFF2-40B4-BE49-F238E27FC236}">
                      <a16:creationId xmlns:a16="http://schemas.microsoft.com/office/drawing/2014/main" id="{5565F232-12CD-125C-9433-232FF413F1A6}"/>
                    </a:ext>
                  </a:extLst>
                </p:cNvPr>
                <p:cNvSpPr txBox="1"/>
                <p:nvPr/>
              </p:nvSpPr>
              <p:spPr>
                <a:xfrm>
                  <a:off x="12882253" y="3404089"/>
                  <a:ext cx="37323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tabLst>
                      <a:tab pos="177800" algn="l"/>
                      <a:tab pos="1714500" algn="l"/>
                    </a:tabLst>
                    <a:defRPr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defRPr>
                  </a:lvl1pPr>
                </a:lstStyle>
                <a:p>
                  <a:r>
                    <a:rPr lang="en-US" b="1" dirty="0"/>
                    <a:t>	</a:t>
                  </a:r>
                  <a:r>
                    <a:rPr lang="en-US" b="1" dirty="0">
                      <a:solidFill>
                        <a:srgbClr val="0A79C5"/>
                      </a:solidFill>
                    </a:rPr>
                    <a:t>payload</a:t>
                  </a:r>
                  <a:r>
                    <a:rPr lang="en-US" b="1" dirty="0"/>
                    <a:t>     : </a:t>
                  </a:r>
                  <a:r>
                    <a:rPr lang="en-US" dirty="0" err="1"/>
                    <a:t>bstr</a:t>
                  </a:r>
                  <a:r>
                    <a:rPr lang="en-US" dirty="0"/>
                    <a:t> / nil</a:t>
                  </a:r>
                </a:p>
              </p:txBody>
            </p:sp>
          </p:grpSp>
        </p:grp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52F8CAD3-53A6-BCEE-F4D9-8336CB866970}"/>
                </a:ext>
              </a:extLst>
            </p:cNvPr>
            <p:cNvSpPr txBox="1"/>
            <p:nvPr/>
          </p:nvSpPr>
          <p:spPr>
            <a:xfrm>
              <a:off x="3771222" y="3535901"/>
              <a:ext cx="35554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signature   : </a:t>
              </a:r>
              <a:r>
                <a:rPr lang="en-US" dirty="0" err="1"/>
                <a:t>bstr</a:t>
              </a:r>
              <a:endParaRPr lang="en-US" dirty="0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F4B63B14-D404-A2F9-F848-BA485DA76DD4}"/>
                </a:ext>
              </a:extLst>
            </p:cNvPr>
            <p:cNvSpPr txBox="1"/>
            <p:nvPr/>
          </p:nvSpPr>
          <p:spPr>
            <a:xfrm>
              <a:off x="3759515" y="3833412"/>
              <a:ext cx="57232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	unprotected : </a:t>
              </a:r>
              <a:r>
                <a:rPr lang="en-US" dirty="0" err="1"/>
                <a:t>Unprotected_Header</a:t>
              </a:r>
              <a:endParaRPr lang="en-US" dirty="0"/>
            </a:p>
          </p:txBody>
        </p:sp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55FFB7B9-501E-B00F-6708-8F187821FC87}"/>
              </a:ext>
            </a:extLst>
          </p:cNvPr>
          <p:cNvGrpSpPr/>
          <p:nvPr/>
        </p:nvGrpSpPr>
        <p:grpSpPr>
          <a:xfrm>
            <a:off x="3942708" y="3176651"/>
            <a:ext cx="3905144" cy="457200"/>
            <a:chOff x="3942708" y="3176651"/>
            <a:chExt cx="3905144" cy="457200"/>
          </a:xfrm>
        </p:grpSpPr>
        <p:sp>
          <p:nvSpPr>
            <p:cNvPr id="1114" name="nil-highlight">
              <a:extLst>
                <a:ext uri="{FF2B5EF4-FFF2-40B4-BE49-F238E27FC236}">
                  <a16:creationId xmlns:a16="http://schemas.microsoft.com/office/drawing/2014/main" id="{C3C4ECDC-CA2C-86F0-B4C2-D8E103A883E9}"/>
                </a:ext>
              </a:extLst>
            </p:cNvPr>
            <p:cNvSpPr/>
            <p:nvPr/>
          </p:nvSpPr>
          <p:spPr>
            <a:xfrm>
              <a:off x="3942708" y="3251989"/>
              <a:ext cx="3454381" cy="330002"/>
            </a:xfrm>
            <a:prstGeom prst="rect">
              <a:avLst/>
            </a:prstGeom>
            <a:noFill/>
            <a:ln w="57150">
              <a:solidFill>
                <a:srgbClr val="0BA5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7" name="Graphic 1116" descr="Badge Question Mark with solid fill">
              <a:extLst>
                <a:ext uri="{FF2B5EF4-FFF2-40B4-BE49-F238E27FC236}">
                  <a16:creationId xmlns:a16="http://schemas.microsoft.com/office/drawing/2014/main" id="{C3BD2879-C7FB-4B3C-4E26-C1154B0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390652" y="3176651"/>
              <a:ext cx="457200" cy="457200"/>
            </a:xfrm>
            <a:prstGeom prst="rect">
              <a:avLst/>
            </a:prstGeom>
          </p:spPr>
        </p:pic>
      </p:grpSp>
      <p:sp>
        <p:nvSpPr>
          <p:cNvPr id="32" name="Define Small">
            <a:extLst>
              <a:ext uri="{FF2B5EF4-FFF2-40B4-BE49-F238E27FC236}">
                <a16:creationId xmlns:a16="http://schemas.microsoft.com/office/drawing/2014/main" id="{047A3969-7FCB-8188-F2A4-8EA24E424982}"/>
              </a:ext>
            </a:extLst>
          </p:cNvPr>
          <p:cNvSpPr txBox="1"/>
          <p:nvPr/>
        </p:nvSpPr>
        <p:spPr>
          <a:xfrm rot="968661">
            <a:off x="1771519" y="2132994"/>
            <a:ext cx="144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BA5EB"/>
                </a:solidFill>
              </a:rPr>
              <a:t>Define Small</a:t>
            </a:r>
          </a:p>
        </p:txBody>
      </p:sp>
      <p:sp>
        <p:nvSpPr>
          <p:cNvPr id="43" name="Define Large">
            <a:extLst>
              <a:ext uri="{FF2B5EF4-FFF2-40B4-BE49-F238E27FC236}">
                <a16:creationId xmlns:a16="http://schemas.microsoft.com/office/drawing/2014/main" id="{B4607F8F-6F76-9587-1A19-67D1F60B9085}"/>
              </a:ext>
            </a:extLst>
          </p:cNvPr>
          <p:cNvSpPr txBox="1"/>
          <p:nvPr/>
        </p:nvSpPr>
        <p:spPr>
          <a:xfrm rot="968661">
            <a:off x="1746885" y="2775417"/>
            <a:ext cx="144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BA5EB"/>
                </a:solidFill>
              </a:rPr>
              <a:t>Define Large</a:t>
            </a:r>
          </a:p>
        </p:txBody>
      </p:sp>
    </p:spTree>
    <p:extLst>
      <p:ext uri="{BB962C8B-B14F-4D97-AF65-F5344CB8AC3E}">
        <p14:creationId xmlns:p14="http://schemas.microsoft.com/office/powerpoint/2010/main" val="3588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37" grpId="0"/>
      <p:bldP spid="1165" grpId="0" animBg="1"/>
      <p:bldP spid="3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F7FD209-FFB3-64A3-8FCA-918E76A3E32B}"/>
              </a:ext>
            </a:extLst>
          </p:cNvPr>
          <p:cNvSpPr/>
          <p:nvPr/>
        </p:nvSpPr>
        <p:spPr>
          <a:xfrm rot="5400000">
            <a:off x="3187424" y="432754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2BF7589-1780-B616-B5EA-5AAB80BBC722}"/>
              </a:ext>
            </a:extLst>
          </p:cNvPr>
          <p:cNvSpPr/>
          <p:nvPr/>
        </p:nvSpPr>
        <p:spPr>
          <a:xfrm rot="5400000">
            <a:off x="3187424" y="519277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569A9C-6993-A079-BBE9-99F7B256BA22}"/>
              </a:ext>
            </a:extLst>
          </p:cNvPr>
          <p:cNvSpPr/>
          <p:nvPr/>
        </p:nvSpPr>
        <p:spPr>
          <a:xfrm>
            <a:off x="151656" y="299742"/>
            <a:ext cx="12116326" cy="658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5" name="Isosceles Triangle 1104">
            <a:extLst>
              <a:ext uri="{FF2B5EF4-FFF2-40B4-BE49-F238E27FC236}">
                <a16:creationId xmlns:a16="http://schemas.microsoft.com/office/drawing/2014/main" id="{AFE7BE4D-8038-D3D8-19F5-3E790D335EE3}"/>
              </a:ext>
            </a:extLst>
          </p:cNvPr>
          <p:cNvSpPr/>
          <p:nvPr/>
        </p:nvSpPr>
        <p:spPr>
          <a:xfrm rot="16200000">
            <a:off x="4819606" y="1586999"/>
            <a:ext cx="215010" cy="18535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Isosceles Triangle 1106">
            <a:extLst>
              <a:ext uri="{FF2B5EF4-FFF2-40B4-BE49-F238E27FC236}">
                <a16:creationId xmlns:a16="http://schemas.microsoft.com/office/drawing/2014/main" id="{0DF358A6-0256-BB25-41D8-946032205EE8}"/>
              </a:ext>
            </a:extLst>
          </p:cNvPr>
          <p:cNvSpPr/>
          <p:nvPr/>
        </p:nvSpPr>
        <p:spPr>
          <a:xfrm rot="16200000">
            <a:off x="4819606" y="4810016"/>
            <a:ext cx="215010" cy="18535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C70EC-DB26-98E7-657F-EE58F1CB7D24}"/>
              </a:ext>
            </a:extLst>
          </p:cNvPr>
          <p:cNvSpPr txBox="1"/>
          <p:nvPr/>
        </p:nvSpPr>
        <p:spPr>
          <a:xfrm>
            <a:off x="878514" y="599541"/>
            <a:ext cx="340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 of a SCITT Statement</a:t>
            </a:r>
            <a:br>
              <a:rPr lang="en-US" b="1" dirty="0"/>
            </a:br>
            <a:r>
              <a:rPr lang="en-US" sz="1200" dirty="0"/>
              <a:t>What is the size and makeup of the statement</a:t>
            </a:r>
            <a:endParaRPr lang="en-US" dirty="0"/>
          </a:p>
        </p:txBody>
      </p:sp>
      <p:sp>
        <p:nvSpPr>
          <p:cNvPr id="1030" name="Envelope Types">
            <a:extLst>
              <a:ext uri="{FF2B5EF4-FFF2-40B4-BE49-F238E27FC236}">
                <a16:creationId xmlns:a16="http://schemas.microsoft.com/office/drawing/2014/main" id="{EBF20A2E-5735-3AEC-3BE3-DBE4E9288E01}"/>
              </a:ext>
            </a:extLst>
          </p:cNvPr>
          <p:cNvSpPr txBox="1"/>
          <p:nvPr/>
        </p:nvSpPr>
        <p:spPr>
          <a:xfrm>
            <a:off x="4996732" y="599541"/>
            <a:ext cx="3469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SCITT Envelope Payload Types</a:t>
            </a:r>
            <a:br>
              <a:rPr lang="en-US" b="1" dirty="0"/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is the Statement represented within the Signed Statement</a:t>
            </a:r>
            <a:endParaRPr lang="en-US" b="1" dirty="0"/>
          </a:p>
        </p:txBody>
      </p:sp>
      <p:grpSp>
        <p:nvGrpSpPr>
          <p:cNvPr id="1045" name="Inline">
            <a:extLst>
              <a:ext uri="{FF2B5EF4-FFF2-40B4-BE49-F238E27FC236}">
                <a16:creationId xmlns:a16="http://schemas.microsoft.com/office/drawing/2014/main" id="{893200C0-5740-8820-893F-4592E2CDDBB6}"/>
              </a:ext>
            </a:extLst>
          </p:cNvPr>
          <p:cNvGrpSpPr/>
          <p:nvPr/>
        </p:nvGrpSpPr>
        <p:grpSpPr>
          <a:xfrm>
            <a:off x="5042250" y="1551816"/>
            <a:ext cx="4559238" cy="877163"/>
            <a:chOff x="5043861" y="1551816"/>
            <a:chExt cx="4559238" cy="877163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36B2BA6A-B071-BA00-8858-39C1FF629806}"/>
                </a:ext>
              </a:extLst>
            </p:cNvPr>
            <p:cNvGrpSpPr/>
            <p:nvPr/>
          </p:nvGrpSpPr>
          <p:grpSpPr>
            <a:xfrm>
              <a:off x="5043861" y="1551816"/>
              <a:ext cx="578874" cy="250522"/>
              <a:chOff x="5788157" y="1533829"/>
              <a:chExt cx="578874" cy="250522"/>
            </a:xfrm>
          </p:grpSpPr>
          <p:pic>
            <p:nvPicPr>
              <p:cNvPr id="1032" name="Graphic 1031" descr="Morse Code outline">
                <a:extLst>
                  <a:ext uri="{FF2B5EF4-FFF2-40B4-BE49-F238E27FC236}">
                    <a16:creationId xmlns:a16="http://schemas.microsoft.com/office/drawing/2014/main" id="{F15E853E-7AC1-22BC-4C3C-8D44051CE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t="20653" b="20653"/>
              <a:stretch/>
            </p:blipFill>
            <p:spPr>
              <a:xfrm>
                <a:off x="5864181" y="1533829"/>
                <a:ext cx="426826" cy="250520"/>
              </a:xfrm>
              <a:prstGeom prst="rect">
                <a:avLst/>
              </a:prstGeom>
            </p:spPr>
          </p:pic>
          <p:sp>
            <p:nvSpPr>
              <p:cNvPr id="1033" name="Left Bracket 1032">
                <a:extLst>
                  <a:ext uri="{FF2B5EF4-FFF2-40B4-BE49-F238E27FC236}">
                    <a16:creationId xmlns:a16="http://schemas.microsoft.com/office/drawing/2014/main" id="{713D1D3F-A0A5-74E4-F822-9ED3B4AAD623}"/>
                  </a:ext>
                </a:extLst>
              </p:cNvPr>
              <p:cNvSpPr/>
              <p:nvPr/>
            </p:nvSpPr>
            <p:spPr>
              <a:xfrm>
                <a:off x="5788157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Left Bracket 1033">
                <a:extLst>
                  <a:ext uri="{FF2B5EF4-FFF2-40B4-BE49-F238E27FC236}">
                    <a16:creationId xmlns:a16="http://schemas.microsoft.com/office/drawing/2014/main" id="{E52CF7AB-005E-1C65-101C-6253410E6615}"/>
                  </a:ext>
                </a:extLst>
              </p:cNvPr>
              <p:cNvSpPr/>
              <p:nvPr/>
            </p:nvSpPr>
            <p:spPr>
              <a:xfrm flipH="1">
                <a:off x="6267450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4A4118DF-8AB5-CF2E-4675-F285BD6D82C8}"/>
                </a:ext>
              </a:extLst>
            </p:cNvPr>
            <p:cNvSpPr txBox="1"/>
            <p:nvPr/>
          </p:nvSpPr>
          <p:spPr>
            <a:xfrm>
              <a:off x="5711818" y="1551816"/>
              <a:ext cx="3891281" cy="877163"/>
            </a:xfrm>
            <a:prstGeom prst="rect">
              <a:avLst/>
            </a:prstGeom>
            <a:noFill/>
          </p:spPr>
          <p:txBody>
            <a:bodyPr wrap="square" tIns="0">
              <a:spAutoFit/>
            </a:bodyPr>
            <a:lstStyle/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Inline: 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&lt;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statement&gt;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content-type: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Type of the payload (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json</a:t>
              </a:r>
              <a:r>
                <a:rPr lang="en-US" sz="1200" dirty="0">
                  <a:solidFill>
                    <a:prstClr val="black"/>
                  </a:solidFill>
                  <a:latin typeface="Aptos" panose="02110004020202020204"/>
                </a:rPr>
                <a:t>,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application/bin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, )</a:t>
              </a:r>
            </a:p>
          </p:txBody>
        </p:sp>
      </p:grpSp>
      <p:grpSp>
        <p:nvGrpSpPr>
          <p:cNvPr id="1059" name="Hash">
            <a:extLst>
              <a:ext uri="{FF2B5EF4-FFF2-40B4-BE49-F238E27FC236}">
                <a16:creationId xmlns:a16="http://schemas.microsoft.com/office/drawing/2014/main" id="{ACB500FF-FC34-C54A-C2FB-8BAD7D8CC1D7}"/>
              </a:ext>
            </a:extLst>
          </p:cNvPr>
          <p:cNvGrpSpPr/>
          <p:nvPr/>
        </p:nvGrpSpPr>
        <p:grpSpPr>
          <a:xfrm>
            <a:off x="4834435" y="2668539"/>
            <a:ext cx="4768665" cy="1646605"/>
            <a:chOff x="4834435" y="2788554"/>
            <a:chExt cx="4768665" cy="1646605"/>
          </a:xfrm>
        </p:grpSpPr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DF7982E5-6008-8F04-4180-18893D8E93E9}"/>
                </a:ext>
              </a:extLst>
            </p:cNvPr>
            <p:cNvSpPr/>
            <p:nvPr/>
          </p:nvSpPr>
          <p:spPr>
            <a:xfrm rot="16200000">
              <a:off x="4819607" y="2822323"/>
              <a:ext cx="215010" cy="18535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A808F05F-98F0-7944-DFFC-19133F016F94}"/>
                </a:ext>
              </a:extLst>
            </p:cNvPr>
            <p:cNvSpPr txBox="1"/>
            <p:nvPr/>
          </p:nvSpPr>
          <p:spPr>
            <a:xfrm>
              <a:off x="5711819" y="2788554"/>
              <a:ext cx="3891281" cy="1646605"/>
            </a:xfrm>
            <a:prstGeom prst="rect">
              <a:avLst/>
            </a:prstGeom>
            <a:noFill/>
          </p:spPr>
          <p:txBody>
            <a:bodyPr wrap="square" tIns="0">
              <a:spAutoFit/>
            </a:bodyPr>
            <a:lstStyle/>
            <a:p>
              <a:pPr marL="742950" indent="-742950"/>
              <a:r>
                <a:rPr lang="en-US" dirty="0"/>
                <a:t>Hash: </a:t>
              </a:r>
            </a:p>
            <a:p>
              <a:pPr marL="742950" indent="-742950"/>
              <a:r>
                <a:rPr lang="en-US" sz="1200" b="1" dirty="0">
                  <a:latin typeface="Consolas" panose="020B0609020204030204" pitchFamily="49" charset="0"/>
                </a:rPr>
                <a:t>payload: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</a:rPr>
                <a:t>Hash</a:t>
              </a:r>
              <a:r>
                <a:rPr lang="en-US" sz="1200" dirty="0"/>
                <a:t> of the content, minimizing the signed-statement size</a:t>
              </a:r>
            </a:p>
            <a:p>
              <a:pPr marL="742950" indent="-742950"/>
              <a:r>
                <a:rPr lang="en-US" sz="1200" b="1" dirty="0">
                  <a:latin typeface="Consolas" panose="020B0609020204030204" pitchFamily="49" charset="0"/>
                </a:rPr>
                <a:t>content-type: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200" dirty="0"/>
                <a:t>Type of the hashed content (</a:t>
              </a:r>
              <a:r>
                <a:rPr lang="en-US" sz="1200" dirty="0">
                  <a:latin typeface="Consolas" panose="020B0609020204030204" pitchFamily="49" charset="0"/>
                </a:rPr>
                <a:t>application/</a:t>
              </a:r>
              <a:r>
                <a:rPr lang="en-US" sz="1200" dirty="0" err="1">
                  <a:latin typeface="Consolas" panose="020B0609020204030204" pitchFamily="49" charset="0"/>
                </a:rPr>
                <a:t>json</a:t>
              </a:r>
              <a:r>
                <a:rPr lang="en-US" sz="1200" dirty="0"/>
                <a:t>, </a:t>
              </a:r>
              <a:r>
                <a:rPr lang="en-US" sz="1200" dirty="0">
                  <a:latin typeface="Consolas" panose="020B0609020204030204" pitchFamily="49" charset="0"/>
                </a:rPr>
                <a:t>application/bin</a:t>
              </a:r>
              <a:r>
                <a:rPr lang="en-US" sz="1200" dirty="0"/>
                <a:t>, )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detached-hash-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algorityhm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sha-256 | 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SHA3-512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payload-location: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added to resolve a possible location for the statement (payload)</a:t>
              </a:r>
            </a:p>
          </p:txBody>
        </p: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10A0549C-2A8B-B7EB-3633-DB9D3F6F5DA6}"/>
                </a:ext>
              </a:extLst>
            </p:cNvPr>
            <p:cNvGrpSpPr/>
            <p:nvPr/>
          </p:nvGrpSpPr>
          <p:grpSpPr>
            <a:xfrm>
              <a:off x="5043862" y="2788554"/>
              <a:ext cx="578874" cy="250522"/>
              <a:chOff x="5958823" y="4298724"/>
              <a:chExt cx="578874" cy="250522"/>
            </a:xfrm>
          </p:grpSpPr>
          <p:grpSp>
            <p:nvGrpSpPr>
              <p:cNvPr id="1061" name="Graphic 1055">
                <a:extLst>
                  <a:ext uri="{FF2B5EF4-FFF2-40B4-BE49-F238E27FC236}">
                    <a16:creationId xmlns:a16="http://schemas.microsoft.com/office/drawing/2014/main" id="{19A959DA-9BD9-F708-9290-6BF5350BF793}"/>
                  </a:ext>
                </a:extLst>
              </p:cNvPr>
              <p:cNvGrpSpPr/>
              <p:nvPr/>
            </p:nvGrpSpPr>
            <p:grpSpPr>
              <a:xfrm>
                <a:off x="6060927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EF917DC3-3B33-632D-FF54-689DE6761DFD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33525A41-A4DF-6C79-CD72-B5537D56297F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9A3F4F37-4319-9038-FE9A-9DC5688F8000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54702768-101E-ADF5-7CE4-05123F87BFF5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57" name="Left Bracket 1056">
                <a:extLst>
                  <a:ext uri="{FF2B5EF4-FFF2-40B4-BE49-F238E27FC236}">
                    <a16:creationId xmlns:a16="http://schemas.microsoft.com/office/drawing/2014/main" id="{1DB58BEF-4B63-19F7-0462-69FEAEEF9B1A}"/>
                  </a:ext>
                </a:extLst>
              </p:cNvPr>
              <p:cNvSpPr/>
              <p:nvPr/>
            </p:nvSpPr>
            <p:spPr>
              <a:xfrm>
                <a:off x="5958823" y="4298724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Left Bracket 1057">
                <a:extLst>
                  <a:ext uri="{FF2B5EF4-FFF2-40B4-BE49-F238E27FC236}">
                    <a16:creationId xmlns:a16="http://schemas.microsoft.com/office/drawing/2014/main" id="{E1F9BF3C-8CA3-8223-EE5D-E0C9A3414169}"/>
                  </a:ext>
                </a:extLst>
              </p:cNvPr>
              <p:cNvSpPr/>
              <p:nvPr/>
            </p:nvSpPr>
            <p:spPr>
              <a:xfrm flipH="1">
                <a:off x="6438116" y="4298724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6" name="Graphic 1055">
                <a:extLst>
                  <a:ext uri="{FF2B5EF4-FFF2-40B4-BE49-F238E27FC236}">
                    <a16:creationId xmlns:a16="http://schemas.microsoft.com/office/drawing/2014/main" id="{B112A6AA-3243-74FA-EB75-4F6474119773}"/>
                  </a:ext>
                </a:extLst>
              </p:cNvPr>
              <p:cNvGrpSpPr/>
              <p:nvPr/>
            </p:nvGrpSpPr>
            <p:grpSpPr>
              <a:xfrm>
                <a:off x="6192735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A4F6E110-28FE-4D54-A975-9509EB6FBDB4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0CEAF0A7-1E22-6D55-170A-E660C7BD92A9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AF330080-E041-C4D7-8596-27A37F54FD1E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04439E3B-1728-74B9-EEE6-A70C78FA9901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1" name="Graphic 1055">
                <a:extLst>
                  <a:ext uri="{FF2B5EF4-FFF2-40B4-BE49-F238E27FC236}">
                    <a16:creationId xmlns:a16="http://schemas.microsoft.com/office/drawing/2014/main" id="{2FE6A984-28AD-8B84-1E4B-06342D2C3103}"/>
                  </a:ext>
                </a:extLst>
              </p:cNvPr>
              <p:cNvGrpSpPr/>
              <p:nvPr/>
            </p:nvGrpSpPr>
            <p:grpSpPr>
              <a:xfrm>
                <a:off x="6324543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79BB2AAB-2142-CEA8-054E-46175F9816A3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3CE6E907-8266-4BB6-1207-23072289EE95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35BE2BC5-B8D8-C99D-1F68-2C4D029576A1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D4199162-91C8-8820-47C7-EF82F588394E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47" name="nul">
            <a:extLst>
              <a:ext uri="{FF2B5EF4-FFF2-40B4-BE49-F238E27FC236}">
                <a16:creationId xmlns:a16="http://schemas.microsoft.com/office/drawing/2014/main" id="{E524A580-7ABA-9516-251D-F6919A447B50}"/>
              </a:ext>
            </a:extLst>
          </p:cNvPr>
          <p:cNvGrpSpPr/>
          <p:nvPr/>
        </p:nvGrpSpPr>
        <p:grpSpPr>
          <a:xfrm>
            <a:off x="5043861" y="4725591"/>
            <a:ext cx="4559238" cy="1246495"/>
            <a:chOff x="5043861" y="4725591"/>
            <a:chExt cx="4559238" cy="1246495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A72EB38-3A42-023B-7A51-29DD5FD93CDB}"/>
                </a:ext>
              </a:extLst>
            </p:cNvPr>
            <p:cNvGrpSpPr/>
            <p:nvPr/>
          </p:nvGrpSpPr>
          <p:grpSpPr>
            <a:xfrm>
              <a:off x="5043861" y="4788651"/>
              <a:ext cx="578874" cy="250522"/>
              <a:chOff x="5788157" y="1533829"/>
              <a:chExt cx="578874" cy="250522"/>
            </a:xfrm>
          </p:grpSpPr>
          <p:pic>
            <p:nvPicPr>
              <p:cNvPr id="1052" name="Graphic 1051">
                <a:extLst>
                  <a:ext uri="{FF2B5EF4-FFF2-40B4-BE49-F238E27FC236}">
                    <a16:creationId xmlns:a16="http://schemas.microsoft.com/office/drawing/2014/main" id="{CAF382BA-EF9A-7554-1901-69C34B92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5930520" y="1569286"/>
                <a:ext cx="285953" cy="179607"/>
              </a:xfrm>
              <a:prstGeom prst="rect">
                <a:avLst/>
              </a:prstGeom>
            </p:spPr>
          </p:pic>
          <p:sp>
            <p:nvSpPr>
              <p:cNvPr id="1053" name="Left Bracket 1052">
                <a:extLst>
                  <a:ext uri="{FF2B5EF4-FFF2-40B4-BE49-F238E27FC236}">
                    <a16:creationId xmlns:a16="http://schemas.microsoft.com/office/drawing/2014/main" id="{88556133-AC41-250F-7F60-BFF2AE32A069}"/>
                  </a:ext>
                </a:extLst>
              </p:cNvPr>
              <p:cNvSpPr/>
              <p:nvPr/>
            </p:nvSpPr>
            <p:spPr>
              <a:xfrm>
                <a:off x="5788157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Left Bracket 1053">
                <a:extLst>
                  <a:ext uri="{FF2B5EF4-FFF2-40B4-BE49-F238E27FC236}">
                    <a16:creationId xmlns:a16="http://schemas.microsoft.com/office/drawing/2014/main" id="{E47A0923-B748-7C36-5D6D-FA1FA43973FF}"/>
                  </a:ext>
                </a:extLst>
              </p:cNvPr>
              <p:cNvSpPr/>
              <p:nvPr/>
            </p:nvSpPr>
            <p:spPr>
              <a:xfrm flipH="1">
                <a:off x="6267450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AD2E8A13-10AA-B66B-2670-6BC3CAACE596}"/>
                </a:ext>
              </a:extLst>
            </p:cNvPr>
            <p:cNvSpPr txBox="1"/>
            <p:nvPr/>
          </p:nvSpPr>
          <p:spPr>
            <a:xfrm>
              <a:off x="5711818" y="4725591"/>
              <a:ext cx="3891281" cy="1246495"/>
            </a:xfrm>
            <a:prstGeom prst="rect">
              <a:avLst/>
            </a:prstGeom>
            <a:noFill/>
          </p:spPr>
          <p:txBody>
            <a:bodyPr wrap="square" tIns="0">
              <a:spAutoFit/>
            </a:bodyPr>
            <a:lstStyle/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Detached Payload: 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nil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content-type: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the type of the detached content (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json</a:t>
              </a:r>
              <a:r>
                <a:rPr lang="en-US" sz="1200" dirty="0">
                  <a:solidFill>
                    <a:prstClr val="black"/>
                  </a:solidFill>
                  <a:latin typeface="Aptos" panose="02110004020202020204"/>
                </a:rPr>
                <a:t>,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application/bin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, )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payload-location: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added to resolve a possible location for the statement (payload)</a:t>
              </a:r>
            </a:p>
          </p:txBody>
        </p:sp>
      </p:grp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20ACF051-5D42-83A8-E5B4-32B06538E0B5}"/>
              </a:ext>
            </a:extLst>
          </p:cNvPr>
          <p:cNvCxnSpPr>
            <a:cxnSpLocks/>
          </p:cNvCxnSpPr>
          <p:nvPr/>
        </p:nvCxnSpPr>
        <p:spPr>
          <a:xfrm>
            <a:off x="3385995" y="1653557"/>
            <a:ext cx="1446829" cy="2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550FF850-8DD4-45ED-67AD-67B3E6AEE7F3}"/>
              </a:ext>
            </a:extLst>
          </p:cNvPr>
          <p:cNvCxnSpPr>
            <a:cxnSpLocks/>
            <a:stCxn id="50" idx="0"/>
            <a:endCxn id="1106" idx="0"/>
          </p:cNvCxnSpPr>
          <p:nvPr/>
        </p:nvCxnSpPr>
        <p:spPr>
          <a:xfrm>
            <a:off x="3387606" y="1653557"/>
            <a:ext cx="1446830" cy="1141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DD99EF8D-73EE-D3CA-F0C2-E6C5C2D44079}"/>
              </a:ext>
            </a:extLst>
          </p:cNvPr>
          <p:cNvCxnSpPr>
            <a:cxnSpLocks/>
            <a:stCxn id="50" idx="0"/>
            <a:endCxn id="1107" idx="0"/>
          </p:cNvCxnSpPr>
          <p:nvPr/>
        </p:nvCxnSpPr>
        <p:spPr>
          <a:xfrm>
            <a:off x="3387606" y="1653557"/>
            <a:ext cx="1446829" cy="32491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1023CA14-0A29-4D6E-E24C-4A7F1C9D615D}"/>
              </a:ext>
            </a:extLst>
          </p:cNvPr>
          <p:cNvCxnSpPr>
            <a:cxnSpLocks/>
          </p:cNvCxnSpPr>
          <p:nvPr/>
        </p:nvCxnSpPr>
        <p:spPr>
          <a:xfrm flipV="1">
            <a:off x="3385995" y="1679676"/>
            <a:ext cx="1446829" cy="64914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B31F9CB6-0A89-E96D-C6FF-C970EBEA14BF}"/>
              </a:ext>
            </a:extLst>
          </p:cNvPr>
          <p:cNvCxnSpPr>
            <a:cxnSpLocks/>
            <a:stCxn id="49" idx="0"/>
            <a:endCxn id="1106" idx="0"/>
          </p:cNvCxnSpPr>
          <p:nvPr/>
        </p:nvCxnSpPr>
        <p:spPr>
          <a:xfrm>
            <a:off x="3387606" y="2328818"/>
            <a:ext cx="1446830" cy="466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8C224FB0-596C-6355-3FE2-14976300D802}"/>
              </a:ext>
            </a:extLst>
          </p:cNvPr>
          <p:cNvCxnSpPr>
            <a:cxnSpLocks/>
            <a:stCxn id="49" idx="0"/>
            <a:endCxn id="1107" idx="0"/>
          </p:cNvCxnSpPr>
          <p:nvPr/>
        </p:nvCxnSpPr>
        <p:spPr>
          <a:xfrm>
            <a:off x="3387606" y="2328818"/>
            <a:ext cx="1446829" cy="25738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D72A676D-731B-8EFF-0C39-43F9B287A179}"/>
              </a:ext>
            </a:extLst>
          </p:cNvPr>
          <p:cNvCxnSpPr>
            <a:cxnSpLocks/>
          </p:cNvCxnSpPr>
          <p:nvPr/>
        </p:nvCxnSpPr>
        <p:spPr>
          <a:xfrm flipV="1">
            <a:off x="3385995" y="1679676"/>
            <a:ext cx="1446829" cy="186116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68F47765-2CEA-B028-8C8C-714623BA456B}"/>
              </a:ext>
            </a:extLst>
          </p:cNvPr>
          <p:cNvCxnSpPr>
            <a:cxnSpLocks/>
            <a:stCxn id="47" idx="0"/>
            <a:endCxn id="1106" idx="0"/>
          </p:cNvCxnSpPr>
          <p:nvPr/>
        </p:nvCxnSpPr>
        <p:spPr>
          <a:xfrm flipV="1">
            <a:off x="3387606" y="2794985"/>
            <a:ext cx="1446830" cy="745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6E75DA8-0B36-7FF8-B101-E2156C954BFF}"/>
              </a:ext>
            </a:extLst>
          </p:cNvPr>
          <p:cNvCxnSpPr>
            <a:cxnSpLocks/>
            <a:stCxn id="47" idx="0"/>
            <a:endCxn id="1107" idx="0"/>
          </p:cNvCxnSpPr>
          <p:nvPr/>
        </p:nvCxnSpPr>
        <p:spPr>
          <a:xfrm>
            <a:off x="3387606" y="3540841"/>
            <a:ext cx="1446829" cy="136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C06E6564-5A64-4AED-D32F-55227791E277}"/>
              </a:ext>
            </a:extLst>
          </p:cNvPr>
          <p:cNvCxnSpPr>
            <a:cxnSpLocks/>
            <a:stCxn id="45" idx="0"/>
            <a:endCxn id="1105" idx="0"/>
          </p:cNvCxnSpPr>
          <p:nvPr/>
        </p:nvCxnSpPr>
        <p:spPr>
          <a:xfrm flipV="1">
            <a:off x="3387606" y="1679676"/>
            <a:ext cx="1446829" cy="360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E4167205-8E9E-6EA1-7DF3-85CBE9A92A18}"/>
              </a:ext>
            </a:extLst>
          </p:cNvPr>
          <p:cNvCxnSpPr>
            <a:cxnSpLocks/>
            <a:stCxn id="45" idx="0"/>
            <a:endCxn id="1106" idx="0"/>
          </p:cNvCxnSpPr>
          <p:nvPr/>
        </p:nvCxnSpPr>
        <p:spPr>
          <a:xfrm flipV="1">
            <a:off x="3387606" y="2794985"/>
            <a:ext cx="1446830" cy="24904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9D7A2087-2334-9829-EA61-68C5BAEF96CD}"/>
              </a:ext>
            </a:extLst>
          </p:cNvPr>
          <p:cNvCxnSpPr>
            <a:cxnSpLocks/>
            <a:stCxn id="45" idx="0"/>
            <a:endCxn id="1107" idx="0"/>
          </p:cNvCxnSpPr>
          <p:nvPr/>
        </p:nvCxnSpPr>
        <p:spPr>
          <a:xfrm flipV="1">
            <a:off x="3387606" y="4902693"/>
            <a:ext cx="1446829" cy="38275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0E897686-470C-BBB1-EE44-F44032AA6938}"/>
              </a:ext>
            </a:extLst>
          </p:cNvPr>
          <p:cNvCxnSpPr>
            <a:cxnSpLocks/>
          </p:cNvCxnSpPr>
          <p:nvPr/>
        </p:nvCxnSpPr>
        <p:spPr>
          <a:xfrm flipV="1">
            <a:off x="3385995" y="1679676"/>
            <a:ext cx="1446829" cy="27405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BD3A4CDE-4364-9D88-43B6-95FD9966057E}"/>
              </a:ext>
            </a:extLst>
          </p:cNvPr>
          <p:cNvCxnSpPr>
            <a:cxnSpLocks/>
            <a:stCxn id="46" idx="0"/>
            <a:endCxn id="1106" idx="0"/>
          </p:cNvCxnSpPr>
          <p:nvPr/>
        </p:nvCxnSpPr>
        <p:spPr>
          <a:xfrm flipV="1">
            <a:off x="3387606" y="2794985"/>
            <a:ext cx="1446830" cy="16252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5564F546-0640-EC3A-311A-F07B1047C2CB}"/>
              </a:ext>
            </a:extLst>
          </p:cNvPr>
          <p:cNvCxnSpPr>
            <a:cxnSpLocks/>
            <a:stCxn id="46" idx="0"/>
            <a:endCxn id="1107" idx="0"/>
          </p:cNvCxnSpPr>
          <p:nvPr/>
        </p:nvCxnSpPr>
        <p:spPr>
          <a:xfrm>
            <a:off x="3387606" y="4420217"/>
            <a:ext cx="1446829" cy="48247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C70A31B6-624F-EC24-E25C-F23F1E14B433}"/>
              </a:ext>
            </a:extLst>
          </p:cNvPr>
          <p:cNvCxnSpPr>
            <a:cxnSpLocks/>
          </p:cNvCxnSpPr>
          <p:nvPr/>
        </p:nvCxnSpPr>
        <p:spPr>
          <a:xfrm flipV="1">
            <a:off x="3385995" y="1679676"/>
            <a:ext cx="1446829" cy="13244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1215636C-34B1-2445-5A79-1640C3F92EF8}"/>
              </a:ext>
            </a:extLst>
          </p:cNvPr>
          <p:cNvCxnSpPr>
            <a:cxnSpLocks/>
            <a:stCxn id="48" idx="0"/>
            <a:endCxn id="1106" idx="0"/>
          </p:cNvCxnSpPr>
          <p:nvPr/>
        </p:nvCxnSpPr>
        <p:spPr>
          <a:xfrm flipV="1">
            <a:off x="3387606" y="2794985"/>
            <a:ext cx="1446830" cy="2090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10E1867-9E8A-76EA-FB4A-F758E891FF24}"/>
              </a:ext>
            </a:extLst>
          </p:cNvPr>
          <p:cNvSpPr txBox="1"/>
          <p:nvPr/>
        </p:nvSpPr>
        <p:spPr>
          <a:xfrm>
            <a:off x="9603099" y="636041"/>
            <a:ext cx="2447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Persistence</a:t>
            </a:r>
            <a:br>
              <a:rPr lang="en-US" b="1" dirty="0"/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Where is the Signed Statement, Metadata and Payload persisted</a:t>
            </a:r>
            <a:endParaRPr lang="en-US" b="1" dirty="0"/>
          </a:p>
        </p:txBody>
      </p: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5AAAF15E-8D0A-5B4E-F01C-329B044A32FE}"/>
              </a:ext>
            </a:extLst>
          </p:cNvPr>
          <p:cNvCxnSpPr>
            <a:cxnSpLocks/>
            <a:stCxn id="48" idx="0"/>
            <a:endCxn id="1107" idx="0"/>
          </p:cNvCxnSpPr>
          <p:nvPr/>
        </p:nvCxnSpPr>
        <p:spPr>
          <a:xfrm>
            <a:off x="3387606" y="3004079"/>
            <a:ext cx="1446829" cy="1898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Rectangle: Rounded Corners 1142">
            <a:extLst>
              <a:ext uri="{FF2B5EF4-FFF2-40B4-BE49-F238E27FC236}">
                <a16:creationId xmlns:a16="http://schemas.microsoft.com/office/drawing/2014/main" id="{896475AA-A859-647B-C9D7-4C35F401AD62}"/>
              </a:ext>
            </a:extLst>
          </p:cNvPr>
          <p:cNvSpPr/>
          <p:nvPr/>
        </p:nvSpPr>
        <p:spPr>
          <a:xfrm>
            <a:off x="10104622" y="1588848"/>
            <a:ext cx="1208264" cy="12019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AE42F13C-788F-C853-E7A6-3E02EEB8AD9E}"/>
              </a:ext>
            </a:extLst>
          </p:cNvPr>
          <p:cNvGrpSpPr/>
          <p:nvPr/>
        </p:nvGrpSpPr>
        <p:grpSpPr>
          <a:xfrm>
            <a:off x="10056381" y="1548193"/>
            <a:ext cx="1291877" cy="1163751"/>
            <a:chOff x="3227860" y="360030"/>
            <a:chExt cx="1291877" cy="1163751"/>
          </a:xfrm>
        </p:grpSpPr>
        <p:pic>
          <p:nvPicPr>
            <p:cNvPr id="1147" name="Graphic 1146">
              <a:extLst>
                <a:ext uri="{FF2B5EF4-FFF2-40B4-BE49-F238E27FC236}">
                  <a16:creationId xmlns:a16="http://schemas.microsoft.com/office/drawing/2014/main" id="{56EC52CC-2E88-D7C7-8ABB-0C94EC3E0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0244" t="2955" r="10244" b="7709"/>
            <a:stretch/>
          </p:blipFill>
          <p:spPr>
            <a:xfrm>
              <a:off x="3607057" y="924364"/>
              <a:ext cx="533482" cy="599417"/>
            </a:xfrm>
            <a:prstGeom prst="rect">
              <a:avLst/>
            </a:prstGeom>
          </p:spPr>
        </p:pic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962EB752-2D02-2B93-8577-6CB970D26FAC}"/>
                </a:ext>
              </a:extLst>
            </p:cNvPr>
            <p:cNvSpPr txBox="1"/>
            <p:nvPr/>
          </p:nvSpPr>
          <p:spPr>
            <a:xfrm>
              <a:off x="32278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SCITT Ledger</a:t>
              </a:r>
            </a:p>
            <a:p>
              <a:pPr algn="ctr"/>
              <a:r>
                <a:rPr lang="en-US" sz="1100" dirty="0"/>
                <a:t>Verifiable Data Structure</a:t>
              </a:r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C4B65B2F-6092-3A67-E452-F69E1DC52007}"/>
              </a:ext>
            </a:extLst>
          </p:cNvPr>
          <p:cNvGrpSpPr/>
          <p:nvPr/>
        </p:nvGrpSpPr>
        <p:grpSpPr>
          <a:xfrm>
            <a:off x="10021009" y="2799001"/>
            <a:ext cx="1291877" cy="1101317"/>
            <a:chOff x="4559060" y="360030"/>
            <a:chExt cx="1291877" cy="1101317"/>
          </a:xfrm>
        </p:grpSpPr>
        <p:sp>
          <p:nvSpPr>
            <p:cNvPr id="1150" name="Flowchart: Magnetic Disk 1149">
              <a:extLst>
                <a:ext uri="{FF2B5EF4-FFF2-40B4-BE49-F238E27FC236}">
                  <a16:creationId xmlns:a16="http://schemas.microsoft.com/office/drawing/2014/main" id="{09FAC0E9-06FF-56C7-1FD2-8EDA2030A779}"/>
                </a:ext>
              </a:extLst>
            </p:cNvPr>
            <p:cNvSpPr/>
            <p:nvPr/>
          </p:nvSpPr>
          <p:spPr>
            <a:xfrm>
              <a:off x="4902885" y="1006361"/>
              <a:ext cx="604226" cy="454986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6FD6C65A-BE3F-C66C-033D-CE051016C0AF}"/>
                </a:ext>
              </a:extLst>
            </p:cNvPr>
            <p:cNvSpPr txBox="1"/>
            <p:nvPr/>
          </p:nvSpPr>
          <p:spPr>
            <a:xfrm>
              <a:off x="45590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MetaData</a:t>
              </a:r>
              <a:endParaRPr lang="en-US" sz="1400" b="1" dirty="0"/>
            </a:p>
            <a:p>
              <a:pPr algn="ctr"/>
              <a:r>
                <a:rPr lang="en-US" sz="1100" dirty="0"/>
                <a:t>Indexable Structures (</a:t>
              </a:r>
              <a:r>
                <a:rPr lang="en-US" sz="1100" dirty="0" err="1"/>
                <a:t>json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11EAE75A-7287-A862-CCF1-E5616A1B0170}"/>
              </a:ext>
            </a:extLst>
          </p:cNvPr>
          <p:cNvGrpSpPr/>
          <p:nvPr/>
        </p:nvGrpSpPr>
        <p:grpSpPr>
          <a:xfrm>
            <a:off x="10021008" y="4003280"/>
            <a:ext cx="1291877" cy="1030587"/>
            <a:chOff x="5811614" y="360030"/>
            <a:chExt cx="1291877" cy="1030587"/>
          </a:xfrm>
        </p:grpSpPr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A29640BE-D13B-1234-11BA-B418BF6FD4D9}"/>
                </a:ext>
              </a:extLst>
            </p:cNvPr>
            <p:cNvGrpSpPr/>
            <p:nvPr/>
          </p:nvGrpSpPr>
          <p:grpSpPr>
            <a:xfrm>
              <a:off x="6121791" y="815016"/>
              <a:ext cx="662806" cy="575601"/>
              <a:chOff x="7098876" y="1182643"/>
              <a:chExt cx="662806" cy="575601"/>
            </a:xfrm>
          </p:grpSpPr>
          <p:sp>
            <p:nvSpPr>
              <p:cNvPr id="1155" name="Hexagon 1154">
                <a:extLst>
                  <a:ext uri="{FF2B5EF4-FFF2-40B4-BE49-F238E27FC236}">
                    <a16:creationId xmlns:a16="http://schemas.microsoft.com/office/drawing/2014/main" id="{EA00A5DF-A68C-5E15-0788-3E64334636BF}"/>
                  </a:ext>
                </a:extLst>
              </p:cNvPr>
              <p:cNvSpPr/>
              <p:nvPr/>
            </p:nvSpPr>
            <p:spPr>
              <a:xfrm>
                <a:off x="7098876" y="1182643"/>
                <a:ext cx="662806" cy="57560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: Folded Corner 1155">
                <a:extLst>
                  <a:ext uri="{FF2B5EF4-FFF2-40B4-BE49-F238E27FC236}">
                    <a16:creationId xmlns:a16="http://schemas.microsoft.com/office/drawing/2014/main" id="{59CB9A7C-C052-393A-7C4C-16E032DDC706}"/>
                  </a:ext>
                </a:extLst>
              </p:cNvPr>
              <p:cNvSpPr/>
              <p:nvPr/>
            </p:nvSpPr>
            <p:spPr>
              <a:xfrm flipV="1">
                <a:off x="7279697" y="1318776"/>
                <a:ext cx="301164" cy="298385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7457A23-6176-6DA5-267A-9ED35123E7E4}"/>
                </a:ext>
              </a:extLst>
            </p:cNvPr>
            <p:cNvSpPr txBox="1"/>
            <p:nvPr/>
          </p:nvSpPr>
          <p:spPr>
            <a:xfrm>
              <a:off x="5811614" y="360030"/>
              <a:ext cx="129187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Blob Storage</a:t>
              </a:r>
            </a:p>
            <a:p>
              <a:pPr algn="ctr"/>
              <a:r>
                <a:rPr lang="en-US" sz="1100" dirty="0"/>
                <a:t>Raw Data</a:t>
              </a:r>
            </a:p>
          </p:txBody>
        </p:sp>
      </p:grp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E906AD6C-482E-46C8-850A-5B7EB7FD16C0}"/>
              </a:ext>
            </a:extLst>
          </p:cNvPr>
          <p:cNvSpPr/>
          <p:nvPr/>
        </p:nvSpPr>
        <p:spPr>
          <a:xfrm>
            <a:off x="9853566" y="1420082"/>
            <a:ext cx="2069470" cy="37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Transparency Service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72D93B-9F90-8035-2CAD-43ABF3D883E7}"/>
              </a:ext>
            </a:extLst>
          </p:cNvPr>
          <p:cNvGrpSpPr/>
          <p:nvPr/>
        </p:nvGrpSpPr>
        <p:grpSpPr>
          <a:xfrm>
            <a:off x="3522922" y="5637336"/>
            <a:ext cx="1737843" cy="1025013"/>
            <a:chOff x="3522922" y="5637336"/>
            <a:chExt cx="1737843" cy="1025013"/>
          </a:xfrm>
        </p:grpSpPr>
        <p:cxnSp>
          <p:nvCxnSpPr>
            <p:cNvPr id="1169" name="Straight Arrow Connector 1168">
              <a:extLst>
                <a:ext uri="{FF2B5EF4-FFF2-40B4-BE49-F238E27FC236}">
                  <a16:creationId xmlns:a16="http://schemas.microsoft.com/office/drawing/2014/main" id="{B13C895E-C5FF-BA25-7361-A2D36132AA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5979125"/>
              <a:ext cx="53210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226FBAE7-EED3-8487-A1AC-59FF08C09A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164863"/>
              <a:ext cx="5321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>
              <a:extLst>
                <a:ext uri="{FF2B5EF4-FFF2-40B4-BE49-F238E27FC236}">
                  <a16:creationId xmlns:a16="http://schemas.microsoft.com/office/drawing/2014/main" id="{989CF2E0-BCB0-3482-674A-178239FF60D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350601"/>
              <a:ext cx="532108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Arrow Connector 1175">
              <a:extLst>
                <a:ext uri="{FF2B5EF4-FFF2-40B4-BE49-F238E27FC236}">
                  <a16:creationId xmlns:a16="http://schemas.microsoft.com/office/drawing/2014/main" id="{6AF90308-9708-AD0C-DDFE-E5F184ECC54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536339"/>
              <a:ext cx="532108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FD577D71-7B27-79EF-6FCC-6BED9748C64A}"/>
                </a:ext>
              </a:extLst>
            </p:cNvPr>
            <p:cNvSpPr txBox="1"/>
            <p:nvPr/>
          </p:nvSpPr>
          <p:spPr>
            <a:xfrm>
              <a:off x="3538454" y="5852605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Most relevant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5C953090-813B-6BD4-5022-DB99D7C1D5D7}"/>
                </a:ext>
              </a:extLst>
            </p:cNvPr>
            <p:cNvSpPr txBox="1"/>
            <p:nvPr/>
          </p:nvSpPr>
          <p:spPr>
            <a:xfrm>
              <a:off x="3538454" y="6044401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Possible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6BA6F1DB-657A-F5C1-112A-153F90F0F4D7}"/>
                </a:ext>
              </a:extLst>
            </p:cNvPr>
            <p:cNvSpPr txBox="1"/>
            <p:nvPr/>
          </p:nvSpPr>
          <p:spPr>
            <a:xfrm>
              <a:off x="3531855" y="6230391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Least relevant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2F5027E-2544-3256-5BD2-50DA01573D39}"/>
                </a:ext>
              </a:extLst>
            </p:cNvPr>
            <p:cNvSpPr txBox="1"/>
            <p:nvPr/>
          </p:nvSpPr>
          <p:spPr>
            <a:xfrm>
              <a:off x="3531854" y="6416128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Least likely</a:t>
              </a:r>
            </a:p>
          </p:txBody>
        </p:sp>
        <p:sp>
          <p:nvSpPr>
            <p:cNvPr id="1182" name="Rectangle: Rounded Corners 1181">
              <a:extLst>
                <a:ext uri="{FF2B5EF4-FFF2-40B4-BE49-F238E27FC236}">
                  <a16:creationId xmlns:a16="http://schemas.microsoft.com/office/drawing/2014/main" id="{434C5427-A215-487B-A1CE-06C51B3BA70D}"/>
                </a:ext>
              </a:extLst>
            </p:cNvPr>
            <p:cNvSpPr/>
            <p:nvPr/>
          </p:nvSpPr>
          <p:spPr>
            <a:xfrm>
              <a:off x="3522922" y="5637336"/>
              <a:ext cx="1737843" cy="1025013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</a:rPr>
                <a:t>Legend</a:t>
              </a:r>
            </a:p>
          </p:txBody>
        </p: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EE1ED285-C97D-4AAB-038C-B04AE96416C5}"/>
              </a:ext>
            </a:extLst>
          </p:cNvPr>
          <p:cNvGrpSpPr/>
          <p:nvPr/>
        </p:nvGrpSpPr>
        <p:grpSpPr>
          <a:xfrm>
            <a:off x="10562360" y="2173491"/>
            <a:ext cx="302224" cy="90436"/>
            <a:chOff x="8814904" y="-416485"/>
            <a:chExt cx="395560" cy="118365"/>
          </a:xfrm>
        </p:grpSpPr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2AA7CE62-1B8C-C44E-2838-3444D469E7AB}"/>
                </a:ext>
              </a:extLst>
            </p:cNvPr>
            <p:cNvSpPr/>
            <p:nvPr/>
          </p:nvSpPr>
          <p:spPr>
            <a:xfrm>
              <a:off x="8814904" y="-416485"/>
              <a:ext cx="395559" cy="118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7" name="Graphic 1186">
              <a:extLst>
                <a:ext uri="{FF2B5EF4-FFF2-40B4-BE49-F238E27FC236}">
                  <a16:creationId xmlns:a16="http://schemas.microsoft.com/office/drawing/2014/main" id="{3781C490-15A3-504A-CC62-579DC1F0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41806" y="-416485"/>
              <a:ext cx="368658" cy="118365"/>
            </a:xfrm>
            <a:prstGeom prst="rect">
              <a:avLst/>
            </a:prstGeom>
          </p:spPr>
        </p:pic>
      </p:grpSp>
      <p:pic>
        <p:nvPicPr>
          <p:cNvPr id="1191" name="Graphic 1190">
            <a:extLst>
              <a:ext uri="{FF2B5EF4-FFF2-40B4-BE49-F238E27FC236}">
                <a16:creationId xmlns:a16="http://schemas.microsoft.com/office/drawing/2014/main" id="{79F8B4AE-5A43-C08A-F51E-B414463EA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406799" y="3642498"/>
            <a:ext cx="527060" cy="97698"/>
          </a:xfrm>
          <a:prstGeom prst="rect">
            <a:avLst/>
          </a:prstGeom>
        </p:spPr>
      </p:pic>
      <p:pic>
        <p:nvPicPr>
          <p:cNvPr id="1199" name="Graphic 1198">
            <a:extLst>
              <a:ext uri="{FF2B5EF4-FFF2-40B4-BE49-F238E27FC236}">
                <a16:creationId xmlns:a16="http://schemas.microsoft.com/office/drawing/2014/main" id="{10766996-8EDB-70F0-C81D-411C7E4AD6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9960" y="4622573"/>
            <a:ext cx="134013" cy="100171"/>
          </a:xfrm>
          <a:prstGeom prst="rect">
            <a:avLst/>
          </a:prstGeom>
        </p:spPr>
      </p:pic>
      <p:pic>
        <p:nvPicPr>
          <p:cNvPr id="1200" name="Graphic 1199">
            <a:extLst>
              <a:ext uri="{FF2B5EF4-FFF2-40B4-BE49-F238E27FC236}">
                <a16:creationId xmlns:a16="http://schemas.microsoft.com/office/drawing/2014/main" id="{F30444FE-E1B6-8FDB-502C-567D3F1DA6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95228" y="4746397"/>
            <a:ext cx="117768" cy="10017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14AD46D9-D90A-A10A-BB68-C6083CE80B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9975" y="2116537"/>
            <a:ext cx="426826" cy="426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A2C7D-C6D7-4C60-5A5A-E60D69230E29}"/>
              </a:ext>
            </a:extLst>
          </p:cNvPr>
          <p:cNvSpPr txBox="1">
            <a:spLocks/>
          </p:cNvSpPr>
          <p:nvPr/>
        </p:nvSpPr>
        <p:spPr>
          <a:xfrm>
            <a:off x="790646" y="2116537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File</a:t>
            </a:r>
          </a:p>
        </p:txBody>
      </p:sp>
      <p:pic>
        <p:nvPicPr>
          <p:cNvPr id="6" name="Graphic 5" descr="Filing Box Archive outline">
            <a:extLst>
              <a:ext uri="{FF2B5EF4-FFF2-40B4-BE49-F238E27FC236}">
                <a16:creationId xmlns:a16="http://schemas.microsoft.com/office/drawing/2014/main" id="{89FD847C-3C75-94B3-CDEA-A3B51353BA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9975" y="3328560"/>
            <a:ext cx="426826" cy="426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6118D-A5A0-14BB-ED67-BC99225A34D8}"/>
              </a:ext>
            </a:extLst>
          </p:cNvPr>
          <p:cNvSpPr txBox="1">
            <a:spLocks/>
          </p:cNvSpPr>
          <p:nvPr/>
        </p:nvSpPr>
        <p:spPr>
          <a:xfrm>
            <a:off x="790646" y="3328560"/>
            <a:ext cx="26531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Collections of files</a:t>
            </a:r>
            <a:br>
              <a:rPr lang="en-US" dirty="0"/>
            </a:br>
            <a:r>
              <a:rPr lang="en-US" sz="1400" dirty="0"/>
              <a:t>large and/or small</a:t>
            </a:r>
            <a:br>
              <a:rPr lang="en-US" sz="1400" dirty="0"/>
            </a:br>
            <a:r>
              <a:rPr lang="en-US" sz="1100" dirty="0"/>
              <a:t>Likely packaged in another file (zip/tar) or referenced by a manifest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93B2EC51-3062-D0E0-B067-7E0EBEAFDFA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9975" y="2791798"/>
            <a:ext cx="426826" cy="426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753CF-63FB-09C7-DD05-A6DB87806CAE}"/>
              </a:ext>
            </a:extLst>
          </p:cNvPr>
          <p:cNvSpPr txBox="1">
            <a:spLocks/>
          </p:cNvSpPr>
          <p:nvPr/>
        </p:nvSpPr>
        <p:spPr>
          <a:xfrm>
            <a:off x="790646" y="2791798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file</a:t>
            </a:r>
          </a:p>
        </p:txBody>
      </p:sp>
      <p:pic>
        <p:nvPicPr>
          <p:cNvPr id="12" name="Graphic 11" descr="Paperclip outline">
            <a:extLst>
              <a:ext uri="{FF2B5EF4-FFF2-40B4-BE49-F238E27FC236}">
                <a16:creationId xmlns:a16="http://schemas.microsoft.com/office/drawing/2014/main" id="{A2EA48AC-B52E-4A0B-BCFE-07BD9FFC93F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975" y="4207936"/>
            <a:ext cx="426826" cy="426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1F852-4E90-4E8A-17AC-DE2A07982147}"/>
              </a:ext>
            </a:extLst>
          </p:cNvPr>
          <p:cNvSpPr txBox="1">
            <a:spLocks/>
          </p:cNvSpPr>
          <p:nvPr/>
        </p:nvSpPr>
        <p:spPr>
          <a:xfrm>
            <a:off x="790647" y="4207936"/>
            <a:ext cx="26531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by Reference: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URI to the location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: docker image,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npm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package,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vcon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youtube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video</a:t>
            </a:r>
            <a:endParaRPr lang="en-US" dirty="0"/>
          </a:p>
        </p:txBody>
      </p:sp>
      <p:pic>
        <p:nvPicPr>
          <p:cNvPr id="22" name="Graphic 21" descr="Morse Code outline">
            <a:extLst>
              <a:ext uri="{FF2B5EF4-FFF2-40B4-BE49-F238E27FC236}">
                <a16:creationId xmlns:a16="http://schemas.microsoft.com/office/drawing/2014/main" id="{22816D8A-5753-CF99-C81E-93283AE4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975" y="1441276"/>
            <a:ext cx="426826" cy="426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BE5254-0FAA-23A2-3345-E429E9EF8717}"/>
              </a:ext>
            </a:extLst>
          </p:cNvPr>
          <p:cNvSpPr txBox="1">
            <a:spLocks/>
          </p:cNvSpPr>
          <p:nvPr/>
        </p:nvSpPr>
        <p:spPr>
          <a:xfrm>
            <a:off x="790646" y="1441276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content (binary)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34704-7536-ADAE-82DE-C6D4D505D69B}"/>
              </a:ext>
            </a:extLst>
          </p:cNvPr>
          <p:cNvGrpSpPr/>
          <p:nvPr/>
        </p:nvGrpSpPr>
        <p:grpSpPr>
          <a:xfrm>
            <a:off x="288268" y="5073166"/>
            <a:ext cx="370240" cy="435568"/>
            <a:chOff x="6660398" y="1561278"/>
            <a:chExt cx="3072384" cy="36145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2B583A-E9DF-CF49-BD02-16C1A01B2D92}"/>
                </a:ext>
              </a:extLst>
            </p:cNvPr>
            <p:cNvSpPr/>
            <p:nvPr/>
          </p:nvSpPr>
          <p:spPr>
            <a:xfrm>
              <a:off x="6660398" y="2145184"/>
              <a:ext cx="3072384" cy="3030596"/>
            </a:xfrm>
            <a:prstGeom prst="roundRect">
              <a:avLst>
                <a:gd name="adj" fmla="val 6207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609B25D-3ED4-2AB2-F974-AE6CCC673526}"/>
                </a:ext>
              </a:extLst>
            </p:cNvPr>
            <p:cNvSpPr/>
            <p:nvPr/>
          </p:nvSpPr>
          <p:spPr>
            <a:xfrm>
              <a:off x="7156982" y="1928794"/>
              <a:ext cx="2079217" cy="449152"/>
            </a:xfrm>
            <a:prstGeom prst="roundRect">
              <a:avLst>
                <a:gd name="adj" fmla="val 620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61F533-C972-D2D9-727B-4267D7CA70AA}"/>
                </a:ext>
              </a:extLst>
            </p:cNvPr>
            <p:cNvGrpSpPr/>
            <p:nvPr/>
          </p:nvGrpSpPr>
          <p:grpSpPr>
            <a:xfrm>
              <a:off x="7156982" y="2932005"/>
              <a:ext cx="2097790" cy="1492666"/>
              <a:chOff x="7138408" y="2945154"/>
              <a:chExt cx="2097790" cy="1492666"/>
            </a:xfrm>
            <a:solidFill>
              <a:schemeClr val="tx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1058F68-56C5-04D9-2605-FECC67762B94}"/>
                  </a:ext>
                </a:extLst>
              </p:cNvPr>
              <p:cNvSpPr/>
              <p:nvPr/>
            </p:nvSpPr>
            <p:spPr>
              <a:xfrm>
                <a:off x="7138408" y="2945154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8BFD7C-4A43-2EB6-974F-0D0330664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3085362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563B19-B2E2-EFCE-28BA-E24F36E9E70F}"/>
                  </a:ext>
                </a:extLst>
              </p:cNvPr>
              <p:cNvSpPr/>
              <p:nvPr/>
            </p:nvSpPr>
            <p:spPr>
              <a:xfrm>
                <a:off x="7138408" y="3551279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33AC14-12EE-F673-E0FA-42FA642B3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3691487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D320699-FCB9-070A-6F50-049EBF1A9050}"/>
                  </a:ext>
                </a:extLst>
              </p:cNvPr>
              <p:cNvSpPr/>
              <p:nvPr/>
            </p:nvSpPr>
            <p:spPr>
              <a:xfrm>
                <a:off x="7138408" y="4157404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9657838-0923-34AF-DA6B-662D92B91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4297612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A6E0C2-BD7D-FA64-3421-603C31F40643}"/>
                </a:ext>
              </a:extLst>
            </p:cNvPr>
            <p:cNvSpPr/>
            <p:nvPr/>
          </p:nvSpPr>
          <p:spPr>
            <a:xfrm>
              <a:off x="7705958" y="1561278"/>
              <a:ext cx="990384" cy="369331"/>
            </a:xfrm>
            <a:custGeom>
              <a:avLst/>
              <a:gdLst>
                <a:gd name="connsiteX0" fmla="*/ 495192 w 990384"/>
                <a:gd name="connsiteY0" fmla="*/ 0 h 369331"/>
                <a:gd name="connsiteX1" fmla="*/ 974322 w 990384"/>
                <a:gd name="connsiteY1" fmla="*/ 317589 h 369331"/>
                <a:gd name="connsiteX2" fmla="*/ 990384 w 990384"/>
                <a:gd name="connsiteY2" fmla="*/ 369331 h 369331"/>
                <a:gd name="connsiteX3" fmla="*/ 0 w 990384"/>
                <a:gd name="connsiteY3" fmla="*/ 369331 h 369331"/>
                <a:gd name="connsiteX4" fmla="*/ 16062 w 990384"/>
                <a:gd name="connsiteY4" fmla="*/ 317589 h 369331"/>
                <a:gd name="connsiteX5" fmla="*/ 495192 w 990384"/>
                <a:gd name="connsiteY5" fmla="*/ 0 h 36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384" h="369331">
                  <a:moveTo>
                    <a:pt x="495192" y="0"/>
                  </a:moveTo>
                  <a:cubicBezTo>
                    <a:pt x="710581" y="0"/>
                    <a:pt x="895383" y="130955"/>
                    <a:pt x="974322" y="317589"/>
                  </a:cubicBezTo>
                  <a:lnTo>
                    <a:pt x="990384" y="369331"/>
                  </a:lnTo>
                  <a:lnTo>
                    <a:pt x="0" y="369331"/>
                  </a:lnTo>
                  <a:lnTo>
                    <a:pt x="16062" y="317589"/>
                  </a:lnTo>
                  <a:cubicBezTo>
                    <a:pt x="95001" y="130955"/>
                    <a:pt x="279803" y="0"/>
                    <a:pt x="495192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CFE632-FF8D-12F1-5CBF-0D5D49937D25}"/>
              </a:ext>
            </a:extLst>
          </p:cNvPr>
          <p:cNvSpPr txBox="1">
            <a:spLocks/>
          </p:cNvSpPr>
          <p:nvPr/>
        </p:nvSpPr>
        <p:spPr>
          <a:xfrm>
            <a:off x="790647" y="5073166"/>
            <a:ext cx="26531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Manifest: </a:t>
            </a:r>
            <a:r>
              <a:rPr lang="en-US" sz="1400" dirty="0"/>
              <a:t>Collections of files, </a:t>
            </a:r>
            <a:br>
              <a:rPr lang="en-US" sz="1400" dirty="0"/>
            </a:br>
            <a:r>
              <a:rPr lang="en-US" sz="1400" dirty="0"/>
              <a:t>each referenced by a unique id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eg</a:t>
            </a:r>
            <a:r>
              <a:rPr lang="en-US" sz="1400" dirty="0"/>
              <a:t>: 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docker image,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npm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package,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vcon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youtube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video)</a:t>
            </a:r>
            <a:endParaRPr lang="en-US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69B1C06-AC75-D2AD-17AA-BFE92E0DE2AC}"/>
              </a:ext>
            </a:extLst>
          </p:cNvPr>
          <p:cNvSpPr/>
          <p:nvPr/>
        </p:nvSpPr>
        <p:spPr>
          <a:xfrm rot="5400000">
            <a:off x="3187424" y="3448164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DBC4C87-4DCE-FA04-B361-CAD6C82A79D0}"/>
              </a:ext>
            </a:extLst>
          </p:cNvPr>
          <p:cNvSpPr/>
          <p:nvPr/>
        </p:nvSpPr>
        <p:spPr>
          <a:xfrm rot="5400000">
            <a:off x="3187424" y="2911402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4C8190-6DD9-4216-0DC3-6FF0E991380D}"/>
              </a:ext>
            </a:extLst>
          </p:cNvPr>
          <p:cNvSpPr/>
          <p:nvPr/>
        </p:nvSpPr>
        <p:spPr>
          <a:xfrm rot="5400000">
            <a:off x="3187424" y="2236141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3224B92-B3C2-D201-4EA2-34F31009A9D0}"/>
              </a:ext>
            </a:extLst>
          </p:cNvPr>
          <p:cNvSpPr/>
          <p:nvPr/>
        </p:nvSpPr>
        <p:spPr>
          <a:xfrm rot="5400000">
            <a:off x="3187424" y="156088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External Storage">
            <a:extLst>
              <a:ext uri="{FF2B5EF4-FFF2-40B4-BE49-F238E27FC236}">
                <a16:creationId xmlns:a16="http://schemas.microsoft.com/office/drawing/2014/main" id="{C6CFF365-7BE2-1E9F-E905-2A300F297307}"/>
              </a:ext>
            </a:extLst>
          </p:cNvPr>
          <p:cNvGrpSpPr/>
          <p:nvPr/>
        </p:nvGrpSpPr>
        <p:grpSpPr>
          <a:xfrm>
            <a:off x="9886346" y="5373954"/>
            <a:ext cx="1521052" cy="1222109"/>
            <a:chOff x="9886346" y="5373954"/>
            <a:chExt cx="1521052" cy="12221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0EC94E-5F70-A384-465E-AF59C4604919}"/>
                </a:ext>
              </a:extLst>
            </p:cNvPr>
            <p:cNvGrpSpPr/>
            <p:nvPr/>
          </p:nvGrpSpPr>
          <p:grpSpPr>
            <a:xfrm>
              <a:off x="9886346" y="5373954"/>
              <a:ext cx="1521052" cy="1222109"/>
              <a:chOff x="9886346" y="5373954"/>
              <a:chExt cx="1521052" cy="122210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74FD73-17A7-16B9-D2AD-D4E94ABF125E}"/>
                  </a:ext>
                </a:extLst>
              </p:cNvPr>
              <p:cNvSpPr/>
              <p:nvPr/>
            </p:nvSpPr>
            <p:spPr>
              <a:xfrm>
                <a:off x="9936107" y="5373954"/>
                <a:ext cx="1471291" cy="1222109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FFA8D-61CA-E5CF-6251-BDC6A17A255A}"/>
                  </a:ext>
                </a:extLst>
              </p:cNvPr>
              <p:cNvSpPr txBox="1"/>
              <p:nvPr/>
            </p:nvSpPr>
            <p:spPr>
              <a:xfrm>
                <a:off x="9886346" y="5395435"/>
                <a:ext cx="152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External Storage</a:t>
                </a:r>
              </a:p>
            </p:txBody>
          </p:sp>
        </p:grpSp>
        <p:pic>
          <p:nvPicPr>
            <p:cNvPr id="11" name="Graphic 10" descr="Filing Box Archive outline">
              <a:extLst>
                <a:ext uri="{FF2B5EF4-FFF2-40B4-BE49-F238E27FC236}">
                  <a16:creationId xmlns:a16="http://schemas.microsoft.com/office/drawing/2014/main" id="{3D3BAA47-83D5-33BF-06B9-ECE2E0A4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432995" y="5621176"/>
              <a:ext cx="426826" cy="426826"/>
            </a:xfrm>
            <a:prstGeom prst="rect">
              <a:avLst/>
            </a:prstGeom>
          </p:spPr>
        </p:pic>
      </p:grpSp>
      <p:pic>
        <p:nvPicPr>
          <p:cNvPr id="15" name="DockerRegistry" descr="Docker Container Icon #346704 - Free Icons Library">
            <a:extLst>
              <a:ext uri="{FF2B5EF4-FFF2-40B4-BE49-F238E27FC236}">
                <a16:creationId xmlns:a16="http://schemas.microsoft.com/office/drawing/2014/main" id="{344E916E-5500-CA1B-EC28-D3C2C3CE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8" y="5606013"/>
            <a:ext cx="652279" cy="5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B0BC24-3B08-98F8-4191-232F8DA78A6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09582" y="5712663"/>
            <a:ext cx="284675" cy="281072"/>
          </a:xfrm>
          <a:prstGeom prst="rect">
            <a:avLst/>
          </a:prstGeom>
        </p:spPr>
      </p:pic>
      <p:pic>
        <p:nvPicPr>
          <p:cNvPr id="17" name="LLM" descr="File, file extension, file format, file type, llm icon">
            <a:extLst>
              <a:ext uri="{FF2B5EF4-FFF2-40B4-BE49-F238E27FC236}">
                <a16:creationId xmlns:a16="http://schemas.microsoft.com/office/drawing/2014/main" id="{80AD9F52-3B6E-59C1-C55B-FC47D3EA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07" y="6044972"/>
            <a:ext cx="389222" cy="3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npm">
            <a:extLst>
              <a:ext uri="{FF2B5EF4-FFF2-40B4-BE49-F238E27FC236}">
                <a16:creationId xmlns:a16="http://schemas.microsoft.com/office/drawing/2014/main" id="{92C8C4A5-3EBA-7129-B580-00939711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73" y="6115574"/>
            <a:ext cx="389222" cy="1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nuget" descr="Nuget, logo Ikon di Vector Logo">
            <a:extLst>
              <a:ext uri="{FF2B5EF4-FFF2-40B4-BE49-F238E27FC236}">
                <a16:creationId xmlns:a16="http://schemas.microsoft.com/office/drawing/2014/main" id="{92D393EA-55AD-4E2F-3FE8-FDCE290F5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1268" r="7172" b="20398"/>
          <a:stretch/>
        </p:blipFill>
        <p:spPr bwMode="auto">
          <a:xfrm>
            <a:off x="10858229" y="6097777"/>
            <a:ext cx="467743" cy="1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2BF7589-1780-B616-B5EA-5AAB80BBC722}"/>
              </a:ext>
            </a:extLst>
          </p:cNvPr>
          <p:cNvSpPr/>
          <p:nvPr/>
        </p:nvSpPr>
        <p:spPr>
          <a:xfrm rot="5400000">
            <a:off x="3187424" y="519277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F7FD209-FFB3-64A3-8FCA-918E76A3E32B}"/>
              </a:ext>
            </a:extLst>
          </p:cNvPr>
          <p:cNvSpPr/>
          <p:nvPr/>
        </p:nvSpPr>
        <p:spPr>
          <a:xfrm rot="5400000">
            <a:off x="3187424" y="432754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Isosceles Triangle 1104">
            <a:extLst>
              <a:ext uri="{FF2B5EF4-FFF2-40B4-BE49-F238E27FC236}">
                <a16:creationId xmlns:a16="http://schemas.microsoft.com/office/drawing/2014/main" id="{AFE7BE4D-8038-D3D8-19F5-3E790D335EE3}"/>
              </a:ext>
            </a:extLst>
          </p:cNvPr>
          <p:cNvSpPr/>
          <p:nvPr/>
        </p:nvSpPr>
        <p:spPr>
          <a:xfrm rot="16200000">
            <a:off x="4819606" y="1586999"/>
            <a:ext cx="215010" cy="18535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Isosceles Triangle 1106">
            <a:extLst>
              <a:ext uri="{FF2B5EF4-FFF2-40B4-BE49-F238E27FC236}">
                <a16:creationId xmlns:a16="http://schemas.microsoft.com/office/drawing/2014/main" id="{0DF358A6-0256-BB25-41D8-946032205EE8}"/>
              </a:ext>
            </a:extLst>
          </p:cNvPr>
          <p:cNvSpPr/>
          <p:nvPr/>
        </p:nvSpPr>
        <p:spPr>
          <a:xfrm rot="16200000">
            <a:off x="4819606" y="4810016"/>
            <a:ext cx="215010" cy="18535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C70EC-DB26-98E7-657F-EE58F1CB7D24}"/>
              </a:ext>
            </a:extLst>
          </p:cNvPr>
          <p:cNvSpPr txBox="1"/>
          <p:nvPr/>
        </p:nvSpPr>
        <p:spPr>
          <a:xfrm>
            <a:off x="878514" y="599541"/>
            <a:ext cx="3401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 of a SCITT Statement</a:t>
            </a:r>
            <a:br>
              <a:rPr lang="en-US" b="1" dirty="0"/>
            </a:br>
            <a:r>
              <a:rPr lang="en-US" sz="1200" dirty="0"/>
              <a:t>What is the size and makeup of the statement</a:t>
            </a:r>
            <a:endParaRPr lang="en-US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BF20A2E-5735-3AEC-3BE3-DBE4E9288E01}"/>
              </a:ext>
            </a:extLst>
          </p:cNvPr>
          <p:cNvSpPr txBox="1"/>
          <p:nvPr/>
        </p:nvSpPr>
        <p:spPr>
          <a:xfrm>
            <a:off x="4996732" y="599541"/>
            <a:ext cx="3469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SCITT Envelope Payload Types</a:t>
            </a:r>
            <a:br>
              <a:rPr lang="en-US" b="1" dirty="0"/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is the Statement represented within the Signed Statement</a:t>
            </a:r>
            <a:endParaRPr lang="en-US" b="1" dirty="0"/>
          </a:p>
        </p:txBody>
      </p:sp>
      <p:grpSp>
        <p:nvGrpSpPr>
          <p:cNvPr id="1059" name="Hash">
            <a:extLst>
              <a:ext uri="{FF2B5EF4-FFF2-40B4-BE49-F238E27FC236}">
                <a16:creationId xmlns:a16="http://schemas.microsoft.com/office/drawing/2014/main" id="{ACB500FF-FC34-C54A-C2FB-8BAD7D8CC1D7}"/>
              </a:ext>
            </a:extLst>
          </p:cNvPr>
          <p:cNvGrpSpPr/>
          <p:nvPr/>
        </p:nvGrpSpPr>
        <p:grpSpPr>
          <a:xfrm>
            <a:off x="4834435" y="2425878"/>
            <a:ext cx="4768665" cy="1646605"/>
            <a:chOff x="4834435" y="2788554"/>
            <a:chExt cx="4768665" cy="1646605"/>
          </a:xfrm>
        </p:grpSpPr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DF7982E5-6008-8F04-4180-18893D8E93E9}"/>
                </a:ext>
              </a:extLst>
            </p:cNvPr>
            <p:cNvSpPr/>
            <p:nvPr/>
          </p:nvSpPr>
          <p:spPr>
            <a:xfrm rot="16200000">
              <a:off x="4819607" y="2822323"/>
              <a:ext cx="215010" cy="185353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A808F05F-98F0-7944-DFFC-19133F016F94}"/>
                </a:ext>
              </a:extLst>
            </p:cNvPr>
            <p:cNvSpPr txBox="1"/>
            <p:nvPr/>
          </p:nvSpPr>
          <p:spPr>
            <a:xfrm>
              <a:off x="5711819" y="2788554"/>
              <a:ext cx="3891281" cy="1646605"/>
            </a:xfrm>
            <a:prstGeom prst="rect">
              <a:avLst/>
            </a:prstGeom>
            <a:noFill/>
          </p:spPr>
          <p:txBody>
            <a:bodyPr wrap="square" tIns="0">
              <a:spAutoFit/>
            </a:bodyPr>
            <a:lstStyle/>
            <a:p>
              <a:pPr marL="742950" indent="-742950"/>
              <a:r>
                <a:rPr lang="en-US" dirty="0"/>
                <a:t>Hash: </a:t>
              </a:r>
            </a:p>
            <a:p>
              <a:pPr marL="742950" indent="-742950"/>
              <a:r>
                <a:rPr lang="en-US" sz="1200" b="1" dirty="0">
                  <a:latin typeface="Consolas" panose="020B0609020204030204" pitchFamily="49" charset="0"/>
                </a:rPr>
                <a:t>payload: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</a:rPr>
                <a:t>Hash</a:t>
              </a:r>
              <a:r>
                <a:rPr lang="en-US" sz="1200" dirty="0"/>
                <a:t> of the content, minimizing the signed-statement size</a:t>
              </a:r>
            </a:p>
            <a:p>
              <a:pPr marL="742950" indent="-742950"/>
              <a:r>
                <a:rPr lang="en-US" sz="1200" b="1" dirty="0">
                  <a:latin typeface="Consolas" panose="020B0609020204030204" pitchFamily="49" charset="0"/>
                </a:rPr>
                <a:t>content-type: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200" dirty="0"/>
                <a:t>Type of the hashed content (</a:t>
              </a:r>
              <a:r>
                <a:rPr lang="en-US" sz="1200" dirty="0">
                  <a:latin typeface="Consolas" panose="020B0609020204030204" pitchFamily="49" charset="0"/>
                </a:rPr>
                <a:t>application/</a:t>
              </a:r>
              <a:r>
                <a:rPr lang="en-US" sz="1200" dirty="0" err="1">
                  <a:latin typeface="Consolas" panose="020B0609020204030204" pitchFamily="49" charset="0"/>
                </a:rPr>
                <a:t>json</a:t>
              </a:r>
              <a:r>
                <a:rPr lang="en-US" sz="1200" dirty="0"/>
                <a:t>, </a:t>
              </a:r>
              <a:r>
                <a:rPr lang="en-US" sz="1200" dirty="0">
                  <a:latin typeface="Consolas" panose="020B0609020204030204" pitchFamily="49" charset="0"/>
                </a:rPr>
                <a:t>application/bin</a:t>
              </a:r>
              <a:r>
                <a:rPr lang="en-US" sz="1200" dirty="0"/>
                <a:t>, )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payload-hash-</a:t>
              </a:r>
              <a:r>
                <a:rPr lang="en-US" sz="1200" b="1" dirty="0">
                  <a:solidFill>
                    <a:prstClr val="black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lgorithm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sha-256 | 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SHA3-512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payload-location: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added to resolve a possible location for the statement (payload)</a:t>
              </a:r>
            </a:p>
          </p:txBody>
        </p: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10A0549C-2A8B-B7EB-3633-DB9D3F6F5DA6}"/>
                </a:ext>
              </a:extLst>
            </p:cNvPr>
            <p:cNvGrpSpPr/>
            <p:nvPr/>
          </p:nvGrpSpPr>
          <p:grpSpPr>
            <a:xfrm>
              <a:off x="5043862" y="2788554"/>
              <a:ext cx="578874" cy="250522"/>
              <a:chOff x="5958823" y="4298724"/>
              <a:chExt cx="578874" cy="250522"/>
            </a:xfrm>
          </p:grpSpPr>
          <p:grpSp>
            <p:nvGrpSpPr>
              <p:cNvPr id="1061" name="Graphic 1055">
                <a:extLst>
                  <a:ext uri="{FF2B5EF4-FFF2-40B4-BE49-F238E27FC236}">
                    <a16:creationId xmlns:a16="http://schemas.microsoft.com/office/drawing/2014/main" id="{19A959DA-9BD9-F708-9290-6BF5350BF793}"/>
                  </a:ext>
                </a:extLst>
              </p:cNvPr>
              <p:cNvGrpSpPr/>
              <p:nvPr/>
            </p:nvGrpSpPr>
            <p:grpSpPr>
              <a:xfrm>
                <a:off x="6060927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EF917DC3-3B33-632D-FF54-689DE6761DFD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33525A41-A4DF-6C79-CD72-B5537D56297F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9A3F4F37-4319-9038-FE9A-9DC5688F8000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54702768-101E-ADF5-7CE4-05123F87BFF5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57" name="Left Bracket 1056">
                <a:extLst>
                  <a:ext uri="{FF2B5EF4-FFF2-40B4-BE49-F238E27FC236}">
                    <a16:creationId xmlns:a16="http://schemas.microsoft.com/office/drawing/2014/main" id="{1DB58BEF-4B63-19F7-0462-69FEAEEF9B1A}"/>
                  </a:ext>
                </a:extLst>
              </p:cNvPr>
              <p:cNvSpPr/>
              <p:nvPr/>
            </p:nvSpPr>
            <p:spPr>
              <a:xfrm>
                <a:off x="5958823" y="4298724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8" name="Left Bracket 1057">
                <a:extLst>
                  <a:ext uri="{FF2B5EF4-FFF2-40B4-BE49-F238E27FC236}">
                    <a16:creationId xmlns:a16="http://schemas.microsoft.com/office/drawing/2014/main" id="{E1F9BF3C-8CA3-8223-EE5D-E0C9A3414169}"/>
                  </a:ext>
                </a:extLst>
              </p:cNvPr>
              <p:cNvSpPr/>
              <p:nvPr/>
            </p:nvSpPr>
            <p:spPr>
              <a:xfrm flipH="1">
                <a:off x="6438116" y="4298724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6" name="Graphic 1055">
                <a:extLst>
                  <a:ext uri="{FF2B5EF4-FFF2-40B4-BE49-F238E27FC236}">
                    <a16:creationId xmlns:a16="http://schemas.microsoft.com/office/drawing/2014/main" id="{B112A6AA-3243-74FA-EB75-4F6474119773}"/>
                  </a:ext>
                </a:extLst>
              </p:cNvPr>
              <p:cNvGrpSpPr/>
              <p:nvPr/>
            </p:nvGrpSpPr>
            <p:grpSpPr>
              <a:xfrm>
                <a:off x="6192735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A4F6E110-28FE-4D54-A975-9509EB6FBDB4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0CEAF0A7-1E22-6D55-170A-E660C7BD92A9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AF330080-E041-C4D7-8596-27A37F54FD1E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04439E3B-1728-74B9-EEE6-A70C78FA9901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1" name="Graphic 1055">
                <a:extLst>
                  <a:ext uri="{FF2B5EF4-FFF2-40B4-BE49-F238E27FC236}">
                    <a16:creationId xmlns:a16="http://schemas.microsoft.com/office/drawing/2014/main" id="{2FE6A984-28AD-8B84-1E4B-06342D2C3103}"/>
                  </a:ext>
                </a:extLst>
              </p:cNvPr>
              <p:cNvGrpSpPr/>
              <p:nvPr/>
            </p:nvGrpSpPr>
            <p:grpSpPr>
              <a:xfrm>
                <a:off x="6324543" y="4359066"/>
                <a:ext cx="105650" cy="118857"/>
                <a:chOff x="6186054" y="4353990"/>
                <a:chExt cx="105650" cy="118857"/>
              </a:xfrm>
              <a:noFill/>
            </p:grpSpPr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79BB2AAB-2142-CEA8-054E-46175F9816A3}"/>
                    </a:ext>
                  </a:extLst>
                </p:cNvPr>
                <p:cNvSpPr/>
                <p:nvPr/>
              </p:nvSpPr>
              <p:spPr>
                <a:xfrm>
                  <a:off x="6186054" y="4393609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3CE6E907-8266-4BB6-1207-23072289EE95}"/>
                    </a:ext>
                  </a:extLst>
                </p:cNvPr>
                <p:cNvSpPr/>
                <p:nvPr/>
              </p:nvSpPr>
              <p:spPr>
                <a:xfrm>
                  <a:off x="6186054" y="4433228"/>
                  <a:ext cx="105650" cy="10565"/>
                </a:xfrm>
                <a:custGeom>
                  <a:avLst/>
                  <a:gdLst>
                    <a:gd name="connsiteX0" fmla="*/ -645 w 105650"/>
                    <a:gd name="connsiteY0" fmla="*/ -243 h 10565"/>
                    <a:gd name="connsiteX1" fmla="*/ 105006 w 105650"/>
                    <a:gd name="connsiteY1" fmla="*/ -243 h 10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650" h="10565">
                      <a:moveTo>
                        <a:pt x="-645" y="-243"/>
                      </a:moveTo>
                      <a:lnTo>
                        <a:pt x="105006" y="-243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35BE2BC5-B8D8-C99D-1F68-2C4D029576A1}"/>
                    </a:ext>
                  </a:extLst>
                </p:cNvPr>
                <p:cNvSpPr/>
                <p:nvPr/>
              </p:nvSpPr>
              <p:spPr>
                <a:xfrm>
                  <a:off x="6212467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D4199162-91C8-8820-47C7-EF82F588394E}"/>
                    </a:ext>
                  </a:extLst>
                </p:cNvPr>
                <p:cNvSpPr/>
                <p:nvPr/>
              </p:nvSpPr>
              <p:spPr>
                <a:xfrm>
                  <a:off x="6252086" y="4353990"/>
                  <a:ext cx="13206" cy="118857"/>
                </a:xfrm>
                <a:custGeom>
                  <a:avLst/>
                  <a:gdLst>
                    <a:gd name="connsiteX0" fmla="*/ 12561 w 13206"/>
                    <a:gd name="connsiteY0" fmla="*/ -243 h 118857"/>
                    <a:gd name="connsiteX1" fmla="*/ -645 w 13206"/>
                    <a:gd name="connsiteY1" fmla="*/ 118615 h 118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206" h="118857">
                      <a:moveTo>
                        <a:pt x="12561" y="-243"/>
                      </a:moveTo>
                      <a:lnTo>
                        <a:pt x="-645" y="118615"/>
                      </a:lnTo>
                    </a:path>
                  </a:pathLst>
                </a:custGeom>
                <a:noFill/>
                <a:ln w="10843" cap="rnd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550FF850-8DD4-45ED-67AD-67B3E6AEE7F3}"/>
              </a:ext>
            </a:extLst>
          </p:cNvPr>
          <p:cNvCxnSpPr>
            <a:cxnSpLocks/>
            <a:stCxn id="50" idx="0"/>
            <a:endCxn id="1106" idx="0"/>
          </p:cNvCxnSpPr>
          <p:nvPr/>
        </p:nvCxnSpPr>
        <p:spPr>
          <a:xfrm>
            <a:off x="3387606" y="1653557"/>
            <a:ext cx="1446830" cy="898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B31F9CB6-0A89-E96D-C6FF-C970EBEA14BF}"/>
              </a:ext>
            </a:extLst>
          </p:cNvPr>
          <p:cNvCxnSpPr>
            <a:cxnSpLocks/>
            <a:stCxn id="49" idx="0"/>
            <a:endCxn id="1106" idx="0"/>
          </p:cNvCxnSpPr>
          <p:nvPr/>
        </p:nvCxnSpPr>
        <p:spPr>
          <a:xfrm>
            <a:off x="3387606" y="2328818"/>
            <a:ext cx="1446830" cy="223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68F47765-2CEA-B028-8C8C-714623BA456B}"/>
              </a:ext>
            </a:extLst>
          </p:cNvPr>
          <p:cNvCxnSpPr>
            <a:cxnSpLocks/>
            <a:stCxn id="47" idx="0"/>
            <a:endCxn id="1106" idx="0"/>
          </p:cNvCxnSpPr>
          <p:nvPr/>
        </p:nvCxnSpPr>
        <p:spPr>
          <a:xfrm flipV="1">
            <a:off x="3387606" y="2552324"/>
            <a:ext cx="1446830" cy="9885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>
            <a:extLst>
              <a:ext uri="{FF2B5EF4-FFF2-40B4-BE49-F238E27FC236}">
                <a16:creationId xmlns:a16="http://schemas.microsoft.com/office/drawing/2014/main" id="{E4167205-8E9E-6EA1-7DF3-85CBE9A92A18}"/>
              </a:ext>
            </a:extLst>
          </p:cNvPr>
          <p:cNvCxnSpPr>
            <a:cxnSpLocks/>
            <a:stCxn id="45" idx="0"/>
            <a:endCxn id="1106" idx="0"/>
          </p:cNvCxnSpPr>
          <p:nvPr/>
        </p:nvCxnSpPr>
        <p:spPr>
          <a:xfrm flipV="1">
            <a:off x="3387606" y="2552324"/>
            <a:ext cx="1446830" cy="27331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BD3A4CDE-4364-9D88-43B6-95FD9966057E}"/>
              </a:ext>
            </a:extLst>
          </p:cNvPr>
          <p:cNvCxnSpPr>
            <a:cxnSpLocks/>
            <a:stCxn id="46" idx="0"/>
            <a:endCxn id="1106" idx="0"/>
          </p:cNvCxnSpPr>
          <p:nvPr/>
        </p:nvCxnSpPr>
        <p:spPr>
          <a:xfrm flipV="1">
            <a:off x="3387606" y="2552324"/>
            <a:ext cx="1446830" cy="18678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>
            <a:extLst>
              <a:ext uri="{FF2B5EF4-FFF2-40B4-BE49-F238E27FC236}">
                <a16:creationId xmlns:a16="http://schemas.microsoft.com/office/drawing/2014/main" id="{1215636C-34B1-2445-5A79-1640C3F92EF8}"/>
              </a:ext>
            </a:extLst>
          </p:cNvPr>
          <p:cNvCxnSpPr>
            <a:cxnSpLocks/>
            <a:stCxn id="48" idx="0"/>
            <a:endCxn id="1106" idx="0"/>
          </p:cNvCxnSpPr>
          <p:nvPr/>
        </p:nvCxnSpPr>
        <p:spPr>
          <a:xfrm flipV="1">
            <a:off x="3387606" y="2552324"/>
            <a:ext cx="1446830" cy="4517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010E1867-9E8A-76EA-FB4A-F758E891FF24}"/>
              </a:ext>
            </a:extLst>
          </p:cNvPr>
          <p:cNvSpPr txBox="1"/>
          <p:nvPr/>
        </p:nvSpPr>
        <p:spPr>
          <a:xfrm>
            <a:off x="9603099" y="636041"/>
            <a:ext cx="2447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Persistence</a:t>
            </a:r>
            <a:br>
              <a:rPr lang="en-US" b="1" dirty="0"/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Where is the Signed Statement, Metadata and Payload persisted</a:t>
            </a:r>
            <a:endParaRPr lang="en-US" b="1" dirty="0"/>
          </a:p>
        </p:txBody>
      </p:sp>
      <p:sp>
        <p:nvSpPr>
          <p:cNvPr id="1143" name="Rectangle: Rounded Corners 1142">
            <a:extLst>
              <a:ext uri="{FF2B5EF4-FFF2-40B4-BE49-F238E27FC236}">
                <a16:creationId xmlns:a16="http://schemas.microsoft.com/office/drawing/2014/main" id="{896475AA-A859-647B-C9D7-4C35F401AD62}"/>
              </a:ext>
            </a:extLst>
          </p:cNvPr>
          <p:cNvSpPr/>
          <p:nvPr/>
        </p:nvSpPr>
        <p:spPr>
          <a:xfrm>
            <a:off x="10104622" y="1588848"/>
            <a:ext cx="1208264" cy="12019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AE42F13C-788F-C853-E7A6-3E02EEB8AD9E}"/>
              </a:ext>
            </a:extLst>
          </p:cNvPr>
          <p:cNvGrpSpPr/>
          <p:nvPr/>
        </p:nvGrpSpPr>
        <p:grpSpPr>
          <a:xfrm>
            <a:off x="10056381" y="1548193"/>
            <a:ext cx="1291877" cy="1163751"/>
            <a:chOff x="3227860" y="360030"/>
            <a:chExt cx="1291877" cy="1163751"/>
          </a:xfrm>
        </p:grpSpPr>
        <p:pic>
          <p:nvPicPr>
            <p:cNvPr id="1147" name="Graphic 1146">
              <a:extLst>
                <a:ext uri="{FF2B5EF4-FFF2-40B4-BE49-F238E27FC236}">
                  <a16:creationId xmlns:a16="http://schemas.microsoft.com/office/drawing/2014/main" id="{56EC52CC-2E88-D7C7-8ABB-0C94EC3E0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0244" t="2955" r="10244" b="7709"/>
            <a:stretch/>
          </p:blipFill>
          <p:spPr>
            <a:xfrm>
              <a:off x="3607057" y="924364"/>
              <a:ext cx="533482" cy="599417"/>
            </a:xfrm>
            <a:prstGeom prst="rect">
              <a:avLst/>
            </a:prstGeom>
          </p:spPr>
        </p:pic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962EB752-2D02-2B93-8577-6CB970D26FAC}"/>
                </a:ext>
              </a:extLst>
            </p:cNvPr>
            <p:cNvSpPr txBox="1"/>
            <p:nvPr/>
          </p:nvSpPr>
          <p:spPr>
            <a:xfrm>
              <a:off x="32278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SCITT Ledger</a:t>
              </a:r>
            </a:p>
            <a:p>
              <a:pPr algn="ctr"/>
              <a:r>
                <a:rPr lang="en-US" sz="1100" dirty="0"/>
                <a:t>Verifiable Data Structure</a:t>
              </a:r>
            </a:p>
          </p:txBody>
        </p:sp>
      </p:grpSp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C4B65B2F-6092-3A67-E452-F69E1DC52007}"/>
              </a:ext>
            </a:extLst>
          </p:cNvPr>
          <p:cNvGrpSpPr/>
          <p:nvPr/>
        </p:nvGrpSpPr>
        <p:grpSpPr>
          <a:xfrm>
            <a:off x="10021009" y="2799001"/>
            <a:ext cx="1291877" cy="1101317"/>
            <a:chOff x="4559060" y="360030"/>
            <a:chExt cx="1291877" cy="1101317"/>
          </a:xfrm>
        </p:grpSpPr>
        <p:sp>
          <p:nvSpPr>
            <p:cNvPr id="1150" name="Flowchart: Magnetic Disk 1149">
              <a:extLst>
                <a:ext uri="{FF2B5EF4-FFF2-40B4-BE49-F238E27FC236}">
                  <a16:creationId xmlns:a16="http://schemas.microsoft.com/office/drawing/2014/main" id="{09FAC0E9-06FF-56C7-1FD2-8EDA2030A779}"/>
                </a:ext>
              </a:extLst>
            </p:cNvPr>
            <p:cNvSpPr/>
            <p:nvPr/>
          </p:nvSpPr>
          <p:spPr>
            <a:xfrm>
              <a:off x="4902885" y="1006361"/>
              <a:ext cx="604226" cy="454986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6FD6C65A-BE3F-C66C-033D-CE051016C0AF}"/>
                </a:ext>
              </a:extLst>
            </p:cNvPr>
            <p:cNvSpPr txBox="1"/>
            <p:nvPr/>
          </p:nvSpPr>
          <p:spPr>
            <a:xfrm>
              <a:off x="45590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MetaData</a:t>
              </a:r>
              <a:endParaRPr lang="en-US" sz="1400" b="1" dirty="0"/>
            </a:p>
            <a:p>
              <a:pPr algn="ctr"/>
              <a:r>
                <a:rPr lang="en-US" sz="1100" dirty="0"/>
                <a:t>Indexable Structures (</a:t>
              </a:r>
              <a:r>
                <a:rPr lang="en-US" sz="1100" dirty="0" err="1"/>
                <a:t>json</a:t>
              </a:r>
              <a:r>
                <a:rPr lang="en-US" sz="1100" dirty="0"/>
                <a:t>)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11EAE75A-7287-A862-CCF1-E5616A1B0170}"/>
              </a:ext>
            </a:extLst>
          </p:cNvPr>
          <p:cNvGrpSpPr/>
          <p:nvPr/>
        </p:nvGrpSpPr>
        <p:grpSpPr>
          <a:xfrm>
            <a:off x="10021008" y="4003280"/>
            <a:ext cx="1291877" cy="1030587"/>
            <a:chOff x="5811614" y="360030"/>
            <a:chExt cx="1291877" cy="1030587"/>
          </a:xfrm>
        </p:grpSpPr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A29640BE-D13B-1234-11BA-B418BF6FD4D9}"/>
                </a:ext>
              </a:extLst>
            </p:cNvPr>
            <p:cNvGrpSpPr/>
            <p:nvPr/>
          </p:nvGrpSpPr>
          <p:grpSpPr>
            <a:xfrm>
              <a:off x="6121791" y="815016"/>
              <a:ext cx="662806" cy="575601"/>
              <a:chOff x="7098876" y="1182643"/>
              <a:chExt cx="662806" cy="575601"/>
            </a:xfrm>
          </p:grpSpPr>
          <p:sp>
            <p:nvSpPr>
              <p:cNvPr id="1155" name="Hexagon 1154">
                <a:extLst>
                  <a:ext uri="{FF2B5EF4-FFF2-40B4-BE49-F238E27FC236}">
                    <a16:creationId xmlns:a16="http://schemas.microsoft.com/office/drawing/2014/main" id="{EA00A5DF-A68C-5E15-0788-3E64334636BF}"/>
                  </a:ext>
                </a:extLst>
              </p:cNvPr>
              <p:cNvSpPr/>
              <p:nvPr/>
            </p:nvSpPr>
            <p:spPr>
              <a:xfrm>
                <a:off x="7098876" y="1182643"/>
                <a:ext cx="662806" cy="575601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: Folded Corner 1155">
                <a:extLst>
                  <a:ext uri="{FF2B5EF4-FFF2-40B4-BE49-F238E27FC236}">
                    <a16:creationId xmlns:a16="http://schemas.microsoft.com/office/drawing/2014/main" id="{59CB9A7C-C052-393A-7C4C-16E032DDC706}"/>
                  </a:ext>
                </a:extLst>
              </p:cNvPr>
              <p:cNvSpPr/>
              <p:nvPr/>
            </p:nvSpPr>
            <p:spPr>
              <a:xfrm flipV="1">
                <a:off x="7279697" y="1318776"/>
                <a:ext cx="301164" cy="298385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>
                    <a:rot lat="0" lon="0" rev="10800000"/>
                  </a:camera>
                  <a:lightRig rig="threePt" dir="t"/>
                </a:scene3d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7457A23-6176-6DA5-267A-9ED35123E7E4}"/>
                </a:ext>
              </a:extLst>
            </p:cNvPr>
            <p:cNvSpPr txBox="1"/>
            <p:nvPr/>
          </p:nvSpPr>
          <p:spPr>
            <a:xfrm>
              <a:off x="5811614" y="360030"/>
              <a:ext cx="129187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Blob Storage</a:t>
              </a:r>
            </a:p>
            <a:p>
              <a:pPr algn="ctr"/>
              <a:r>
                <a:rPr lang="en-US" sz="1100" dirty="0"/>
                <a:t>Raw Data</a:t>
              </a:r>
            </a:p>
          </p:txBody>
        </p:sp>
      </p:grpSp>
      <p:sp>
        <p:nvSpPr>
          <p:cNvPr id="1165" name="Rectangle: Rounded Corners 1164">
            <a:extLst>
              <a:ext uri="{FF2B5EF4-FFF2-40B4-BE49-F238E27FC236}">
                <a16:creationId xmlns:a16="http://schemas.microsoft.com/office/drawing/2014/main" id="{E906AD6C-482E-46C8-850A-5B7EB7FD16C0}"/>
              </a:ext>
            </a:extLst>
          </p:cNvPr>
          <p:cNvSpPr/>
          <p:nvPr/>
        </p:nvSpPr>
        <p:spPr>
          <a:xfrm>
            <a:off x="9853566" y="1420082"/>
            <a:ext cx="2069470" cy="37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Transparency Service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72D93B-9F90-8035-2CAD-43ABF3D883E7}"/>
              </a:ext>
            </a:extLst>
          </p:cNvPr>
          <p:cNvGrpSpPr/>
          <p:nvPr/>
        </p:nvGrpSpPr>
        <p:grpSpPr>
          <a:xfrm>
            <a:off x="3522922" y="5637336"/>
            <a:ext cx="1737843" cy="1025013"/>
            <a:chOff x="3522922" y="5637336"/>
            <a:chExt cx="1737843" cy="1025013"/>
          </a:xfrm>
        </p:grpSpPr>
        <p:cxnSp>
          <p:nvCxnSpPr>
            <p:cNvPr id="1169" name="Straight Arrow Connector 1168">
              <a:extLst>
                <a:ext uri="{FF2B5EF4-FFF2-40B4-BE49-F238E27FC236}">
                  <a16:creationId xmlns:a16="http://schemas.microsoft.com/office/drawing/2014/main" id="{B13C895E-C5FF-BA25-7361-A2D36132AA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5979125"/>
              <a:ext cx="53210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Arrow Connector 1173">
              <a:extLst>
                <a:ext uri="{FF2B5EF4-FFF2-40B4-BE49-F238E27FC236}">
                  <a16:creationId xmlns:a16="http://schemas.microsoft.com/office/drawing/2014/main" id="{226FBAE7-EED3-8487-A1AC-59FF08C09A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164863"/>
              <a:ext cx="5321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>
              <a:extLst>
                <a:ext uri="{FF2B5EF4-FFF2-40B4-BE49-F238E27FC236}">
                  <a16:creationId xmlns:a16="http://schemas.microsoft.com/office/drawing/2014/main" id="{989CF2E0-BCB0-3482-674A-178239FF60D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350601"/>
              <a:ext cx="532108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Arrow Connector 1175">
              <a:extLst>
                <a:ext uri="{FF2B5EF4-FFF2-40B4-BE49-F238E27FC236}">
                  <a16:creationId xmlns:a16="http://schemas.microsoft.com/office/drawing/2014/main" id="{6AF90308-9708-AD0C-DDFE-E5F184ECC54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89" y="6536339"/>
              <a:ext cx="532108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FD577D71-7B27-79EF-6FCC-6BED9748C64A}"/>
                </a:ext>
              </a:extLst>
            </p:cNvPr>
            <p:cNvSpPr txBox="1"/>
            <p:nvPr/>
          </p:nvSpPr>
          <p:spPr>
            <a:xfrm>
              <a:off x="3538454" y="5852605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Most relevant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5C953090-813B-6BD4-5022-DB99D7C1D5D7}"/>
                </a:ext>
              </a:extLst>
            </p:cNvPr>
            <p:cNvSpPr txBox="1"/>
            <p:nvPr/>
          </p:nvSpPr>
          <p:spPr>
            <a:xfrm>
              <a:off x="3538454" y="6044401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Possible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6BA6F1DB-657A-F5C1-112A-153F90F0F4D7}"/>
                </a:ext>
              </a:extLst>
            </p:cNvPr>
            <p:cNvSpPr txBox="1"/>
            <p:nvPr/>
          </p:nvSpPr>
          <p:spPr>
            <a:xfrm>
              <a:off x="3531855" y="6230391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Least relevant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22F5027E-2544-3256-5BD2-50DA01573D39}"/>
                </a:ext>
              </a:extLst>
            </p:cNvPr>
            <p:cNvSpPr txBox="1"/>
            <p:nvPr/>
          </p:nvSpPr>
          <p:spPr>
            <a:xfrm>
              <a:off x="3531854" y="6416128"/>
              <a:ext cx="10826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Least likely</a:t>
              </a:r>
            </a:p>
          </p:txBody>
        </p:sp>
        <p:sp>
          <p:nvSpPr>
            <p:cNvPr id="1182" name="Rectangle: Rounded Corners 1181">
              <a:extLst>
                <a:ext uri="{FF2B5EF4-FFF2-40B4-BE49-F238E27FC236}">
                  <a16:creationId xmlns:a16="http://schemas.microsoft.com/office/drawing/2014/main" id="{434C5427-A215-487B-A1CE-06C51B3BA70D}"/>
                </a:ext>
              </a:extLst>
            </p:cNvPr>
            <p:cNvSpPr/>
            <p:nvPr/>
          </p:nvSpPr>
          <p:spPr>
            <a:xfrm>
              <a:off x="3522922" y="5637336"/>
              <a:ext cx="1737843" cy="1025013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</a:rPr>
                <a:t>Legend</a:t>
              </a:r>
            </a:p>
          </p:txBody>
        </p: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EE1ED285-C97D-4AAB-038C-B04AE96416C5}"/>
              </a:ext>
            </a:extLst>
          </p:cNvPr>
          <p:cNvGrpSpPr/>
          <p:nvPr/>
        </p:nvGrpSpPr>
        <p:grpSpPr>
          <a:xfrm>
            <a:off x="10562360" y="2173491"/>
            <a:ext cx="302224" cy="90436"/>
            <a:chOff x="8814904" y="-416485"/>
            <a:chExt cx="395560" cy="118365"/>
          </a:xfrm>
        </p:grpSpPr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2AA7CE62-1B8C-C44E-2838-3444D469E7AB}"/>
                </a:ext>
              </a:extLst>
            </p:cNvPr>
            <p:cNvSpPr/>
            <p:nvPr/>
          </p:nvSpPr>
          <p:spPr>
            <a:xfrm>
              <a:off x="8814904" y="-416485"/>
              <a:ext cx="395559" cy="118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7" name="Graphic 1186">
              <a:extLst>
                <a:ext uri="{FF2B5EF4-FFF2-40B4-BE49-F238E27FC236}">
                  <a16:creationId xmlns:a16="http://schemas.microsoft.com/office/drawing/2014/main" id="{3781C490-15A3-504A-CC62-579DC1F0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41806" y="-416485"/>
              <a:ext cx="368658" cy="118365"/>
            </a:xfrm>
            <a:prstGeom prst="rect">
              <a:avLst/>
            </a:prstGeom>
          </p:spPr>
        </p:pic>
      </p:grpSp>
      <p:pic>
        <p:nvPicPr>
          <p:cNvPr id="1191" name="Graphic 1190">
            <a:extLst>
              <a:ext uri="{FF2B5EF4-FFF2-40B4-BE49-F238E27FC236}">
                <a16:creationId xmlns:a16="http://schemas.microsoft.com/office/drawing/2014/main" id="{79F8B4AE-5A43-C08A-F51E-B414463EA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06799" y="3642498"/>
            <a:ext cx="527060" cy="97698"/>
          </a:xfrm>
          <a:prstGeom prst="rect">
            <a:avLst/>
          </a:prstGeom>
        </p:spPr>
      </p:pic>
      <p:pic>
        <p:nvPicPr>
          <p:cNvPr id="1199" name="Graphic 1198">
            <a:extLst>
              <a:ext uri="{FF2B5EF4-FFF2-40B4-BE49-F238E27FC236}">
                <a16:creationId xmlns:a16="http://schemas.microsoft.com/office/drawing/2014/main" id="{10766996-8EDB-70F0-C81D-411C7E4AD6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9960" y="4622573"/>
            <a:ext cx="134013" cy="100171"/>
          </a:xfrm>
          <a:prstGeom prst="rect">
            <a:avLst/>
          </a:prstGeom>
        </p:spPr>
      </p:pic>
      <p:pic>
        <p:nvPicPr>
          <p:cNvPr id="1200" name="Graphic 1199">
            <a:extLst>
              <a:ext uri="{FF2B5EF4-FFF2-40B4-BE49-F238E27FC236}">
                <a16:creationId xmlns:a16="http://schemas.microsoft.com/office/drawing/2014/main" id="{F30444FE-E1B6-8FDB-502C-567D3F1DA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595228" y="4746397"/>
            <a:ext cx="117768" cy="100171"/>
          </a:xfrm>
          <a:prstGeom prst="rect">
            <a:avLst/>
          </a:prstGeom>
        </p:spPr>
      </p:pic>
      <p:pic>
        <p:nvPicPr>
          <p:cNvPr id="4" name="Graphic 3" descr="Document outline">
            <a:extLst>
              <a:ext uri="{FF2B5EF4-FFF2-40B4-BE49-F238E27FC236}">
                <a16:creationId xmlns:a16="http://schemas.microsoft.com/office/drawing/2014/main" id="{14AD46D9-D90A-A10A-BB68-C6083CE80B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9975" y="2116537"/>
            <a:ext cx="426826" cy="426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A2C7D-C6D7-4C60-5A5A-E60D69230E29}"/>
              </a:ext>
            </a:extLst>
          </p:cNvPr>
          <p:cNvSpPr txBox="1">
            <a:spLocks/>
          </p:cNvSpPr>
          <p:nvPr/>
        </p:nvSpPr>
        <p:spPr>
          <a:xfrm>
            <a:off x="790646" y="2116537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File</a:t>
            </a:r>
          </a:p>
        </p:txBody>
      </p:sp>
      <p:pic>
        <p:nvPicPr>
          <p:cNvPr id="6" name="Graphic 5" descr="Filing Box Archive outline">
            <a:extLst>
              <a:ext uri="{FF2B5EF4-FFF2-40B4-BE49-F238E27FC236}">
                <a16:creationId xmlns:a16="http://schemas.microsoft.com/office/drawing/2014/main" id="{89FD847C-3C75-94B3-CDEA-A3B51353BA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9975" y="3328560"/>
            <a:ext cx="426826" cy="426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D6118D-A5A0-14BB-ED67-BC99225A34D8}"/>
              </a:ext>
            </a:extLst>
          </p:cNvPr>
          <p:cNvSpPr txBox="1">
            <a:spLocks/>
          </p:cNvSpPr>
          <p:nvPr/>
        </p:nvSpPr>
        <p:spPr>
          <a:xfrm>
            <a:off x="790646" y="3328560"/>
            <a:ext cx="265315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Collections of files</a:t>
            </a:r>
            <a:br>
              <a:rPr lang="en-US" dirty="0"/>
            </a:br>
            <a:r>
              <a:rPr lang="en-US" sz="1400" dirty="0"/>
              <a:t>large and/or small</a:t>
            </a:r>
            <a:br>
              <a:rPr lang="en-US" sz="1400" dirty="0"/>
            </a:br>
            <a:r>
              <a:rPr lang="en-US" sz="1100" dirty="0"/>
              <a:t>Likely packaged in another file (zip/tar) or referenced by a manifest</a:t>
            </a:r>
          </a:p>
        </p:txBody>
      </p:sp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93B2EC51-3062-D0E0-B067-7E0EBEAFDF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9975" y="2791798"/>
            <a:ext cx="426826" cy="426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753CF-63FB-09C7-DD05-A6DB87806CAE}"/>
              </a:ext>
            </a:extLst>
          </p:cNvPr>
          <p:cNvSpPr txBox="1">
            <a:spLocks/>
          </p:cNvSpPr>
          <p:nvPr/>
        </p:nvSpPr>
        <p:spPr>
          <a:xfrm>
            <a:off x="790646" y="2791798"/>
            <a:ext cx="108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file</a:t>
            </a:r>
          </a:p>
        </p:txBody>
      </p:sp>
      <p:pic>
        <p:nvPicPr>
          <p:cNvPr id="12" name="Graphic 11" descr="Paperclip outline">
            <a:extLst>
              <a:ext uri="{FF2B5EF4-FFF2-40B4-BE49-F238E27FC236}">
                <a16:creationId xmlns:a16="http://schemas.microsoft.com/office/drawing/2014/main" id="{A2EA48AC-B52E-4A0B-BCFE-07BD9FFC9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9975" y="4207936"/>
            <a:ext cx="426826" cy="426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1F852-4E90-4E8A-17AC-DE2A07982147}"/>
              </a:ext>
            </a:extLst>
          </p:cNvPr>
          <p:cNvSpPr txBox="1">
            <a:spLocks/>
          </p:cNvSpPr>
          <p:nvPr/>
        </p:nvSpPr>
        <p:spPr>
          <a:xfrm>
            <a:off x="790647" y="4207936"/>
            <a:ext cx="26531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by Reference: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URI to the location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: docker image,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npm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package,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vcon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youtube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video</a:t>
            </a:r>
            <a:endParaRPr lang="en-US" dirty="0"/>
          </a:p>
        </p:txBody>
      </p:sp>
      <p:pic>
        <p:nvPicPr>
          <p:cNvPr id="22" name="Graphic 21" descr="Morse Code outline">
            <a:extLst>
              <a:ext uri="{FF2B5EF4-FFF2-40B4-BE49-F238E27FC236}">
                <a16:creationId xmlns:a16="http://schemas.microsoft.com/office/drawing/2014/main" id="{22816D8A-5753-CF99-C81E-93283AE4D4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59975" y="1441276"/>
            <a:ext cx="426826" cy="426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BE5254-0FAA-23A2-3345-E429E9EF8717}"/>
              </a:ext>
            </a:extLst>
          </p:cNvPr>
          <p:cNvSpPr txBox="1">
            <a:spLocks/>
          </p:cNvSpPr>
          <p:nvPr/>
        </p:nvSpPr>
        <p:spPr>
          <a:xfrm>
            <a:off x="790646" y="1441276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Inline content (binary)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34704-7536-ADAE-82DE-C6D4D505D69B}"/>
              </a:ext>
            </a:extLst>
          </p:cNvPr>
          <p:cNvGrpSpPr/>
          <p:nvPr/>
        </p:nvGrpSpPr>
        <p:grpSpPr>
          <a:xfrm>
            <a:off x="288268" y="5073166"/>
            <a:ext cx="370240" cy="435568"/>
            <a:chOff x="6660398" y="1561278"/>
            <a:chExt cx="3072384" cy="36145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72B583A-E9DF-CF49-BD02-16C1A01B2D92}"/>
                </a:ext>
              </a:extLst>
            </p:cNvPr>
            <p:cNvSpPr/>
            <p:nvPr/>
          </p:nvSpPr>
          <p:spPr>
            <a:xfrm>
              <a:off x="6660398" y="2145184"/>
              <a:ext cx="3072384" cy="3030596"/>
            </a:xfrm>
            <a:prstGeom prst="roundRect">
              <a:avLst>
                <a:gd name="adj" fmla="val 6207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609B25D-3ED4-2AB2-F974-AE6CCC673526}"/>
                </a:ext>
              </a:extLst>
            </p:cNvPr>
            <p:cNvSpPr/>
            <p:nvPr/>
          </p:nvSpPr>
          <p:spPr>
            <a:xfrm>
              <a:off x="7156982" y="1928794"/>
              <a:ext cx="2079217" cy="449152"/>
            </a:xfrm>
            <a:prstGeom prst="roundRect">
              <a:avLst>
                <a:gd name="adj" fmla="val 6207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61F533-C972-D2D9-727B-4267D7CA70AA}"/>
                </a:ext>
              </a:extLst>
            </p:cNvPr>
            <p:cNvGrpSpPr/>
            <p:nvPr/>
          </p:nvGrpSpPr>
          <p:grpSpPr>
            <a:xfrm>
              <a:off x="7156982" y="2932005"/>
              <a:ext cx="2097790" cy="1492666"/>
              <a:chOff x="7138408" y="2945154"/>
              <a:chExt cx="2097790" cy="1492666"/>
            </a:xfrm>
            <a:solidFill>
              <a:schemeClr val="tx1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1058F68-56C5-04D9-2605-FECC67762B94}"/>
                  </a:ext>
                </a:extLst>
              </p:cNvPr>
              <p:cNvSpPr/>
              <p:nvPr/>
            </p:nvSpPr>
            <p:spPr>
              <a:xfrm>
                <a:off x="7138408" y="2945154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8BFD7C-4A43-2EB6-974F-0D0330664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3085362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8563B19-B2E2-EFCE-28BA-E24F36E9E70F}"/>
                  </a:ext>
                </a:extLst>
              </p:cNvPr>
              <p:cNvSpPr/>
              <p:nvPr/>
            </p:nvSpPr>
            <p:spPr>
              <a:xfrm>
                <a:off x="7138408" y="3551279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33AC14-12EE-F673-E0FA-42FA642B3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3691487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D320699-FCB9-070A-6F50-049EBF1A9050}"/>
                  </a:ext>
                </a:extLst>
              </p:cNvPr>
              <p:cNvSpPr/>
              <p:nvPr/>
            </p:nvSpPr>
            <p:spPr>
              <a:xfrm>
                <a:off x="7138408" y="4157404"/>
                <a:ext cx="280416" cy="28041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9657838-0923-34AF-DA6B-662D92B91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6671" y="4297612"/>
                <a:ext cx="1539527" cy="0"/>
              </a:xfrm>
              <a:prstGeom prst="line">
                <a:avLst/>
              </a:prstGeom>
              <a:grpFill/>
              <a:ln w="28575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A6E0C2-BD7D-FA64-3421-603C31F40643}"/>
                </a:ext>
              </a:extLst>
            </p:cNvPr>
            <p:cNvSpPr/>
            <p:nvPr/>
          </p:nvSpPr>
          <p:spPr>
            <a:xfrm>
              <a:off x="7705958" y="1561278"/>
              <a:ext cx="990384" cy="369331"/>
            </a:xfrm>
            <a:custGeom>
              <a:avLst/>
              <a:gdLst>
                <a:gd name="connsiteX0" fmla="*/ 495192 w 990384"/>
                <a:gd name="connsiteY0" fmla="*/ 0 h 369331"/>
                <a:gd name="connsiteX1" fmla="*/ 974322 w 990384"/>
                <a:gd name="connsiteY1" fmla="*/ 317589 h 369331"/>
                <a:gd name="connsiteX2" fmla="*/ 990384 w 990384"/>
                <a:gd name="connsiteY2" fmla="*/ 369331 h 369331"/>
                <a:gd name="connsiteX3" fmla="*/ 0 w 990384"/>
                <a:gd name="connsiteY3" fmla="*/ 369331 h 369331"/>
                <a:gd name="connsiteX4" fmla="*/ 16062 w 990384"/>
                <a:gd name="connsiteY4" fmla="*/ 317589 h 369331"/>
                <a:gd name="connsiteX5" fmla="*/ 495192 w 990384"/>
                <a:gd name="connsiteY5" fmla="*/ 0 h 36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384" h="369331">
                  <a:moveTo>
                    <a:pt x="495192" y="0"/>
                  </a:moveTo>
                  <a:cubicBezTo>
                    <a:pt x="710581" y="0"/>
                    <a:pt x="895383" y="130955"/>
                    <a:pt x="974322" y="317589"/>
                  </a:cubicBezTo>
                  <a:lnTo>
                    <a:pt x="990384" y="369331"/>
                  </a:lnTo>
                  <a:lnTo>
                    <a:pt x="0" y="369331"/>
                  </a:lnTo>
                  <a:lnTo>
                    <a:pt x="16062" y="317589"/>
                  </a:lnTo>
                  <a:cubicBezTo>
                    <a:pt x="95001" y="130955"/>
                    <a:pt x="279803" y="0"/>
                    <a:pt x="495192" y="0"/>
                  </a:cubicBez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2CFE632-FF8D-12F1-5CBF-0D5D49937D25}"/>
              </a:ext>
            </a:extLst>
          </p:cNvPr>
          <p:cNvSpPr txBox="1">
            <a:spLocks/>
          </p:cNvSpPr>
          <p:nvPr/>
        </p:nvSpPr>
        <p:spPr>
          <a:xfrm>
            <a:off x="790647" y="5073166"/>
            <a:ext cx="265315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Manifest: </a:t>
            </a:r>
            <a:r>
              <a:rPr lang="en-US" sz="1400" dirty="0"/>
              <a:t>Collections of files, </a:t>
            </a:r>
            <a:br>
              <a:rPr lang="en-US" sz="1400" dirty="0"/>
            </a:br>
            <a:r>
              <a:rPr lang="en-US" sz="1400" dirty="0"/>
              <a:t>each referenced by a unique id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eg</a:t>
            </a:r>
            <a:r>
              <a:rPr lang="en-US" sz="1400" dirty="0"/>
              <a:t>: 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docker image,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npm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package,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vcon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Aptos" panose="02110004020202020204"/>
              </a:rPr>
              <a:t>youtube</a:t>
            </a:r>
            <a:r>
              <a:rPr lang="en-US" sz="1400" dirty="0">
                <a:solidFill>
                  <a:prstClr val="black"/>
                </a:solidFill>
                <a:latin typeface="Aptos" panose="02110004020202020204"/>
              </a:rPr>
              <a:t> video)</a:t>
            </a:r>
            <a:endParaRPr lang="en-US" sz="14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69B1C06-AC75-D2AD-17AA-BFE92E0DE2AC}"/>
              </a:ext>
            </a:extLst>
          </p:cNvPr>
          <p:cNvSpPr/>
          <p:nvPr/>
        </p:nvSpPr>
        <p:spPr>
          <a:xfrm rot="5400000">
            <a:off x="3187424" y="3448164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DBC4C87-4DCE-FA04-B361-CAD6C82A79D0}"/>
              </a:ext>
            </a:extLst>
          </p:cNvPr>
          <p:cNvSpPr/>
          <p:nvPr/>
        </p:nvSpPr>
        <p:spPr>
          <a:xfrm rot="5400000">
            <a:off x="3187424" y="2911402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C4C8190-6DD9-4216-0DC3-6FF0E991380D}"/>
              </a:ext>
            </a:extLst>
          </p:cNvPr>
          <p:cNvSpPr/>
          <p:nvPr/>
        </p:nvSpPr>
        <p:spPr>
          <a:xfrm rot="5400000">
            <a:off x="3187424" y="2236141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B3224B92-B3C2-D201-4EA2-34F31009A9D0}"/>
              </a:ext>
            </a:extLst>
          </p:cNvPr>
          <p:cNvSpPr/>
          <p:nvPr/>
        </p:nvSpPr>
        <p:spPr>
          <a:xfrm rot="5400000">
            <a:off x="3187424" y="1560880"/>
            <a:ext cx="215010" cy="18535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External Storage">
            <a:extLst>
              <a:ext uri="{FF2B5EF4-FFF2-40B4-BE49-F238E27FC236}">
                <a16:creationId xmlns:a16="http://schemas.microsoft.com/office/drawing/2014/main" id="{C6CFF365-7BE2-1E9F-E905-2A300F297307}"/>
              </a:ext>
            </a:extLst>
          </p:cNvPr>
          <p:cNvGrpSpPr/>
          <p:nvPr/>
        </p:nvGrpSpPr>
        <p:grpSpPr>
          <a:xfrm>
            <a:off x="9886346" y="5373954"/>
            <a:ext cx="1521052" cy="1222109"/>
            <a:chOff x="9886346" y="5373954"/>
            <a:chExt cx="1521052" cy="12221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0EC94E-5F70-A384-465E-AF59C4604919}"/>
                </a:ext>
              </a:extLst>
            </p:cNvPr>
            <p:cNvGrpSpPr/>
            <p:nvPr/>
          </p:nvGrpSpPr>
          <p:grpSpPr>
            <a:xfrm>
              <a:off x="9886346" y="5373954"/>
              <a:ext cx="1521052" cy="1222109"/>
              <a:chOff x="9886346" y="5373954"/>
              <a:chExt cx="1521052" cy="1222109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74FD73-17A7-16B9-D2AD-D4E94ABF125E}"/>
                  </a:ext>
                </a:extLst>
              </p:cNvPr>
              <p:cNvSpPr/>
              <p:nvPr/>
            </p:nvSpPr>
            <p:spPr>
              <a:xfrm>
                <a:off x="9936107" y="5373954"/>
                <a:ext cx="1471291" cy="1222109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5FFA8D-61CA-E5CF-6251-BDC6A17A255A}"/>
                  </a:ext>
                </a:extLst>
              </p:cNvPr>
              <p:cNvSpPr txBox="1"/>
              <p:nvPr/>
            </p:nvSpPr>
            <p:spPr>
              <a:xfrm>
                <a:off x="9886346" y="5395435"/>
                <a:ext cx="1521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External Storage</a:t>
                </a:r>
              </a:p>
            </p:txBody>
          </p:sp>
        </p:grpSp>
        <p:pic>
          <p:nvPicPr>
            <p:cNvPr id="11" name="Graphic 10" descr="Filing Box Archive outline">
              <a:extLst>
                <a:ext uri="{FF2B5EF4-FFF2-40B4-BE49-F238E27FC236}">
                  <a16:creationId xmlns:a16="http://schemas.microsoft.com/office/drawing/2014/main" id="{3D3BAA47-83D5-33BF-06B9-ECE2E0A4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32995" y="5621176"/>
              <a:ext cx="426826" cy="426826"/>
            </a:xfrm>
            <a:prstGeom prst="rect">
              <a:avLst/>
            </a:prstGeom>
          </p:spPr>
        </p:pic>
      </p:grpSp>
      <p:pic>
        <p:nvPicPr>
          <p:cNvPr id="15" name="DockerRegistry" descr="Docker Container Icon #346704 - Free Icons Library">
            <a:extLst>
              <a:ext uri="{FF2B5EF4-FFF2-40B4-BE49-F238E27FC236}">
                <a16:creationId xmlns:a16="http://schemas.microsoft.com/office/drawing/2014/main" id="{344E916E-5500-CA1B-EC28-D3C2C3CE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8" y="5606013"/>
            <a:ext cx="652279" cy="5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B0BC24-3B08-98F8-4191-232F8DA78A6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909582" y="5712663"/>
            <a:ext cx="284675" cy="281072"/>
          </a:xfrm>
          <a:prstGeom prst="rect">
            <a:avLst/>
          </a:prstGeom>
        </p:spPr>
      </p:pic>
      <p:pic>
        <p:nvPicPr>
          <p:cNvPr id="17" name="LLM" descr="File, file extension, file format, file type, llm icon">
            <a:extLst>
              <a:ext uri="{FF2B5EF4-FFF2-40B4-BE49-F238E27FC236}">
                <a16:creationId xmlns:a16="http://schemas.microsoft.com/office/drawing/2014/main" id="{80AD9F52-3B6E-59C1-C55B-FC47D3EA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07" y="6044972"/>
            <a:ext cx="389222" cy="3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npm">
            <a:extLst>
              <a:ext uri="{FF2B5EF4-FFF2-40B4-BE49-F238E27FC236}">
                <a16:creationId xmlns:a16="http://schemas.microsoft.com/office/drawing/2014/main" id="{92C8C4A5-3EBA-7129-B580-00939711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73" y="6115574"/>
            <a:ext cx="389222" cy="1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nuget" descr="Nuget, logo Ikon di Vector Logo">
            <a:extLst>
              <a:ext uri="{FF2B5EF4-FFF2-40B4-BE49-F238E27FC236}">
                <a16:creationId xmlns:a16="http://schemas.microsoft.com/office/drawing/2014/main" id="{92D393EA-55AD-4E2F-3FE8-FDCE290F5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1268" r="7172" b="20398"/>
          <a:stretch/>
        </p:blipFill>
        <p:spPr bwMode="auto">
          <a:xfrm>
            <a:off x="10858229" y="6097777"/>
            <a:ext cx="467743" cy="1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C4FE2D-7276-5DE1-5826-666F12CD3D3E}"/>
              </a:ext>
            </a:extLst>
          </p:cNvPr>
          <p:cNvSpPr txBox="1"/>
          <p:nvPr/>
        </p:nvSpPr>
        <p:spPr>
          <a:xfrm>
            <a:off x="5469590" y="4241807"/>
            <a:ext cx="405783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Signed Statement Payload consistent across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Never wonder what size constraint will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Builds upon existing storage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Transparency Services can provide storage services, they just fill the payload-location with their storage </a:t>
            </a:r>
            <a:r>
              <a:rPr lang="en-US" sz="1600" dirty="0" err="1"/>
              <a:t>url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25" name="Inline">
            <a:extLst>
              <a:ext uri="{FF2B5EF4-FFF2-40B4-BE49-F238E27FC236}">
                <a16:creationId xmlns:a16="http://schemas.microsoft.com/office/drawing/2014/main" id="{89A69509-88C1-F828-2499-D93DE4C284D0}"/>
              </a:ext>
            </a:extLst>
          </p:cNvPr>
          <p:cNvGrpSpPr/>
          <p:nvPr/>
        </p:nvGrpSpPr>
        <p:grpSpPr>
          <a:xfrm>
            <a:off x="5042250" y="1551816"/>
            <a:ext cx="4559238" cy="877163"/>
            <a:chOff x="5043861" y="1551816"/>
            <a:chExt cx="4559238" cy="8771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CED15E-9839-EE99-8321-0ADDE201288F}"/>
                </a:ext>
              </a:extLst>
            </p:cNvPr>
            <p:cNvGrpSpPr/>
            <p:nvPr/>
          </p:nvGrpSpPr>
          <p:grpSpPr>
            <a:xfrm>
              <a:off x="5043861" y="1551816"/>
              <a:ext cx="578874" cy="250522"/>
              <a:chOff x="5788157" y="1533829"/>
              <a:chExt cx="578874" cy="250522"/>
            </a:xfrm>
          </p:grpSpPr>
          <p:pic>
            <p:nvPicPr>
              <p:cNvPr id="28" name="Graphic 27" descr="Morse Code outline">
                <a:extLst>
                  <a:ext uri="{FF2B5EF4-FFF2-40B4-BE49-F238E27FC236}">
                    <a16:creationId xmlns:a16="http://schemas.microsoft.com/office/drawing/2014/main" id="{AB8A95D8-591D-9FF6-0CDE-AC0AD791F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rcRect t="20653" b="20653"/>
              <a:stretch/>
            </p:blipFill>
            <p:spPr>
              <a:xfrm>
                <a:off x="5864181" y="1533829"/>
                <a:ext cx="426826" cy="250520"/>
              </a:xfrm>
              <a:prstGeom prst="rect">
                <a:avLst/>
              </a:prstGeom>
            </p:spPr>
          </p:pic>
          <p:sp>
            <p:nvSpPr>
              <p:cNvPr id="30" name="Left Bracket 29">
                <a:extLst>
                  <a:ext uri="{FF2B5EF4-FFF2-40B4-BE49-F238E27FC236}">
                    <a16:creationId xmlns:a16="http://schemas.microsoft.com/office/drawing/2014/main" id="{0179DA1E-B635-0CA5-A480-27A40522A7F3}"/>
                  </a:ext>
                </a:extLst>
              </p:cNvPr>
              <p:cNvSpPr/>
              <p:nvPr/>
            </p:nvSpPr>
            <p:spPr>
              <a:xfrm>
                <a:off x="5788157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Left Bracket 30">
                <a:extLst>
                  <a:ext uri="{FF2B5EF4-FFF2-40B4-BE49-F238E27FC236}">
                    <a16:creationId xmlns:a16="http://schemas.microsoft.com/office/drawing/2014/main" id="{BCE1793E-8454-EF71-A75D-7D26725EE8B3}"/>
                  </a:ext>
                </a:extLst>
              </p:cNvPr>
              <p:cNvSpPr/>
              <p:nvPr/>
            </p:nvSpPr>
            <p:spPr>
              <a:xfrm flipH="1">
                <a:off x="6267450" y="1533829"/>
                <a:ext cx="99581" cy="250522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5D17FA-7CCF-3D82-BC2C-0352833257D4}"/>
                </a:ext>
              </a:extLst>
            </p:cNvPr>
            <p:cNvSpPr txBox="1"/>
            <p:nvPr/>
          </p:nvSpPr>
          <p:spPr>
            <a:xfrm>
              <a:off x="5711818" y="1551816"/>
              <a:ext cx="3891281" cy="877163"/>
            </a:xfrm>
            <a:prstGeom prst="rect">
              <a:avLst/>
            </a:prstGeom>
            <a:noFill/>
          </p:spPr>
          <p:txBody>
            <a:bodyPr wrap="square" tIns="0">
              <a:spAutoFit/>
            </a:bodyPr>
            <a:lstStyle/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Inline: 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&lt;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statement&gt;</a:t>
              </a:r>
            </a:p>
            <a:p>
              <a:pPr marL="742950" marR="0" lvl="0" indent="-7429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content-type: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Type of the payload (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json</a:t>
              </a:r>
              <a:r>
                <a:rPr lang="en-US" sz="1200" dirty="0">
                  <a:solidFill>
                    <a:prstClr val="black"/>
                  </a:solidFill>
                  <a:latin typeface="Aptos" panose="02110004020202020204"/>
                </a:rPr>
                <a:t>,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application/bin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, )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98A6AB-33E2-5B90-55F0-38C0893102C1}"/>
              </a:ext>
            </a:extLst>
          </p:cNvPr>
          <p:cNvCxnSpPr>
            <a:cxnSpLocks/>
          </p:cNvCxnSpPr>
          <p:nvPr/>
        </p:nvCxnSpPr>
        <p:spPr>
          <a:xfrm>
            <a:off x="3385995" y="1653557"/>
            <a:ext cx="1446829" cy="261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0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envelope">
            <a:extLst>
              <a:ext uri="{FF2B5EF4-FFF2-40B4-BE49-F238E27FC236}">
                <a16:creationId xmlns:a16="http://schemas.microsoft.com/office/drawing/2014/main" id="{4E2F510B-C457-4D04-3F29-E6915EECE851}"/>
              </a:ext>
            </a:extLst>
          </p:cNvPr>
          <p:cNvGrpSpPr/>
          <p:nvPr/>
        </p:nvGrpSpPr>
        <p:grpSpPr>
          <a:xfrm>
            <a:off x="2209492" y="1048890"/>
            <a:ext cx="5663278" cy="1651490"/>
            <a:chOff x="2209492" y="1048890"/>
            <a:chExt cx="5663278" cy="16514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1AFE1D-C1D8-AF5A-565E-FB79E9AC91BC}"/>
                </a:ext>
              </a:extLst>
            </p:cNvPr>
            <p:cNvSpPr/>
            <p:nvPr/>
          </p:nvSpPr>
          <p:spPr>
            <a:xfrm>
              <a:off x="2209492" y="1048890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ysClr val="windowText" lastClr="000000"/>
                  </a:solidFill>
                </a:rPr>
                <a:t>Envelope  : COSE_SIGN1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D8908-4AE8-D0E6-0BF4-9CB14AFC23D4}"/>
                </a:ext>
              </a:extLst>
            </p:cNvPr>
            <p:cNvSpPr txBox="1"/>
            <p:nvPr/>
          </p:nvSpPr>
          <p:spPr>
            <a:xfrm>
              <a:off x="2264093" y="1315385"/>
              <a:ext cx="474739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18(                                 / COSE Sign 1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[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h'a4012603...6d706c65',       / Protected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h’ea478a4g…..a20abe28’,       / Payload (hash)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h'79ada558...3a28bae4’,       / Signature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h’a023b128…..210gbaeh’        / Unprotected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)</a:t>
              </a:r>
            </a:p>
          </p:txBody>
        </p:sp>
      </p:grpSp>
      <p:grpSp>
        <p:nvGrpSpPr>
          <p:cNvPr id="85" name="protected-hdr">
            <a:extLst>
              <a:ext uri="{FF2B5EF4-FFF2-40B4-BE49-F238E27FC236}">
                <a16:creationId xmlns:a16="http://schemas.microsoft.com/office/drawing/2014/main" id="{A6D2383E-0710-0535-31C9-652CA96E3EB7}"/>
              </a:ext>
            </a:extLst>
          </p:cNvPr>
          <p:cNvGrpSpPr/>
          <p:nvPr/>
        </p:nvGrpSpPr>
        <p:grpSpPr>
          <a:xfrm>
            <a:off x="2611714" y="2926391"/>
            <a:ext cx="5308631" cy="2490526"/>
            <a:chOff x="2611714" y="2926391"/>
            <a:chExt cx="5308631" cy="2490526"/>
          </a:xfrm>
        </p:grpSpPr>
        <p:grpSp>
          <p:nvGrpSpPr>
            <p:cNvPr id="55" name="Protected Header">
              <a:extLst>
                <a:ext uri="{FF2B5EF4-FFF2-40B4-BE49-F238E27FC236}">
                  <a16:creationId xmlns:a16="http://schemas.microsoft.com/office/drawing/2014/main" id="{C43DA3F0-FCA9-7457-D089-1AB822480338}"/>
                </a:ext>
              </a:extLst>
            </p:cNvPr>
            <p:cNvGrpSpPr/>
            <p:nvPr/>
          </p:nvGrpSpPr>
          <p:grpSpPr>
            <a:xfrm>
              <a:off x="2611714" y="2926391"/>
              <a:ext cx="5308631" cy="2490526"/>
              <a:chOff x="-1086210" y="4114344"/>
              <a:chExt cx="4945868" cy="2490526"/>
            </a:xfrm>
          </p:grpSpPr>
          <p:sp>
            <p:nvSpPr>
              <p:cNvPr id="56" name="Rectangle: Rounded Corners 26">
                <a:extLst>
                  <a:ext uri="{FF2B5EF4-FFF2-40B4-BE49-F238E27FC236}">
                    <a16:creationId xmlns:a16="http://schemas.microsoft.com/office/drawing/2014/main" id="{8DCF3EEB-1571-6889-D800-ACCDDBCA6C2C}"/>
                  </a:ext>
                </a:extLst>
              </p:cNvPr>
              <p:cNvSpPr/>
              <p:nvPr/>
            </p:nvSpPr>
            <p:spPr>
              <a:xfrm>
                <a:off x="-1086210" y="4114344"/>
                <a:ext cx="4945868" cy="2490526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407577F-9FF1-8AD1-0631-8BCF1CE2D638}"/>
                  </a:ext>
                </a:extLst>
              </p:cNvPr>
              <p:cNvSpPr txBox="1"/>
              <p:nvPr/>
            </p:nvSpPr>
            <p:spPr>
              <a:xfrm>
                <a:off x="-1059262" y="4129671"/>
                <a:ext cx="2886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Protected_Header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2F24F-E158-6DB9-E590-79CC598F5247}"/>
                </a:ext>
              </a:extLst>
            </p:cNvPr>
            <p:cNvSpPr txBox="1"/>
            <p:nvPr/>
          </p:nvSpPr>
          <p:spPr>
            <a:xfrm>
              <a:off x="2649598" y="3350895"/>
              <a:ext cx="5113074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/ </a:t>
              </a:r>
              <a:r>
                <a:rPr lang="en-US" b="1" dirty="0"/>
                <a:t>Protected              </a:t>
              </a:r>
              <a:r>
                <a:rPr lang="en-US" dirty="0"/>
                <a:t>/</a:t>
              </a:r>
            </a:p>
            <a:p>
              <a:r>
                <a:rPr lang="en-US" dirty="0"/>
                <a:t>  1: -7,                        / Algorithm              /</a:t>
              </a:r>
            </a:p>
            <a:p>
              <a:r>
                <a:rPr lang="en-US" dirty="0"/>
                <a:t>  3: application/</a:t>
              </a:r>
              <a:r>
                <a:rPr lang="en-US" dirty="0" err="1"/>
                <a:t>vcon+json</a:t>
              </a:r>
              <a:r>
                <a:rPr lang="en-US" dirty="0"/>
                <a:t>,     / Content type           /</a:t>
              </a:r>
            </a:p>
            <a:p>
              <a:r>
                <a:rPr lang="en-US" dirty="0"/>
                <a:t>  4: h'50685f55...50523255',    / Key identifier         /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200" i="1" dirty="0">
                  <a:latin typeface="Consolas" panose="020B0609020204030204" pitchFamily="49" charset="0"/>
                </a:rPr>
                <a:t>-42,</a:t>
              </a:r>
              <a:r>
                <a:rPr lang="en-US" sz="1200" dirty="0">
                  <a:latin typeface="Consolas" panose="020B0609020204030204" pitchFamily="49" charset="0"/>
                </a:rPr>
                <a:t>                           /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payload-hash-</a:t>
              </a:r>
              <a:r>
                <a:rPr lang="en-US" sz="1200" dirty="0">
                  <a:solidFill>
                    <a:prstClr val="black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sz="12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lgorithm</a:t>
              </a:r>
              <a:r>
                <a:rPr lang="en-US" sz="1200" dirty="0">
                  <a:latin typeface="Consolas" panose="020B0609020204030204" pitchFamily="49" charset="0"/>
                </a:rPr>
                <a:t> /</a:t>
              </a:r>
              <a:r>
                <a:rPr lang="en-US" dirty="0"/>
                <a:t>  </a:t>
              </a:r>
            </a:p>
            <a:p>
              <a:r>
                <a:rPr lang="en-US" dirty="0"/>
                <a:t>  15: {                         / CWT Claims             /</a:t>
              </a:r>
            </a:p>
            <a:p>
              <a:r>
                <a:rPr lang="en-US" dirty="0"/>
                <a:t>    1: </a:t>
              </a:r>
              <a:r>
                <a:rPr lang="en-US" dirty="0" err="1"/>
                <a:t>software.vendor.example</a:t>
              </a:r>
              <a:r>
                <a:rPr lang="en-US" dirty="0"/>
                <a:t>, / Issuer                 /</a:t>
              </a:r>
            </a:p>
            <a:p>
              <a:r>
                <a:rPr lang="en-US" dirty="0"/>
                <a:t>    2: </a:t>
              </a:r>
              <a:r>
                <a:rPr lang="en-US" dirty="0" err="1"/>
                <a:t>vendor.product.example</a:t>
              </a:r>
              <a:r>
                <a:rPr lang="en-US" dirty="0"/>
                <a:t>,  / Subject                /</a:t>
              </a:r>
            </a:p>
            <a:p>
              <a:r>
                <a:rPr lang="en-US" dirty="0"/>
                <a:t>  }</a:t>
              </a:r>
            </a:p>
            <a:p>
              <a:r>
                <a:rPr lang="en-US" dirty="0"/>
                <a:t>}</a:t>
              </a:r>
            </a:p>
          </p:txBody>
        </p:sp>
      </p:grpSp>
      <p:grpSp>
        <p:nvGrpSpPr>
          <p:cNvPr id="89" name="unprotected-hdr">
            <a:extLst>
              <a:ext uri="{FF2B5EF4-FFF2-40B4-BE49-F238E27FC236}">
                <a16:creationId xmlns:a16="http://schemas.microsoft.com/office/drawing/2014/main" id="{2745E157-6984-FA09-C6C6-3DA1862522B8}"/>
              </a:ext>
            </a:extLst>
          </p:cNvPr>
          <p:cNvGrpSpPr/>
          <p:nvPr/>
        </p:nvGrpSpPr>
        <p:grpSpPr>
          <a:xfrm>
            <a:off x="2638663" y="5655009"/>
            <a:ext cx="5321267" cy="1049992"/>
            <a:chOff x="2638663" y="5655009"/>
            <a:chExt cx="5321267" cy="1049992"/>
          </a:xfrm>
        </p:grpSpPr>
        <p:grpSp>
          <p:nvGrpSpPr>
            <p:cNvPr id="80" name="Unprotected Header">
              <a:extLst>
                <a:ext uri="{FF2B5EF4-FFF2-40B4-BE49-F238E27FC236}">
                  <a16:creationId xmlns:a16="http://schemas.microsoft.com/office/drawing/2014/main" id="{1DD77202-9BC7-180B-BDDD-5DB71BAB7486}"/>
                </a:ext>
              </a:extLst>
            </p:cNvPr>
            <p:cNvGrpSpPr/>
            <p:nvPr/>
          </p:nvGrpSpPr>
          <p:grpSpPr>
            <a:xfrm>
              <a:off x="2638663" y="5655009"/>
              <a:ext cx="5308630" cy="1049992"/>
              <a:chOff x="-1070971" y="4112545"/>
              <a:chExt cx="4918920" cy="1049992"/>
            </a:xfrm>
          </p:grpSpPr>
          <p:sp>
            <p:nvSpPr>
              <p:cNvPr id="81" name="Rectangle: Rounded Corners 26">
                <a:extLst>
                  <a:ext uri="{FF2B5EF4-FFF2-40B4-BE49-F238E27FC236}">
                    <a16:creationId xmlns:a16="http://schemas.microsoft.com/office/drawing/2014/main" id="{5432F6F7-652C-E7BA-FA8E-DDA0CA65457A}"/>
                  </a:ext>
                </a:extLst>
              </p:cNvPr>
              <p:cNvSpPr/>
              <p:nvPr/>
            </p:nvSpPr>
            <p:spPr>
              <a:xfrm>
                <a:off x="-1070971" y="4114344"/>
                <a:ext cx="4918920" cy="1048193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18828BC-FAF0-CE46-89AF-8276211D7EC9}"/>
                  </a:ext>
                </a:extLst>
              </p:cNvPr>
              <p:cNvSpPr txBox="1"/>
              <p:nvPr/>
            </p:nvSpPr>
            <p:spPr>
              <a:xfrm>
                <a:off x="-1059262" y="4112545"/>
                <a:ext cx="45837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err="1">
                    <a:solidFill>
                      <a:sysClr val="windowText" lastClr="000000"/>
                    </a:solidFill>
                  </a:rPr>
                  <a:t>Unprotected_Header</a:t>
                </a:r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C1307-522A-54B6-069E-0BB51C712EEE}"/>
                </a:ext>
              </a:extLst>
            </p:cNvPr>
            <p:cNvSpPr txBox="1"/>
            <p:nvPr/>
          </p:nvSpPr>
          <p:spPr>
            <a:xfrm>
              <a:off x="2691304" y="5955773"/>
              <a:ext cx="52686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    / Unprotected         /</a:t>
              </a:r>
            </a:p>
            <a:p>
              <a:r>
                <a:rPr lang="en-US" dirty="0"/>
                <a:t>  ?: </a:t>
              </a:r>
              <a:r>
                <a:rPr lang="en-US" dirty="0" err="1"/>
                <a:t>vcon.service</a:t>
              </a:r>
              <a:r>
                <a:rPr lang="en-US" dirty="0"/>
                <a:t>/2a0baefa…afaf2f9, / Statement Location  /</a:t>
              </a:r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SCITT Statement</a:t>
            </a:r>
          </a:p>
        </p:txBody>
      </p:sp>
      <p:sp>
        <p:nvSpPr>
          <p:cNvPr id="26" name="Statement">
            <a:extLst>
              <a:ext uri="{FF2B5EF4-FFF2-40B4-BE49-F238E27FC236}">
                <a16:creationId xmlns:a16="http://schemas.microsoft.com/office/drawing/2014/main" id="{0E262519-92C0-D3A9-52D5-CE94FE4E2FAE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770EB2D-BEA5-92E4-CA8F-CB0A7C6B169A}"/>
              </a:ext>
            </a:extLst>
          </p:cNvPr>
          <p:cNvCxnSpPr>
            <a:cxnSpLocks/>
            <a:stCxn id="23" idx="0"/>
            <a:endCxn id="93" idx="1"/>
          </p:cNvCxnSpPr>
          <p:nvPr/>
        </p:nvCxnSpPr>
        <p:spPr>
          <a:xfrm rot="10800000" flipH="1" flipV="1">
            <a:off x="2570329" y="1817964"/>
            <a:ext cx="70310" cy="1308420"/>
          </a:xfrm>
          <a:prstGeom prst="bentConnector3">
            <a:avLst>
              <a:gd name="adj1" fmla="val -902559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unprotected-line">
            <a:extLst>
              <a:ext uri="{FF2B5EF4-FFF2-40B4-BE49-F238E27FC236}">
                <a16:creationId xmlns:a16="http://schemas.microsoft.com/office/drawing/2014/main" id="{6B20E184-659B-C3BC-0B06-090D2F9EE846}"/>
              </a:ext>
            </a:extLst>
          </p:cNvPr>
          <p:cNvCxnSpPr>
            <a:cxnSpLocks/>
            <a:stCxn id="29" idx="0"/>
            <a:endCxn id="103" idx="1"/>
          </p:cNvCxnSpPr>
          <p:nvPr/>
        </p:nvCxnSpPr>
        <p:spPr>
          <a:xfrm rot="10800000" flipH="1" flipV="1">
            <a:off x="2570330" y="2351765"/>
            <a:ext cx="80970" cy="3487910"/>
          </a:xfrm>
          <a:prstGeom prst="bentConnector3">
            <a:avLst>
              <a:gd name="adj1" fmla="val -1218203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994D326-2394-9951-0358-E7C2C45B4D02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>
            <a:off x="7975965" y="1453007"/>
            <a:ext cx="3135832" cy="34866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7CDBC5-4F69-C644-B8C5-48B0730522E4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161985" y="1474777"/>
            <a:ext cx="3748785" cy="247164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tifact">
            <a:extLst>
              <a:ext uri="{FF2B5EF4-FFF2-40B4-BE49-F238E27FC236}">
                <a16:creationId xmlns:a16="http://schemas.microsoft.com/office/drawing/2014/main" id="{7E1442C3-8BC2-F471-C543-BCDE2F6B392F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Artifact</a:t>
            </a:r>
          </a:p>
        </p:txBody>
      </p:sp>
      <p:sp>
        <p:nvSpPr>
          <p:cNvPr id="24" name="Issuer">
            <a:extLst>
              <a:ext uri="{FF2B5EF4-FFF2-40B4-BE49-F238E27FC236}">
                <a16:creationId xmlns:a16="http://schemas.microsoft.com/office/drawing/2014/main" id="{9975151F-E4DA-A796-9EFE-3F8705EA145B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Issuer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BE44677-C3A3-B1BA-AB70-885D9C944913}"/>
              </a:ext>
            </a:extLst>
          </p:cNvPr>
          <p:cNvSpPr/>
          <p:nvPr/>
        </p:nvSpPr>
        <p:spPr>
          <a:xfrm rot="10800000">
            <a:off x="11179701" y="14430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664332A-2473-A5CF-809E-4B90217065D3}"/>
              </a:ext>
            </a:extLst>
          </p:cNvPr>
          <p:cNvSpPr/>
          <p:nvPr/>
        </p:nvSpPr>
        <p:spPr>
          <a:xfrm rot="5400000">
            <a:off x="7600374" y="4671571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D624B5-915B-6D83-7A5D-824FB15E48BC}"/>
              </a:ext>
            </a:extLst>
          </p:cNvPr>
          <p:cNvSpPr/>
          <p:nvPr/>
        </p:nvSpPr>
        <p:spPr>
          <a:xfrm rot="5400000">
            <a:off x="7600374" y="449231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97C7B38-17DC-EBE8-6198-781925225948}"/>
              </a:ext>
            </a:extLst>
          </p:cNvPr>
          <p:cNvSpPr/>
          <p:nvPr/>
        </p:nvSpPr>
        <p:spPr>
          <a:xfrm rot="16200000">
            <a:off x="2555500" y="172528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2BFFB2D-6719-60EF-0F95-AC4C40B81D0D}"/>
              </a:ext>
            </a:extLst>
          </p:cNvPr>
          <p:cNvSpPr/>
          <p:nvPr/>
        </p:nvSpPr>
        <p:spPr>
          <a:xfrm rot="16200000">
            <a:off x="2555501" y="225908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1B2E4C1-2435-3F2A-AC13-4B44840C85F2}"/>
              </a:ext>
            </a:extLst>
          </p:cNvPr>
          <p:cNvSpPr/>
          <p:nvPr/>
        </p:nvSpPr>
        <p:spPr>
          <a:xfrm>
            <a:off x="4740135" y="1764021"/>
            <a:ext cx="343168" cy="351380"/>
          </a:xfrm>
          <a:prstGeom prst="rightBrace">
            <a:avLst>
              <a:gd name="adj1" fmla="val 8333"/>
              <a:gd name="adj2" fmla="val 239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B16173E-B834-F519-BA20-F0E66E673FFE}"/>
              </a:ext>
            </a:extLst>
          </p:cNvPr>
          <p:cNvSpPr/>
          <p:nvPr/>
        </p:nvSpPr>
        <p:spPr>
          <a:xfrm rot="5400000">
            <a:off x="6834571" y="1915219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igning-bytes">
            <a:extLst>
              <a:ext uri="{FF2B5EF4-FFF2-40B4-BE49-F238E27FC236}">
                <a16:creationId xmlns:a16="http://schemas.microsoft.com/office/drawing/2014/main" id="{7F6ADF35-252D-C1EF-DDA6-FE7B486396EF}"/>
              </a:ext>
            </a:extLst>
          </p:cNvPr>
          <p:cNvCxnSpPr>
            <a:cxnSpLocks/>
            <a:stCxn id="64" idx="0"/>
            <a:endCxn id="45" idx="0"/>
          </p:cNvCxnSpPr>
          <p:nvPr/>
        </p:nvCxnSpPr>
        <p:spPr>
          <a:xfrm flipH="1">
            <a:off x="4727910" y="1846640"/>
            <a:ext cx="333465" cy="342955"/>
          </a:xfrm>
          <a:prstGeom prst="bentConnector3">
            <a:avLst>
              <a:gd name="adj1" fmla="val -73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43ABBE9-BCA1-5D8A-0093-6223F9CA4814}"/>
              </a:ext>
            </a:extLst>
          </p:cNvPr>
          <p:cNvSpPr/>
          <p:nvPr/>
        </p:nvSpPr>
        <p:spPr>
          <a:xfrm rot="5400000">
            <a:off x="4527728" y="209691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C3EF4070-FE72-9CD3-9A0C-10DA9F10A546}"/>
              </a:ext>
            </a:extLst>
          </p:cNvPr>
          <p:cNvSpPr/>
          <p:nvPr/>
        </p:nvSpPr>
        <p:spPr>
          <a:xfrm rot="5400000">
            <a:off x="4861193" y="17539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igning-ine">
            <a:extLst>
              <a:ext uri="{FF2B5EF4-FFF2-40B4-BE49-F238E27FC236}">
                <a16:creationId xmlns:a16="http://schemas.microsoft.com/office/drawing/2014/main" id="{CD34ED56-8F36-129E-D681-A47C7D676E96}"/>
              </a:ext>
            </a:extLst>
          </p:cNvPr>
          <p:cNvCxnSpPr>
            <a:cxnSpLocks/>
            <a:stCxn id="75" idx="0"/>
            <a:endCxn id="72" idx="0"/>
          </p:cNvCxnSpPr>
          <p:nvPr/>
        </p:nvCxnSpPr>
        <p:spPr>
          <a:xfrm rot="5400000">
            <a:off x="7868711" y="-31448"/>
            <a:ext cx="1375909" cy="3090364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0AEA257-5EEF-A1D8-FCC2-952CFD91FDCD}"/>
              </a:ext>
            </a:extLst>
          </p:cNvPr>
          <p:cNvSpPr/>
          <p:nvPr/>
        </p:nvSpPr>
        <p:spPr>
          <a:xfrm rot="5400000">
            <a:off x="6811301" y="2109012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2EA50D6C-9FE0-8EDC-4B96-8AAAD9817A46}"/>
              </a:ext>
            </a:extLst>
          </p:cNvPr>
          <p:cNvSpPr/>
          <p:nvPr/>
        </p:nvSpPr>
        <p:spPr>
          <a:xfrm rot="10800000">
            <a:off x="9994342" y="64042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Signature" descr="Signature Generic Blue icon">
            <a:extLst>
              <a:ext uri="{FF2B5EF4-FFF2-40B4-BE49-F238E27FC236}">
                <a16:creationId xmlns:a16="http://schemas.microsoft.com/office/drawing/2014/main" id="{B5645AD9-71B4-0242-3FF3-2D7DEAE3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66" y="1692633"/>
            <a:ext cx="635115" cy="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atement-line">
            <a:extLst>
              <a:ext uri="{FF2B5EF4-FFF2-40B4-BE49-F238E27FC236}">
                <a16:creationId xmlns:a16="http://schemas.microsoft.com/office/drawing/2014/main" id="{62B7F9A2-F3A7-E614-0B89-6C7EC4088D01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rot="5400000">
            <a:off x="7947494" y="718129"/>
            <a:ext cx="377026" cy="220250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hash">
            <a:extLst>
              <a:ext uri="{FF2B5EF4-FFF2-40B4-BE49-F238E27FC236}">
                <a16:creationId xmlns:a16="http://schemas.microsoft.com/office/drawing/2014/main" id="{B9114ACB-F2E7-197E-55F8-638C86C621D2}"/>
              </a:ext>
            </a:extLst>
          </p:cNvPr>
          <p:cNvSpPr/>
          <p:nvPr/>
        </p:nvSpPr>
        <p:spPr>
          <a:xfrm>
            <a:off x="7959930" y="1764021"/>
            <a:ext cx="1023781" cy="35138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hash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1E8BC8-E622-0AB5-5C52-0E343EA21A02}"/>
              </a:ext>
            </a:extLst>
          </p:cNvPr>
          <p:cNvSpPr/>
          <p:nvPr/>
        </p:nvSpPr>
        <p:spPr>
          <a:xfrm>
            <a:off x="2825596" y="1759258"/>
            <a:ext cx="1857235" cy="13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66EC0B-FF49-9E22-716B-59EF3D218AAA}"/>
              </a:ext>
            </a:extLst>
          </p:cNvPr>
          <p:cNvSpPr/>
          <p:nvPr/>
        </p:nvSpPr>
        <p:spPr>
          <a:xfrm>
            <a:off x="2825596" y="1935472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25BA7D-FE84-DFA0-208E-FB3F0548AA04}"/>
              </a:ext>
            </a:extLst>
          </p:cNvPr>
          <p:cNvSpPr/>
          <p:nvPr/>
        </p:nvSpPr>
        <p:spPr>
          <a:xfrm>
            <a:off x="2825596" y="2107699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C245E8-4892-75EF-7CB3-F7804067D9A3}"/>
              </a:ext>
            </a:extLst>
          </p:cNvPr>
          <p:cNvSpPr/>
          <p:nvPr/>
        </p:nvSpPr>
        <p:spPr>
          <a:xfrm>
            <a:off x="2825596" y="2295166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igning-ine">
            <a:extLst>
              <a:ext uri="{FF2B5EF4-FFF2-40B4-BE49-F238E27FC236}">
                <a16:creationId xmlns:a16="http://schemas.microsoft.com/office/drawing/2014/main" id="{6919E61A-A2CB-7AD0-7F0F-75CA28EA9C2B}"/>
              </a:ext>
            </a:extLst>
          </p:cNvPr>
          <p:cNvCxnSpPr>
            <a:cxnSpLocks/>
            <a:stCxn id="26" idx="2"/>
            <a:endCxn id="102" idx="0"/>
          </p:cNvCxnSpPr>
          <p:nvPr/>
        </p:nvCxnSpPr>
        <p:spPr>
          <a:xfrm rot="5400000">
            <a:off x="7393853" y="2016880"/>
            <a:ext cx="2229418" cy="1457398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7E2F687-05CA-0F4D-DECC-14FEC4FB757E}"/>
              </a:ext>
            </a:extLst>
          </p:cNvPr>
          <p:cNvSpPr/>
          <p:nvPr/>
        </p:nvSpPr>
        <p:spPr>
          <a:xfrm rot="5400000">
            <a:off x="7579681" y="3767611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7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D49A37-1668-77C9-24B4-8FF2D8987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SCITT – COSE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E0AD06-8F28-EBD6-5930-4C8385782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Managing SCITT Statements as COSE Payloads</a:t>
            </a:r>
          </a:p>
          <a:p>
            <a:r>
              <a:rPr lang="en-US" i="1" dirty="0"/>
              <a:t>Hashed Payloads</a:t>
            </a:r>
          </a:p>
        </p:txBody>
      </p:sp>
    </p:spTree>
    <p:extLst>
      <p:ext uri="{BB962C8B-B14F-4D97-AF65-F5344CB8AC3E}">
        <p14:creationId xmlns:p14="http://schemas.microsoft.com/office/powerpoint/2010/main" val="2511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640D7921-8D26-FF71-4370-FEBF6B9CA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611" y="217788"/>
            <a:ext cx="1065639" cy="566670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97A3E5D3-A1D3-5195-64C6-5BBEFEE8A9A4}"/>
              </a:ext>
            </a:extLst>
          </p:cNvPr>
          <p:cNvSpPr txBox="1"/>
          <p:nvPr/>
        </p:nvSpPr>
        <p:spPr>
          <a:xfrm>
            <a:off x="337639" y="753066"/>
            <a:ext cx="12663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SCITT records </a:t>
            </a:r>
          </a:p>
          <a:p>
            <a:r>
              <a:rPr lang="en-US" dirty="0"/>
              <a:t>	Who made </a:t>
            </a:r>
          </a:p>
          <a:p>
            <a:r>
              <a:rPr lang="en-US" dirty="0"/>
              <a:t>	an immutable Statement</a:t>
            </a:r>
          </a:p>
          <a:p>
            <a:r>
              <a:rPr lang="en-US" dirty="0"/>
              <a:t>	about an Artifact</a:t>
            </a:r>
          </a:p>
          <a:p>
            <a:r>
              <a:rPr lang="en-US" dirty="0"/>
              <a:t>	recorded “when”</a:t>
            </a:r>
          </a:p>
        </p:txBody>
      </p:sp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0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19D5F83-959B-F53A-E10F-9E84D4D155C5}"/>
              </a:ext>
            </a:extLst>
          </p:cNvPr>
          <p:cNvSpPr/>
          <p:nvPr/>
        </p:nvSpPr>
        <p:spPr>
          <a:xfrm rot="16200000">
            <a:off x="7950074" y="5824350"/>
            <a:ext cx="256032" cy="23551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Graphic 1033">
            <a:extLst>
              <a:ext uri="{FF2B5EF4-FFF2-40B4-BE49-F238E27FC236}">
                <a16:creationId xmlns:a16="http://schemas.microsoft.com/office/drawing/2014/main" id="{640D7921-8D26-FF71-4370-FEBF6B9CA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611" y="217788"/>
            <a:ext cx="1065639" cy="566670"/>
          </a:xfrm>
          <a:prstGeom prst="rect">
            <a:avLst/>
          </a:prstGeom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97A3E5D3-A1D3-5195-64C6-5BBEFEE8A9A4}"/>
              </a:ext>
            </a:extLst>
          </p:cNvPr>
          <p:cNvSpPr txBox="1"/>
          <p:nvPr/>
        </p:nvSpPr>
        <p:spPr>
          <a:xfrm>
            <a:off x="337639" y="753066"/>
            <a:ext cx="12663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are the Who’s</a:t>
            </a:r>
          </a:p>
        </p:txBody>
      </p:sp>
      <p:pic>
        <p:nvPicPr>
          <p:cNvPr id="1026" name="Picture 2" descr="The Whos - Seussville">
            <a:extLst>
              <a:ext uri="{FF2B5EF4-FFF2-40B4-BE49-F238E27FC236}">
                <a16:creationId xmlns:a16="http://schemas.microsoft.com/office/drawing/2014/main" id="{005476AE-A322-74E1-DC4E-D23D3E10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24" y="2431244"/>
            <a:ext cx="2476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rton Hears a Who! (Dr Seuss Makes Reading FUN!)">
            <a:extLst>
              <a:ext uri="{FF2B5EF4-FFF2-40B4-BE49-F238E27FC236}">
                <a16:creationId xmlns:a16="http://schemas.microsoft.com/office/drawing/2014/main" id="{CF2DB92C-B0C9-9929-EE35-CF5CF35E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724" y="2439105"/>
            <a:ext cx="2112784" cy="29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1928D0E-948A-AB1D-038A-08BE4282FC30}"/>
              </a:ext>
            </a:extLst>
          </p:cNvPr>
          <p:cNvSpPr txBox="1"/>
          <p:nvPr/>
        </p:nvSpPr>
        <p:spPr>
          <a:xfrm>
            <a:off x="7783017" y="601249"/>
            <a:ext cx="4267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(Whoville who’s)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with any type of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SCITT uses x509 as </a:t>
            </a:r>
            <a:r>
              <a:rPr lang="en-US" b="1" i="1" dirty="0"/>
              <a:t>an </a:t>
            </a:r>
            <a:r>
              <a:rPr lang="en-US" dirty="0"/>
              <a:t>example</a:t>
            </a:r>
          </a:p>
          <a:p>
            <a:r>
              <a:rPr lang="en-US" dirty="0"/>
              <a:t>No intended limitation of identity types</a:t>
            </a:r>
          </a:p>
          <a:p>
            <a:r>
              <a:rPr lang="en-US" dirty="0"/>
              <a:t>It’s up to the SCITT Service to decide what types of identities they’ll support</a:t>
            </a:r>
          </a:p>
        </p:txBody>
      </p:sp>
      <p:grpSp>
        <p:nvGrpSpPr>
          <p:cNvPr id="9" name="CWT_Claims">
            <a:extLst>
              <a:ext uri="{FF2B5EF4-FFF2-40B4-BE49-F238E27FC236}">
                <a16:creationId xmlns:a16="http://schemas.microsoft.com/office/drawing/2014/main" id="{7864040C-0E01-DBBA-97FF-72BFC37C6065}"/>
              </a:ext>
            </a:extLst>
          </p:cNvPr>
          <p:cNvGrpSpPr/>
          <p:nvPr/>
        </p:nvGrpSpPr>
        <p:grpSpPr>
          <a:xfrm>
            <a:off x="7949143" y="5430695"/>
            <a:ext cx="3469641" cy="1379473"/>
            <a:chOff x="-1070970" y="4114344"/>
            <a:chExt cx="3469641" cy="1379473"/>
          </a:xfrm>
        </p:grpSpPr>
        <p:sp>
          <p:nvSpPr>
            <p:cNvPr id="10" name="Rectangle: Rounded Corners 26">
              <a:extLst>
                <a:ext uri="{FF2B5EF4-FFF2-40B4-BE49-F238E27FC236}">
                  <a16:creationId xmlns:a16="http://schemas.microsoft.com/office/drawing/2014/main" id="{DCC223CB-4B7E-35BC-5BB4-58B62CBD5589}"/>
                </a:ext>
              </a:extLst>
            </p:cNvPr>
            <p:cNvSpPr/>
            <p:nvPr/>
          </p:nvSpPr>
          <p:spPr>
            <a:xfrm>
              <a:off x="-1070970" y="4114344"/>
              <a:ext cx="3014354" cy="1379473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E9CB535-1CFA-786B-C3E6-6D935E1B1566}"/>
                </a:ext>
              </a:extLst>
            </p:cNvPr>
            <p:cNvGrpSpPr/>
            <p:nvPr/>
          </p:nvGrpSpPr>
          <p:grpSpPr>
            <a:xfrm>
              <a:off x="-1070970" y="4132787"/>
              <a:ext cx="3469641" cy="1241966"/>
              <a:chOff x="12870545" y="2815539"/>
              <a:chExt cx="3469641" cy="124196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EB4205-D1C1-59BE-CADF-949AEC33A470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20015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0A79C5"/>
                    </a:solidFill>
                    <a:latin typeface="Consolas" panose="020B0609020204030204" pitchFamily="49" charset="0"/>
                  </a:rPr>
                  <a:t>issuer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,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5BAFEA-B899-44B7-C063-C1FF3D49D38C}"/>
                  </a:ext>
                </a:extLst>
              </p:cNvPr>
              <p:cNvSpPr txBox="1"/>
              <p:nvPr/>
            </p:nvSpPr>
            <p:spPr>
              <a:xfrm>
                <a:off x="12882253" y="3397295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subject</a:t>
                </a:r>
                <a:r>
                  <a:rPr lang="en-US" dirty="0"/>
                  <a:t>	: </a:t>
                </a:r>
                <a:r>
                  <a:rPr lang="en-US" dirty="0" err="1"/>
                  <a:t>tstr</a:t>
                </a:r>
                <a:r>
                  <a:rPr lang="en-US" dirty="0"/>
                  <a:t>,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8DE7D-9339-B827-6935-95259C4B7368}"/>
                  </a:ext>
                </a:extLst>
              </p:cNvPr>
              <p:cNvSpPr txBox="1"/>
              <p:nvPr/>
            </p:nvSpPr>
            <p:spPr>
              <a:xfrm>
                <a:off x="12882253" y="3688173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/>
                  <a:t> * 	: int =&gt; any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EF5AEE-913A-ED0B-1DC4-504EFA845EB2}"/>
                  </a:ext>
                </a:extLst>
              </p:cNvPr>
              <p:cNvSpPr txBox="1"/>
              <p:nvPr/>
            </p:nvSpPr>
            <p:spPr>
              <a:xfrm>
                <a:off x="12870545" y="2815539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CWT_Claims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0928C3-85CC-2756-F1A8-87E9697B9F09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H="1" flipV="1">
            <a:off x="4920277" y="1130259"/>
            <a:ext cx="3040057" cy="4811846"/>
          </a:xfrm>
          <a:prstGeom prst="bentConnector3">
            <a:avLst>
              <a:gd name="adj1" fmla="val -6987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27578 -0.394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-1974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4234DA-26C2-5B62-F5D5-AF959266D01E}"/>
              </a:ext>
            </a:extLst>
          </p:cNvPr>
          <p:cNvSpPr/>
          <p:nvPr/>
        </p:nvSpPr>
        <p:spPr>
          <a:xfrm>
            <a:off x="352042" y="3136198"/>
            <a:ext cx="5266891" cy="3130605"/>
          </a:xfrm>
          <a:custGeom>
            <a:avLst/>
            <a:gdLst>
              <a:gd name="connsiteX0" fmla="*/ 3643837 w 5266891"/>
              <a:gd name="connsiteY0" fmla="*/ 0 h 3130605"/>
              <a:gd name="connsiteX1" fmla="*/ 4654108 w 5266891"/>
              <a:gd name="connsiteY1" fmla="*/ 7620 h 3130605"/>
              <a:gd name="connsiteX2" fmla="*/ 4120628 w 5266891"/>
              <a:gd name="connsiteY2" fmla="*/ 1130689 h 3130605"/>
              <a:gd name="connsiteX3" fmla="*/ 4122185 w 5266891"/>
              <a:gd name="connsiteY3" fmla="*/ 1130689 h 3130605"/>
              <a:gd name="connsiteX4" fmla="*/ 4122185 w 5266891"/>
              <a:gd name="connsiteY4" fmla="*/ 1133464 h 3130605"/>
              <a:gd name="connsiteX5" fmla="*/ 4122185 w 5266891"/>
              <a:gd name="connsiteY5" fmla="*/ 1162050 h 3130605"/>
              <a:gd name="connsiteX6" fmla="*/ 5266891 w 5266891"/>
              <a:gd name="connsiteY6" fmla="*/ 1162050 h 3130605"/>
              <a:gd name="connsiteX7" fmla="*/ 5266891 w 5266891"/>
              <a:gd name="connsiteY7" fmla="*/ 3130605 h 3130605"/>
              <a:gd name="connsiteX8" fmla="*/ 4122185 w 5266891"/>
              <a:gd name="connsiteY8" fmla="*/ 3130605 h 3130605"/>
              <a:gd name="connsiteX9" fmla="*/ 4102919 w 5266891"/>
              <a:gd name="connsiteY9" fmla="*/ 3130605 h 3130605"/>
              <a:gd name="connsiteX10" fmla="*/ 0 w 5266891"/>
              <a:gd name="connsiteY10" fmla="*/ 3130605 h 3130605"/>
              <a:gd name="connsiteX11" fmla="*/ 0 w 5266891"/>
              <a:gd name="connsiteY11" fmla="*/ 1133464 h 3130605"/>
              <a:gd name="connsiteX12" fmla="*/ 0 w 5266891"/>
              <a:gd name="connsiteY12" fmla="*/ 1130689 h 3130605"/>
              <a:gd name="connsiteX13" fmla="*/ 1558 w 5266891"/>
              <a:gd name="connsiteY13" fmla="*/ 1130689 h 313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66891" h="3130605">
                <a:moveTo>
                  <a:pt x="3643837" y="0"/>
                </a:moveTo>
                <a:lnTo>
                  <a:pt x="4654108" y="7620"/>
                </a:lnTo>
                <a:lnTo>
                  <a:pt x="4120628" y="1130689"/>
                </a:lnTo>
                <a:lnTo>
                  <a:pt x="4122185" y="1130689"/>
                </a:lnTo>
                <a:lnTo>
                  <a:pt x="4122185" y="1133464"/>
                </a:lnTo>
                <a:lnTo>
                  <a:pt x="4122185" y="1162050"/>
                </a:lnTo>
                <a:lnTo>
                  <a:pt x="5266891" y="1162050"/>
                </a:lnTo>
                <a:lnTo>
                  <a:pt x="5266891" y="3130605"/>
                </a:lnTo>
                <a:lnTo>
                  <a:pt x="4122185" y="3130605"/>
                </a:lnTo>
                <a:lnTo>
                  <a:pt x="4102919" y="3130605"/>
                </a:lnTo>
                <a:lnTo>
                  <a:pt x="0" y="3130605"/>
                </a:lnTo>
                <a:lnTo>
                  <a:pt x="0" y="1133464"/>
                </a:lnTo>
                <a:lnTo>
                  <a:pt x="0" y="1130689"/>
                </a:lnTo>
                <a:lnTo>
                  <a:pt x="1558" y="113068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SBOM" descr="SBOM Vector Icons free download in SVG, PNG Format">
            <a:extLst>
              <a:ext uri="{FF2B5EF4-FFF2-40B4-BE49-F238E27FC236}">
                <a16:creationId xmlns:a16="http://schemas.microsoft.com/office/drawing/2014/main" id="{5F16C4FA-3A2D-0A5C-4C5E-48B795620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3" t="17257" r="18647" b="17398"/>
          <a:stretch/>
        </p:blipFill>
        <p:spPr bwMode="auto">
          <a:xfrm>
            <a:off x="494917" y="5002744"/>
            <a:ext cx="845740" cy="7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SBOMformats">
            <a:extLst>
              <a:ext uri="{FF2B5EF4-FFF2-40B4-BE49-F238E27FC236}">
                <a16:creationId xmlns:a16="http://schemas.microsoft.com/office/drawing/2014/main" id="{8D9197F2-991D-EDB4-3309-3926AD1C232C}"/>
              </a:ext>
            </a:extLst>
          </p:cNvPr>
          <p:cNvGrpSpPr/>
          <p:nvPr/>
        </p:nvGrpSpPr>
        <p:grpSpPr>
          <a:xfrm>
            <a:off x="546066" y="5685249"/>
            <a:ext cx="776769" cy="359060"/>
            <a:chOff x="1949195" y="5013114"/>
            <a:chExt cx="1373723" cy="635000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8FE4626E-8A38-2977-1832-D6835CDB2F7E}"/>
                </a:ext>
              </a:extLst>
            </p:cNvPr>
            <p:cNvSpPr/>
            <p:nvPr/>
          </p:nvSpPr>
          <p:spPr>
            <a:xfrm>
              <a:off x="1949195" y="5013114"/>
              <a:ext cx="1373723" cy="635000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ACBB56-C4F9-2337-E885-1509F6560BE0}"/>
                </a:ext>
              </a:extLst>
            </p:cNvPr>
            <p:cNvGrpSpPr/>
            <p:nvPr/>
          </p:nvGrpSpPr>
          <p:grpSpPr>
            <a:xfrm>
              <a:off x="2028391" y="5133744"/>
              <a:ext cx="1191095" cy="490034"/>
              <a:chOff x="1769800" y="5367512"/>
              <a:chExt cx="2226496" cy="916014"/>
            </a:xfrm>
          </p:grpSpPr>
          <p:pic>
            <p:nvPicPr>
              <p:cNvPr id="3" name="Picture 2" descr="Why you should use SPDX for security - Linux.com">
                <a:extLst>
                  <a:ext uri="{FF2B5EF4-FFF2-40B4-BE49-F238E27FC236}">
                    <a16:creationId xmlns:a16="http://schemas.microsoft.com/office/drawing/2014/main" id="{48E5F851-453C-9AF6-AA0D-B6C4331FA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178" y="5753439"/>
                <a:ext cx="1952069" cy="53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ycloneDX Branding">
                <a:extLst>
                  <a:ext uri="{FF2B5EF4-FFF2-40B4-BE49-F238E27FC236}">
                    <a16:creationId xmlns:a16="http://schemas.microsoft.com/office/drawing/2014/main" id="{9D5D34B6-D322-76A7-9F63-35205C20A1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00" y="5367512"/>
                <a:ext cx="2226496" cy="385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2" name="C2PAManifest">
            <a:extLst>
              <a:ext uri="{FF2B5EF4-FFF2-40B4-BE49-F238E27FC236}">
                <a16:creationId xmlns:a16="http://schemas.microsoft.com/office/drawing/2014/main" id="{80D97CCD-CB91-1CC7-BAA0-83317BE5C424}"/>
              </a:ext>
            </a:extLst>
          </p:cNvPr>
          <p:cNvGrpSpPr/>
          <p:nvPr/>
        </p:nvGrpSpPr>
        <p:grpSpPr>
          <a:xfrm>
            <a:off x="3464991" y="4740268"/>
            <a:ext cx="1218399" cy="1304041"/>
            <a:chOff x="2667571" y="4294667"/>
            <a:chExt cx="1845609" cy="197533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4664777-0554-D442-F527-40BA97742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67571" y="4452108"/>
              <a:ext cx="1845609" cy="1817897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179F96B-9FEC-BAAE-6723-A9713B3C1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554" t="32443" r="33554" b="34551"/>
            <a:stretch/>
          </p:blipFill>
          <p:spPr>
            <a:xfrm>
              <a:off x="3640704" y="4294667"/>
              <a:ext cx="589884" cy="457416"/>
            </a:xfrm>
            <a:prstGeom prst="rect">
              <a:avLst/>
            </a:prstGeom>
          </p:spPr>
        </p:pic>
      </p:grpSp>
      <p:pic>
        <p:nvPicPr>
          <p:cNvPr id="1038" name="Contract" descr="Contract itim2101 Blue icon">
            <a:extLst>
              <a:ext uri="{FF2B5EF4-FFF2-40B4-BE49-F238E27FC236}">
                <a16:creationId xmlns:a16="http://schemas.microsoft.com/office/drawing/2014/main" id="{E4E1B590-E8B3-E385-ABC0-D8F4AF87F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155" y="5019383"/>
            <a:ext cx="951759" cy="95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E96A4-3269-3441-F39C-224EFAC477F9}"/>
              </a:ext>
            </a:extLst>
          </p:cNvPr>
          <p:cNvSpPr txBox="1"/>
          <p:nvPr/>
        </p:nvSpPr>
        <p:spPr>
          <a:xfrm>
            <a:off x="4832087" y="2275461"/>
            <a:ext cx="22397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>
                <a:latin typeface="Montserrat" pitchFamily="2" charset="0"/>
              </a:rPr>
              <a:t>Subject: </a:t>
            </a:r>
            <a:br>
              <a:rPr lang="en-US" sz="1050" b="1">
                <a:latin typeface="Montserrat" pitchFamily="2" charset="0"/>
              </a:rPr>
            </a:br>
            <a:r>
              <a:rPr lang="en-US" sz="1050">
                <a:latin typeface="Montserrat" pitchFamily="2" charset="0"/>
              </a:rPr>
              <a:t>synsation-corp-net-monitor-v1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D6119-730C-4446-46A8-34A71F137EED}"/>
              </a:ext>
            </a:extLst>
          </p:cNvPr>
          <p:cNvSpPr txBox="1"/>
          <p:nvPr/>
        </p:nvSpPr>
        <p:spPr>
          <a:xfrm>
            <a:off x="7783017" y="601249"/>
            <a:ext cx="4267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Statements?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SBOMs about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to certifications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Scans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VEX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Contracts about a deal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C2PA Manifests about digital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AI 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B6DE83-1FC0-7F7B-2B61-F3F828C5F86A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Identity">
            <a:extLst>
              <a:ext uri="{FF2B5EF4-FFF2-40B4-BE49-F238E27FC236}">
                <a16:creationId xmlns:a16="http://schemas.microsoft.com/office/drawing/2014/main" id="{236D5731-C6B3-6B90-C1BA-B0102255ED3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FB84089-F271-B73B-7F7F-5C74919A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1F9111-5FEF-5540-054D-7A9BF93A5537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pic>
        <p:nvPicPr>
          <p:cNvPr id="23" name="ModelCard">
            <a:extLst>
              <a:ext uri="{FF2B5EF4-FFF2-40B4-BE49-F238E27FC236}">
                <a16:creationId xmlns:a16="http://schemas.microsoft.com/office/drawing/2014/main" id="{B4F7D8E9-7BAF-BFC0-2694-821834A20F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32468" y="5119512"/>
            <a:ext cx="656965" cy="845997"/>
          </a:xfrm>
          <a:prstGeom prst="rect">
            <a:avLst/>
          </a:prstGeom>
        </p:spPr>
      </p:pic>
      <p:pic>
        <p:nvPicPr>
          <p:cNvPr id="2052" name="VEX" descr="Vulnerable Icon Vector Art, Icons, and Graphics for Free Download">
            <a:extLst>
              <a:ext uri="{FF2B5EF4-FFF2-40B4-BE49-F238E27FC236}">
                <a16:creationId xmlns:a16="http://schemas.microsoft.com/office/drawing/2014/main" id="{717F19AE-A0C7-149B-9CD7-CEC964B54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16366" r="17085" b="16367"/>
          <a:stretch/>
        </p:blipFill>
        <p:spPr bwMode="auto">
          <a:xfrm>
            <a:off x="1489734" y="5248118"/>
            <a:ext cx="725344" cy="73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4BE777A-F4BB-4502-85F7-3DDFC173B2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7611" y="217788"/>
            <a:ext cx="1065639" cy="5666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2851AB9-A23F-799D-F4A5-464EF85D28F0}"/>
              </a:ext>
            </a:extLst>
          </p:cNvPr>
          <p:cNvSpPr txBox="1"/>
          <p:nvPr/>
        </p:nvSpPr>
        <p:spPr>
          <a:xfrm>
            <a:off x="337639" y="753066"/>
            <a:ext cx="12663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</p:spTree>
    <p:extLst>
      <p:ext uri="{BB962C8B-B14F-4D97-AF65-F5344CB8AC3E}">
        <p14:creationId xmlns:p14="http://schemas.microsoft.com/office/powerpoint/2010/main" val="5491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4FDACD9-7C44-35AB-2A5E-F13BBAE3E666}"/>
              </a:ext>
            </a:extLst>
          </p:cNvPr>
          <p:cNvSpPr/>
          <p:nvPr/>
        </p:nvSpPr>
        <p:spPr>
          <a:xfrm rot="16200000">
            <a:off x="7950074" y="6129150"/>
            <a:ext cx="256032" cy="23551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2487275-A724-A22D-9E64-5BF92702D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4534" y="2431244"/>
            <a:ext cx="1162050" cy="11620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43946B-137F-EEAB-26E9-EF0F0D5E04BE}"/>
              </a:ext>
            </a:extLst>
          </p:cNvPr>
          <p:cNvSpPr txBox="1"/>
          <p:nvPr/>
        </p:nvSpPr>
        <p:spPr>
          <a:xfrm>
            <a:off x="3761755" y="360734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Montserrat" pitchFamily="2" charset="0"/>
              </a:rPr>
              <a:t>Statement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A185AF-53C1-4C9D-5E18-332CEAD8EA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4724" y="2453137"/>
            <a:ext cx="1162050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D791D8-3FD5-FCA0-BAB0-58687D42F787}"/>
              </a:ext>
            </a:extLst>
          </p:cNvPr>
          <p:cNvSpPr txBox="1"/>
          <p:nvPr/>
        </p:nvSpPr>
        <p:spPr>
          <a:xfrm>
            <a:off x="6117503" y="358544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Montserrat" pitchFamily="2" charset="0"/>
              </a:rPr>
              <a:t>Artifact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D60EA-6059-555A-C0D2-6E80674A0707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F8193DD7-8C18-1E28-ECEB-9953BF64F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0278" y="549234"/>
            <a:ext cx="1162050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3D6C0F-D169-6491-0E4E-9637D1B91A6A}"/>
              </a:ext>
            </a:extLst>
          </p:cNvPr>
          <p:cNvSpPr txBox="1"/>
          <p:nvPr/>
        </p:nvSpPr>
        <p:spPr>
          <a:xfrm>
            <a:off x="4985777" y="1719678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Montserrat" pitchFamily="2" charset="0"/>
              </a:rPr>
              <a:t>Identity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8C2548-938B-CD7E-872C-8690A984F4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7611" y="217788"/>
            <a:ext cx="1065639" cy="5666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E711CA9-E012-CE88-91E7-971DCF54E633}"/>
              </a:ext>
            </a:extLst>
          </p:cNvPr>
          <p:cNvSpPr txBox="1"/>
          <p:nvPr/>
        </p:nvSpPr>
        <p:spPr>
          <a:xfrm>
            <a:off x="337639" y="753066"/>
            <a:ext cx="12663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grpSp>
        <p:nvGrpSpPr>
          <p:cNvPr id="24" name="CWT_Claims">
            <a:extLst>
              <a:ext uri="{FF2B5EF4-FFF2-40B4-BE49-F238E27FC236}">
                <a16:creationId xmlns:a16="http://schemas.microsoft.com/office/drawing/2014/main" id="{2003A447-1B69-1582-EF47-55DD937C5C37}"/>
              </a:ext>
            </a:extLst>
          </p:cNvPr>
          <p:cNvGrpSpPr/>
          <p:nvPr/>
        </p:nvGrpSpPr>
        <p:grpSpPr>
          <a:xfrm>
            <a:off x="7949143" y="5430695"/>
            <a:ext cx="3469641" cy="1379473"/>
            <a:chOff x="-1070970" y="4114344"/>
            <a:chExt cx="3469641" cy="1379473"/>
          </a:xfrm>
        </p:grpSpPr>
        <p:sp>
          <p:nvSpPr>
            <p:cNvPr id="25" name="Rectangle: Rounded Corners 26">
              <a:extLst>
                <a:ext uri="{FF2B5EF4-FFF2-40B4-BE49-F238E27FC236}">
                  <a16:creationId xmlns:a16="http://schemas.microsoft.com/office/drawing/2014/main" id="{41377A70-C4F1-55FB-CCF6-5BFBC5766CB0}"/>
                </a:ext>
              </a:extLst>
            </p:cNvPr>
            <p:cNvSpPr/>
            <p:nvPr/>
          </p:nvSpPr>
          <p:spPr>
            <a:xfrm>
              <a:off x="-1070970" y="4114344"/>
              <a:ext cx="3014354" cy="1379473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4DB37C-92AA-9975-3B86-A9A2B9645EF4}"/>
                </a:ext>
              </a:extLst>
            </p:cNvPr>
            <p:cNvGrpSpPr/>
            <p:nvPr/>
          </p:nvGrpSpPr>
          <p:grpSpPr>
            <a:xfrm>
              <a:off x="-1070970" y="4132787"/>
              <a:ext cx="3469641" cy="1241966"/>
              <a:chOff x="12870545" y="2815539"/>
              <a:chExt cx="3469641" cy="12419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DFB5BF-B925-8B0A-D86D-BCD25766A35B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20015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0A79C5"/>
                    </a:solidFill>
                    <a:latin typeface="Consolas" panose="020B0609020204030204" pitchFamily="49" charset="0"/>
                  </a:rPr>
                  <a:t>issuer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,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34F98-18E2-84C3-B384-E800803B9411}"/>
                  </a:ext>
                </a:extLst>
              </p:cNvPr>
              <p:cNvSpPr txBox="1"/>
              <p:nvPr/>
            </p:nvSpPr>
            <p:spPr>
              <a:xfrm>
                <a:off x="12882253" y="3397295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subject</a:t>
                </a:r>
                <a:r>
                  <a:rPr lang="en-US" dirty="0"/>
                  <a:t>	: </a:t>
                </a:r>
                <a:r>
                  <a:rPr lang="en-US" dirty="0" err="1"/>
                  <a:t>tstr</a:t>
                </a:r>
                <a:r>
                  <a:rPr lang="en-US" dirty="0"/>
                  <a:t>,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A1B358-64AA-2F91-501A-05762BC87D92}"/>
                  </a:ext>
                </a:extLst>
              </p:cNvPr>
              <p:cNvSpPr txBox="1"/>
              <p:nvPr/>
            </p:nvSpPr>
            <p:spPr>
              <a:xfrm>
                <a:off x="12882253" y="3688173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/>
                  <a:t> * 	: int =&gt; any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67154F-8B8E-F4CA-B65F-728AA2D3DBFC}"/>
                  </a:ext>
                </a:extLst>
              </p:cNvPr>
              <p:cNvSpPr txBox="1"/>
              <p:nvPr/>
            </p:nvSpPr>
            <p:spPr>
              <a:xfrm>
                <a:off x="12870545" y="2815539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CWT_Claims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C98AF7C-BE50-CE40-063F-401DC2ABB7D5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>
            <a:off x="7196774" y="3034162"/>
            <a:ext cx="763561" cy="321274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618EC0-B4AD-5BA2-6B8E-A598662E2F12}"/>
              </a:ext>
            </a:extLst>
          </p:cNvPr>
          <p:cNvSpPr txBox="1"/>
          <p:nvPr/>
        </p:nvSpPr>
        <p:spPr>
          <a:xfrm>
            <a:off x="8318875" y="3117259"/>
            <a:ext cx="37016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tserrat" pitchFamily="2" charset="0"/>
              </a:rPr>
              <a:t>synsation-corp</a:t>
            </a:r>
            <a:r>
              <a:rPr lang="en-US" sz="1400" dirty="0">
                <a:latin typeface="Montserrat" pitchFamily="2" charset="0"/>
              </a:rPr>
              <a:t>/net-monitor/v1</a:t>
            </a:r>
          </a:p>
          <a:p>
            <a:endParaRPr lang="en-US" sz="1400" dirty="0">
              <a:latin typeface="Montserrat" pitchFamily="2" charset="0"/>
            </a:endParaRPr>
          </a:p>
          <a:p>
            <a:r>
              <a:rPr lang="en-US" dirty="0"/>
              <a:t>The format of </a:t>
            </a:r>
            <a:r>
              <a:rPr lang="en-US" dirty="0">
                <a:latin typeface="Consolas" panose="020B0609020204030204" pitchFamily="49" charset="0"/>
              </a:rPr>
              <a:t>Subject</a:t>
            </a:r>
            <a:r>
              <a:rPr lang="en-US" sz="2400" dirty="0"/>
              <a:t> </a:t>
            </a:r>
            <a:r>
              <a:rPr lang="en-US" dirty="0"/>
              <a:t>is not part of the SCITT Architecture.</a:t>
            </a:r>
            <a:br>
              <a:rPr lang="en-US" dirty="0"/>
            </a:br>
            <a:r>
              <a:rPr lang="en-US" dirty="0"/>
              <a:t>Likely industry specific, and poised for other IETF drafts</a:t>
            </a:r>
            <a:r>
              <a:rPr lang="en-US" sz="1400" dirty="0">
                <a:latin typeface="Montserrat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DFC74-796E-7727-93FE-F71FEA622941}"/>
              </a:ext>
            </a:extLst>
          </p:cNvPr>
          <p:cNvSpPr txBox="1"/>
          <p:nvPr/>
        </p:nvSpPr>
        <p:spPr>
          <a:xfrm>
            <a:off x="7871240" y="601249"/>
            <a:ext cx="4320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an Artifact?</a:t>
            </a:r>
          </a:p>
          <a:p>
            <a:r>
              <a:rPr lang="en-US" i="1" dirty="0"/>
              <a:t>Anything that needs a verifiable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data </a:t>
            </a:r>
            <a:r>
              <a:rPr lang="en-US" sz="1600" dirty="0"/>
              <a:t>(software, docker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media </a:t>
            </a:r>
            <a:r>
              <a:rPr lang="en-US" sz="1600" dirty="0"/>
              <a:t>(pictures, videos, contracts)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goods </a:t>
            </a:r>
            <a:r>
              <a:rPr lang="en-US" sz="1600" dirty="0"/>
              <a:t>(parts, nuclear waste)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Subject </a:t>
            </a:r>
            <a:r>
              <a:rPr lang="en-US" dirty="0"/>
              <a:t>is the Artifact Identifier</a:t>
            </a:r>
          </a:p>
        </p:txBody>
      </p:sp>
    </p:spTree>
    <p:extLst>
      <p:ext uri="{BB962C8B-B14F-4D97-AF65-F5344CB8AC3E}">
        <p14:creationId xmlns:p14="http://schemas.microsoft.com/office/powerpoint/2010/main" val="36299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To Be Signed Bytes</a:t>
            </a:r>
          </a:p>
        </p:txBody>
      </p:sp>
      <p:sp>
        <p:nvSpPr>
          <p:cNvPr id="26" name="Statement">
            <a:extLst>
              <a:ext uri="{FF2B5EF4-FFF2-40B4-BE49-F238E27FC236}">
                <a16:creationId xmlns:a16="http://schemas.microsoft.com/office/drawing/2014/main" id="{0E262519-92C0-D3A9-52D5-CE94FE4E2FAE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grpSp>
        <p:nvGrpSpPr>
          <p:cNvPr id="47" name="Envelope">
            <a:extLst>
              <a:ext uri="{FF2B5EF4-FFF2-40B4-BE49-F238E27FC236}">
                <a16:creationId xmlns:a16="http://schemas.microsoft.com/office/drawing/2014/main" id="{507EF681-0D26-B3B6-F50F-CFD3A57C11B3}"/>
              </a:ext>
            </a:extLst>
          </p:cNvPr>
          <p:cNvGrpSpPr/>
          <p:nvPr/>
        </p:nvGrpSpPr>
        <p:grpSpPr>
          <a:xfrm>
            <a:off x="2209492" y="1048890"/>
            <a:ext cx="5734956" cy="1651490"/>
            <a:chOff x="-1070971" y="4114344"/>
            <a:chExt cx="5734956" cy="16514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1AFE1D-C1D8-AF5A-565E-FB79E9AC91BC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3AB0E7-61B2-120D-7528-1C5D07066491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8AA134-FB17-A79A-02B9-0144639DBB3B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82823B-017C-56EE-CBF5-C7BD9DF48E2C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</p:grpSp>
      </p:grpSp>
      <p:grpSp>
        <p:nvGrpSpPr>
          <p:cNvPr id="48" name="CWT_Claims">
            <a:extLst>
              <a:ext uri="{FF2B5EF4-FFF2-40B4-BE49-F238E27FC236}">
                <a16:creationId xmlns:a16="http://schemas.microsoft.com/office/drawing/2014/main" id="{20052096-0790-1BF3-DCD3-A621B0ECC598}"/>
              </a:ext>
            </a:extLst>
          </p:cNvPr>
          <p:cNvGrpSpPr/>
          <p:nvPr/>
        </p:nvGrpSpPr>
        <p:grpSpPr>
          <a:xfrm>
            <a:off x="8596621" y="3663659"/>
            <a:ext cx="3469641" cy="1379473"/>
            <a:chOff x="-1070970" y="4114344"/>
            <a:chExt cx="3469641" cy="1379473"/>
          </a:xfrm>
        </p:grpSpPr>
        <p:sp>
          <p:nvSpPr>
            <p:cNvPr id="49" name="Rectangle: Rounded Corners 26">
              <a:extLst>
                <a:ext uri="{FF2B5EF4-FFF2-40B4-BE49-F238E27FC236}">
                  <a16:creationId xmlns:a16="http://schemas.microsoft.com/office/drawing/2014/main" id="{B874B03F-D463-51DC-8C03-40F8A735344A}"/>
                </a:ext>
              </a:extLst>
            </p:cNvPr>
            <p:cNvSpPr/>
            <p:nvPr/>
          </p:nvSpPr>
          <p:spPr>
            <a:xfrm>
              <a:off x="-1070970" y="4114344"/>
              <a:ext cx="3014354" cy="1379473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866717-5656-4AC7-6E84-61AF86BD80FD}"/>
                </a:ext>
              </a:extLst>
            </p:cNvPr>
            <p:cNvGrpSpPr/>
            <p:nvPr/>
          </p:nvGrpSpPr>
          <p:grpSpPr>
            <a:xfrm>
              <a:off x="-1070970" y="4132787"/>
              <a:ext cx="3469641" cy="1241966"/>
              <a:chOff x="12870545" y="2815539"/>
              <a:chExt cx="3469641" cy="12419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85F59C-F806-9A03-AB67-72DDC5025C0C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20015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0A79C5"/>
                    </a:solidFill>
                    <a:latin typeface="Consolas" panose="020B0609020204030204" pitchFamily="49" charset="0"/>
                  </a:rPr>
                  <a:t>issuer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,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15AA5-B34A-4B77-084B-53C620343B4B}"/>
                  </a:ext>
                </a:extLst>
              </p:cNvPr>
              <p:cNvSpPr txBox="1"/>
              <p:nvPr/>
            </p:nvSpPr>
            <p:spPr>
              <a:xfrm>
                <a:off x="12882253" y="3397295"/>
                <a:ext cx="23263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subject</a:t>
                </a:r>
                <a:r>
                  <a:rPr lang="en-US" dirty="0"/>
                  <a:t>	: </a:t>
                </a:r>
                <a:r>
                  <a:rPr lang="en-US" dirty="0" err="1"/>
                  <a:t>tstr</a:t>
                </a:r>
                <a:r>
                  <a:rPr lang="en-US" dirty="0"/>
                  <a:t>,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0F74563-30A6-489F-40C5-56FB01086054}"/>
                  </a:ext>
                </a:extLst>
              </p:cNvPr>
              <p:cNvSpPr txBox="1"/>
              <p:nvPr/>
            </p:nvSpPr>
            <p:spPr>
              <a:xfrm>
                <a:off x="12882253" y="3688173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20015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/>
                  <a:t> * 	: int =&gt; any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443DD4-0758-56D9-E516-3EF02D47854F}"/>
                  </a:ext>
                </a:extLst>
              </p:cNvPr>
              <p:cNvSpPr txBox="1"/>
              <p:nvPr/>
            </p:nvSpPr>
            <p:spPr>
              <a:xfrm>
                <a:off x="12870545" y="2815539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CWT_Claims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Protected Header">
            <a:extLst>
              <a:ext uri="{FF2B5EF4-FFF2-40B4-BE49-F238E27FC236}">
                <a16:creationId xmlns:a16="http://schemas.microsoft.com/office/drawing/2014/main" id="{C43DA3F0-FCA9-7457-D089-1AB822480338}"/>
              </a:ext>
            </a:extLst>
          </p:cNvPr>
          <p:cNvGrpSpPr/>
          <p:nvPr/>
        </p:nvGrpSpPr>
        <p:grpSpPr>
          <a:xfrm>
            <a:off x="2611715" y="2926391"/>
            <a:ext cx="5734955" cy="2490526"/>
            <a:chOff x="-1086210" y="4114344"/>
            <a:chExt cx="5734955" cy="2490526"/>
          </a:xfrm>
        </p:grpSpPr>
        <p:sp>
          <p:nvSpPr>
            <p:cNvPr id="56" name="Rectangle: Rounded Corners 26">
              <a:extLst>
                <a:ext uri="{FF2B5EF4-FFF2-40B4-BE49-F238E27FC236}">
                  <a16:creationId xmlns:a16="http://schemas.microsoft.com/office/drawing/2014/main" id="{8DCF3EEB-1571-6889-D800-ACCDDBCA6C2C}"/>
                </a:ext>
              </a:extLst>
            </p:cNvPr>
            <p:cNvSpPr/>
            <p:nvPr/>
          </p:nvSpPr>
          <p:spPr>
            <a:xfrm>
              <a:off x="-1086210" y="4114344"/>
              <a:ext cx="4945868" cy="2490526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8558C86-B247-7485-6252-72AB7DB1F92A}"/>
                </a:ext>
              </a:extLst>
            </p:cNvPr>
            <p:cNvGrpSpPr/>
            <p:nvPr/>
          </p:nvGrpSpPr>
          <p:grpSpPr>
            <a:xfrm>
              <a:off x="-1074502" y="4129671"/>
              <a:ext cx="5723247" cy="2196406"/>
              <a:chOff x="12867013" y="2812423"/>
              <a:chExt cx="5723247" cy="219640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C17996-9800-CF4E-F147-3F1B0AEDD162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4372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&amp;(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CWT_Claims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: 15) =&gt;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CWT_Claims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382587-DE46-F191-3F94-8EB6C36B54A3}"/>
                  </a:ext>
                </a:extLst>
              </p:cNvPr>
              <p:cNvSpPr txBox="1"/>
              <p:nvPr/>
            </p:nvSpPr>
            <p:spPr>
              <a:xfrm>
                <a:off x="12882253" y="3413033"/>
                <a:ext cx="4756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? &amp;(</a:t>
                </a:r>
                <a:r>
                  <a:rPr lang="en-US" b="1" dirty="0" err="1">
                    <a:solidFill>
                      <a:srgbClr val="0A79C5"/>
                    </a:solidFill>
                  </a:rPr>
                  <a:t>content_type</a:t>
                </a:r>
                <a:r>
                  <a:rPr lang="en-US" dirty="0"/>
                  <a:t>: 3) =&gt; </a:t>
                </a:r>
                <a:r>
                  <a:rPr lang="en-US" dirty="0" err="1"/>
                  <a:t>tstr</a:t>
                </a:r>
                <a:r>
                  <a:rPr lang="en-US" dirty="0"/>
                  <a:t> / </a:t>
                </a:r>
                <a:r>
                  <a:rPr lang="en-US" dirty="0" err="1"/>
                  <a:t>uint</a:t>
                </a:r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2494AF-5BDF-4603-36DB-04A5D4691829}"/>
                  </a:ext>
                </a:extLst>
              </p:cNvPr>
              <p:cNvSpPr txBox="1"/>
              <p:nvPr/>
            </p:nvSpPr>
            <p:spPr>
              <a:xfrm>
                <a:off x="12882254" y="3719649"/>
                <a:ext cx="4724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? &amp;(</a:t>
                </a:r>
                <a:r>
                  <a:rPr lang="en-US" b="1" dirty="0" err="1">
                    <a:solidFill>
                      <a:srgbClr val="0A79C5"/>
                    </a:solidFill>
                  </a:rPr>
                  <a:t>alg</a:t>
                </a:r>
                <a:r>
                  <a:rPr lang="en-US" dirty="0"/>
                  <a:t>	: 1) =&gt; int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4D85ACD-8EA2-4AA6-29F5-EB82932DB64A}"/>
                  </a:ext>
                </a:extLst>
              </p:cNvPr>
              <p:cNvSpPr txBox="1"/>
              <p:nvPr/>
            </p:nvSpPr>
            <p:spPr>
              <a:xfrm>
                <a:off x="12911910" y="4035210"/>
                <a:ext cx="46945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? &amp;(</a:t>
                </a:r>
                <a:r>
                  <a:rPr lang="en-US" b="1" dirty="0">
                    <a:solidFill>
                      <a:srgbClr val="0A79C5"/>
                    </a:solidFill>
                  </a:rPr>
                  <a:t>kid</a:t>
                </a:r>
                <a:r>
                  <a:rPr lang="en-US" dirty="0"/>
                  <a:t>	: 4) =&gt;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03BA16E-D9B4-CB06-63CF-D2744CFEA123}"/>
                  </a:ext>
                </a:extLst>
              </p:cNvPr>
              <p:cNvSpPr txBox="1"/>
              <p:nvPr/>
            </p:nvSpPr>
            <p:spPr>
              <a:xfrm>
                <a:off x="12882253" y="4332881"/>
                <a:ext cx="47241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? &amp;(</a:t>
                </a:r>
                <a:r>
                  <a:rPr lang="en-US" b="1" dirty="0">
                    <a:solidFill>
                      <a:srgbClr val="0A79C5"/>
                    </a:solidFill>
                  </a:rPr>
                  <a:t>x5t</a:t>
                </a:r>
                <a:r>
                  <a:rPr lang="en-US" dirty="0"/>
                  <a:t>	: 34) =&gt; </a:t>
                </a:r>
                <a:r>
                  <a:rPr lang="en-US" dirty="0" err="1"/>
                  <a:t>COSE_CertHash</a:t>
                </a:r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7776359-6FD5-7714-FD7C-2545FBC9663E}"/>
                  </a:ext>
                </a:extLst>
              </p:cNvPr>
              <p:cNvSpPr txBox="1"/>
              <p:nvPr/>
            </p:nvSpPr>
            <p:spPr>
              <a:xfrm>
                <a:off x="12867013" y="463949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* </a:t>
                </a:r>
                <a:r>
                  <a:rPr lang="en-US" b="1" dirty="0">
                    <a:solidFill>
                      <a:srgbClr val="0A79C5"/>
                    </a:solidFill>
                  </a:rPr>
                  <a:t>int =&gt; any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407577F-9FF1-8AD1-0631-8BCF1CE2D638}"/>
                  </a:ext>
                </a:extLst>
              </p:cNvPr>
              <p:cNvSpPr txBox="1"/>
              <p:nvPr/>
            </p:nvSpPr>
            <p:spPr>
              <a:xfrm>
                <a:off x="12882253" y="2812423"/>
                <a:ext cx="28869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Protected_Header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770EB2D-BEA5-92E4-CA8F-CB0A7C6B169A}"/>
              </a:ext>
            </a:extLst>
          </p:cNvPr>
          <p:cNvCxnSpPr>
            <a:cxnSpLocks/>
            <a:stCxn id="36" idx="1"/>
            <a:endCxn id="93" idx="1"/>
          </p:cNvCxnSpPr>
          <p:nvPr/>
        </p:nvCxnSpPr>
        <p:spPr>
          <a:xfrm rot="10800000" flipH="1" flipV="1">
            <a:off x="2221201" y="1542876"/>
            <a:ext cx="417462" cy="1583507"/>
          </a:xfrm>
          <a:prstGeom prst="bentConnector3">
            <a:avLst>
              <a:gd name="adj1" fmla="val -93091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762240F-239F-E9B4-6B06-82E0A6DE3C77}"/>
              </a:ext>
            </a:extLst>
          </p:cNvPr>
          <p:cNvCxnSpPr>
            <a:cxnSpLocks/>
            <a:stCxn id="58" idx="3"/>
            <a:endCxn id="95" idx="1"/>
          </p:cNvCxnSpPr>
          <p:nvPr/>
        </p:nvCxnSpPr>
        <p:spPr>
          <a:xfrm>
            <a:off x="7011482" y="3420378"/>
            <a:ext cx="1585139" cy="446390"/>
          </a:xfrm>
          <a:prstGeom prst="bentConnector3">
            <a:avLst>
              <a:gd name="adj1" fmla="val 83049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2B7F9A2-F3A7-E614-0B89-6C7EC4088D01}"/>
              </a:ext>
            </a:extLst>
          </p:cNvPr>
          <p:cNvCxnSpPr>
            <a:cxnSpLocks/>
            <a:stCxn id="26" idx="2"/>
            <a:endCxn id="41" idx="3"/>
          </p:cNvCxnSpPr>
          <p:nvPr/>
        </p:nvCxnSpPr>
        <p:spPr>
          <a:xfrm rot="5400000">
            <a:off x="7490561" y="93848"/>
            <a:ext cx="209679" cy="328372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994D326-2394-9951-0358-E7C2C45B4D02}"/>
              </a:ext>
            </a:extLst>
          </p:cNvPr>
          <p:cNvCxnSpPr>
            <a:cxnSpLocks/>
            <a:stCxn id="25" idx="6"/>
            <a:endCxn id="52" idx="3"/>
          </p:cNvCxnSpPr>
          <p:nvPr/>
        </p:nvCxnSpPr>
        <p:spPr>
          <a:xfrm flipH="1">
            <a:off x="10934700" y="1628416"/>
            <a:ext cx="776459" cy="2820108"/>
          </a:xfrm>
          <a:prstGeom prst="bentConnector3">
            <a:avLst>
              <a:gd name="adj1" fmla="val -382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7CDBC5-4F69-C644-B8C5-48B0730522E4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8928246" y="2151192"/>
            <a:ext cx="3350402" cy="662505"/>
          </a:xfrm>
          <a:prstGeom prst="bentConnector4">
            <a:avLst>
              <a:gd name="adj1" fmla="val 32082"/>
              <a:gd name="adj2" fmla="val 13450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tifact">
            <a:extLst>
              <a:ext uri="{FF2B5EF4-FFF2-40B4-BE49-F238E27FC236}">
                <a16:creationId xmlns:a16="http://schemas.microsoft.com/office/drawing/2014/main" id="{7E1442C3-8BC2-F471-C543-BCDE2F6B392F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Artifact</a:t>
            </a:r>
          </a:p>
        </p:txBody>
      </p:sp>
      <p:pic>
        <p:nvPicPr>
          <p:cNvPr id="8" name="Signature" descr="Signature Generic Blue icon">
            <a:extLst>
              <a:ext uri="{FF2B5EF4-FFF2-40B4-BE49-F238E27FC236}">
                <a16:creationId xmlns:a16="http://schemas.microsoft.com/office/drawing/2014/main" id="{31538C0D-27A8-4A92-C9F2-00346C96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8" y="1830292"/>
            <a:ext cx="635115" cy="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8200EA-960A-0501-7DAB-9134D6EBE94D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7394897" y="1978358"/>
            <a:ext cx="576499" cy="1748636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5EB36FD-2980-7E78-00FF-A089F23B6728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 flipV="1">
            <a:off x="7362836" y="2147850"/>
            <a:ext cx="2197672" cy="2201321"/>
          </a:xfrm>
          <a:prstGeom prst="bentConnector3">
            <a:avLst>
              <a:gd name="adj1" fmla="val 3353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C7DF39-1A22-5045-519E-CB954EB87CB8}"/>
              </a:ext>
            </a:extLst>
          </p:cNvPr>
          <p:cNvCxnSpPr>
            <a:cxnSpLocks/>
            <a:stCxn id="74" idx="3"/>
            <a:endCxn id="8" idx="1"/>
          </p:cNvCxnSpPr>
          <p:nvPr/>
        </p:nvCxnSpPr>
        <p:spPr>
          <a:xfrm flipV="1">
            <a:off x="7362836" y="2147850"/>
            <a:ext cx="2197672" cy="2498992"/>
          </a:xfrm>
          <a:prstGeom prst="bentConnector3">
            <a:avLst>
              <a:gd name="adj1" fmla="val 33964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389D06-900E-FB29-3EFC-47DAA3474566}"/>
              </a:ext>
            </a:extLst>
          </p:cNvPr>
          <p:cNvSpPr txBox="1"/>
          <p:nvPr/>
        </p:nvSpPr>
        <p:spPr>
          <a:xfrm>
            <a:off x="7524398" y="402959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synsation.io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71D98-E34F-AB3E-9D4D-19515F16CA30}"/>
              </a:ext>
            </a:extLst>
          </p:cNvPr>
          <p:cNvSpPr txBox="1"/>
          <p:nvPr/>
        </p:nvSpPr>
        <p:spPr>
          <a:xfrm>
            <a:off x="8537273" y="12945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provenance.json</a:t>
            </a:r>
            <a:endParaRPr lang="en-US" sz="11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1C8D6-9F8A-0842-6735-B3574887B24C}"/>
              </a:ext>
            </a:extLst>
          </p:cNvPr>
          <p:cNvSpPr txBox="1"/>
          <p:nvPr/>
        </p:nvSpPr>
        <p:spPr>
          <a:xfrm>
            <a:off x="6434722" y="4371042"/>
            <a:ext cx="219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synsation.io/product/v123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01175D5-7789-7385-F6F1-DC707C642811}"/>
              </a:ext>
            </a:extLst>
          </p:cNvPr>
          <p:cNvCxnSpPr>
            <a:cxnSpLocks/>
            <a:stCxn id="60" idx="3"/>
            <a:endCxn id="8" idx="1"/>
          </p:cNvCxnSpPr>
          <p:nvPr/>
        </p:nvCxnSpPr>
        <p:spPr>
          <a:xfrm flipV="1">
            <a:off x="7362836" y="2147850"/>
            <a:ext cx="2197672" cy="1885760"/>
          </a:xfrm>
          <a:prstGeom prst="bentConnector3">
            <a:avLst>
              <a:gd name="adj1" fmla="val 3381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89CD257-C668-384C-3404-5A776ED39A6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956157" y="1630870"/>
            <a:ext cx="1281104" cy="34509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suer">
            <a:extLst>
              <a:ext uri="{FF2B5EF4-FFF2-40B4-BE49-F238E27FC236}">
                <a16:creationId xmlns:a16="http://schemas.microsoft.com/office/drawing/2014/main" id="{9975151F-E4DA-A796-9EFE-3F8705EA145B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Issuer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54810-2554-C725-1472-BB14D870C34A}"/>
              </a:ext>
            </a:extLst>
          </p:cNvPr>
          <p:cNvSpPr txBox="1"/>
          <p:nvPr/>
        </p:nvSpPr>
        <p:spPr>
          <a:xfrm>
            <a:off x="375758" y="3570082"/>
            <a:ext cx="219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application/</a:t>
            </a:r>
            <a:r>
              <a:rPr lang="en-US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json</a:t>
            </a:r>
            <a:endParaRPr lang="en-US" sz="11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B3660063-DAB0-3911-3F2A-81214E37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16" y="989036"/>
            <a:ext cx="216117" cy="216117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7EB9AD61-8BF4-D41F-771C-A4C81911C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3969" y="990383"/>
            <a:ext cx="216117" cy="216117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63C1EBD-0D37-E81B-6869-1597D8D7E8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8728" y="159541"/>
            <a:ext cx="216117" cy="2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0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3385 -0.23796 " pathEditMode="relative" rAng="0" ptsTypes="AA">
                                      <p:cBhvr>
                                        <p:cTn id="44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3" y="-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4" grpId="0"/>
      <p:bldP spid="34" grpId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Envelope">
            <a:extLst>
              <a:ext uri="{FF2B5EF4-FFF2-40B4-BE49-F238E27FC236}">
                <a16:creationId xmlns:a16="http://schemas.microsoft.com/office/drawing/2014/main" id="{BE3B67A2-E5AA-6BC6-09F5-B5B5B5996F09}"/>
              </a:ext>
            </a:extLst>
          </p:cNvPr>
          <p:cNvGrpSpPr/>
          <p:nvPr/>
        </p:nvGrpSpPr>
        <p:grpSpPr>
          <a:xfrm>
            <a:off x="2211676" y="1048890"/>
            <a:ext cx="5734956" cy="1651490"/>
            <a:chOff x="-1070971" y="4114344"/>
            <a:chExt cx="5734956" cy="1651490"/>
          </a:xfrm>
        </p:grpSpPr>
        <p:sp>
          <p:nvSpPr>
            <p:cNvPr id="6" name="Rectangle: Rounded Corners 26">
              <a:extLst>
                <a:ext uri="{FF2B5EF4-FFF2-40B4-BE49-F238E27FC236}">
                  <a16:creationId xmlns:a16="http://schemas.microsoft.com/office/drawing/2014/main" id="{A016B857-5571-0FCD-3645-4E7CA268FF6F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4F1DD6-0999-32D8-0E75-53E2CFB54329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AC5BDE-EB76-1979-220A-807F74DC4DA9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9D2056-CFEC-D60F-9CE0-629ABC4AA77B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Signed Bytes</a:t>
            </a:r>
          </a:p>
        </p:txBody>
      </p:sp>
      <p:pic>
        <p:nvPicPr>
          <p:cNvPr id="3" name="Signature" descr="Signature Generic Blue icon">
            <a:extLst>
              <a:ext uri="{FF2B5EF4-FFF2-40B4-BE49-F238E27FC236}">
                <a16:creationId xmlns:a16="http://schemas.microsoft.com/office/drawing/2014/main" id="{5454961E-7F97-669A-625E-2687AD427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508" y="1830292"/>
            <a:ext cx="635115" cy="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atement">
            <a:extLst>
              <a:ext uri="{FF2B5EF4-FFF2-40B4-BE49-F238E27FC236}">
                <a16:creationId xmlns:a16="http://schemas.microsoft.com/office/drawing/2014/main" id="{E154D825-103E-5A03-BBC2-FDC0BB0A67DD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sp>
        <p:nvSpPr>
          <p:cNvPr id="11" name="Artifact">
            <a:extLst>
              <a:ext uri="{FF2B5EF4-FFF2-40B4-BE49-F238E27FC236}">
                <a16:creationId xmlns:a16="http://schemas.microsoft.com/office/drawing/2014/main" id="{7875FE14-AD29-8F5D-C372-69A61511FD44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Artifact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C290-D0B0-2431-0060-7A493C2DF167}"/>
              </a:ext>
            </a:extLst>
          </p:cNvPr>
          <p:cNvSpPr txBox="1"/>
          <p:nvPr/>
        </p:nvSpPr>
        <p:spPr>
          <a:xfrm>
            <a:off x="8537273" y="12945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provenance.json</a:t>
            </a:r>
            <a:endParaRPr lang="en-US" sz="11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Issuer">
            <a:extLst>
              <a:ext uri="{FF2B5EF4-FFF2-40B4-BE49-F238E27FC236}">
                <a16:creationId xmlns:a16="http://schemas.microsoft.com/office/drawing/2014/main" id="{33AEBC93-C3C6-CA2E-CA51-A4FBF66E3EFB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Issuer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6349CDB-427E-398F-29B2-0C70351F8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16" y="989036"/>
            <a:ext cx="216117" cy="2161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35AE97-6010-1FF0-F638-45770122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3969" y="990383"/>
            <a:ext cx="216117" cy="2161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6788466-F7D5-0A0D-7972-B513046514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8728" y="159541"/>
            <a:ext cx="216117" cy="21611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4CDDE50-E2C1-FF10-9137-2A840868A5CA}"/>
              </a:ext>
            </a:extLst>
          </p:cNvPr>
          <p:cNvGrpSpPr/>
          <p:nvPr/>
        </p:nvGrpSpPr>
        <p:grpSpPr>
          <a:xfrm>
            <a:off x="2221201" y="1358211"/>
            <a:ext cx="5723247" cy="667004"/>
            <a:chOff x="12882253" y="3106417"/>
            <a:chExt cx="5723247" cy="66700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C8FF19-3875-13A8-FF30-0E897E2398A2}"/>
                </a:ext>
              </a:extLst>
            </p:cNvPr>
            <p:cNvSpPr txBox="1"/>
            <p:nvPr/>
          </p:nvSpPr>
          <p:spPr>
            <a:xfrm>
              <a:off x="12882253" y="3106417"/>
              <a:ext cx="57232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tabLst>
                  <a:tab pos="177800" algn="l"/>
                  <a:tab pos="1714500" algn="l"/>
                </a:tabLst>
              </a:pPr>
              <a:r>
                <a: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	protected	: </a:t>
              </a:r>
              <a:r>
                <a:rPr lang="en-US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bstr</a:t>
              </a:r>
              <a:r>
                <a: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.</a:t>
              </a:r>
              <a:r>
                <a:rPr lang="en-US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cbor</a:t>
              </a:r>
              <a:r>
                <a: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Protected_Header</a:t>
              </a:r>
              <a:endParaRPr 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BD5455-8EEF-4E33-DF25-6E365EB6880E}"/>
                </a:ext>
              </a:extLst>
            </p:cNvPr>
            <p:cNvSpPr txBox="1"/>
            <p:nvPr/>
          </p:nvSpPr>
          <p:spPr>
            <a:xfrm>
              <a:off x="12882253" y="3404089"/>
              <a:ext cx="37323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tabLst>
                  <a:tab pos="177800" algn="l"/>
                  <a:tab pos="1714500" algn="l"/>
                </a:tabLst>
                <a:defRPr>
                  <a:solidFill>
                    <a:sysClr val="windowText" lastClr="000000"/>
                  </a:solidFill>
                  <a:latin typeface="Consolas" panose="020B0609020204030204" pitchFamily="49" charset="0"/>
                </a:defRPr>
              </a:lvl1pPr>
            </a:lstStyle>
            <a:p>
              <a:r>
                <a:rPr lang="en-US" b="1" dirty="0"/>
                <a:t>	</a:t>
              </a:r>
              <a:r>
                <a:rPr lang="en-US" b="1" dirty="0">
                  <a:solidFill>
                    <a:srgbClr val="0A79C5"/>
                  </a:solidFill>
                </a:rPr>
                <a:t>payload</a:t>
              </a:r>
              <a:r>
                <a:rPr lang="en-US" b="1" dirty="0"/>
                <a:t>     : </a:t>
              </a:r>
              <a:r>
                <a:rPr lang="en-US" dirty="0" err="1"/>
                <a:t>bstr</a:t>
              </a:r>
              <a:endParaRPr lang="en-US" dirty="0"/>
            </a:p>
          </p:txBody>
        </p:sp>
      </p:grpSp>
      <p:grpSp>
        <p:nvGrpSpPr>
          <p:cNvPr id="31" name="Envelope">
            <a:extLst>
              <a:ext uri="{FF2B5EF4-FFF2-40B4-BE49-F238E27FC236}">
                <a16:creationId xmlns:a16="http://schemas.microsoft.com/office/drawing/2014/main" id="{52AC0B40-DEF5-2DB0-704A-8CB0B2F67643}"/>
              </a:ext>
            </a:extLst>
          </p:cNvPr>
          <p:cNvGrpSpPr/>
          <p:nvPr/>
        </p:nvGrpSpPr>
        <p:grpSpPr>
          <a:xfrm>
            <a:off x="2209492" y="1048890"/>
            <a:ext cx="5734956" cy="1651490"/>
            <a:chOff x="-1070971" y="4114344"/>
            <a:chExt cx="5734956" cy="1651490"/>
          </a:xfrm>
        </p:grpSpPr>
        <p:sp>
          <p:nvSpPr>
            <p:cNvPr id="32" name="Rectangle: Rounded Corners 26">
              <a:extLst>
                <a:ext uri="{FF2B5EF4-FFF2-40B4-BE49-F238E27FC236}">
                  <a16:creationId xmlns:a16="http://schemas.microsoft.com/office/drawing/2014/main" id="{BDA37279-A7E6-EDE2-5194-18093ABC4A50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B08618-1C85-125C-39C4-04E078970696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AF0144-3D1C-D8D6-9632-80274DDFCF7B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904A87-2EEF-E3E1-12B6-37A771CACD5D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</p:grpSp>
      </p:grpSp>
      <p:pic>
        <p:nvPicPr>
          <p:cNvPr id="2" name="Graphic 1" descr="Signature with solid fill">
            <a:extLst>
              <a:ext uri="{FF2B5EF4-FFF2-40B4-BE49-F238E27FC236}">
                <a16:creationId xmlns:a16="http://schemas.microsoft.com/office/drawing/2014/main" id="{614B324E-E200-5108-0DB5-E98B9F53E3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3931" y="3694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375 0.2930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0.00312 0.33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6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Envelope">
            <a:extLst>
              <a:ext uri="{FF2B5EF4-FFF2-40B4-BE49-F238E27FC236}">
                <a16:creationId xmlns:a16="http://schemas.microsoft.com/office/drawing/2014/main" id="{7CB2A858-BE16-9173-121A-580B1471A297}"/>
              </a:ext>
            </a:extLst>
          </p:cNvPr>
          <p:cNvGrpSpPr/>
          <p:nvPr/>
        </p:nvGrpSpPr>
        <p:grpSpPr>
          <a:xfrm>
            <a:off x="2209492" y="1048890"/>
            <a:ext cx="5734956" cy="1651490"/>
            <a:chOff x="-1070971" y="4114344"/>
            <a:chExt cx="5734956" cy="1651490"/>
          </a:xfrm>
        </p:grpSpPr>
        <p:sp>
          <p:nvSpPr>
            <p:cNvPr id="51" name="Rectangle: Rounded Corners 26">
              <a:extLst>
                <a:ext uri="{FF2B5EF4-FFF2-40B4-BE49-F238E27FC236}">
                  <a16:creationId xmlns:a16="http://schemas.microsoft.com/office/drawing/2014/main" id="{B9B8AC24-5599-3870-85AF-5803EE8543B2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081ED97-3DBB-460A-B7DC-C90A92E31298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7E86E6F-A766-4FBF-B2C7-7A329B533476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8AE959-9371-52B7-E55E-3563DD160097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SCITT Statement</a:t>
            </a:r>
          </a:p>
        </p:txBody>
      </p:sp>
      <p:pic>
        <p:nvPicPr>
          <p:cNvPr id="7" name="Picture 2" descr="Blue Mail Letter - Free Clip Art">
            <a:extLst>
              <a:ext uri="{FF2B5EF4-FFF2-40B4-BE49-F238E27FC236}">
                <a16:creationId xmlns:a16="http://schemas.microsoft.com/office/drawing/2014/main" id="{7FF17DD4-EFB0-79B5-BE74-696A3EC9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" y="1459586"/>
            <a:ext cx="1292004" cy="8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Unprotected Header">
            <a:extLst>
              <a:ext uri="{FF2B5EF4-FFF2-40B4-BE49-F238E27FC236}">
                <a16:creationId xmlns:a16="http://schemas.microsoft.com/office/drawing/2014/main" id="{1DD77202-9BC7-180B-BDDD-5DB71BAB7486}"/>
              </a:ext>
            </a:extLst>
          </p:cNvPr>
          <p:cNvGrpSpPr/>
          <p:nvPr/>
        </p:nvGrpSpPr>
        <p:grpSpPr>
          <a:xfrm>
            <a:off x="2638663" y="5655009"/>
            <a:ext cx="4918920" cy="1049992"/>
            <a:chOff x="-1070971" y="4112545"/>
            <a:chExt cx="4918920" cy="1049992"/>
          </a:xfrm>
        </p:grpSpPr>
        <p:sp>
          <p:nvSpPr>
            <p:cNvPr id="81" name="Rectangle: Rounded Corners 26">
              <a:extLst>
                <a:ext uri="{FF2B5EF4-FFF2-40B4-BE49-F238E27FC236}">
                  <a16:creationId xmlns:a16="http://schemas.microsoft.com/office/drawing/2014/main" id="{5432F6F7-652C-E7BA-FA8E-DDA0CA65457A}"/>
                </a:ext>
              </a:extLst>
            </p:cNvPr>
            <p:cNvSpPr/>
            <p:nvPr/>
          </p:nvSpPr>
          <p:spPr>
            <a:xfrm>
              <a:off x="-1070971" y="4114344"/>
              <a:ext cx="4918920" cy="1048193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802C90D-A03B-D93B-1D95-F8BF717809BC}"/>
                </a:ext>
              </a:extLst>
            </p:cNvPr>
            <p:cNvGrpSpPr/>
            <p:nvPr/>
          </p:nvGrpSpPr>
          <p:grpSpPr>
            <a:xfrm>
              <a:off x="-1059262" y="4112545"/>
              <a:ext cx="4583799" cy="971330"/>
              <a:chOff x="12882253" y="2795297"/>
              <a:chExt cx="4583799" cy="9713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D90D21-57FD-BF69-EEA2-F15E1B39F891}"/>
                  </a:ext>
                </a:extLst>
              </p:cNvPr>
              <p:cNvSpPr txBox="1"/>
              <p:nvPr/>
            </p:nvSpPr>
            <p:spPr>
              <a:xfrm>
                <a:off x="12882253" y="3397295"/>
                <a:ext cx="34579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dirty="0"/>
                  <a:t> * </a:t>
                </a:r>
                <a:r>
                  <a:rPr lang="en-US" b="1" dirty="0">
                    <a:solidFill>
                      <a:srgbClr val="0A79C5"/>
                    </a:solidFill>
                  </a:rPr>
                  <a:t>int =&gt; any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18828BC-FAF0-CE46-89AF-8276211D7EC9}"/>
                  </a:ext>
                </a:extLst>
              </p:cNvPr>
              <p:cNvSpPr txBox="1"/>
              <p:nvPr/>
            </p:nvSpPr>
            <p:spPr>
              <a:xfrm>
                <a:off x="12882253" y="2795297"/>
                <a:ext cx="45837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err="1">
                    <a:solidFill>
                      <a:sysClr val="windowText" lastClr="000000"/>
                    </a:solidFill>
                  </a:rPr>
                  <a:t>Unprotected_Header</a:t>
                </a:r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B20E184-659B-C3BC-0B06-090D2F9EE846}"/>
              </a:ext>
            </a:extLst>
          </p:cNvPr>
          <p:cNvCxnSpPr>
            <a:cxnSpLocks/>
            <a:stCxn id="45" idx="1"/>
            <a:endCxn id="103" idx="1"/>
          </p:cNvCxnSpPr>
          <p:nvPr/>
        </p:nvCxnSpPr>
        <p:spPr>
          <a:xfrm rot="10800000" flipH="1" flipV="1">
            <a:off x="2209490" y="2447381"/>
            <a:ext cx="440881" cy="3392294"/>
          </a:xfrm>
          <a:prstGeom prst="bentConnector3">
            <a:avLst>
              <a:gd name="adj1" fmla="val -114504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Signature with solid fill">
            <a:extLst>
              <a:ext uri="{FF2B5EF4-FFF2-40B4-BE49-F238E27FC236}">
                <a16:creationId xmlns:a16="http://schemas.microsoft.com/office/drawing/2014/main" id="{85293557-D5DE-435E-20C1-C788B664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9464" y="1963778"/>
            <a:ext cx="429172" cy="429172"/>
          </a:xfrm>
          <a:prstGeom prst="rect">
            <a:avLst/>
          </a:prstGeom>
        </p:spPr>
      </p:pic>
      <p:sp>
        <p:nvSpPr>
          <p:cNvPr id="3" name="Statement">
            <a:extLst>
              <a:ext uri="{FF2B5EF4-FFF2-40B4-BE49-F238E27FC236}">
                <a16:creationId xmlns:a16="http://schemas.microsoft.com/office/drawing/2014/main" id="{F9947DAC-46D6-72FD-99B7-0E13039D646D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sp>
        <p:nvSpPr>
          <p:cNvPr id="5" name="Artifact">
            <a:extLst>
              <a:ext uri="{FF2B5EF4-FFF2-40B4-BE49-F238E27FC236}">
                <a16:creationId xmlns:a16="http://schemas.microsoft.com/office/drawing/2014/main" id="{FC66EDA1-7464-FDC7-9167-F544285E5C4D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Artifact</a:t>
            </a:r>
          </a:p>
        </p:txBody>
      </p:sp>
      <p:sp>
        <p:nvSpPr>
          <p:cNvPr id="8" name="Issuer">
            <a:extLst>
              <a:ext uri="{FF2B5EF4-FFF2-40B4-BE49-F238E27FC236}">
                <a16:creationId xmlns:a16="http://schemas.microsoft.com/office/drawing/2014/main" id="{AE8F15E3-C93C-837C-C0E0-04903DDACBBC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Issuer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7E8A977-5AC4-9553-A1DD-BF548C8E3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6616" y="989036"/>
            <a:ext cx="216117" cy="2161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8DBEB4E-B788-4702-9B69-CF948499A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3969" y="990383"/>
            <a:ext cx="216117" cy="2161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000FF5B-9852-3B18-3DAA-213444BC9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98728" y="159541"/>
            <a:ext cx="216117" cy="21611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256203-44DF-DFA3-0573-075AB7F87C04}"/>
              </a:ext>
            </a:extLst>
          </p:cNvPr>
          <p:cNvSpPr txBox="1"/>
          <p:nvPr/>
        </p:nvSpPr>
        <p:spPr>
          <a:xfrm>
            <a:off x="2221198" y="1965204"/>
            <a:ext cx="35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signature   : </a:t>
            </a:r>
            <a:r>
              <a:rPr lang="en-US" dirty="0" err="1"/>
              <a:t>bstr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7690BF-9CAA-FD9B-7037-A59FF60C8FE3}"/>
              </a:ext>
            </a:extLst>
          </p:cNvPr>
          <p:cNvSpPr txBox="1"/>
          <p:nvPr/>
        </p:nvSpPr>
        <p:spPr>
          <a:xfrm>
            <a:off x="2209491" y="2262715"/>
            <a:ext cx="572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unprotected : </a:t>
            </a:r>
            <a:r>
              <a:rPr lang="en-US" dirty="0" err="1"/>
              <a:t>Unprotected_Header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5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Envelope">
            <a:extLst>
              <a:ext uri="{FF2B5EF4-FFF2-40B4-BE49-F238E27FC236}">
                <a16:creationId xmlns:a16="http://schemas.microsoft.com/office/drawing/2014/main" id="{AD2DADB8-1CF3-3F6C-8B84-5EAF5462849F}"/>
              </a:ext>
            </a:extLst>
          </p:cNvPr>
          <p:cNvGrpSpPr/>
          <p:nvPr/>
        </p:nvGrpSpPr>
        <p:grpSpPr>
          <a:xfrm>
            <a:off x="2209492" y="1048890"/>
            <a:ext cx="5734956" cy="1651490"/>
            <a:chOff x="-1070971" y="4114344"/>
            <a:chExt cx="5734956" cy="1651490"/>
          </a:xfrm>
        </p:grpSpPr>
        <p:sp>
          <p:nvSpPr>
            <p:cNvPr id="17" name="Rectangle: Rounded Corners 26">
              <a:extLst>
                <a:ext uri="{FF2B5EF4-FFF2-40B4-BE49-F238E27FC236}">
                  <a16:creationId xmlns:a16="http://schemas.microsoft.com/office/drawing/2014/main" id="{48CC26E1-5F4E-2C14-55F7-B0857BCC7080}"/>
                </a:ext>
              </a:extLst>
            </p:cNvPr>
            <p:cNvSpPr/>
            <p:nvPr/>
          </p:nvSpPr>
          <p:spPr>
            <a:xfrm>
              <a:off x="-1070971" y="4114344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COSE_SIGN1 (Envelope)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2F6DD-1C31-CFB3-1BC1-D81464849565}"/>
                </a:ext>
              </a:extLst>
            </p:cNvPr>
            <p:cNvGrpSpPr/>
            <p:nvPr/>
          </p:nvGrpSpPr>
          <p:grpSpPr>
            <a:xfrm>
              <a:off x="-1059262" y="4423665"/>
              <a:ext cx="5723247" cy="667004"/>
              <a:chOff x="12882253" y="3106417"/>
              <a:chExt cx="5723247" cy="6670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21E559-E527-58A3-8459-215ED113A3DC}"/>
                  </a:ext>
                </a:extLst>
              </p:cNvPr>
              <p:cNvSpPr txBox="1"/>
              <p:nvPr/>
            </p:nvSpPr>
            <p:spPr>
              <a:xfrm>
                <a:off x="12882253" y="3106417"/>
                <a:ext cx="5723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77800" algn="l"/>
                    <a:tab pos="1714500" algn="l"/>
                  </a:tabLst>
                </a:pP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	protected	: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bstr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.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cbor</a:t>
                </a:r>
                <a:r>
                  <a:rPr lang="en-US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Protected_Header</a:t>
                </a:r>
                <a:endParaRPr 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556474-7C81-7B24-38F8-D781AF51582C}"/>
                  </a:ext>
                </a:extLst>
              </p:cNvPr>
              <p:cNvSpPr txBox="1"/>
              <p:nvPr/>
            </p:nvSpPr>
            <p:spPr>
              <a:xfrm>
                <a:off x="12882253" y="3404089"/>
                <a:ext cx="3732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tabLst>
                    <a:tab pos="177800" algn="l"/>
                    <a:tab pos="1714500" algn="l"/>
                  </a:tabLst>
                  <a:defRPr>
                    <a:solidFill>
                      <a:sysClr val="windowText" lastClr="000000"/>
                    </a:solidFill>
                    <a:latin typeface="Consolas" panose="020B0609020204030204" pitchFamily="49" charset="0"/>
                  </a:defRPr>
                </a:lvl1pPr>
              </a:lstStyle>
              <a:p>
                <a:r>
                  <a:rPr lang="en-US" b="1" dirty="0"/>
                  <a:t>	</a:t>
                </a:r>
                <a:r>
                  <a:rPr lang="en-US" b="1" dirty="0">
                    <a:solidFill>
                      <a:srgbClr val="0A79C5"/>
                    </a:solidFill>
                  </a:rPr>
                  <a:t>payload</a:t>
                </a:r>
                <a:r>
                  <a:rPr lang="en-US" b="1" dirty="0"/>
                  <a:t>     : </a:t>
                </a:r>
                <a:r>
                  <a:rPr lang="en-US" dirty="0" err="1"/>
                  <a:t>bstr</a:t>
                </a:r>
                <a:endParaRPr lang="en-US" dirty="0"/>
              </a:p>
            </p:txBody>
          </p:sp>
        </p:grpSp>
      </p:grpSp>
      <p:sp>
        <p:nvSpPr>
          <p:cNvPr id="40" name="Thought Bubble: Cloud 1">
            <a:extLst>
              <a:ext uri="{FF2B5EF4-FFF2-40B4-BE49-F238E27FC236}">
                <a16:creationId xmlns:a16="http://schemas.microsoft.com/office/drawing/2014/main" id="{01542251-B1B8-EA24-1299-A04A73E6197C}"/>
              </a:ext>
            </a:extLst>
          </p:cNvPr>
          <p:cNvSpPr/>
          <p:nvPr/>
        </p:nvSpPr>
        <p:spPr>
          <a:xfrm>
            <a:off x="8118094" y="1426967"/>
            <a:ext cx="1490147" cy="850681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2648238 w 5095875"/>
              <a:gd name="connsiteY0" fmla="*/ 2518168 h 3533775"/>
              <a:gd name="connsiteX1" fmla="*/ 2550078 w 5095875"/>
              <a:gd name="connsiteY1" fmla="*/ 2616328 h 3533775"/>
              <a:gd name="connsiteX2" fmla="*/ 2451918 w 5095875"/>
              <a:gd name="connsiteY2" fmla="*/ 2518168 h 3533775"/>
              <a:gd name="connsiteX3" fmla="*/ 2550078 w 5095875"/>
              <a:gd name="connsiteY3" fmla="*/ 2420008 h 3533775"/>
              <a:gd name="connsiteX4" fmla="*/ 2648238 w 5095875"/>
              <a:gd name="connsiteY4" fmla="*/ 2518168 h 3533775"/>
              <a:gd name="connsiteX0" fmla="*/ 2747177 w 5095875"/>
              <a:gd name="connsiteY0" fmla="*/ 2791263 h 3533775"/>
              <a:gd name="connsiteX1" fmla="*/ 2550856 w 5095875"/>
              <a:gd name="connsiteY1" fmla="*/ 2987584 h 3533775"/>
              <a:gd name="connsiteX2" fmla="*/ 2354535 w 5095875"/>
              <a:gd name="connsiteY2" fmla="*/ 2791263 h 3533775"/>
              <a:gd name="connsiteX3" fmla="*/ 2550856 w 5095875"/>
              <a:gd name="connsiteY3" fmla="*/ 2594942 h 3533775"/>
              <a:gd name="connsiteX4" fmla="*/ 2747177 w 5095875"/>
              <a:gd name="connsiteY4" fmla="*/ 2791263 h 3533775"/>
              <a:gd name="connsiteX0" fmla="*/ 2846674 w 5095875"/>
              <a:gd name="connsiteY0" fmla="*/ 3260677 h 3533775"/>
              <a:gd name="connsiteX1" fmla="*/ 2552193 w 5095875"/>
              <a:gd name="connsiteY1" fmla="*/ 3555158 h 3533775"/>
              <a:gd name="connsiteX2" fmla="*/ 2257712 w 5095875"/>
              <a:gd name="connsiteY2" fmla="*/ 3260677 h 3533775"/>
              <a:gd name="connsiteX3" fmla="*/ 2552193 w 5095875"/>
              <a:gd name="connsiteY3" fmla="*/ 2966196 h 3533775"/>
              <a:gd name="connsiteX4" fmla="*/ 2846674 w 5095875"/>
              <a:gd name="connsiteY4" fmla="*/ 3260677 h 35337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65248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3" fmla="*/ 2652485 w 5102481"/>
              <a:gd name="connsiteY3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751424 w 5102481"/>
              <a:gd name="connsiteY3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850921 w 5102481"/>
              <a:gd name="connsiteY3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842864 w 5102481"/>
              <a:gd name="connsiteY2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980024 w 5102481"/>
              <a:gd name="connsiteY1" fmla="*/ 30083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77617 w 5102481"/>
              <a:gd name="connsiteY1" fmla="*/ 2808304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65711 w 5102481"/>
              <a:gd name="connsiteY1" fmla="*/ 2805923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1494669 w 5102481"/>
              <a:gd name="connsiteY1" fmla="*/ 1757069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320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5102481" h="3543624">
                <a:moveTo>
                  <a:pt x="1553671" y="1758921"/>
                </a:moveTo>
                <a:lnTo>
                  <a:pt x="1494669" y="1757069"/>
                </a:lnTo>
                <a:cubicBezTo>
                  <a:pt x="1494669" y="1757069"/>
                  <a:pt x="1553671" y="1813133"/>
                  <a:pt x="1553671" y="1758921"/>
                </a:cubicBezTo>
                <a:close/>
              </a:path>
              <a:path w="5102481" h="3543624">
                <a:moveTo>
                  <a:pt x="1541749" y="1774841"/>
                </a:moveTo>
                <a:lnTo>
                  <a:pt x="1536986" y="1762936"/>
                </a:lnTo>
              </a:path>
              <a:path w="5102481" h="3543624">
                <a:moveTo>
                  <a:pt x="2261959" y="3249143"/>
                </a:moveTo>
                <a:lnTo>
                  <a:pt x="2556440" y="3543624"/>
                </a:lnTo>
              </a:path>
              <a:path w="43256" h="43320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Registering</a:t>
            </a:r>
          </a:p>
        </p:txBody>
      </p:sp>
      <p:pic>
        <p:nvPicPr>
          <p:cNvPr id="7" name="Picture 2" descr="Blue Mail Letter - Free Clip Art">
            <a:extLst>
              <a:ext uri="{FF2B5EF4-FFF2-40B4-BE49-F238E27FC236}">
                <a16:creationId xmlns:a16="http://schemas.microsoft.com/office/drawing/2014/main" id="{7FF17DD4-EFB0-79B5-BE74-696A3EC94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8" y="1459586"/>
            <a:ext cx="1292004" cy="89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719850-999E-733C-3BE1-39F4DD7682F6}"/>
              </a:ext>
            </a:extLst>
          </p:cNvPr>
          <p:cNvSpPr/>
          <p:nvPr/>
        </p:nvSpPr>
        <p:spPr>
          <a:xfrm>
            <a:off x="9936107" y="5373954"/>
            <a:ext cx="1471291" cy="1222109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217C45-6F09-2DEC-86E7-AAD3077BB52D}"/>
              </a:ext>
            </a:extLst>
          </p:cNvPr>
          <p:cNvSpPr/>
          <p:nvPr/>
        </p:nvSpPr>
        <p:spPr>
          <a:xfrm>
            <a:off x="10104622" y="1588848"/>
            <a:ext cx="1208264" cy="1201908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139A18-EF0C-2503-C951-4B4A901EE47F}"/>
              </a:ext>
            </a:extLst>
          </p:cNvPr>
          <p:cNvGrpSpPr/>
          <p:nvPr/>
        </p:nvGrpSpPr>
        <p:grpSpPr>
          <a:xfrm>
            <a:off x="10056381" y="1548193"/>
            <a:ext cx="1291877" cy="1163751"/>
            <a:chOff x="3227860" y="360030"/>
            <a:chExt cx="1291877" cy="1163751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031B39C-4822-CBE3-E185-EA1C45AEA8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0244" t="2955" r="10244" b="7709"/>
            <a:stretch/>
          </p:blipFill>
          <p:spPr>
            <a:xfrm>
              <a:off x="3607057" y="924364"/>
              <a:ext cx="533482" cy="59941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8248C0-4532-D7F2-562E-4DE391130D39}"/>
                </a:ext>
              </a:extLst>
            </p:cNvPr>
            <p:cNvSpPr txBox="1"/>
            <p:nvPr/>
          </p:nvSpPr>
          <p:spPr>
            <a:xfrm>
              <a:off x="3227860" y="360030"/>
              <a:ext cx="12918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SCITT Ledger</a:t>
              </a:r>
            </a:p>
            <a:p>
              <a:pPr algn="ctr"/>
              <a:r>
                <a:rPr lang="en-US" sz="1100" dirty="0"/>
                <a:t>Append-only</a:t>
              </a:r>
              <a:br>
                <a:rPr lang="en-US" sz="1100" dirty="0"/>
              </a:br>
              <a:r>
                <a:rPr lang="en-US" sz="1100" dirty="0"/>
                <a:t>Log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53FF30-F478-B4AE-EF3F-76B36FB9F406}"/>
              </a:ext>
            </a:extLst>
          </p:cNvPr>
          <p:cNvSpPr txBox="1"/>
          <p:nvPr/>
        </p:nvSpPr>
        <p:spPr>
          <a:xfrm>
            <a:off x="9886346" y="5395435"/>
            <a:ext cx="152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External Storage</a:t>
            </a:r>
          </a:p>
        </p:txBody>
      </p:sp>
      <p:pic>
        <p:nvPicPr>
          <p:cNvPr id="22" name="Graphic 21" descr="Filing Box Archive outline">
            <a:extLst>
              <a:ext uri="{FF2B5EF4-FFF2-40B4-BE49-F238E27FC236}">
                <a16:creationId xmlns:a16="http://schemas.microsoft.com/office/drawing/2014/main" id="{12FA184F-BCE3-C74C-2C2C-70DFA72BC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2995" y="5621176"/>
            <a:ext cx="426826" cy="42682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88B805F-8679-8CA6-74C9-4412ABEBBAE3}"/>
              </a:ext>
            </a:extLst>
          </p:cNvPr>
          <p:cNvSpPr/>
          <p:nvPr/>
        </p:nvSpPr>
        <p:spPr>
          <a:xfrm>
            <a:off x="9853566" y="1420082"/>
            <a:ext cx="2069470" cy="374610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Transparency Service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F31E3C-4147-7F30-6F0D-1B5735E6F72E}"/>
              </a:ext>
            </a:extLst>
          </p:cNvPr>
          <p:cNvGrpSpPr/>
          <p:nvPr/>
        </p:nvGrpSpPr>
        <p:grpSpPr>
          <a:xfrm>
            <a:off x="10562360" y="2173491"/>
            <a:ext cx="302224" cy="90436"/>
            <a:chOff x="8814904" y="-416485"/>
            <a:chExt cx="395560" cy="1183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24C760-40F2-FC23-D61E-A7BA0F20548B}"/>
                </a:ext>
              </a:extLst>
            </p:cNvPr>
            <p:cNvSpPr/>
            <p:nvPr/>
          </p:nvSpPr>
          <p:spPr>
            <a:xfrm>
              <a:off x="8814904" y="-416485"/>
              <a:ext cx="395559" cy="118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B2FCA31-3C6F-AD82-0991-3825EAF28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1806" y="-416485"/>
              <a:ext cx="368658" cy="118365"/>
            </a:xfrm>
            <a:prstGeom prst="rect">
              <a:avLst/>
            </a:prstGeom>
          </p:spPr>
        </p:pic>
      </p:grpSp>
      <p:pic>
        <p:nvPicPr>
          <p:cNvPr id="34" name="Picture 2" descr="RKVST Rebrands as DataTrails">
            <a:extLst>
              <a:ext uri="{FF2B5EF4-FFF2-40B4-BE49-F238E27FC236}">
                <a16:creationId xmlns:a16="http://schemas.microsoft.com/office/drawing/2014/main" id="{F1FBC669-9545-2EFE-7940-76B88EEA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869" y="796274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7AA800-0FE8-2FE2-93F7-0E954127ED8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944448" y="1871359"/>
            <a:ext cx="2111933" cy="58757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D1B3EA-596E-F331-788E-8584EA42DEEB}"/>
              </a:ext>
            </a:extLst>
          </p:cNvPr>
          <p:cNvSpPr txBox="1"/>
          <p:nvPr/>
        </p:nvSpPr>
        <p:spPr>
          <a:xfrm>
            <a:off x="2617760" y="3372791"/>
            <a:ext cx="5677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sz="2400" b="1" dirty="0"/>
              <a:t>How large is the COSE_Sign1 Envelope?</a:t>
            </a:r>
          </a:p>
          <a:p>
            <a:pPr>
              <a:tabLst>
                <a:tab pos="2286000" algn="l"/>
              </a:tabLst>
            </a:pPr>
            <a:r>
              <a:rPr lang="en-US" dirty="0"/>
              <a:t>Protected Header	~1k</a:t>
            </a:r>
          </a:p>
          <a:p>
            <a:pPr>
              <a:tabLst>
                <a:tab pos="2286000" algn="l"/>
              </a:tabLst>
            </a:pPr>
            <a:r>
              <a:rPr lang="en-US" dirty="0"/>
              <a:t>Unprotected Header	0</a:t>
            </a:r>
          </a:p>
          <a:p>
            <a:pPr>
              <a:tabLst>
                <a:tab pos="2286000" algn="l"/>
              </a:tabLst>
            </a:pPr>
            <a:r>
              <a:rPr lang="en-US" dirty="0"/>
              <a:t>Signature	~1k</a:t>
            </a:r>
          </a:p>
          <a:p>
            <a:pPr>
              <a:tabLst>
                <a:tab pos="2286000" algn="l"/>
              </a:tabLst>
            </a:pPr>
            <a:r>
              <a:rPr lang="en-US" dirty="0"/>
              <a:t>Payload </a:t>
            </a:r>
            <a:r>
              <a:rPr lang="en-US" baseline="30000" dirty="0"/>
              <a:t>(Statement)</a:t>
            </a:r>
            <a:r>
              <a:rPr lang="en-US" dirty="0"/>
              <a:t>	1k-50gb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A5A15-B9B9-A7AB-3864-342FA4AC101C}"/>
              </a:ext>
            </a:extLst>
          </p:cNvPr>
          <p:cNvSpPr txBox="1"/>
          <p:nvPr/>
        </p:nvSpPr>
        <p:spPr>
          <a:xfrm>
            <a:off x="2234051" y="5193324"/>
            <a:ext cx="715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 Size the constraint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Is the Statement already stored somewhere else?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we need to continually pass content for verification?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value are we getting by storing the statement in the payload of the Signed Statement</a:t>
            </a:r>
          </a:p>
        </p:txBody>
      </p:sp>
      <p:pic>
        <p:nvPicPr>
          <p:cNvPr id="45" name="DockerRegistry" descr="Docker Container Icon #346704 - Free Icons Library">
            <a:extLst>
              <a:ext uri="{FF2B5EF4-FFF2-40B4-BE49-F238E27FC236}">
                <a16:creationId xmlns:a16="http://schemas.microsoft.com/office/drawing/2014/main" id="{719E9CCD-E322-8EFA-5771-600F25D5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418" y="5606013"/>
            <a:ext cx="652279" cy="50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25AE21E-CBE2-BB5E-5E37-924B2E70E1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09582" y="5712663"/>
            <a:ext cx="284675" cy="281072"/>
          </a:xfrm>
          <a:prstGeom prst="rect">
            <a:avLst/>
          </a:prstGeom>
        </p:spPr>
      </p:pic>
      <p:pic>
        <p:nvPicPr>
          <p:cNvPr id="49" name="LLM" descr="File, file extension, file format, file type, llm icon">
            <a:extLst>
              <a:ext uri="{FF2B5EF4-FFF2-40B4-BE49-F238E27FC236}">
                <a16:creationId xmlns:a16="http://schemas.microsoft.com/office/drawing/2014/main" id="{C644F062-CCB5-F652-12A1-13A02A48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07" y="6044972"/>
            <a:ext cx="389222" cy="3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npm">
            <a:extLst>
              <a:ext uri="{FF2B5EF4-FFF2-40B4-BE49-F238E27FC236}">
                <a16:creationId xmlns:a16="http://schemas.microsoft.com/office/drawing/2014/main" id="{B754DA8E-B9D3-6F88-F3FE-2BF37C09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73" y="6115574"/>
            <a:ext cx="389222" cy="1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nuget" descr="Nuget, logo Ikon di Vector Logo">
            <a:extLst>
              <a:ext uri="{FF2B5EF4-FFF2-40B4-BE49-F238E27FC236}">
                <a16:creationId xmlns:a16="http://schemas.microsoft.com/office/drawing/2014/main" id="{6269A19F-FB89-571C-6EA8-6C1C2FB34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" t="21268" r="7172" b="20398"/>
          <a:stretch/>
        </p:blipFill>
        <p:spPr bwMode="auto">
          <a:xfrm>
            <a:off x="10858229" y="6097777"/>
            <a:ext cx="467743" cy="1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Surprised" descr="Download High Quality surprised emoji clipart iphone smiley face Transparent PNG Images - Art ...">
            <a:extLst>
              <a:ext uri="{FF2B5EF4-FFF2-40B4-BE49-F238E27FC236}">
                <a16:creationId xmlns:a16="http://schemas.microsoft.com/office/drawing/2014/main" id="{DAF3BB02-0D02-3DC5-AE1E-EC1660D14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70" y="3990915"/>
            <a:ext cx="906162" cy="9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Brace 51">
            <a:extLst>
              <a:ext uri="{FF2B5EF4-FFF2-40B4-BE49-F238E27FC236}">
                <a16:creationId xmlns:a16="http://schemas.microsoft.com/office/drawing/2014/main" id="{BB708E9B-1FA5-3D83-B0B3-C340522AE656}"/>
              </a:ext>
            </a:extLst>
          </p:cNvPr>
          <p:cNvSpPr/>
          <p:nvPr/>
        </p:nvSpPr>
        <p:spPr>
          <a:xfrm>
            <a:off x="5811291" y="3795523"/>
            <a:ext cx="284709" cy="7158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79FD33-FF3D-4315-0A09-3098D28812CA}"/>
              </a:ext>
            </a:extLst>
          </p:cNvPr>
          <p:cNvSpPr txBox="1"/>
          <p:nvPr/>
        </p:nvSpPr>
        <p:spPr>
          <a:xfrm>
            <a:off x="6096001" y="3978463"/>
            <a:ext cx="62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dirty="0"/>
              <a:t>2k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35DA5CEB-FC50-EEC2-1DB5-85F2B4B37766}"/>
              </a:ext>
            </a:extLst>
          </p:cNvPr>
          <p:cNvSpPr/>
          <p:nvPr/>
        </p:nvSpPr>
        <p:spPr>
          <a:xfrm>
            <a:off x="6482253" y="3795522"/>
            <a:ext cx="284709" cy="1038415"/>
          </a:xfrm>
          <a:prstGeom prst="rightBrace">
            <a:avLst>
              <a:gd name="adj1" fmla="val 8333"/>
              <a:gd name="adj2" fmla="val 697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11A8D3-DF15-2D6C-185F-D6B248248FD6}"/>
              </a:ext>
            </a:extLst>
          </p:cNvPr>
          <p:cNvSpPr txBox="1"/>
          <p:nvPr/>
        </p:nvSpPr>
        <p:spPr>
          <a:xfrm>
            <a:off x="6721534" y="4347795"/>
            <a:ext cx="1355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286000" algn="l"/>
              </a:tabLst>
            </a:pPr>
            <a:r>
              <a:rPr lang="en-US" dirty="0"/>
              <a:t>~50.002gb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1CFF9-2BF4-8CD8-5B4E-3ADAABE379BF}"/>
              </a:ext>
            </a:extLst>
          </p:cNvPr>
          <p:cNvSpPr txBox="1"/>
          <p:nvPr/>
        </p:nvSpPr>
        <p:spPr>
          <a:xfrm>
            <a:off x="2221198" y="1965204"/>
            <a:ext cx="355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signature   : </a:t>
            </a:r>
            <a:r>
              <a:rPr lang="en-US" dirty="0" err="1"/>
              <a:t>bstr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B8A862-B58C-05F8-54FC-2961C7005F5F}"/>
              </a:ext>
            </a:extLst>
          </p:cNvPr>
          <p:cNvSpPr txBox="1"/>
          <p:nvPr/>
        </p:nvSpPr>
        <p:spPr>
          <a:xfrm>
            <a:off x="2209491" y="2262715"/>
            <a:ext cx="572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tabLst>
                <a:tab pos="177800" algn="l"/>
                <a:tab pos="1714500" algn="l"/>
              </a:tabLst>
              <a:defRPr>
                <a:solidFill>
                  <a:sysClr val="windowText" lastClr="00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	unprotected : </a:t>
            </a:r>
            <a:r>
              <a:rPr lang="en-US" dirty="0" err="1"/>
              <a:t>Unprotected_Header</a:t>
            </a:r>
            <a:endParaRPr lang="en-US" dirty="0"/>
          </a:p>
        </p:txBody>
      </p:sp>
      <p:pic>
        <p:nvPicPr>
          <p:cNvPr id="33" name="Graphic 32" descr="Signature with solid fill">
            <a:extLst>
              <a:ext uri="{FF2B5EF4-FFF2-40B4-BE49-F238E27FC236}">
                <a16:creationId xmlns:a16="http://schemas.microsoft.com/office/drawing/2014/main" id="{589A077C-2669-619E-9687-1557E22F282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9464" y="1963778"/>
            <a:ext cx="429172" cy="429172"/>
          </a:xfrm>
          <a:prstGeom prst="rect">
            <a:avLst/>
          </a:prstGeom>
        </p:spPr>
      </p:pic>
      <p:pic>
        <p:nvPicPr>
          <p:cNvPr id="2052" name="Picture 4" descr="Dont Know Emoticon Stock Illustration - Download Image Now - Emoji,  Confusion, Shrugging - iStock">
            <a:extLst>
              <a:ext uri="{FF2B5EF4-FFF2-40B4-BE49-F238E27FC236}">
                <a16:creationId xmlns:a16="http://schemas.microsoft.com/office/drawing/2014/main" id="{57D31322-1B70-8018-9131-8A63BA4E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69" y="3821992"/>
            <a:ext cx="1007630" cy="5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4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allAtOnce"/>
      <p:bldP spid="44" grpId="0" uiExpand="1" build="allAtOnce"/>
      <p:bldP spid="52" grpId="0" animBg="1"/>
      <p:bldP spid="54" grpId="0"/>
      <p:bldP spid="55" grpId="0" animBg="1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25AA52E81B347B444D60E2519DD03" ma:contentTypeVersion="4" ma:contentTypeDescription="Create a new document." ma:contentTypeScope="" ma:versionID="3438b3515b89a703c9e50a55b86e9c1b">
  <xsd:schema xmlns:xsd="http://www.w3.org/2001/XMLSchema" xmlns:xs="http://www.w3.org/2001/XMLSchema" xmlns:p="http://schemas.microsoft.com/office/2006/metadata/properties" xmlns:ns2="83829518-9c2c-436e-8fb9-f41cd5327988" targetNamespace="http://schemas.microsoft.com/office/2006/metadata/properties" ma:root="true" ma:fieldsID="33938b1b78e2fee347822ced5edb2094" ns2:_="">
    <xsd:import namespace="83829518-9c2c-436e-8fb9-f41cd5327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29518-9c2c-436e-8fb9-f41cd5327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44EC79-3C92-4614-998E-A4E498259E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29518-9c2c-436e-8fb9-f41cd53279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43CD70-0F60-4114-AF71-142FA63C0B9C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3829518-9c2c-436e-8fb9-f41cd532798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07A368-737B-4825-AB3A-9D8F8412B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9318</TotalTime>
  <Words>2625</Words>
  <Application>Microsoft Office PowerPoint</Application>
  <PresentationFormat>Widescreen</PresentationFormat>
  <Paragraphs>357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Montserrat</vt:lpstr>
      <vt:lpstr>Wingdings</vt:lpstr>
      <vt:lpstr>Office Theme</vt:lpstr>
      <vt:lpstr>SCITT – COSE </vt:lpstr>
      <vt:lpstr>PowerPoint Presentation</vt:lpstr>
      <vt:lpstr>PowerPoint Presentation</vt:lpstr>
      <vt:lpstr>PowerPoint Presentation</vt:lpstr>
      <vt:lpstr>PowerPoint Presentation</vt:lpstr>
      <vt:lpstr>To Be Signed Bytes</vt:lpstr>
      <vt:lpstr>Signed Bytes</vt:lpstr>
      <vt:lpstr>SCITT Statement</vt:lpstr>
      <vt:lpstr>Registering</vt:lpstr>
      <vt:lpstr>Detached Payloads</vt:lpstr>
      <vt:lpstr>PowerPoint Presentation</vt:lpstr>
      <vt:lpstr>PowerPoint Presentation</vt:lpstr>
      <vt:lpstr>PowerPoint Presentation</vt:lpstr>
      <vt:lpstr>SCITT Statement</vt:lpstr>
      <vt:lpstr>SCITT – COSE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3</cp:revision>
  <dcterms:created xsi:type="dcterms:W3CDTF">2024-05-10T16:36:33Z</dcterms:created>
  <dcterms:modified xsi:type="dcterms:W3CDTF">2024-06-17T16:02:01Z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0x0101004D025AA52E81B347B444D60E2519DD03</vt:lpwstr>
  </property>
</Properties>
</file>