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9464" autoAdjust="0"/>
  </p:normalViewPr>
  <p:slideViewPr>
    <p:cSldViewPr snapToGrid="0">
      <p:cViewPr>
        <p:scale>
          <a:sx n="85" d="100"/>
          <a:sy n="85" d="100"/>
        </p:scale>
        <p:origin x="59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2FF98-79EC-4C51-A760-842CBD87D6BE}"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86612-292F-4A87-AAD7-1061B5CF1E8A}" type="slidenum">
              <a:rPr lang="en-US" smtClean="0"/>
              <a:t>‹#›</a:t>
            </a:fld>
            <a:endParaRPr lang="en-US"/>
          </a:p>
        </p:txBody>
      </p:sp>
    </p:spTree>
    <p:extLst>
      <p:ext uri="{BB962C8B-B14F-4D97-AF65-F5344CB8AC3E}">
        <p14:creationId xmlns:p14="http://schemas.microsoft.com/office/powerpoint/2010/main" val="2832888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many other Azure products, App Service is a fully functional Platform-As-A-Service. App Service can be used to migrate existing website or applications, such as an ASP.NET web app, or you can leverage App Service to build new apps from scratch. App Service leverages all the capabilities of the Azure framework to provide a quick and easy way to build, deploy, and scale enterprise-grade applications. </a:t>
            </a:r>
          </a:p>
        </p:txBody>
      </p:sp>
      <p:sp>
        <p:nvSpPr>
          <p:cNvPr id="4" name="Slide Number Placeholder 3"/>
          <p:cNvSpPr>
            <a:spLocks noGrp="1"/>
          </p:cNvSpPr>
          <p:nvPr>
            <p:ph type="sldNum" sz="quarter" idx="10"/>
          </p:nvPr>
        </p:nvSpPr>
        <p:spPr/>
        <p:txBody>
          <a:bodyPr/>
          <a:lstStyle/>
          <a:p>
            <a:fld id="{9B086612-292F-4A87-AAD7-1061B5CF1E8A}" type="slidenum">
              <a:rPr lang="en-US" smtClean="0"/>
              <a:t>3</a:t>
            </a:fld>
            <a:endParaRPr lang="en-US"/>
          </a:p>
        </p:txBody>
      </p:sp>
    </p:spTree>
    <p:extLst>
      <p:ext uri="{BB962C8B-B14F-4D97-AF65-F5344CB8AC3E}">
        <p14:creationId xmlns:p14="http://schemas.microsoft.com/office/powerpoint/2010/main" val="146150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combined its support for Mobile Apps inside of Azure App Service. Mobile Apps can be used to develop native apps for the 3 major mobile platforms. It can also be used to develop cross-platform apps. Cordova, sometimes referred to as PhoneGap, offers a hybrid mobile framework based on web technologies. Xamarin, which was recently acquired by Microsoft, may be a better alternative for those well versed in .NET. </a:t>
            </a:r>
          </a:p>
        </p:txBody>
      </p:sp>
      <p:sp>
        <p:nvSpPr>
          <p:cNvPr id="4" name="Slide Number Placeholder 3"/>
          <p:cNvSpPr>
            <a:spLocks noGrp="1"/>
          </p:cNvSpPr>
          <p:nvPr>
            <p:ph type="sldNum" sz="quarter" idx="10"/>
          </p:nvPr>
        </p:nvSpPr>
        <p:spPr/>
        <p:txBody>
          <a:bodyPr/>
          <a:lstStyle/>
          <a:p>
            <a:fld id="{9B086612-292F-4A87-AAD7-1061B5CF1E8A}" type="slidenum">
              <a:rPr lang="en-US" smtClean="0"/>
              <a:t>4</a:t>
            </a:fld>
            <a:endParaRPr lang="en-US"/>
          </a:p>
        </p:txBody>
      </p:sp>
    </p:spTree>
    <p:extLst>
      <p:ext uri="{BB962C8B-B14F-4D97-AF65-F5344CB8AC3E}">
        <p14:creationId xmlns:p14="http://schemas.microsoft.com/office/powerpoint/2010/main" val="109404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Apps for Azure App Service provides key features that make building and deploying mobile apps easier. These features can save developers a lot of time versus building them out from scratch. For example, Azure provides out-of-the-box support for Authentication and Authorization that can be integrated with little code. A lot of options are available for connecting your app to data. Offline support using sync tables can be implemented. Azure Notification Hubs can be used to distribute notifications for all platforms. </a:t>
            </a:r>
          </a:p>
        </p:txBody>
      </p:sp>
      <p:sp>
        <p:nvSpPr>
          <p:cNvPr id="4" name="Slide Number Placeholder 3"/>
          <p:cNvSpPr>
            <a:spLocks noGrp="1"/>
          </p:cNvSpPr>
          <p:nvPr>
            <p:ph type="sldNum" sz="quarter" idx="10"/>
          </p:nvPr>
        </p:nvSpPr>
        <p:spPr/>
        <p:txBody>
          <a:bodyPr/>
          <a:lstStyle/>
          <a:p>
            <a:fld id="{9B086612-292F-4A87-AAD7-1061B5CF1E8A}" type="slidenum">
              <a:rPr lang="en-US" smtClean="0"/>
              <a:t>5</a:t>
            </a:fld>
            <a:endParaRPr lang="en-US"/>
          </a:p>
        </p:txBody>
      </p:sp>
    </p:spTree>
    <p:extLst>
      <p:ext uri="{BB962C8B-B14F-4D97-AF65-F5344CB8AC3E}">
        <p14:creationId xmlns:p14="http://schemas.microsoft.com/office/powerpoint/2010/main" val="123884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Mobile Apps can also incorporate all of the other great App Service features. Manually configure and scale as needed, or you use </a:t>
            </a:r>
            <a:r>
              <a:rPr lang="en-US"/>
              <a:t>the convenient </a:t>
            </a:r>
            <a:r>
              <a:rPr lang="en-US" dirty="0"/>
              <a:t>autoscaling features. </a:t>
            </a:r>
          </a:p>
        </p:txBody>
      </p:sp>
      <p:sp>
        <p:nvSpPr>
          <p:cNvPr id="4" name="Slide Number Placeholder 3"/>
          <p:cNvSpPr>
            <a:spLocks noGrp="1"/>
          </p:cNvSpPr>
          <p:nvPr>
            <p:ph type="sldNum" sz="quarter" idx="10"/>
          </p:nvPr>
        </p:nvSpPr>
        <p:spPr/>
        <p:txBody>
          <a:bodyPr/>
          <a:lstStyle/>
          <a:p>
            <a:fld id="{9B086612-292F-4A87-AAD7-1061B5CF1E8A}" type="slidenum">
              <a:rPr lang="en-US" smtClean="0"/>
              <a:t>6</a:t>
            </a:fld>
            <a:endParaRPr lang="en-US"/>
          </a:p>
        </p:txBody>
      </p:sp>
    </p:spTree>
    <p:extLst>
      <p:ext uri="{BB962C8B-B14F-4D97-AF65-F5344CB8AC3E}">
        <p14:creationId xmlns:p14="http://schemas.microsoft.com/office/powerpoint/2010/main" val="71455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20795-0BDA-4599-B821-8535FD1642E2}"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D243-C2F4-4208-A038-83328884CB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86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20795-0BDA-4599-B821-8535FD1642E2}"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280992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20795-0BDA-4599-B821-8535FD1642E2}"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2537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20795-0BDA-4599-B821-8535FD1642E2}"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13136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220795-0BDA-4599-B821-8535FD1642E2}"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4D243-C2F4-4208-A038-83328884CB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16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20795-0BDA-4599-B821-8535FD1642E2}"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48554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20795-0BDA-4599-B821-8535FD1642E2}"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150103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20795-0BDA-4599-B821-8535FD1642E2}"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36263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220795-0BDA-4599-B821-8535FD1642E2}" type="datetimeFigureOut">
              <a:rPr lang="en-US" smtClean="0"/>
              <a:t>4/13/2018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264748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220795-0BDA-4599-B821-8535FD1642E2}" type="datetimeFigureOut">
              <a:rPr lang="en-US" smtClean="0"/>
              <a:t>4/13/2018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14D243-C2F4-4208-A038-83328884CB6C}" type="slidenum">
              <a:rPr lang="en-US" smtClean="0"/>
              <a:t>‹#›</a:t>
            </a:fld>
            <a:endParaRPr lang="en-US"/>
          </a:p>
        </p:txBody>
      </p:sp>
    </p:spTree>
    <p:extLst>
      <p:ext uri="{BB962C8B-B14F-4D97-AF65-F5344CB8AC3E}">
        <p14:creationId xmlns:p14="http://schemas.microsoft.com/office/powerpoint/2010/main" val="30362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220795-0BDA-4599-B821-8535FD1642E2}"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4D243-C2F4-4208-A038-83328884CB6C}" type="slidenum">
              <a:rPr lang="en-US" smtClean="0"/>
              <a:t>‹#›</a:t>
            </a:fld>
            <a:endParaRPr lang="en-US"/>
          </a:p>
        </p:txBody>
      </p:sp>
    </p:spTree>
    <p:extLst>
      <p:ext uri="{BB962C8B-B14F-4D97-AF65-F5344CB8AC3E}">
        <p14:creationId xmlns:p14="http://schemas.microsoft.com/office/powerpoint/2010/main" val="222047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220795-0BDA-4599-B821-8535FD1642E2}" type="datetimeFigureOut">
              <a:rPr lang="en-US" smtClean="0"/>
              <a:t>4/13/2018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14D243-C2F4-4208-A038-83328884CB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1334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t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D4C0-7AB1-4000-B9EA-42F4F422E815}"/>
              </a:ext>
            </a:extLst>
          </p:cNvPr>
          <p:cNvSpPr>
            <a:spLocks noGrp="1"/>
          </p:cNvSpPr>
          <p:nvPr>
            <p:ph type="ctrTitle"/>
          </p:nvPr>
        </p:nvSpPr>
        <p:spPr>
          <a:xfrm>
            <a:off x="1181190" y="866528"/>
            <a:ext cx="9418320" cy="921931"/>
          </a:xfrm>
        </p:spPr>
        <p:txBody>
          <a:bodyPr>
            <a:noAutofit/>
          </a:bodyPr>
          <a:lstStyle/>
          <a:p>
            <a:pPr algn="ctr"/>
            <a:r>
              <a:rPr lang="en-US" sz="4400" dirty="0"/>
              <a:t>Mobile Apps in Azure App Service</a:t>
            </a:r>
            <a:br>
              <a:rPr lang="en-US" sz="4400" dirty="0"/>
            </a:br>
            <a:endParaRPr lang="en-US" sz="4400" dirty="0"/>
          </a:p>
        </p:txBody>
      </p:sp>
      <p:sp>
        <p:nvSpPr>
          <p:cNvPr id="3" name="Subtitle 2">
            <a:extLst>
              <a:ext uri="{FF2B5EF4-FFF2-40B4-BE49-F238E27FC236}">
                <a16:creationId xmlns:a16="http://schemas.microsoft.com/office/drawing/2014/main" id="{ED3E8B8B-C58B-423F-9F36-2732E183B29D}"/>
              </a:ext>
            </a:extLst>
          </p:cNvPr>
          <p:cNvSpPr>
            <a:spLocks noGrp="1"/>
          </p:cNvSpPr>
          <p:nvPr>
            <p:ph type="subTitle" idx="1"/>
          </p:nvPr>
        </p:nvSpPr>
        <p:spPr/>
        <p:txBody>
          <a:bodyPr/>
          <a:lstStyle/>
          <a:p>
            <a:r>
              <a:rPr lang="en-US" sz="2400" dirty="0"/>
              <a:t>Global Azure Bootcamp 2018</a:t>
            </a:r>
            <a:endParaRPr lang="en-US" dirty="0"/>
          </a:p>
        </p:txBody>
      </p:sp>
    </p:spTree>
    <p:extLst>
      <p:ext uri="{BB962C8B-B14F-4D97-AF65-F5344CB8AC3E}">
        <p14:creationId xmlns:p14="http://schemas.microsoft.com/office/powerpoint/2010/main" val="5127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87CB-F942-4E0B-A598-A6EC71743991}"/>
              </a:ext>
            </a:extLst>
          </p:cNvPr>
          <p:cNvSpPr>
            <a:spLocks noGrp="1"/>
          </p:cNvSpPr>
          <p:nvPr>
            <p:ph type="title"/>
          </p:nvPr>
        </p:nvSpPr>
        <p:spPr/>
        <p:txBody>
          <a:bodyPr/>
          <a:lstStyle/>
          <a:p>
            <a:r>
              <a:rPr lang="en-US" dirty="0"/>
              <a:t>Thanks to our sponsors!</a:t>
            </a:r>
          </a:p>
        </p:txBody>
      </p:sp>
      <p:sp>
        <p:nvSpPr>
          <p:cNvPr id="3" name="Content Placeholder 2">
            <a:extLst>
              <a:ext uri="{FF2B5EF4-FFF2-40B4-BE49-F238E27FC236}">
                <a16:creationId xmlns:a16="http://schemas.microsoft.com/office/drawing/2014/main" id="{B2761B64-E8E2-4FD1-A035-D4E16C37581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570FC30-C9E9-4C79-84FF-7DD4EDA49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316" y="4204142"/>
            <a:ext cx="1191230" cy="1353671"/>
          </a:xfrm>
          <a:prstGeom prst="rect">
            <a:avLst/>
          </a:prstGeom>
        </p:spPr>
      </p:pic>
      <p:pic>
        <p:nvPicPr>
          <p:cNvPr id="5" name="Picture 4">
            <a:extLst>
              <a:ext uri="{FF2B5EF4-FFF2-40B4-BE49-F238E27FC236}">
                <a16:creationId xmlns:a16="http://schemas.microsoft.com/office/drawing/2014/main" id="{56D374C0-B102-4F2B-90EA-52285FE00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922" y="2524512"/>
            <a:ext cx="2232042" cy="1724760"/>
          </a:xfrm>
          <a:prstGeom prst="rect">
            <a:avLst/>
          </a:prstGeom>
        </p:spPr>
      </p:pic>
      <p:pic>
        <p:nvPicPr>
          <p:cNvPr id="6" name="Picture 5">
            <a:extLst>
              <a:ext uri="{FF2B5EF4-FFF2-40B4-BE49-F238E27FC236}">
                <a16:creationId xmlns:a16="http://schemas.microsoft.com/office/drawing/2014/main" id="{CB288793-6FCE-4CEB-9C85-BBB503A0B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508" y="2590119"/>
            <a:ext cx="3382445" cy="1060879"/>
          </a:xfrm>
          <a:prstGeom prst="rect">
            <a:avLst/>
          </a:prstGeom>
        </p:spPr>
      </p:pic>
      <p:pic>
        <p:nvPicPr>
          <p:cNvPr id="7" name="Picture 6">
            <a:extLst>
              <a:ext uri="{FF2B5EF4-FFF2-40B4-BE49-F238E27FC236}">
                <a16:creationId xmlns:a16="http://schemas.microsoft.com/office/drawing/2014/main" id="{957580A9-E6E8-4AD2-B324-C55252875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422" y="2466991"/>
            <a:ext cx="2199474" cy="1115894"/>
          </a:xfrm>
          <a:prstGeom prst="rect">
            <a:avLst/>
          </a:prstGeom>
        </p:spPr>
      </p:pic>
      <p:pic>
        <p:nvPicPr>
          <p:cNvPr id="8" name="Picture 7">
            <a:extLst>
              <a:ext uri="{FF2B5EF4-FFF2-40B4-BE49-F238E27FC236}">
                <a16:creationId xmlns:a16="http://schemas.microsoft.com/office/drawing/2014/main" id="{29BA560B-9EEF-4A76-B23E-B7470028B8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1116" y="4749088"/>
            <a:ext cx="2707014" cy="309701"/>
          </a:xfrm>
          <a:prstGeom prst="rect">
            <a:avLst/>
          </a:prstGeom>
        </p:spPr>
      </p:pic>
      <p:pic>
        <p:nvPicPr>
          <p:cNvPr id="9" name="Picture 8">
            <a:extLst>
              <a:ext uri="{FF2B5EF4-FFF2-40B4-BE49-F238E27FC236}">
                <a16:creationId xmlns:a16="http://schemas.microsoft.com/office/drawing/2014/main" id="{00055846-D996-4718-9D44-C39CC78129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3068" y="4510963"/>
            <a:ext cx="1808512" cy="604043"/>
          </a:xfrm>
          <a:prstGeom prst="rect">
            <a:avLst/>
          </a:prstGeom>
        </p:spPr>
      </p:pic>
    </p:spTree>
    <p:extLst>
      <p:ext uri="{BB962C8B-B14F-4D97-AF65-F5344CB8AC3E}">
        <p14:creationId xmlns:p14="http://schemas.microsoft.com/office/powerpoint/2010/main" val="67281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C1A8-8F8D-481C-AC9F-536BC4C06DE2}"/>
              </a:ext>
            </a:extLst>
          </p:cNvPr>
          <p:cNvSpPr>
            <a:spLocks noGrp="1"/>
          </p:cNvSpPr>
          <p:nvPr>
            <p:ph type="title"/>
          </p:nvPr>
        </p:nvSpPr>
        <p:spPr/>
        <p:txBody>
          <a:bodyPr/>
          <a:lstStyle/>
          <a:p>
            <a:r>
              <a:rPr lang="en-US" dirty="0"/>
              <a:t>Azure App Service	</a:t>
            </a:r>
          </a:p>
        </p:txBody>
      </p:sp>
      <p:sp>
        <p:nvSpPr>
          <p:cNvPr id="3" name="Content Placeholder 2">
            <a:extLst>
              <a:ext uri="{FF2B5EF4-FFF2-40B4-BE49-F238E27FC236}">
                <a16:creationId xmlns:a16="http://schemas.microsoft.com/office/drawing/2014/main" id="{DC16B4A6-5B02-421E-B244-92294C6815BC}"/>
              </a:ext>
            </a:extLst>
          </p:cNvPr>
          <p:cNvSpPr>
            <a:spLocks noGrp="1"/>
          </p:cNvSpPr>
          <p:nvPr>
            <p:ph idx="1"/>
          </p:nvPr>
        </p:nvSpPr>
        <p:spPr/>
        <p:txBody>
          <a:bodyPr/>
          <a:lstStyle/>
          <a:p>
            <a:pPr>
              <a:buFont typeface="Arial" panose="020B0604020202020204" pitchFamily="34" charset="0"/>
              <a:buChar char="•"/>
            </a:pPr>
            <a:r>
              <a:rPr lang="en-US" dirty="0"/>
              <a:t>Full PaaS supports existing or new websites and apps</a:t>
            </a:r>
          </a:p>
          <a:p>
            <a:pPr>
              <a:buFont typeface="Arial" panose="020B0604020202020204" pitchFamily="34" charset="0"/>
              <a:buChar char="•"/>
            </a:pPr>
            <a:r>
              <a:rPr lang="en-US" dirty="0"/>
              <a:t>Quickly build and deploy enterprise-grade apps</a:t>
            </a:r>
          </a:p>
          <a:p>
            <a:pPr>
              <a:buFont typeface="Arial" panose="020B0604020202020204" pitchFamily="34" charset="0"/>
              <a:buChar char="•"/>
            </a:pPr>
            <a:r>
              <a:rPr lang="en-US" dirty="0"/>
              <a:t>Azure framework provides performance and scalability </a:t>
            </a:r>
          </a:p>
          <a:p>
            <a:pPr>
              <a:buFont typeface="Arial" panose="020B0604020202020204" pitchFamily="34" charset="0"/>
              <a:buChar char="•"/>
            </a:pPr>
            <a:r>
              <a:rPr lang="en-US" dirty="0"/>
              <a:t>Web apps</a:t>
            </a:r>
          </a:p>
          <a:p>
            <a:pPr>
              <a:buFont typeface="Arial" panose="020B0604020202020204" pitchFamily="34" charset="0"/>
              <a:buChar char="•"/>
            </a:pPr>
            <a:r>
              <a:rPr lang="en-US" dirty="0"/>
              <a:t>Mobile apps</a:t>
            </a:r>
          </a:p>
          <a:p>
            <a:pPr>
              <a:buFont typeface="Arial" panose="020B0604020202020204" pitchFamily="34" charset="0"/>
              <a:buChar char="•"/>
            </a:pPr>
            <a:r>
              <a:rPr lang="en-US" dirty="0"/>
              <a:t>API apps</a:t>
            </a:r>
          </a:p>
          <a:p>
            <a:pPr>
              <a:buFont typeface="Arial" panose="020B0604020202020204" pitchFamily="34" charset="0"/>
              <a:buChar char="•"/>
            </a:pPr>
            <a:r>
              <a:rPr lang="en-US" dirty="0"/>
              <a:t>Logic apps</a:t>
            </a:r>
          </a:p>
          <a:p>
            <a:pPr>
              <a:buFont typeface="Arial" panose="020B0604020202020204" pitchFamily="34" charset="0"/>
              <a:buChar char="•"/>
            </a:pPr>
            <a:r>
              <a:rPr lang="en-US" dirty="0"/>
              <a:t>Function Apps</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530BD839-5056-4569-8732-17527EDECA8B}"/>
              </a:ext>
            </a:extLst>
          </p:cNvPr>
          <p:cNvPicPr>
            <a:picLocks noChangeAspect="1"/>
          </p:cNvPicPr>
          <p:nvPr/>
        </p:nvPicPr>
        <p:blipFill rotWithShape="1">
          <a:blip r:embed="rId3">
            <a:extLst>
              <a:ext uri="{28A0092B-C50C-407E-A947-70E740481C1C}">
                <a14:useLocalDpi xmlns:a14="http://schemas.microsoft.com/office/drawing/2010/main" val="0"/>
              </a:ext>
            </a:extLst>
          </a:blip>
          <a:srcRect l="-4426" t="-5422" r="-5140" b="-8958"/>
          <a:stretch/>
        </p:blipFill>
        <p:spPr>
          <a:xfrm>
            <a:off x="4401670" y="2689411"/>
            <a:ext cx="7339405" cy="3953436"/>
          </a:xfrm>
          <a:prstGeom prst="cloud">
            <a:avLst/>
          </a:prstGeom>
          <a:solidFill>
            <a:srgbClr val="00B0F0"/>
          </a:solidFill>
        </p:spPr>
      </p:pic>
    </p:spTree>
    <p:extLst>
      <p:ext uri="{BB962C8B-B14F-4D97-AF65-F5344CB8AC3E}">
        <p14:creationId xmlns:p14="http://schemas.microsoft.com/office/powerpoint/2010/main" val="323274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28D7-EB40-4DE7-8124-83E02445C948}"/>
              </a:ext>
            </a:extLst>
          </p:cNvPr>
          <p:cNvSpPr>
            <a:spLocks noGrp="1"/>
          </p:cNvSpPr>
          <p:nvPr>
            <p:ph type="title"/>
          </p:nvPr>
        </p:nvSpPr>
        <p:spPr/>
        <p:txBody>
          <a:bodyPr/>
          <a:lstStyle/>
          <a:p>
            <a:r>
              <a:rPr lang="en-US" dirty="0"/>
              <a:t>Mobile Apps in Azure App Service</a:t>
            </a:r>
          </a:p>
        </p:txBody>
      </p:sp>
      <p:sp>
        <p:nvSpPr>
          <p:cNvPr id="3" name="Content Placeholder 2">
            <a:extLst>
              <a:ext uri="{FF2B5EF4-FFF2-40B4-BE49-F238E27FC236}">
                <a16:creationId xmlns:a16="http://schemas.microsoft.com/office/drawing/2014/main" id="{A55CB8CB-288B-4FD8-A0D9-DE8E15FE8ED5}"/>
              </a:ext>
            </a:extLst>
          </p:cNvPr>
          <p:cNvSpPr>
            <a:spLocks noGrp="1"/>
          </p:cNvSpPr>
          <p:nvPr>
            <p:ph idx="1"/>
          </p:nvPr>
        </p:nvSpPr>
        <p:spPr/>
        <p:txBody>
          <a:bodyPr/>
          <a:lstStyle/>
          <a:p>
            <a:pPr>
              <a:buFont typeface="Arial" panose="020B0604020202020204" pitchFamily="34" charset="0"/>
              <a:buChar char="•"/>
            </a:pPr>
            <a:r>
              <a:rPr lang="en-US" dirty="0"/>
              <a:t>Mobile Apps is now a part of Azure App Service</a:t>
            </a:r>
          </a:p>
          <a:p>
            <a:pPr lvl="1">
              <a:buFont typeface="Arial" panose="020B0604020202020204" pitchFamily="34" charset="0"/>
              <a:buChar char="•"/>
            </a:pPr>
            <a:r>
              <a:rPr lang="en-US" dirty="0"/>
              <a:t>Formerly Azure Mobile Service</a:t>
            </a:r>
          </a:p>
          <a:p>
            <a:pPr lvl="1">
              <a:buFont typeface="Arial" panose="020B0604020202020204" pitchFamily="34" charset="0"/>
              <a:buChar char="•"/>
            </a:pPr>
            <a:r>
              <a:rPr lang="en-US" dirty="0"/>
              <a:t>Supports migration from Mobile Service</a:t>
            </a:r>
          </a:p>
          <a:p>
            <a:pPr>
              <a:buFont typeface="Arial" panose="020B0604020202020204" pitchFamily="34" charset="0"/>
              <a:buChar char="•"/>
            </a:pPr>
            <a:r>
              <a:rPr lang="en-US" dirty="0"/>
              <a:t>Native apps</a:t>
            </a:r>
          </a:p>
          <a:p>
            <a:pPr lvl="1">
              <a:buFont typeface="Arial" panose="020B0604020202020204" pitchFamily="34" charset="0"/>
              <a:buChar char="•"/>
            </a:pPr>
            <a:r>
              <a:rPr lang="en-US" dirty="0"/>
              <a:t>Android</a:t>
            </a:r>
          </a:p>
          <a:p>
            <a:pPr lvl="1">
              <a:buFont typeface="Arial" panose="020B0604020202020204" pitchFamily="34" charset="0"/>
              <a:buChar char="•"/>
            </a:pPr>
            <a:r>
              <a:rPr lang="en-US" dirty="0"/>
              <a:t>iOS</a:t>
            </a:r>
          </a:p>
          <a:p>
            <a:pPr lvl="1">
              <a:buFont typeface="Arial" panose="020B0604020202020204" pitchFamily="34" charset="0"/>
              <a:buChar char="•"/>
            </a:pPr>
            <a:r>
              <a:rPr lang="en-US" dirty="0"/>
              <a:t>Windows</a:t>
            </a:r>
          </a:p>
          <a:p>
            <a:pPr>
              <a:buFont typeface="Arial" panose="020B0604020202020204" pitchFamily="34" charset="0"/>
              <a:buChar char="•"/>
            </a:pPr>
            <a:r>
              <a:rPr lang="en-US" dirty="0"/>
              <a:t>Cross-platform apps</a:t>
            </a:r>
          </a:p>
          <a:p>
            <a:pPr lvl="1">
              <a:buFont typeface="Arial" panose="020B0604020202020204" pitchFamily="34" charset="0"/>
              <a:buChar char="•"/>
            </a:pPr>
            <a:r>
              <a:rPr lang="en-US" dirty="0"/>
              <a:t>Cordova</a:t>
            </a:r>
          </a:p>
          <a:p>
            <a:pPr lvl="1">
              <a:buFont typeface="Arial" panose="020B0604020202020204" pitchFamily="34" charset="0"/>
              <a:buChar char="•"/>
            </a:pPr>
            <a:r>
              <a:rPr lang="en-US" dirty="0"/>
              <a:t>Xamarin</a:t>
            </a:r>
          </a:p>
          <a:p>
            <a:pPr marL="201168" lvl="1"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61644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4726-1C06-45A5-BFAB-20B8652CABB4}"/>
              </a:ext>
            </a:extLst>
          </p:cNvPr>
          <p:cNvSpPr>
            <a:spLocks noGrp="1"/>
          </p:cNvSpPr>
          <p:nvPr>
            <p:ph type="title"/>
          </p:nvPr>
        </p:nvSpPr>
        <p:spPr/>
        <p:txBody>
          <a:bodyPr/>
          <a:lstStyle/>
          <a:p>
            <a:r>
              <a:rPr lang="en-US" dirty="0"/>
              <a:t>Mobile Apps Features</a:t>
            </a:r>
          </a:p>
        </p:txBody>
      </p:sp>
      <p:sp>
        <p:nvSpPr>
          <p:cNvPr id="3" name="Content Placeholder 2">
            <a:extLst>
              <a:ext uri="{FF2B5EF4-FFF2-40B4-BE49-F238E27FC236}">
                <a16:creationId xmlns:a16="http://schemas.microsoft.com/office/drawing/2014/main" id="{1944D6EE-257F-431E-8E77-730A7F6F937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Authentication and Authorization</a:t>
            </a:r>
          </a:p>
          <a:p>
            <a:pPr lvl="1">
              <a:buFont typeface="Arial" panose="020B0604020202020204" pitchFamily="34" charset="0"/>
              <a:buChar char="•"/>
            </a:pPr>
            <a:r>
              <a:rPr lang="en-US" dirty="0"/>
              <a:t>OAuth for providers, including Microsoft, Facebook, and Google</a:t>
            </a:r>
          </a:p>
          <a:p>
            <a:pPr>
              <a:buFont typeface="Arial" panose="020B0604020202020204" pitchFamily="34" charset="0"/>
              <a:buChar char="•"/>
            </a:pPr>
            <a:r>
              <a:rPr lang="en-US" b="1" dirty="0"/>
              <a:t>Data access</a:t>
            </a:r>
          </a:p>
          <a:p>
            <a:pPr lvl="1">
              <a:buFont typeface="Arial" panose="020B0604020202020204" pitchFamily="34" charset="0"/>
              <a:buChar char="•"/>
            </a:pPr>
            <a:r>
              <a:rPr lang="en-US" dirty="0"/>
              <a:t>Integrate with Azure SQL Database or on-premise SQL</a:t>
            </a:r>
          </a:p>
          <a:p>
            <a:pPr lvl="1">
              <a:buFont typeface="Arial" panose="020B0604020202020204" pitchFamily="34" charset="0"/>
              <a:buChar char="•"/>
            </a:pPr>
            <a:r>
              <a:rPr lang="en-US" dirty="0"/>
              <a:t>Support for NoSQL, such as MongoDB</a:t>
            </a:r>
          </a:p>
          <a:p>
            <a:pPr>
              <a:buFont typeface="Arial" panose="020B0604020202020204" pitchFamily="34" charset="0"/>
              <a:buChar char="•"/>
            </a:pPr>
            <a:r>
              <a:rPr lang="en-US" b="1" dirty="0"/>
              <a:t>Offline sync</a:t>
            </a:r>
          </a:p>
          <a:p>
            <a:pPr lvl="1">
              <a:buFont typeface="Arial" panose="020B0604020202020204" pitchFamily="34" charset="0"/>
              <a:buChar char="•"/>
            </a:pPr>
            <a:r>
              <a:rPr lang="en-US" dirty="0"/>
              <a:t>Client SDKs enable easy sync with offline dataset</a:t>
            </a:r>
          </a:p>
          <a:p>
            <a:pPr>
              <a:buFont typeface="Arial" panose="020B0604020202020204" pitchFamily="34" charset="0"/>
              <a:buChar char="•"/>
            </a:pPr>
            <a:r>
              <a:rPr lang="en-US" b="1" dirty="0"/>
              <a:t>Push notifications</a:t>
            </a:r>
          </a:p>
          <a:p>
            <a:pPr lvl="1">
              <a:buFont typeface="Arial" panose="020B0604020202020204" pitchFamily="34" charset="0"/>
              <a:buChar char="•"/>
            </a:pPr>
            <a:r>
              <a:rPr lang="en-US" dirty="0"/>
              <a:t>Azure Notification Hubs integrates for push</a:t>
            </a:r>
          </a:p>
          <a:p>
            <a:pPr marL="201168" lvl="1" indent="0">
              <a:buNone/>
            </a:pPr>
            <a:r>
              <a:rPr lang="en-US" dirty="0"/>
              <a:t>    notifications on any platform</a:t>
            </a:r>
          </a:p>
          <a:p>
            <a:pPr>
              <a:buFont typeface="Arial" panose="020B0604020202020204" pitchFamily="34" charset="0"/>
              <a:buChar char="•"/>
            </a:pPr>
            <a:r>
              <a:rPr lang="en-US" b="1" dirty="0"/>
              <a:t>Client SDKs</a:t>
            </a:r>
          </a:p>
          <a:p>
            <a:pPr lvl="1">
              <a:buFont typeface="Arial" panose="020B0604020202020204" pitchFamily="34" charset="0"/>
              <a:buChar char="•"/>
            </a:pPr>
            <a:r>
              <a:rPr lang="en-US" dirty="0"/>
              <a:t>Complete set of SDKs for all platforms </a:t>
            </a:r>
          </a:p>
        </p:txBody>
      </p:sp>
      <p:pic>
        <p:nvPicPr>
          <p:cNvPr id="4" name="Picture 3">
            <a:extLst>
              <a:ext uri="{FF2B5EF4-FFF2-40B4-BE49-F238E27FC236}">
                <a16:creationId xmlns:a16="http://schemas.microsoft.com/office/drawing/2014/main" id="{673897E1-BABC-430C-B72C-EDAB00FC4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973" y="2481763"/>
            <a:ext cx="5838593" cy="3064601"/>
          </a:xfrm>
          <a:prstGeom prst="rect">
            <a:avLst/>
          </a:prstGeom>
        </p:spPr>
      </p:pic>
    </p:spTree>
    <p:extLst>
      <p:ext uri="{BB962C8B-B14F-4D97-AF65-F5344CB8AC3E}">
        <p14:creationId xmlns:p14="http://schemas.microsoft.com/office/powerpoint/2010/main" val="357304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B89B-D017-47EC-9626-35FA19C91260}"/>
              </a:ext>
            </a:extLst>
          </p:cNvPr>
          <p:cNvSpPr>
            <a:spLocks noGrp="1"/>
          </p:cNvSpPr>
          <p:nvPr>
            <p:ph type="title"/>
          </p:nvPr>
        </p:nvSpPr>
        <p:spPr/>
        <p:txBody>
          <a:bodyPr/>
          <a:lstStyle/>
          <a:p>
            <a:r>
              <a:rPr lang="en-US" dirty="0"/>
              <a:t>Azure App Service Features</a:t>
            </a:r>
          </a:p>
        </p:txBody>
      </p:sp>
      <p:sp>
        <p:nvSpPr>
          <p:cNvPr id="3" name="Content Placeholder 2">
            <a:extLst>
              <a:ext uri="{FF2B5EF4-FFF2-40B4-BE49-F238E27FC236}">
                <a16:creationId xmlns:a16="http://schemas.microsoft.com/office/drawing/2014/main" id="{C15E2143-3486-4B30-AB55-44DAC61852B3}"/>
              </a:ext>
            </a:extLst>
          </p:cNvPr>
          <p:cNvSpPr>
            <a:spLocks noGrp="1"/>
          </p:cNvSpPr>
          <p:nvPr>
            <p:ph idx="1"/>
          </p:nvPr>
        </p:nvSpPr>
        <p:spPr/>
        <p:txBody>
          <a:bodyPr/>
          <a:lstStyle/>
          <a:p>
            <a:pPr>
              <a:buFont typeface="Arial" panose="020B0604020202020204" pitchFamily="34" charset="0"/>
              <a:buChar char="•"/>
            </a:pPr>
            <a:r>
              <a:rPr lang="en-US" dirty="0"/>
              <a:t>Mobile Apps can also leverage other App Service Features</a:t>
            </a:r>
          </a:p>
          <a:p>
            <a:pPr>
              <a:buFont typeface="Arial" panose="020B0604020202020204" pitchFamily="34" charset="0"/>
              <a:buChar char="•"/>
            </a:pPr>
            <a:r>
              <a:rPr lang="en-US" b="1" dirty="0"/>
              <a:t>Autoscaling</a:t>
            </a:r>
          </a:p>
          <a:p>
            <a:pPr lvl="1">
              <a:buFont typeface="Arial" panose="020B0604020202020204" pitchFamily="34" charset="0"/>
              <a:buChar char="•"/>
            </a:pPr>
            <a:r>
              <a:rPr lang="en-US" dirty="0"/>
              <a:t>Supports autoscaling based on load or schedule</a:t>
            </a:r>
          </a:p>
          <a:p>
            <a:pPr>
              <a:buFont typeface="Arial" panose="020B0604020202020204" pitchFamily="34" charset="0"/>
              <a:buChar char="•"/>
            </a:pPr>
            <a:r>
              <a:rPr lang="en-US" b="1" dirty="0"/>
              <a:t>Staging environments</a:t>
            </a:r>
          </a:p>
          <a:p>
            <a:pPr lvl="1">
              <a:buFont typeface="Arial" panose="020B0604020202020204" pitchFamily="34" charset="0"/>
              <a:buChar char="•"/>
            </a:pPr>
            <a:r>
              <a:rPr lang="en-US" dirty="0"/>
              <a:t>Can run multiple versions for testing, staging, </a:t>
            </a:r>
            <a:r>
              <a:rPr lang="en-US" dirty="0" err="1"/>
              <a:t>etc</a:t>
            </a:r>
            <a:r>
              <a:rPr lang="en-US" dirty="0"/>
              <a:t>…</a:t>
            </a:r>
          </a:p>
          <a:p>
            <a:pPr>
              <a:buFont typeface="Arial" panose="020B0604020202020204" pitchFamily="34" charset="0"/>
              <a:buChar char="•"/>
            </a:pPr>
            <a:r>
              <a:rPr lang="en-US" b="1" dirty="0"/>
              <a:t>Continuous deployment</a:t>
            </a:r>
          </a:p>
          <a:p>
            <a:pPr lvl="1">
              <a:buFont typeface="Arial" panose="020B0604020202020204" pitchFamily="34" charset="0"/>
              <a:buChar char="•"/>
            </a:pPr>
            <a:r>
              <a:rPr lang="en-US" dirty="0"/>
              <a:t>Integrate with source control systems for easy deployment </a:t>
            </a:r>
          </a:p>
          <a:p>
            <a:pPr>
              <a:buFont typeface="Arial" panose="020B0604020202020204" pitchFamily="34" charset="0"/>
              <a:buChar char="•"/>
            </a:pPr>
            <a:r>
              <a:rPr lang="en-US" b="1" dirty="0"/>
              <a:t>Virtual Networking</a:t>
            </a:r>
          </a:p>
          <a:p>
            <a:pPr lvl="1">
              <a:buFont typeface="Arial" panose="020B0604020202020204" pitchFamily="34" charset="0"/>
              <a:buChar char="•"/>
            </a:pPr>
            <a:r>
              <a:rPr lang="en-US" dirty="0"/>
              <a:t>Connect to on-premise networks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9582509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4835</TotalTime>
  <Words>477</Words>
  <Application>Microsoft Office PowerPoint</Application>
  <PresentationFormat>Widescreen</PresentationFormat>
  <Paragraphs>54</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Mobile Apps in Azure App Service </vt:lpstr>
      <vt:lpstr>Thanks to our sponsors!</vt:lpstr>
      <vt:lpstr>Azure App Service </vt:lpstr>
      <vt:lpstr>Mobile Apps in Azure App Service</vt:lpstr>
      <vt:lpstr>Mobile Apps Features</vt:lpstr>
      <vt:lpstr>Azure App Service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Thanks to our sponsors!</dc:title>
  <dc:creator>Alex Chance</dc:creator>
  <cp:lastModifiedBy>Alex Chance</cp:lastModifiedBy>
  <cp:revision>12</cp:revision>
  <dcterms:created xsi:type="dcterms:W3CDTF">2018-04-13T18:24:34Z</dcterms:created>
  <dcterms:modified xsi:type="dcterms:W3CDTF">2018-04-17T02:59:58Z</dcterms:modified>
</cp:coreProperties>
</file>