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4o3cGVgE2gI" TargetMode="External"/><Relationship Id="rId4" Type="http://schemas.openxmlformats.org/officeDocument/2006/relationships/hyperlink" Target="https://tutorials-raspberrypi.com/how-to-use-raspberry-pi-fingerprint-sensor-authent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nq9HYBg0_6I&amp;feature=youtu.b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969625"/>
            <a:ext cx="8222100" cy="145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Fingerprint Power Button</a:t>
            </a:r>
            <a:endParaRPr/>
          </a:p>
          <a:p>
            <a:pPr indent="0" lvl="0" marL="0">
              <a:spcBef>
                <a:spcPts val="0"/>
              </a:spcBef>
              <a:spcAft>
                <a:spcPts val="0"/>
              </a:spcAft>
              <a:buNone/>
            </a:pPr>
            <a:r>
              <a:t/>
            </a:r>
            <a:endParaRPr/>
          </a:p>
        </p:txBody>
      </p:sp>
      <p:sp>
        <p:nvSpPr>
          <p:cNvPr id="86" name="Shape 86"/>
          <p:cNvSpPr txBox="1"/>
          <p:nvPr>
            <p:ph idx="1" type="subTitle"/>
          </p:nvPr>
        </p:nvSpPr>
        <p:spPr>
          <a:xfrm>
            <a:off x="311700" y="3570800"/>
            <a:ext cx="8520600" cy="64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t>By Luke Stodgel, Hong Zou, Yue Huang, Sheng Yu Chang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Challenges continued..</a:t>
            </a:r>
            <a:endParaRPr sz="3200">
              <a:solidFill>
                <a:srgbClr val="000000"/>
              </a:solidFill>
            </a:endParaRPr>
          </a:p>
        </p:txBody>
      </p:sp>
      <p:sp>
        <p:nvSpPr>
          <p:cNvPr id="140" name="Shape 140"/>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Figuring out the connection between the Raspberry Pi </a:t>
            </a:r>
            <a:r>
              <a:rPr lang="en">
                <a:solidFill>
                  <a:srgbClr val="000000"/>
                </a:solidFill>
              </a:rPr>
              <a:t>and the PC motherboard</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We weren’t sure if we needed a relay or not.</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We were scared of the PC or Raspberry Pi being damaged.</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11700" y="1782900"/>
            <a:ext cx="8520600" cy="15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algn="ctr">
              <a:spcBef>
                <a:spcPts val="1600"/>
              </a:spcBef>
              <a:spcAft>
                <a:spcPts val="1600"/>
              </a:spcAft>
              <a:buNone/>
            </a:pPr>
            <a:r>
              <a:rPr lang="en" sz="3200">
                <a:solidFill>
                  <a:srgbClr val="000000"/>
                </a:solidFill>
              </a:rPr>
              <a:t>Questions?</a:t>
            </a:r>
            <a:endParaRPr sz="3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References</a:t>
            </a:r>
            <a:endParaRPr sz="3200">
              <a:solidFill>
                <a:srgbClr val="000000"/>
              </a:solidFill>
            </a:endParaRPr>
          </a:p>
        </p:txBody>
      </p:sp>
      <p:sp>
        <p:nvSpPr>
          <p:cNvPr id="151" name="Shape 1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solidFill>
                  <a:srgbClr val="000000"/>
                </a:solidFill>
              </a:rPr>
              <a:t>Youtube tutorial</a:t>
            </a:r>
            <a:endParaRPr>
              <a:solidFill>
                <a:srgbClr val="000000"/>
              </a:solidFill>
            </a:endParaRPr>
          </a:p>
          <a:p>
            <a:pPr indent="457200" lvl="0" marL="0" rtl="0">
              <a:spcBef>
                <a:spcPts val="1600"/>
              </a:spcBef>
              <a:spcAft>
                <a:spcPts val="0"/>
              </a:spcAft>
              <a:buNone/>
            </a:pPr>
            <a:r>
              <a:rPr lang="en" u="sng">
                <a:solidFill>
                  <a:schemeClr val="hlink"/>
                </a:solidFill>
                <a:hlinkClick r:id="rId3"/>
              </a:rPr>
              <a:t>https://www.youtube.com/watch?v=4o3cGVgE2gI</a:t>
            </a:r>
            <a:endParaRPr/>
          </a:p>
          <a:p>
            <a:pPr indent="0" lvl="0" marL="0" rtl="0">
              <a:spcBef>
                <a:spcPts val="1600"/>
              </a:spcBef>
              <a:spcAft>
                <a:spcPts val="0"/>
              </a:spcAft>
              <a:buNone/>
            </a:pPr>
            <a:r>
              <a:rPr lang="en">
                <a:solidFill>
                  <a:srgbClr val="000000"/>
                </a:solidFill>
              </a:rPr>
              <a:t>Raspberry Pi Fingerprint sensor setup and function tutorial</a:t>
            </a:r>
            <a:r>
              <a:rPr lang="en"/>
              <a:t> </a:t>
            </a:r>
            <a:endParaRPr/>
          </a:p>
          <a:p>
            <a:pPr indent="457200" lvl="0" marL="0" rtl="0">
              <a:spcBef>
                <a:spcPts val="1600"/>
              </a:spcBef>
              <a:spcAft>
                <a:spcPts val="0"/>
              </a:spcAft>
              <a:buNone/>
            </a:pPr>
            <a:r>
              <a:rPr lang="en" u="sng">
                <a:solidFill>
                  <a:schemeClr val="hlink"/>
                </a:solidFill>
                <a:hlinkClick r:id="rId4"/>
              </a:rPr>
              <a:t>https://tutorials-raspberrypi.com/how-to-use-raspberry-pi-fingerprint-sensor-authentication/</a:t>
            </a:r>
            <a:endParaRPr/>
          </a:p>
          <a:p>
            <a:pPr indent="45720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Core Function</a:t>
            </a:r>
            <a:endParaRPr sz="3200">
              <a:solidFill>
                <a:srgbClr val="000000"/>
              </a:solidFill>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Power on PC upon providing a matching fingerprint.</a:t>
            </a:r>
            <a:endParaRPr>
              <a:solidFill>
                <a:srgbClr val="000000"/>
              </a:solidFill>
            </a:endParaRPr>
          </a:p>
          <a:p>
            <a:pPr indent="0" lvl="0" marL="0">
              <a:spcBef>
                <a:spcPts val="1600"/>
              </a:spcBef>
              <a:spcAft>
                <a:spcPts val="1600"/>
              </a:spcAft>
              <a:buNone/>
            </a:pPr>
            <a:r>
              <a:rPr lang="en">
                <a:solidFill>
                  <a:srgbClr val="000000"/>
                </a:solidFill>
              </a:rPr>
              <a:t>We connected the fingerprint scanner to the Raspberry Pi and used python to control the scanner. When the correct fingerprint is given, the program will activate the Raspberry Pi pins and then send a signal to the PC motherboard to power it 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Motivation</a:t>
            </a:r>
            <a:endParaRPr sz="3200">
              <a:solidFill>
                <a:srgbClr val="000000"/>
              </a:solidFill>
            </a:endParaRPr>
          </a:p>
        </p:txBody>
      </p:sp>
      <p:sp>
        <p:nvSpPr>
          <p:cNvPr id="98" name="Shape 98"/>
          <p:cNvSpPr txBox="1"/>
          <p:nvPr>
            <p:ph idx="1" type="body"/>
          </p:nvPr>
        </p:nvSpPr>
        <p:spPr>
          <a:xfrm>
            <a:off x="311700" y="1246275"/>
            <a:ext cx="8520600" cy="3339000"/>
          </a:xfrm>
          <a:prstGeom prst="rect">
            <a:avLst/>
          </a:prstGeom>
        </p:spPr>
        <p:txBody>
          <a:bodyPr anchorCtr="0" anchor="t" bIns="91425" lIns="91425" spcFirstLastPara="1" rIns="91425" wrap="square" tIns="91425">
            <a:noAutofit/>
          </a:bodyPr>
          <a:lstStyle/>
          <a:p>
            <a:pPr indent="-342900" lvl="0" marL="457200">
              <a:lnSpc>
                <a:spcPct val="200000"/>
              </a:lnSpc>
              <a:spcBef>
                <a:spcPts val="0"/>
              </a:spcBef>
              <a:spcAft>
                <a:spcPts val="0"/>
              </a:spcAft>
              <a:buClr>
                <a:srgbClr val="000000"/>
              </a:buClr>
              <a:buSzPts val="1800"/>
              <a:buChar char="-"/>
            </a:pPr>
            <a:r>
              <a:rPr lang="en">
                <a:solidFill>
                  <a:srgbClr val="000000"/>
                </a:solidFill>
              </a:rPr>
              <a:t>There is no PC with a TouchID power button.</a:t>
            </a:r>
            <a:endParaRPr>
              <a:solidFill>
                <a:srgbClr val="000000"/>
              </a:solidFill>
            </a:endParaRPr>
          </a:p>
          <a:p>
            <a:pPr indent="-342900" lvl="0" marL="457200">
              <a:lnSpc>
                <a:spcPct val="200000"/>
              </a:lnSpc>
              <a:spcBef>
                <a:spcPts val="0"/>
              </a:spcBef>
              <a:spcAft>
                <a:spcPts val="0"/>
              </a:spcAft>
              <a:buClr>
                <a:srgbClr val="000000"/>
              </a:buClr>
              <a:buSzPts val="1800"/>
              <a:buChar char="-"/>
            </a:pPr>
            <a:r>
              <a:rPr lang="en">
                <a:solidFill>
                  <a:srgbClr val="000000"/>
                </a:solidFill>
              </a:rPr>
              <a:t>For security purposes, we want to control who has access to our computers.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Timeline</a:t>
            </a:r>
            <a:endParaRPr sz="3200">
              <a:solidFill>
                <a:srgbClr val="000000"/>
              </a:solidFill>
            </a:endParaRPr>
          </a:p>
        </p:txBody>
      </p:sp>
      <p:sp>
        <p:nvSpPr>
          <p:cNvPr id="104" name="Shape 10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solidFill>
                  <a:srgbClr val="000000"/>
                </a:solidFill>
              </a:rPr>
              <a:t>(10/15) Began researching details about project</a:t>
            </a:r>
            <a:endParaRPr>
              <a:solidFill>
                <a:srgbClr val="000000"/>
              </a:solidFill>
            </a:endParaRPr>
          </a:p>
          <a:p>
            <a:pPr indent="0" lvl="0" marL="0">
              <a:lnSpc>
                <a:spcPct val="100000"/>
              </a:lnSpc>
              <a:spcBef>
                <a:spcPts val="1600"/>
              </a:spcBef>
              <a:spcAft>
                <a:spcPts val="0"/>
              </a:spcAft>
              <a:buNone/>
            </a:pPr>
            <a:r>
              <a:t/>
            </a:r>
            <a:endParaRPr>
              <a:solidFill>
                <a:srgbClr val="000000"/>
              </a:solidFill>
            </a:endParaRPr>
          </a:p>
          <a:p>
            <a:pPr indent="0" lvl="0" marL="0">
              <a:lnSpc>
                <a:spcPct val="100000"/>
              </a:lnSpc>
              <a:spcBef>
                <a:spcPts val="1600"/>
              </a:spcBef>
              <a:spcAft>
                <a:spcPts val="0"/>
              </a:spcAft>
              <a:buNone/>
            </a:pPr>
            <a:r>
              <a:rPr lang="en">
                <a:solidFill>
                  <a:srgbClr val="000000"/>
                </a:solidFill>
              </a:rPr>
              <a:t>(11/1) Ordered parts and began designing prototype</a:t>
            </a:r>
            <a:endParaRPr>
              <a:solidFill>
                <a:srgbClr val="000000"/>
              </a:solidFill>
            </a:endParaRPr>
          </a:p>
          <a:p>
            <a:pPr indent="0" lvl="0" marL="0">
              <a:lnSpc>
                <a:spcPct val="100000"/>
              </a:lnSpc>
              <a:spcBef>
                <a:spcPts val="1600"/>
              </a:spcBef>
              <a:spcAft>
                <a:spcPts val="0"/>
              </a:spcAft>
              <a:buNone/>
            </a:pPr>
            <a:r>
              <a:t/>
            </a:r>
            <a:endParaRPr>
              <a:solidFill>
                <a:srgbClr val="000000"/>
              </a:solidFill>
            </a:endParaRPr>
          </a:p>
          <a:p>
            <a:pPr indent="0" lvl="0" marL="0">
              <a:lnSpc>
                <a:spcPct val="100000"/>
              </a:lnSpc>
              <a:spcBef>
                <a:spcPts val="1600"/>
              </a:spcBef>
              <a:spcAft>
                <a:spcPts val="0"/>
              </a:spcAft>
              <a:buNone/>
            </a:pPr>
            <a:r>
              <a:rPr lang="en">
                <a:solidFill>
                  <a:srgbClr val="000000"/>
                </a:solidFill>
              </a:rPr>
              <a:t>(11/10) Began constructing prototype</a:t>
            </a:r>
            <a:endParaRPr>
              <a:solidFill>
                <a:srgbClr val="000000"/>
              </a:solidFill>
            </a:endParaRPr>
          </a:p>
          <a:p>
            <a:pPr indent="0" lvl="0" marL="0">
              <a:lnSpc>
                <a:spcPct val="100000"/>
              </a:lnSpc>
              <a:spcBef>
                <a:spcPts val="1600"/>
              </a:spcBef>
              <a:spcAft>
                <a:spcPts val="0"/>
              </a:spcAft>
              <a:buNone/>
            </a:pPr>
            <a:r>
              <a:t/>
            </a:r>
            <a:endParaRPr>
              <a:solidFill>
                <a:srgbClr val="000000"/>
              </a:solidFill>
            </a:endParaRPr>
          </a:p>
          <a:p>
            <a:pPr indent="0" lvl="0" marL="0">
              <a:lnSpc>
                <a:spcPct val="100000"/>
              </a:lnSpc>
              <a:spcBef>
                <a:spcPts val="1600"/>
              </a:spcBef>
              <a:spcAft>
                <a:spcPts val="0"/>
              </a:spcAft>
              <a:buNone/>
            </a:pPr>
            <a:r>
              <a:rPr lang="en">
                <a:solidFill>
                  <a:srgbClr val="000000"/>
                </a:solidFill>
              </a:rPr>
              <a:t>(12/5) Completed prototype and made video and presentation</a:t>
            </a:r>
            <a:endParaRPr>
              <a:solidFill>
                <a:srgbClr val="000000"/>
              </a:solidFill>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Team Roles</a:t>
            </a:r>
            <a:endParaRPr sz="3200">
              <a:solidFill>
                <a:srgbClr val="000000"/>
              </a:solidFill>
            </a:endParaRPr>
          </a:p>
        </p:txBody>
      </p:sp>
      <p:sp>
        <p:nvSpPr>
          <p:cNvPr id="110" name="Shape 110"/>
          <p:cNvSpPr txBox="1"/>
          <p:nvPr>
            <p:ph idx="1" type="body"/>
          </p:nvPr>
        </p:nvSpPr>
        <p:spPr>
          <a:xfrm>
            <a:off x="311700" y="1242525"/>
            <a:ext cx="8520600" cy="3339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We equally shared the </a:t>
            </a:r>
            <a:r>
              <a:rPr lang="en">
                <a:solidFill>
                  <a:srgbClr val="000000"/>
                </a:solidFill>
              </a:rPr>
              <a:t>workload</a:t>
            </a:r>
            <a:r>
              <a:rPr lang="en">
                <a:solidFill>
                  <a:srgbClr val="000000"/>
                </a:solidFill>
              </a:rPr>
              <a:t>.</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We all wanted to understand how to build this from start to finish.</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200">
                <a:solidFill>
                  <a:srgbClr val="000000"/>
                </a:solidFill>
              </a:rPr>
              <a:t>Parts Used</a:t>
            </a:r>
            <a:endParaRPr sz="3200">
              <a:solidFill>
                <a:srgbClr val="000000"/>
              </a:solidFill>
            </a:endParaRPr>
          </a:p>
          <a:p>
            <a:pPr indent="0" lvl="0" marL="0">
              <a:spcBef>
                <a:spcPts val="0"/>
              </a:spcBef>
              <a:spcAft>
                <a:spcPts val="0"/>
              </a:spcAft>
              <a:buNone/>
            </a:pPr>
            <a:r>
              <a:t/>
            </a:r>
            <a:endParaRPr/>
          </a:p>
        </p:txBody>
      </p:sp>
      <p:sp>
        <p:nvSpPr>
          <p:cNvPr id="116" name="Shape 116"/>
          <p:cNvSpPr txBox="1"/>
          <p:nvPr>
            <p:ph idx="1" type="body"/>
          </p:nvPr>
        </p:nvSpPr>
        <p:spPr>
          <a:xfrm>
            <a:off x="260125" y="1217000"/>
            <a:ext cx="8520600" cy="3339000"/>
          </a:xfrm>
          <a:prstGeom prst="rect">
            <a:avLst/>
          </a:prstGeom>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	Old desktop computer					-	Wires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00000"/>
              </a:lnSpc>
              <a:spcBef>
                <a:spcPts val="0"/>
              </a:spcBef>
              <a:spcAft>
                <a:spcPts val="0"/>
              </a:spcAft>
              <a:buNone/>
            </a:pPr>
            <a:r>
              <a:rPr lang="en">
                <a:solidFill>
                  <a:srgbClr val="000000"/>
                </a:solidFill>
              </a:rPr>
              <a:t>-	Raspberry Pi							-	Two monitors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00000"/>
              </a:lnSpc>
              <a:spcBef>
                <a:spcPts val="0"/>
              </a:spcBef>
              <a:spcAft>
                <a:spcPts val="0"/>
              </a:spcAft>
              <a:buNone/>
            </a:pPr>
            <a:r>
              <a:rPr lang="en">
                <a:solidFill>
                  <a:srgbClr val="000000"/>
                </a:solidFill>
              </a:rPr>
              <a:t>-	Fingerprint scanner					-	Keyboard and mouse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00000"/>
              </a:lnSpc>
              <a:spcBef>
                <a:spcPts val="0"/>
              </a:spcBef>
              <a:spcAft>
                <a:spcPts val="0"/>
              </a:spcAft>
              <a:buNone/>
            </a:pPr>
            <a:r>
              <a:rPr lang="en">
                <a:solidFill>
                  <a:srgbClr val="000000"/>
                </a:solidFill>
              </a:rPr>
              <a:t>- 	UART (Universal asynchronous receiver-transmitter) USB converter</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200">
                <a:solidFill>
                  <a:srgbClr val="000000"/>
                </a:solidFill>
              </a:rPr>
              <a:t>Python Scripts Used</a:t>
            </a:r>
            <a:endParaRPr sz="3200">
              <a:solidFill>
                <a:srgbClr val="000000"/>
              </a:solidFill>
            </a:endParaRPr>
          </a:p>
        </p:txBody>
      </p:sp>
      <p:sp>
        <p:nvSpPr>
          <p:cNvPr id="122" name="Shape 122"/>
          <p:cNvSpPr txBox="1"/>
          <p:nvPr>
            <p:ph idx="1" type="body"/>
          </p:nvPr>
        </p:nvSpPr>
        <p:spPr>
          <a:xfrm>
            <a:off x="311700" y="1233350"/>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Enroll.py </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Scans and stores fingerprints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Asks you to put finger on the scanner, and it will store it</a:t>
            </a:r>
            <a:endParaRPr>
              <a:solidFill>
                <a:srgbClr val="000000"/>
              </a:solidFill>
            </a:endParaRPr>
          </a:p>
          <a:p>
            <a:pPr indent="0" lvl="0" marL="0">
              <a:spcBef>
                <a:spcPts val="1600"/>
              </a:spcBef>
              <a:spcAft>
                <a:spcPts val="0"/>
              </a:spcAft>
              <a:buNone/>
            </a:pPr>
            <a:r>
              <a:rPr lang="en">
                <a:solidFill>
                  <a:srgbClr val="000000"/>
                </a:solidFill>
              </a:rPr>
              <a:t>Search.py</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Searches  and compares your fingerprint with all stored fingerprints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If the fingerprint is matched, then the pin on the Raspberry Pi will power on the PC.</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35775"/>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Video Demo</a:t>
            </a:r>
            <a:endParaRPr sz="3200">
              <a:solidFill>
                <a:srgbClr val="000000"/>
              </a:solidFill>
            </a:endParaRPr>
          </a:p>
        </p:txBody>
      </p:sp>
      <p:sp>
        <p:nvSpPr>
          <p:cNvPr id="128" name="Shape 1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https://www.youtube.com/watch?v=nq9HYBg0_6I&amp;feature=youtu.be</a:t>
            </a:r>
            <a:endParaRPr/>
          </a:p>
          <a:p>
            <a:pPr indent="0" lvl="0" marL="0">
              <a:spcBef>
                <a:spcPts val="1600"/>
              </a:spcBef>
              <a:spcAft>
                <a:spcPts val="0"/>
              </a:spcAft>
              <a:buNone/>
            </a:pPr>
            <a:r>
              <a:t/>
            </a:r>
            <a:endParaRPr/>
          </a:p>
          <a:p>
            <a:pPr indent="0" lvl="0" marL="0">
              <a:spcBef>
                <a:spcPts val="1600"/>
              </a:spcBef>
              <a:spcAft>
                <a:spcPts val="1600"/>
              </a:spcAft>
              <a:buNone/>
            </a:pPr>
            <a:r>
              <a:rPr lang="en">
                <a:solidFill>
                  <a:srgbClr val="000000"/>
                </a:solidFill>
              </a:rPr>
              <a:t>Verbal typo at 0:53. We meant to say “3.3V output pin” instead of 5V.</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solidFill>
                  <a:srgbClr val="000000"/>
                </a:solidFill>
              </a:rPr>
              <a:t>Challenges</a:t>
            </a:r>
            <a:endParaRPr sz="3200">
              <a:solidFill>
                <a:srgbClr val="000000"/>
              </a:solidFill>
            </a:endParaRPr>
          </a:p>
        </p:txBody>
      </p:sp>
      <p:sp>
        <p:nvSpPr>
          <p:cNvPr id="134" name="Shape 134"/>
          <p:cNvSpPr txBox="1"/>
          <p:nvPr>
            <p:ph idx="1" type="body"/>
          </p:nvPr>
        </p:nvSpPr>
        <p:spPr>
          <a:xfrm>
            <a:off x="311700" y="1040400"/>
            <a:ext cx="8520600" cy="3062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Connecting fingerprint sensor to Raspberry Pi</a:t>
            </a:r>
            <a:endParaRPr>
              <a:solidFill>
                <a:srgbClr val="000000"/>
              </a:solidFill>
            </a:endParaRPr>
          </a:p>
          <a:p>
            <a:pPr indent="-342900" lvl="0" marL="457200" rtl="0">
              <a:lnSpc>
                <a:spcPct val="100000"/>
              </a:lnSpc>
              <a:spcBef>
                <a:spcPts val="1600"/>
              </a:spcBef>
              <a:spcAft>
                <a:spcPts val="0"/>
              </a:spcAft>
              <a:buClr>
                <a:srgbClr val="000000"/>
              </a:buClr>
              <a:buSzPts val="1800"/>
              <a:buChar char="-"/>
            </a:pPr>
            <a:r>
              <a:rPr lang="en">
                <a:solidFill>
                  <a:srgbClr val="000000"/>
                </a:solidFill>
              </a:rPr>
              <a:t>Installing correct drivers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Figuring out how to connect the fingerprint sensor to the Raspberry Pi</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Connecting sensor to UART </a:t>
            </a:r>
            <a:r>
              <a:rPr lang="en">
                <a:solidFill>
                  <a:srgbClr val="000000"/>
                </a:solidFill>
              </a:rPr>
              <a:t>(Universal asynchronous receiver-transmitter)</a:t>
            </a:r>
            <a:r>
              <a:rPr lang="en">
                <a:solidFill>
                  <a:srgbClr val="000000"/>
                </a:solidFill>
              </a:rPr>
              <a:t> USB converter</a:t>
            </a:r>
            <a:endParaRPr>
              <a:solidFill>
                <a:srgbClr val="000000"/>
              </a:solidFill>
            </a:endParaRPr>
          </a:p>
          <a:p>
            <a:pPr indent="0" lvl="0" marL="0" rtl="0">
              <a:lnSpc>
                <a:spcPct val="100000"/>
              </a:lnSpc>
              <a:spcBef>
                <a:spcPts val="1600"/>
              </a:spcBef>
              <a:spcAft>
                <a:spcPts val="0"/>
              </a:spcAft>
              <a:buNone/>
            </a:pPr>
            <a:r>
              <a:rPr lang="en">
                <a:solidFill>
                  <a:srgbClr val="000000"/>
                </a:solidFill>
              </a:rPr>
              <a:t>Programming in Python to get the functionality we wanted</a:t>
            </a:r>
            <a:endParaRPr>
              <a:solidFill>
                <a:srgbClr val="000000"/>
              </a:solidFill>
            </a:endParaRPr>
          </a:p>
          <a:p>
            <a:pPr indent="-342900" lvl="0" marL="457200" rtl="0">
              <a:lnSpc>
                <a:spcPct val="100000"/>
              </a:lnSpc>
              <a:spcBef>
                <a:spcPts val="1600"/>
              </a:spcBef>
              <a:spcAft>
                <a:spcPts val="0"/>
              </a:spcAft>
              <a:buClr>
                <a:srgbClr val="000000"/>
              </a:buClr>
              <a:buSzPts val="1800"/>
              <a:buChar char="-"/>
            </a:pPr>
            <a:r>
              <a:rPr lang="en">
                <a:solidFill>
                  <a:srgbClr val="000000"/>
                </a:solidFill>
              </a:rPr>
              <a:t>Getting the Raspberry Pi to, after fingerprint authentication, send a command to turn on pin 11 </a:t>
            </a:r>
            <a:r>
              <a:rPr lang="en">
                <a:solidFill>
                  <a:srgbClr val="000000"/>
                </a:solidFill>
              </a:rPr>
              <a:t>(3.3Vout) for a few seconds before another command turns the pin off. This is so the desktop isn’t powering on and off endlessly.</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