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269" r:id="rId17"/>
    <p:sldId id="270" r:id="rId18"/>
    <p:sldId id="271" r:id="rId19"/>
    <p:sldId id="272"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64"/>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63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40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660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226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633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035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759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535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868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765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957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268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328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77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369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18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8/8/21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572114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spscientist/students-performance-in-exa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704-FD2B-0145-8DB1-38FAAE0599B1}"/>
              </a:ext>
            </a:extLst>
          </p:cNvPr>
          <p:cNvSpPr>
            <a:spLocks noGrp="1"/>
          </p:cNvSpPr>
          <p:nvPr>
            <p:ph type="ctrTitle"/>
          </p:nvPr>
        </p:nvSpPr>
        <p:spPr/>
        <p:txBody>
          <a:bodyPr/>
          <a:lstStyle/>
          <a:p>
            <a:r>
              <a:rPr lang="en-TW" dirty="0"/>
              <a:t>Network Science</a:t>
            </a:r>
          </a:p>
        </p:txBody>
      </p:sp>
      <p:sp>
        <p:nvSpPr>
          <p:cNvPr id="3" name="Subtitle 2">
            <a:extLst>
              <a:ext uri="{FF2B5EF4-FFF2-40B4-BE49-F238E27FC236}">
                <a16:creationId xmlns:a16="http://schemas.microsoft.com/office/drawing/2014/main" id="{701B2A07-7106-EA4D-B65F-EFB31B9550D7}"/>
              </a:ext>
            </a:extLst>
          </p:cNvPr>
          <p:cNvSpPr>
            <a:spLocks noGrp="1"/>
          </p:cNvSpPr>
          <p:nvPr>
            <p:ph type="subTitle" idx="1"/>
          </p:nvPr>
        </p:nvSpPr>
        <p:spPr/>
        <p:txBody>
          <a:bodyPr/>
          <a:lstStyle/>
          <a:p>
            <a:endParaRPr lang="en-TW" dirty="0"/>
          </a:p>
          <a:p>
            <a:r>
              <a:rPr lang="en-TW" dirty="0"/>
              <a:t>Student: Alice Chang</a:t>
            </a:r>
          </a:p>
        </p:txBody>
      </p:sp>
    </p:spTree>
    <p:extLst>
      <p:ext uri="{BB962C8B-B14F-4D97-AF65-F5344CB8AC3E}">
        <p14:creationId xmlns:p14="http://schemas.microsoft.com/office/powerpoint/2010/main" val="193725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C9FF-D25D-804D-945B-C951E7640BC0}"/>
              </a:ext>
            </a:extLst>
          </p:cNvPr>
          <p:cNvSpPr>
            <a:spLocks noGrp="1"/>
          </p:cNvSpPr>
          <p:nvPr>
            <p:ph type="title"/>
          </p:nvPr>
        </p:nvSpPr>
        <p:spPr/>
        <p:txBody>
          <a:bodyPr/>
          <a:lstStyle/>
          <a:p>
            <a:r>
              <a:rPr lang="en-TW" dirty="0"/>
              <a:t>Result table</a:t>
            </a:r>
          </a:p>
        </p:txBody>
      </p:sp>
      <p:pic>
        <p:nvPicPr>
          <p:cNvPr id="4" name="Content Placeholder 3" descr="Graphical user interface, application&#10;&#10;Description automatically generated">
            <a:extLst>
              <a:ext uri="{FF2B5EF4-FFF2-40B4-BE49-F238E27FC236}">
                <a16:creationId xmlns:a16="http://schemas.microsoft.com/office/drawing/2014/main" id="{E91EF0C3-CC72-2547-9967-EF64A3167394}"/>
              </a:ext>
            </a:extLst>
          </p:cNvPr>
          <p:cNvPicPr>
            <a:picLocks noGrp="1" noChangeAspect="1"/>
          </p:cNvPicPr>
          <p:nvPr>
            <p:ph idx="1"/>
          </p:nvPr>
        </p:nvPicPr>
        <p:blipFill>
          <a:blip r:embed="rId2"/>
          <a:stretch>
            <a:fillRect/>
          </a:stretch>
        </p:blipFill>
        <p:spPr>
          <a:xfrm>
            <a:off x="2540268" y="2286000"/>
            <a:ext cx="4508500" cy="1397000"/>
          </a:xfrm>
          <a:prstGeom prst="rect">
            <a:avLst/>
          </a:prstGeom>
        </p:spPr>
      </p:pic>
      <p:sp>
        <p:nvSpPr>
          <p:cNvPr id="5" name="TextBox 4">
            <a:extLst>
              <a:ext uri="{FF2B5EF4-FFF2-40B4-BE49-F238E27FC236}">
                <a16:creationId xmlns:a16="http://schemas.microsoft.com/office/drawing/2014/main" id="{7382B2AF-C344-C445-9A7B-D9016DD71705}"/>
              </a:ext>
            </a:extLst>
          </p:cNvPr>
          <p:cNvSpPr txBox="1"/>
          <p:nvPr/>
        </p:nvSpPr>
        <p:spPr>
          <a:xfrm>
            <a:off x="2592925" y="4191000"/>
            <a:ext cx="5877975" cy="369332"/>
          </a:xfrm>
          <a:prstGeom prst="rect">
            <a:avLst/>
          </a:prstGeom>
          <a:noFill/>
        </p:spPr>
        <p:txBody>
          <a:bodyPr wrap="square" rtlCol="0">
            <a:spAutoFit/>
          </a:bodyPr>
          <a:lstStyle/>
          <a:p>
            <a:r>
              <a:rPr lang="en-TW" dirty="0"/>
              <a:t>257/327 students with standard lunch status</a:t>
            </a:r>
          </a:p>
        </p:txBody>
      </p:sp>
    </p:spTree>
    <p:extLst>
      <p:ext uri="{BB962C8B-B14F-4D97-AF65-F5344CB8AC3E}">
        <p14:creationId xmlns:p14="http://schemas.microsoft.com/office/powerpoint/2010/main" val="15107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4CDB-75CD-6946-AF4C-7CD6E35EA322}"/>
              </a:ext>
            </a:extLst>
          </p:cNvPr>
          <p:cNvSpPr>
            <a:spLocks noGrp="1"/>
          </p:cNvSpPr>
          <p:nvPr>
            <p:ph type="title"/>
          </p:nvPr>
        </p:nvSpPr>
        <p:spPr/>
        <p:txBody>
          <a:bodyPr/>
          <a:lstStyle/>
          <a:p>
            <a:r>
              <a:rPr lang="en-TW" dirty="0"/>
              <a:t>Cypher Queries</a:t>
            </a:r>
          </a:p>
        </p:txBody>
      </p:sp>
      <p:sp>
        <p:nvSpPr>
          <p:cNvPr id="3" name="Content Placeholder 2">
            <a:extLst>
              <a:ext uri="{FF2B5EF4-FFF2-40B4-BE49-F238E27FC236}">
                <a16:creationId xmlns:a16="http://schemas.microsoft.com/office/drawing/2014/main" id="{ED5A9718-594E-3F45-BB11-8156471E1061}"/>
              </a:ext>
            </a:extLst>
          </p:cNvPr>
          <p:cNvSpPr>
            <a:spLocks noGrp="1"/>
          </p:cNvSpPr>
          <p:nvPr>
            <p:ph idx="1"/>
          </p:nvPr>
        </p:nvSpPr>
        <p:spPr>
          <a:xfrm>
            <a:off x="2589212" y="2374900"/>
            <a:ext cx="8915400" cy="3777622"/>
          </a:xfrm>
        </p:spPr>
        <p:txBody>
          <a:bodyPr/>
          <a:lstStyle/>
          <a:p>
            <a:r>
              <a:rPr lang="en-US" dirty="0"/>
              <a:t>MATCH (</a:t>
            </a:r>
            <a:r>
              <a:rPr lang="en-US" dirty="0" err="1"/>
              <a:t>s:StudentInfo</a:t>
            </a:r>
            <a:r>
              <a:rPr lang="en-US" dirty="0"/>
              <a:t>)</a:t>
            </a:r>
          </a:p>
          <a:p>
            <a:r>
              <a:rPr lang="en-US" dirty="0"/>
              <a:t>WITH s</a:t>
            </a:r>
          </a:p>
          <a:p>
            <a:r>
              <a:rPr lang="en-US" dirty="0"/>
              <a:t>MATCH (s)-[:GET_MATH_GRADE]-&gt;(</a:t>
            </a:r>
            <a:r>
              <a:rPr lang="en-US" dirty="0" err="1"/>
              <a:t>m:MathGrade</a:t>
            </a:r>
            <a:r>
              <a:rPr lang="en-US" dirty="0"/>
              <a:t>)</a:t>
            </a:r>
          </a:p>
          <a:p>
            <a:r>
              <a:rPr lang="en-US" dirty="0"/>
              <a:t>MATCH (s)-[:GET_READING_GRADE]-&gt;(</a:t>
            </a:r>
            <a:r>
              <a:rPr lang="en-US" dirty="0" err="1"/>
              <a:t>read:ReadingGrade</a:t>
            </a:r>
            <a:r>
              <a:rPr lang="en-US" dirty="0"/>
              <a:t>)</a:t>
            </a:r>
          </a:p>
          <a:p>
            <a:r>
              <a:rPr lang="en-US" dirty="0"/>
              <a:t>MATCH (s)-[:GET_WRITING_GRADE]-&gt;(</a:t>
            </a:r>
            <a:r>
              <a:rPr lang="en-US" dirty="0" err="1"/>
              <a:t>w:WritingGrade</a:t>
            </a:r>
            <a:r>
              <a:rPr lang="en-US" dirty="0"/>
              <a:t>)</a:t>
            </a:r>
          </a:p>
          <a:p>
            <a:r>
              <a:rPr lang="en-US" dirty="0"/>
              <a:t>MATCH (s)-[:HAS_PARENTS_BACKGROUND]-&gt;(</a:t>
            </a:r>
            <a:r>
              <a:rPr lang="en-US" dirty="0" err="1"/>
              <a:t>p:ParentalLevelOfEducation</a:t>
            </a:r>
            <a:r>
              <a:rPr lang="en-US" dirty="0"/>
              <a:t>)</a:t>
            </a:r>
          </a:p>
          <a:p>
            <a:r>
              <a:rPr lang="en-US" dirty="0"/>
              <a:t>WHERE (</a:t>
            </a:r>
            <a:r>
              <a:rPr lang="en-US" dirty="0" err="1"/>
              <a:t>m.grade</a:t>
            </a:r>
            <a:r>
              <a:rPr lang="en-US" dirty="0"/>
              <a:t> = 'A' or </a:t>
            </a:r>
            <a:r>
              <a:rPr lang="en-US" dirty="0" err="1"/>
              <a:t>m.grade</a:t>
            </a:r>
            <a:r>
              <a:rPr lang="en-US" dirty="0"/>
              <a:t> = 'B' OR </a:t>
            </a:r>
            <a:r>
              <a:rPr lang="en-US" dirty="0" err="1"/>
              <a:t>read.grade</a:t>
            </a:r>
            <a:r>
              <a:rPr lang="en-US" dirty="0"/>
              <a:t> = 'A' or </a:t>
            </a:r>
            <a:r>
              <a:rPr lang="en-US" dirty="0" err="1"/>
              <a:t>read.grade</a:t>
            </a:r>
            <a:r>
              <a:rPr lang="en-US" dirty="0"/>
              <a:t> = 'B' OR </a:t>
            </a:r>
            <a:r>
              <a:rPr lang="en-US" dirty="0" err="1"/>
              <a:t>w.grade</a:t>
            </a:r>
            <a:r>
              <a:rPr lang="en-US" dirty="0"/>
              <a:t> = 'A' or </a:t>
            </a:r>
            <a:r>
              <a:rPr lang="en-US" dirty="0" err="1"/>
              <a:t>w.grade</a:t>
            </a:r>
            <a:r>
              <a:rPr lang="en-US" dirty="0"/>
              <a:t> = 'B') AND (</a:t>
            </a:r>
            <a:r>
              <a:rPr lang="en-US" dirty="0" err="1"/>
              <a:t>p.level</a:t>
            </a:r>
            <a:r>
              <a:rPr lang="en-US" dirty="0"/>
              <a:t> = "master's degree" or </a:t>
            </a:r>
            <a:r>
              <a:rPr lang="en-US" dirty="0" err="1"/>
              <a:t>p.level</a:t>
            </a:r>
            <a:r>
              <a:rPr lang="en-US" dirty="0"/>
              <a:t> = "bachelor's degree") </a:t>
            </a:r>
          </a:p>
          <a:p>
            <a:r>
              <a:rPr lang="en-US" dirty="0"/>
              <a:t>RETURN count(</a:t>
            </a:r>
            <a:r>
              <a:rPr lang="en-US" dirty="0" err="1"/>
              <a:t>p.level</a:t>
            </a:r>
            <a:r>
              <a:rPr lang="en-US" dirty="0"/>
              <a:t>) AS </a:t>
            </a:r>
            <a:r>
              <a:rPr lang="en-US" dirty="0" err="1"/>
              <a:t>count_higheredu_goodgrade</a:t>
            </a:r>
            <a:endParaRPr lang="en-US" dirty="0"/>
          </a:p>
          <a:p>
            <a:endParaRPr lang="en-TW" dirty="0"/>
          </a:p>
        </p:txBody>
      </p:sp>
      <p:sp>
        <p:nvSpPr>
          <p:cNvPr id="5" name="TextBox 4">
            <a:extLst>
              <a:ext uri="{FF2B5EF4-FFF2-40B4-BE49-F238E27FC236}">
                <a16:creationId xmlns:a16="http://schemas.microsoft.com/office/drawing/2014/main" id="{15B5D347-A478-F84B-A8ED-367127AFA79B}"/>
              </a:ext>
            </a:extLst>
          </p:cNvPr>
          <p:cNvSpPr txBox="1"/>
          <p:nvPr/>
        </p:nvSpPr>
        <p:spPr>
          <a:xfrm>
            <a:off x="2592924" y="1449457"/>
            <a:ext cx="8911687" cy="707886"/>
          </a:xfrm>
          <a:prstGeom prst="rect">
            <a:avLst/>
          </a:prstGeom>
          <a:noFill/>
        </p:spPr>
        <p:txBody>
          <a:bodyPr wrap="square" rtlCol="0">
            <a:spAutoFit/>
          </a:bodyPr>
          <a:lstStyle/>
          <a:p>
            <a:pPr marL="342900" indent="-342900">
              <a:buFontTx/>
              <a:buChar char="-"/>
            </a:pPr>
            <a:r>
              <a:rPr lang="en-US" sz="2000" dirty="0"/>
              <a:t>Count how many students whose parent’s have higher education and get at least one good grade in the exams</a:t>
            </a:r>
            <a:endParaRPr lang="en-TW" sz="2000" dirty="0"/>
          </a:p>
        </p:txBody>
      </p:sp>
    </p:spTree>
    <p:extLst>
      <p:ext uri="{BB962C8B-B14F-4D97-AF65-F5344CB8AC3E}">
        <p14:creationId xmlns:p14="http://schemas.microsoft.com/office/powerpoint/2010/main" val="396366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FA16-4B3F-AE41-B297-C5512ADCC09A}"/>
              </a:ext>
            </a:extLst>
          </p:cNvPr>
          <p:cNvSpPr>
            <a:spLocks noGrp="1"/>
          </p:cNvSpPr>
          <p:nvPr>
            <p:ph type="title"/>
          </p:nvPr>
        </p:nvSpPr>
        <p:spPr/>
        <p:txBody>
          <a:bodyPr/>
          <a:lstStyle/>
          <a:p>
            <a:r>
              <a:rPr lang="en-TW" dirty="0"/>
              <a:t>Result table</a:t>
            </a:r>
          </a:p>
        </p:txBody>
      </p:sp>
      <p:pic>
        <p:nvPicPr>
          <p:cNvPr id="5" name="Content Placeholder 4" descr="Graphical user interface, text, application&#10;&#10;Description automatically generated">
            <a:extLst>
              <a:ext uri="{FF2B5EF4-FFF2-40B4-BE49-F238E27FC236}">
                <a16:creationId xmlns:a16="http://schemas.microsoft.com/office/drawing/2014/main" id="{CFB8EA59-463C-B746-A972-2601849F5D42}"/>
              </a:ext>
            </a:extLst>
          </p:cNvPr>
          <p:cNvPicPr>
            <a:picLocks noGrp="1" noChangeAspect="1"/>
          </p:cNvPicPr>
          <p:nvPr>
            <p:ph idx="1"/>
          </p:nvPr>
        </p:nvPicPr>
        <p:blipFill>
          <a:blip r:embed="rId2"/>
          <a:stretch>
            <a:fillRect/>
          </a:stretch>
        </p:blipFill>
        <p:spPr>
          <a:xfrm>
            <a:off x="2894013" y="2159000"/>
            <a:ext cx="3403600" cy="1270000"/>
          </a:xfrm>
        </p:spPr>
      </p:pic>
      <p:sp>
        <p:nvSpPr>
          <p:cNvPr id="6" name="TextBox 5">
            <a:extLst>
              <a:ext uri="{FF2B5EF4-FFF2-40B4-BE49-F238E27FC236}">
                <a16:creationId xmlns:a16="http://schemas.microsoft.com/office/drawing/2014/main" id="{110CEB5D-E5B5-C247-A160-5ABC60F0B27F}"/>
              </a:ext>
            </a:extLst>
          </p:cNvPr>
          <p:cNvSpPr txBox="1"/>
          <p:nvPr/>
        </p:nvSpPr>
        <p:spPr>
          <a:xfrm>
            <a:off x="2894013" y="4089400"/>
            <a:ext cx="5513387" cy="369332"/>
          </a:xfrm>
          <a:prstGeom prst="rect">
            <a:avLst/>
          </a:prstGeom>
          <a:noFill/>
        </p:spPr>
        <p:txBody>
          <a:bodyPr wrap="square" rtlCol="0">
            <a:spAutoFit/>
          </a:bodyPr>
          <a:lstStyle/>
          <a:p>
            <a:r>
              <a:rPr lang="en-TW" dirty="0"/>
              <a:t>76/327 students’ parents have higher education</a:t>
            </a:r>
          </a:p>
        </p:txBody>
      </p:sp>
    </p:spTree>
    <p:extLst>
      <p:ext uri="{BB962C8B-B14F-4D97-AF65-F5344CB8AC3E}">
        <p14:creationId xmlns:p14="http://schemas.microsoft.com/office/powerpoint/2010/main" val="167296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1F67-28A5-F842-8AB1-113CB224282E}"/>
              </a:ext>
            </a:extLst>
          </p:cNvPr>
          <p:cNvSpPr>
            <a:spLocks noGrp="1"/>
          </p:cNvSpPr>
          <p:nvPr>
            <p:ph type="title"/>
          </p:nvPr>
        </p:nvSpPr>
        <p:spPr/>
        <p:txBody>
          <a:bodyPr/>
          <a:lstStyle/>
          <a:p>
            <a:r>
              <a:rPr lang="en-TW" dirty="0"/>
              <a:t>Algorithms</a:t>
            </a:r>
          </a:p>
        </p:txBody>
      </p:sp>
      <p:sp>
        <p:nvSpPr>
          <p:cNvPr id="3" name="Content Placeholder 2">
            <a:extLst>
              <a:ext uri="{FF2B5EF4-FFF2-40B4-BE49-F238E27FC236}">
                <a16:creationId xmlns:a16="http://schemas.microsoft.com/office/drawing/2014/main" id="{E81208E5-5E6A-2547-9353-510753F6FE9B}"/>
              </a:ext>
            </a:extLst>
          </p:cNvPr>
          <p:cNvSpPr>
            <a:spLocks noGrp="1"/>
          </p:cNvSpPr>
          <p:nvPr>
            <p:ph idx="1"/>
          </p:nvPr>
        </p:nvSpPr>
        <p:spPr/>
        <p:txBody>
          <a:bodyPr/>
          <a:lstStyle/>
          <a:p>
            <a:r>
              <a:rPr lang="en-TW" dirty="0"/>
              <a:t>Create a projection of the students who shared same reading and writing grade</a:t>
            </a:r>
          </a:p>
          <a:p>
            <a:r>
              <a:rPr lang="en-TW" dirty="0"/>
              <a:t>CALL gds.graph.create.cypher(</a:t>
            </a:r>
            <a:br>
              <a:rPr lang="en-TW" dirty="0"/>
            </a:br>
            <a:r>
              <a:rPr lang="en-TW" dirty="0"/>
              <a:t>'readwrite’,</a:t>
            </a:r>
            <a:br>
              <a:rPr lang="en-TW" dirty="0"/>
            </a:br>
            <a:r>
              <a:rPr lang="en-TW" dirty="0"/>
              <a:t>'MATCH (s1:StudentInfo) RETURN id(s1) AS id’,</a:t>
            </a:r>
            <a:br>
              <a:rPr lang="en-TW" dirty="0"/>
            </a:br>
            <a:r>
              <a:rPr lang="en-TW" dirty="0"/>
              <a:t>'MATCH (s1:StudentInfo)-[:GET_READING_GRADE | :GET_WRITING_GRADE]-&gt;(read_write)&lt;-[:GET_READING_GRADE | :GET_WRITING_GRADE]-(s2:StudentInfo) RETURN id(s1) AS source, id(s2) AS target’</a:t>
            </a:r>
            <a:br>
              <a:rPr lang="en-TW" dirty="0"/>
            </a:br>
            <a:r>
              <a:rPr lang="en-TW" dirty="0"/>
              <a:t>)</a:t>
            </a:r>
          </a:p>
          <a:p>
            <a:endParaRPr lang="en-TW" dirty="0"/>
          </a:p>
          <a:p>
            <a:pPr marL="0" indent="0">
              <a:buNone/>
            </a:pPr>
            <a:endParaRPr lang="en-TW" dirty="0"/>
          </a:p>
        </p:txBody>
      </p:sp>
    </p:spTree>
    <p:extLst>
      <p:ext uri="{BB962C8B-B14F-4D97-AF65-F5344CB8AC3E}">
        <p14:creationId xmlns:p14="http://schemas.microsoft.com/office/powerpoint/2010/main" val="234640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D2B-C85F-564F-9441-10070266C069}"/>
              </a:ext>
            </a:extLst>
          </p:cNvPr>
          <p:cNvSpPr>
            <a:spLocks noGrp="1"/>
          </p:cNvSpPr>
          <p:nvPr>
            <p:ph type="title"/>
          </p:nvPr>
        </p:nvSpPr>
        <p:spPr/>
        <p:txBody>
          <a:bodyPr/>
          <a:lstStyle/>
          <a:p>
            <a:r>
              <a:rPr lang="en-TW" dirty="0"/>
              <a:t>Algorithm - Louvain</a:t>
            </a:r>
          </a:p>
        </p:txBody>
      </p:sp>
      <p:sp>
        <p:nvSpPr>
          <p:cNvPr id="3" name="Content Placeholder 2">
            <a:extLst>
              <a:ext uri="{FF2B5EF4-FFF2-40B4-BE49-F238E27FC236}">
                <a16:creationId xmlns:a16="http://schemas.microsoft.com/office/drawing/2014/main" id="{511F6500-4E65-4147-816F-B254F83ACC40}"/>
              </a:ext>
            </a:extLst>
          </p:cNvPr>
          <p:cNvSpPr>
            <a:spLocks noGrp="1"/>
          </p:cNvSpPr>
          <p:nvPr>
            <p:ph idx="1"/>
          </p:nvPr>
        </p:nvSpPr>
        <p:spPr>
          <a:xfrm>
            <a:off x="2589212" y="2298700"/>
            <a:ext cx="8915400" cy="3777622"/>
          </a:xfrm>
        </p:spPr>
        <p:txBody>
          <a:bodyPr/>
          <a:lstStyle/>
          <a:p>
            <a:r>
              <a:rPr lang="en-US" dirty="0"/>
              <a:t>CALL </a:t>
            </a:r>
            <a:r>
              <a:rPr lang="en-US" dirty="0" err="1"/>
              <a:t>gds.louvain.stream</a:t>
            </a:r>
            <a:r>
              <a:rPr lang="en-US" dirty="0"/>
              <a:t>('</a:t>
            </a:r>
            <a:r>
              <a:rPr lang="en-US" dirty="0" err="1"/>
              <a:t>readwrite</a:t>
            </a:r>
            <a:r>
              <a:rPr lang="en-US" dirty="0"/>
              <a:t>’)</a:t>
            </a:r>
          </a:p>
          <a:p>
            <a:pPr marL="0" indent="0">
              <a:buNone/>
            </a:pPr>
            <a:r>
              <a:rPr lang="en-US" dirty="0"/>
              <a:t>      YIELD </a:t>
            </a:r>
            <a:r>
              <a:rPr lang="en-US" dirty="0" err="1"/>
              <a:t>nodeId</a:t>
            </a:r>
            <a:r>
              <a:rPr lang="en-US" dirty="0"/>
              <a:t>, </a:t>
            </a:r>
            <a:r>
              <a:rPr lang="en-US" dirty="0" err="1"/>
              <a:t>communityId</a:t>
            </a:r>
            <a:r>
              <a:rPr lang="en-US" dirty="0"/>
              <a:t> AS community</a:t>
            </a:r>
          </a:p>
          <a:p>
            <a:pPr marL="0" indent="0">
              <a:buNone/>
            </a:pPr>
            <a:r>
              <a:rPr lang="en-US" dirty="0"/>
              <a:t>      RETURN community, collect(</a:t>
            </a:r>
            <a:r>
              <a:rPr lang="en-US" dirty="0" err="1"/>
              <a:t>gds.util.asNode</a:t>
            </a:r>
            <a:r>
              <a:rPr lang="en-US" dirty="0"/>
              <a:t>(</a:t>
            </a:r>
            <a:r>
              <a:rPr lang="en-US" dirty="0" err="1"/>
              <a:t>nodeId</a:t>
            </a:r>
            <a:r>
              <a:rPr lang="en-US" dirty="0"/>
              <a:t>).</a:t>
            </a:r>
            <a:r>
              <a:rPr lang="en-US" dirty="0" err="1"/>
              <a:t>student_id</a:t>
            </a:r>
            <a:r>
              <a:rPr lang="en-US" dirty="0"/>
              <a:t>) AS student</a:t>
            </a:r>
          </a:p>
          <a:p>
            <a:pPr marL="0" indent="0">
              <a:buNone/>
            </a:pPr>
            <a:r>
              <a:rPr lang="en-US" dirty="0"/>
              <a:t>      ORDER BY size(student) DESC </a:t>
            </a:r>
          </a:p>
          <a:p>
            <a:endParaRPr lang="en-TW" dirty="0"/>
          </a:p>
        </p:txBody>
      </p:sp>
    </p:spTree>
    <p:extLst>
      <p:ext uri="{BB962C8B-B14F-4D97-AF65-F5344CB8AC3E}">
        <p14:creationId xmlns:p14="http://schemas.microsoft.com/office/powerpoint/2010/main" val="58507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04C8-BB5B-7641-86F1-960F157D72BA}"/>
              </a:ext>
            </a:extLst>
          </p:cNvPr>
          <p:cNvSpPr>
            <a:spLocks noGrp="1"/>
          </p:cNvSpPr>
          <p:nvPr>
            <p:ph type="title"/>
          </p:nvPr>
        </p:nvSpPr>
        <p:spPr/>
        <p:txBody>
          <a:bodyPr/>
          <a:lstStyle/>
          <a:p>
            <a:r>
              <a:rPr lang="en-TW" dirty="0"/>
              <a:t>Result table</a:t>
            </a:r>
          </a:p>
        </p:txBody>
      </p:sp>
      <p:pic>
        <p:nvPicPr>
          <p:cNvPr id="5" name="Picture 4" descr="A picture containing text&#10;&#10;Description automatically generated">
            <a:extLst>
              <a:ext uri="{FF2B5EF4-FFF2-40B4-BE49-F238E27FC236}">
                <a16:creationId xmlns:a16="http://schemas.microsoft.com/office/drawing/2014/main" id="{26DDBA48-CE1B-464F-8C67-6CAFF4B8A5A7}"/>
              </a:ext>
            </a:extLst>
          </p:cNvPr>
          <p:cNvPicPr>
            <a:picLocks noChangeAspect="1"/>
          </p:cNvPicPr>
          <p:nvPr/>
        </p:nvPicPr>
        <p:blipFill>
          <a:blip r:embed="rId2"/>
          <a:stretch>
            <a:fillRect/>
          </a:stretch>
        </p:blipFill>
        <p:spPr>
          <a:xfrm>
            <a:off x="1737356" y="1533953"/>
            <a:ext cx="10021256" cy="5324047"/>
          </a:xfrm>
          <a:prstGeom prst="rect">
            <a:avLst/>
          </a:prstGeom>
        </p:spPr>
      </p:pic>
    </p:spTree>
    <p:extLst>
      <p:ext uri="{BB962C8B-B14F-4D97-AF65-F5344CB8AC3E}">
        <p14:creationId xmlns:p14="http://schemas.microsoft.com/office/powerpoint/2010/main" val="3746531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4E0C-FDB8-1944-B877-2CA0DA07C404}"/>
              </a:ext>
            </a:extLst>
          </p:cNvPr>
          <p:cNvSpPr>
            <a:spLocks noGrp="1"/>
          </p:cNvSpPr>
          <p:nvPr>
            <p:ph type="title"/>
          </p:nvPr>
        </p:nvSpPr>
        <p:spPr/>
        <p:txBody>
          <a:bodyPr/>
          <a:lstStyle/>
          <a:p>
            <a:r>
              <a:rPr lang="en-TW" dirty="0"/>
              <a:t>Algorithm – Label Propagation</a:t>
            </a:r>
          </a:p>
        </p:txBody>
      </p:sp>
      <p:sp>
        <p:nvSpPr>
          <p:cNvPr id="3" name="Content Placeholder 2">
            <a:extLst>
              <a:ext uri="{FF2B5EF4-FFF2-40B4-BE49-F238E27FC236}">
                <a16:creationId xmlns:a16="http://schemas.microsoft.com/office/drawing/2014/main" id="{2B3425B0-0CF3-E948-BEF3-D373AB849ECD}"/>
              </a:ext>
            </a:extLst>
          </p:cNvPr>
          <p:cNvSpPr>
            <a:spLocks noGrp="1"/>
          </p:cNvSpPr>
          <p:nvPr>
            <p:ph idx="1"/>
          </p:nvPr>
        </p:nvSpPr>
        <p:spPr/>
        <p:txBody>
          <a:bodyPr/>
          <a:lstStyle/>
          <a:p>
            <a:r>
              <a:rPr lang="en-TW" dirty="0"/>
              <a:t>CALL gds.labelPropagation.stream('readwrite’)</a:t>
            </a:r>
          </a:p>
          <a:p>
            <a:pPr marL="0" indent="0">
              <a:buNone/>
            </a:pPr>
            <a:r>
              <a:rPr lang="en-TW" dirty="0"/>
              <a:t>      YIELD nodeId, communityId AS Community</a:t>
            </a:r>
          </a:p>
          <a:p>
            <a:pPr marL="0" indent="0">
              <a:buNone/>
            </a:pPr>
            <a:r>
              <a:rPr lang="en-TW" dirty="0"/>
              <a:t>      RETURN Community, collect(gds.util.asNode(nodeId).student_id) AS student</a:t>
            </a:r>
          </a:p>
          <a:p>
            <a:pPr marL="0" indent="0">
              <a:buNone/>
            </a:pPr>
            <a:r>
              <a:rPr lang="en-TW" dirty="0"/>
              <a:t>      ORDER BY size(student) DESC </a:t>
            </a:r>
          </a:p>
        </p:txBody>
      </p:sp>
    </p:spTree>
    <p:extLst>
      <p:ext uri="{BB962C8B-B14F-4D97-AF65-F5344CB8AC3E}">
        <p14:creationId xmlns:p14="http://schemas.microsoft.com/office/powerpoint/2010/main" val="294827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1020-290D-634F-A056-81D3AE17E4A3}"/>
              </a:ext>
            </a:extLst>
          </p:cNvPr>
          <p:cNvSpPr>
            <a:spLocks noGrp="1"/>
          </p:cNvSpPr>
          <p:nvPr>
            <p:ph type="title"/>
          </p:nvPr>
        </p:nvSpPr>
        <p:spPr/>
        <p:txBody>
          <a:bodyPr/>
          <a:lstStyle/>
          <a:p>
            <a:r>
              <a:rPr lang="en-TW" dirty="0"/>
              <a:t>Result table</a:t>
            </a:r>
          </a:p>
        </p:txBody>
      </p:sp>
      <p:pic>
        <p:nvPicPr>
          <p:cNvPr id="4" name="Content Placeholder 3" descr="A picture containing table&#10;&#10;Description automatically generated">
            <a:extLst>
              <a:ext uri="{FF2B5EF4-FFF2-40B4-BE49-F238E27FC236}">
                <a16:creationId xmlns:a16="http://schemas.microsoft.com/office/drawing/2014/main" id="{FE7B15C8-1C66-3141-B527-63ED79938F2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41331" y="1422400"/>
            <a:ext cx="9014874" cy="5346700"/>
          </a:xfrm>
          <a:prstGeom prst="rect">
            <a:avLst/>
          </a:prstGeom>
        </p:spPr>
      </p:pic>
    </p:spTree>
    <p:extLst>
      <p:ext uri="{BB962C8B-B14F-4D97-AF65-F5344CB8AC3E}">
        <p14:creationId xmlns:p14="http://schemas.microsoft.com/office/powerpoint/2010/main" val="332165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56F3-5042-D646-9A3E-D1DA21AFDBE6}"/>
              </a:ext>
            </a:extLst>
          </p:cNvPr>
          <p:cNvSpPr>
            <a:spLocks noGrp="1"/>
          </p:cNvSpPr>
          <p:nvPr>
            <p:ph type="title"/>
          </p:nvPr>
        </p:nvSpPr>
        <p:spPr/>
        <p:txBody>
          <a:bodyPr/>
          <a:lstStyle/>
          <a:p>
            <a:r>
              <a:rPr lang="en-TW" dirty="0"/>
              <a:t>Cypher Action</a:t>
            </a:r>
          </a:p>
        </p:txBody>
      </p:sp>
      <p:sp>
        <p:nvSpPr>
          <p:cNvPr id="3" name="Content Placeholder 2">
            <a:extLst>
              <a:ext uri="{FF2B5EF4-FFF2-40B4-BE49-F238E27FC236}">
                <a16:creationId xmlns:a16="http://schemas.microsoft.com/office/drawing/2014/main" id="{257279B4-28AC-5247-80E5-D2246D58C7B7}"/>
              </a:ext>
            </a:extLst>
          </p:cNvPr>
          <p:cNvSpPr>
            <a:spLocks noGrp="1"/>
          </p:cNvSpPr>
          <p:nvPr>
            <p:ph idx="1"/>
          </p:nvPr>
        </p:nvSpPr>
        <p:spPr>
          <a:xfrm>
            <a:off x="2449512" y="1905000"/>
            <a:ext cx="8915400" cy="3777622"/>
          </a:xfrm>
        </p:spPr>
        <p:txBody>
          <a:bodyPr>
            <a:normAutofit lnSpcReduction="10000"/>
          </a:bodyPr>
          <a:lstStyle/>
          <a:p>
            <a:r>
              <a:rPr lang="en-US" dirty="0"/>
              <a:t>Find the student's information by id $</a:t>
            </a:r>
            <a:r>
              <a:rPr lang="en-US" dirty="0" err="1"/>
              <a:t>student_id</a:t>
            </a:r>
            <a:r>
              <a:rPr lang="en-TW" dirty="0"/>
              <a:t> </a:t>
            </a:r>
          </a:p>
          <a:p>
            <a:r>
              <a:rPr lang="en-US" dirty="0"/>
              <a:t>Code:</a:t>
            </a:r>
            <a:endParaRPr lang="en-TW" dirty="0"/>
          </a:p>
          <a:p>
            <a:pPr marL="0" indent="0">
              <a:buNone/>
            </a:pPr>
            <a:r>
              <a:rPr lang="en-TW" dirty="0"/>
              <a:t>MATCH (s:StudentInfo{student_id:$student_id})</a:t>
            </a:r>
          </a:p>
          <a:p>
            <a:pPr marL="0" indent="0">
              <a:buNone/>
            </a:pPr>
            <a:r>
              <a:rPr lang="en-TW" dirty="0"/>
              <a:t>WITH s</a:t>
            </a:r>
          </a:p>
          <a:p>
            <a:pPr marL="0" indent="0">
              <a:buNone/>
            </a:pPr>
            <a:r>
              <a:rPr lang="en-US" dirty="0"/>
              <a:t>MATCH (s)-[r1: </a:t>
            </a:r>
            <a:r>
              <a:rPr lang="en-TW" dirty="0"/>
              <a:t>GET_MATH_GRADE]-(m:MathGrade)</a:t>
            </a:r>
          </a:p>
          <a:p>
            <a:pPr marL="0" indent="0">
              <a:buNone/>
            </a:pPr>
            <a:r>
              <a:rPr lang="en-TW" dirty="0"/>
              <a:t>MATCH (s)-[r2:GET_READING_GRADE]-(read:ReadingGrade)</a:t>
            </a:r>
          </a:p>
          <a:p>
            <a:pPr marL="0" indent="0">
              <a:buNone/>
            </a:pPr>
            <a:r>
              <a:rPr lang="en-TW" dirty="0"/>
              <a:t>MATCH (s)-[r3:GET_WRITING_GRADE]-(w:WritingGrade)</a:t>
            </a:r>
          </a:p>
          <a:p>
            <a:pPr marL="0" indent="0">
              <a:buNone/>
            </a:pPr>
            <a:r>
              <a:rPr lang="en-TW" dirty="0"/>
              <a:t>MATCH (s)-[r4:HAS_PARENTS_BACKGROUND]-(p:ParentalLevelOfEducation)</a:t>
            </a:r>
          </a:p>
          <a:p>
            <a:pPr marL="0" indent="0">
              <a:buNone/>
            </a:pPr>
            <a:r>
              <a:rPr lang="en-TW" dirty="0"/>
              <a:t>MATCH (s)-[r5:CLASSIFIED_AS]-(race:Race)</a:t>
            </a:r>
          </a:p>
          <a:p>
            <a:pPr marL="0" indent="0">
              <a:buNone/>
            </a:pPr>
            <a:r>
              <a:rPr lang="en-TW" dirty="0"/>
              <a:t>RETURN s,m,r1,r2,r3,r4,r5,read,w,p,race</a:t>
            </a:r>
          </a:p>
          <a:p>
            <a:endParaRPr lang="en-TW" dirty="0"/>
          </a:p>
        </p:txBody>
      </p:sp>
    </p:spTree>
    <p:extLst>
      <p:ext uri="{BB962C8B-B14F-4D97-AF65-F5344CB8AC3E}">
        <p14:creationId xmlns:p14="http://schemas.microsoft.com/office/powerpoint/2010/main" val="232975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11E6-D751-8F4B-8F84-02189905551F}"/>
              </a:ext>
            </a:extLst>
          </p:cNvPr>
          <p:cNvSpPr>
            <a:spLocks noGrp="1"/>
          </p:cNvSpPr>
          <p:nvPr>
            <p:ph type="title"/>
          </p:nvPr>
        </p:nvSpPr>
        <p:spPr/>
        <p:txBody>
          <a:bodyPr/>
          <a:lstStyle/>
          <a:p>
            <a:r>
              <a:rPr lang="en-TW" dirty="0"/>
              <a:t>Visualizations</a:t>
            </a:r>
          </a:p>
        </p:txBody>
      </p:sp>
      <p:sp>
        <p:nvSpPr>
          <p:cNvPr id="3" name="Content Placeholder 2">
            <a:extLst>
              <a:ext uri="{FF2B5EF4-FFF2-40B4-BE49-F238E27FC236}">
                <a16:creationId xmlns:a16="http://schemas.microsoft.com/office/drawing/2014/main" id="{4A2A383D-C828-3446-ACE0-72AA55EACFBA}"/>
              </a:ext>
            </a:extLst>
          </p:cNvPr>
          <p:cNvSpPr>
            <a:spLocks noGrp="1"/>
          </p:cNvSpPr>
          <p:nvPr>
            <p:ph idx="1"/>
          </p:nvPr>
        </p:nvSpPr>
        <p:spPr/>
        <p:txBody>
          <a:bodyPr/>
          <a:lstStyle/>
          <a:p>
            <a:r>
              <a:rPr lang="en-US" dirty="0"/>
              <a:t>Students who share the same reading grade and writing grade</a:t>
            </a:r>
            <a:r>
              <a:rPr lang="en-TW" dirty="0"/>
              <a:t> </a:t>
            </a:r>
            <a:br>
              <a:rPr lang="en-TW" dirty="0"/>
            </a:br>
            <a:endParaRPr lang="en-TW" dirty="0"/>
          </a:p>
          <a:p>
            <a:r>
              <a:rPr lang="en-US" dirty="0"/>
              <a:t>Students who got all A or all F in three exams</a:t>
            </a:r>
            <a:r>
              <a:rPr lang="en-TW" dirty="0"/>
              <a:t> </a:t>
            </a:r>
          </a:p>
        </p:txBody>
      </p:sp>
    </p:spTree>
    <p:extLst>
      <p:ext uri="{BB962C8B-B14F-4D97-AF65-F5344CB8AC3E}">
        <p14:creationId xmlns:p14="http://schemas.microsoft.com/office/powerpoint/2010/main" val="285048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F19E-804C-7F42-A117-C072EECAF4CC}"/>
              </a:ext>
            </a:extLst>
          </p:cNvPr>
          <p:cNvSpPr>
            <a:spLocks noGrp="1"/>
          </p:cNvSpPr>
          <p:nvPr>
            <p:ph type="title"/>
          </p:nvPr>
        </p:nvSpPr>
        <p:spPr/>
        <p:txBody>
          <a:bodyPr/>
          <a:lstStyle/>
          <a:p>
            <a:r>
              <a:rPr lang="en-TW" dirty="0"/>
              <a:t>Agenda</a:t>
            </a:r>
          </a:p>
        </p:txBody>
      </p:sp>
      <p:sp>
        <p:nvSpPr>
          <p:cNvPr id="3" name="Content Placeholder 2">
            <a:extLst>
              <a:ext uri="{FF2B5EF4-FFF2-40B4-BE49-F238E27FC236}">
                <a16:creationId xmlns:a16="http://schemas.microsoft.com/office/drawing/2014/main" id="{B2999896-0D2C-5947-8EBF-FD70D565BA8D}"/>
              </a:ext>
            </a:extLst>
          </p:cNvPr>
          <p:cNvSpPr>
            <a:spLocks noGrp="1"/>
          </p:cNvSpPr>
          <p:nvPr>
            <p:ph idx="1"/>
          </p:nvPr>
        </p:nvSpPr>
        <p:spPr/>
        <p:txBody>
          <a:bodyPr/>
          <a:lstStyle/>
          <a:p>
            <a:r>
              <a:rPr lang="en-TW" dirty="0"/>
              <a:t>Use case</a:t>
            </a:r>
          </a:p>
          <a:p>
            <a:r>
              <a:rPr lang="en-TW" dirty="0"/>
              <a:t>Dataset</a:t>
            </a:r>
          </a:p>
          <a:p>
            <a:r>
              <a:rPr lang="en-TW" dirty="0"/>
              <a:t>Problems Define</a:t>
            </a:r>
          </a:p>
          <a:p>
            <a:r>
              <a:rPr lang="en-TW" dirty="0"/>
              <a:t>Graph Data Model</a:t>
            </a:r>
          </a:p>
          <a:p>
            <a:r>
              <a:rPr lang="en-TW" dirty="0"/>
              <a:t>Cypher queries</a:t>
            </a:r>
          </a:p>
          <a:p>
            <a:r>
              <a:rPr lang="en-TW" dirty="0"/>
              <a:t>Algorithms application</a:t>
            </a:r>
          </a:p>
          <a:p>
            <a:r>
              <a:rPr lang="en-TW" dirty="0"/>
              <a:t>Cypher actions</a:t>
            </a:r>
          </a:p>
          <a:p>
            <a:r>
              <a:rPr lang="en-TW" dirty="0"/>
              <a:t>Visualization</a:t>
            </a:r>
          </a:p>
        </p:txBody>
      </p:sp>
    </p:spTree>
    <p:extLst>
      <p:ext uri="{BB962C8B-B14F-4D97-AF65-F5344CB8AC3E}">
        <p14:creationId xmlns:p14="http://schemas.microsoft.com/office/powerpoint/2010/main" val="46926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4738-89AF-BC48-878A-886D8CE9AC4D}"/>
              </a:ext>
            </a:extLst>
          </p:cNvPr>
          <p:cNvSpPr>
            <a:spLocks noGrp="1"/>
          </p:cNvSpPr>
          <p:nvPr>
            <p:ph type="title"/>
          </p:nvPr>
        </p:nvSpPr>
        <p:spPr/>
        <p:txBody>
          <a:bodyPr>
            <a:normAutofit/>
          </a:bodyPr>
          <a:lstStyle/>
          <a:p>
            <a:r>
              <a:rPr lang="en-TW" dirty="0"/>
              <a:t>Data Source</a:t>
            </a:r>
          </a:p>
        </p:txBody>
      </p:sp>
      <p:sp>
        <p:nvSpPr>
          <p:cNvPr id="3" name="Content Placeholder 2">
            <a:extLst>
              <a:ext uri="{FF2B5EF4-FFF2-40B4-BE49-F238E27FC236}">
                <a16:creationId xmlns:a16="http://schemas.microsoft.com/office/drawing/2014/main" id="{DA57ECEB-C87B-264B-8D3C-23365ACF706E}"/>
              </a:ext>
            </a:extLst>
          </p:cNvPr>
          <p:cNvSpPr>
            <a:spLocks noGrp="1"/>
          </p:cNvSpPr>
          <p:nvPr>
            <p:ph idx="1"/>
          </p:nvPr>
        </p:nvSpPr>
        <p:spPr/>
        <p:txBody>
          <a:bodyPr/>
          <a:lstStyle/>
          <a:p>
            <a:r>
              <a:rPr lang="en-US" dirty="0"/>
              <a:t>Dataset, Student Performance in Exams, </a:t>
            </a:r>
            <a:r>
              <a:rPr lang="en-US" u="sng" dirty="0">
                <a:hlinkClick r:id="rId2"/>
              </a:rPr>
              <a:t>https://www.kaggle.com/spscientist/students-performance-in-exams</a:t>
            </a:r>
            <a:endParaRPr lang="en-TW" dirty="0"/>
          </a:p>
        </p:txBody>
      </p:sp>
    </p:spTree>
    <p:extLst>
      <p:ext uri="{BB962C8B-B14F-4D97-AF65-F5344CB8AC3E}">
        <p14:creationId xmlns:p14="http://schemas.microsoft.com/office/powerpoint/2010/main" val="85229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EBCD-7122-AB43-B346-34368AE9AB7C}"/>
              </a:ext>
            </a:extLst>
          </p:cNvPr>
          <p:cNvSpPr>
            <a:spLocks noGrp="1"/>
          </p:cNvSpPr>
          <p:nvPr>
            <p:ph type="title"/>
          </p:nvPr>
        </p:nvSpPr>
        <p:spPr>
          <a:xfrm>
            <a:off x="1640156" y="2897410"/>
            <a:ext cx="8911687" cy="1280890"/>
          </a:xfrm>
        </p:spPr>
        <p:txBody>
          <a:bodyPr>
            <a:normAutofit/>
          </a:bodyPr>
          <a:lstStyle/>
          <a:p>
            <a:pPr algn="ctr"/>
            <a:r>
              <a:rPr lang="en-TW" sz="4800" dirty="0"/>
              <a:t>Q&amp;A</a:t>
            </a:r>
          </a:p>
        </p:txBody>
      </p:sp>
    </p:spTree>
    <p:extLst>
      <p:ext uri="{BB962C8B-B14F-4D97-AF65-F5344CB8AC3E}">
        <p14:creationId xmlns:p14="http://schemas.microsoft.com/office/powerpoint/2010/main" val="418702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A6E8-C6A0-B547-9DEF-DEA947E2B1FB}"/>
              </a:ext>
            </a:extLst>
          </p:cNvPr>
          <p:cNvSpPr>
            <a:spLocks noGrp="1"/>
          </p:cNvSpPr>
          <p:nvPr>
            <p:ph type="title"/>
          </p:nvPr>
        </p:nvSpPr>
        <p:spPr/>
        <p:txBody>
          <a:bodyPr/>
          <a:lstStyle/>
          <a:p>
            <a:r>
              <a:rPr lang="en-TW" dirty="0"/>
              <a:t>Use Case</a:t>
            </a:r>
          </a:p>
        </p:txBody>
      </p:sp>
      <p:sp>
        <p:nvSpPr>
          <p:cNvPr id="3" name="Content Placeholder 2">
            <a:extLst>
              <a:ext uri="{FF2B5EF4-FFF2-40B4-BE49-F238E27FC236}">
                <a16:creationId xmlns:a16="http://schemas.microsoft.com/office/drawing/2014/main" id="{0DE8652F-F794-2E4B-B7FC-023E65CDF186}"/>
              </a:ext>
            </a:extLst>
          </p:cNvPr>
          <p:cNvSpPr>
            <a:spLocks noGrp="1"/>
          </p:cNvSpPr>
          <p:nvPr>
            <p:ph idx="1"/>
          </p:nvPr>
        </p:nvSpPr>
        <p:spPr/>
        <p:txBody>
          <a:bodyPr/>
          <a:lstStyle/>
          <a:p>
            <a:r>
              <a:rPr lang="en-TW" dirty="0"/>
              <a:t>A high school’s chancellor would like to know the population about the students with their different social groups. Additionally, the chancellor wants to improve the student’s performance on exams in order to make the school better. </a:t>
            </a:r>
          </a:p>
        </p:txBody>
      </p:sp>
    </p:spTree>
    <p:extLst>
      <p:ext uri="{BB962C8B-B14F-4D97-AF65-F5344CB8AC3E}">
        <p14:creationId xmlns:p14="http://schemas.microsoft.com/office/powerpoint/2010/main" val="288853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2705-B7E8-4F41-902B-D92B42B1F050}"/>
              </a:ext>
            </a:extLst>
          </p:cNvPr>
          <p:cNvSpPr>
            <a:spLocks noGrp="1"/>
          </p:cNvSpPr>
          <p:nvPr>
            <p:ph type="title"/>
          </p:nvPr>
        </p:nvSpPr>
        <p:spPr/>
        <p:txBody>
          <a:bodyPr/>
          <a:lstStyle/>
          <a:p>
            <a:r>
              <a:rPr lang="en-TW" dirty="0"/>
              <a:t>Dataset</a:t>
            </a:r>
          </a:p>
        </p:txBody>
      </p:sp>
      <p:sp>
        <p:nvSpPr>
          <p:cNvPr id="3" name="Content Placeholder 2">
            <a:extLst>
              <a:ext uri="{FF2B5EF4-FFF2-40B4-BE49-F238E27FC236}">
                <a16:creationId xmlns:a16="http://schemas.microsoft.com/office/drawing/2014/main" id="{85B1015F-371B-5F4C-ADAD-465BF0ACACE5}"/>
              </a:ext>
            </a:extLst>
          </p:cNvPr>
          <p:cNvSpPr>
            <a:spLocks noGrp="1"/>
          </p:cNvSpPr>
          <p:nvPr>
            <p:ph idx="1"/>
          </p:nvPr>
        </p:nvSpPr>
        <p:spPr/>
        <p:txBody>
          <a:bodyPr/>
          <a:lstStyle/>
          <a:p>
            <a:r>
              <a:rPr lang="en-US" dirty="0"/>
              <a:t>Student Performance In Exams, which includes</a:t>
            </a:r>
          </a:p>
          <a:p>
            <a:pPr lvl="1">
              <a:buFont typeface="+mj-lt"/>
              <a:buAutoNum type="alphaLcParenR"/>
            </a:pPr>
            <a:r>
              <a:rPr lang="en-US" dirty="0"/>
              <a:t> Past performance in three subjects, math, reading, and writing</a:t>
            </a:r>
          </a:p>
          <a:p>
            <a:pPr lvl="1">
              <a:buFont typeface="+mj-lt"/>
              <a:buAutoNum type="alphaLcParenR"/>
            </a:pPr>
            <a:r>
              <a:rPr lang="en-US" dirty="0"/>
              <a:t> Student’s status about the test preparation course and lunch</a:t>
            </a:r>
          </a:p>
          <a:p>
            <a:pPr lvl="1">
              <a:buFont typeface="+mj-lt"/>
              <a:buAutoNum type="alphaLcParenR"/>
            </a:pPr>
            <a:r>
              <a:rPr lang="en-US" dirty="0"/>
              <a:t> Social groups, gender, race, parental level of education</a:t>
            </a:r>
            <a:endParaRPr lang="en-TW" dirty="0"/>
          </a:p>
        </p:txBody>
      </p:sp>
    </p:spTree>
    <p:extLst>
      <p:ext uri="{BB962C8B-B14F-4D97-AF65-F5344CB8AC3E}">
        <p14:creationId xmlns:p14="http://schemas.microsoft.com/office/powerpoint/2010/main" val="415737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FA39-8F48-444D-BC31-D275A8FA2BC1}"/>
              </a:ext>
            </a:extLst>
          </p:cNvPr>
          <p:cNvSpPr>
            <a:spLocks noGrp="1"/>
          </p:cNvSpPr>
          <p:nvPr>
            <p:ph type="title"/>
          </p:nvPr>
        </p:nvSpPr>
        <p:spPr/>
        <p:txBody>
          <a:bodyPr/>
          <a:lstStyle/>
          <a:p>
            <a:r>
              <a:rPr lang="en-TW" dirty="0"/>
              <a:t>Problems Define</a:t>
            </a:r>
          </a:p>
        </p:txBody>
      </p:sp>
      <p:sp>
        <p:nvSpPr>
          <p:cNvPr id="3" name="Content Placeholder 2">
            <a:extLst>
              <a:ext uri="{FF2B5EF4-FFF2-40B4-BE49-F238E27FC236}">
                <a16:creationId xmlns:a16="http://schemas.microsoft.com/office/drawing/2014/main" id="{54E88941-79E6-5C4B-9657-B20568531DAA}"/>
              </a:ext>
            </a:extLst>
          </p:cNvPr>
          <p:cNvSpPr>
            <a:spLocks noGrp="1"/>
          </p:cNvSpPr>
          <p:nvPr>
            <p:ph idx="1"/>
          </p:nvPr>
        </p:nvSpPr>
        <p:spPr/>
        <p:txBody>
          <a:bodyPr/>
          <a:lstStyle/>
          <a:p>
            <a:pPr lvl="0"/>
            <a:r>
              <a:rPr lang="en-US" dirty="0"/>
              <a:t>How do these factors affect student’s performance?</a:t>
            </a:r>
          </a:p>
          <a:p>
            <a:pPr lvl="1"/>
            <a:r>
              <a:rPr lang="en-US" dirty="0"/>
              <a:t>Parental level of education </a:t>
            </a:r>
          </a:p>
          <a:p>
            <a:pPr lvl="1"/>
            <a:r>
              <a:rPr lang="en-US" dirty="0"/>
              <a:t>Gender</a:t>
            </a:r>
          </a:p>
          <a:p>
            <a:pPr lvl="1"/>
            <a:endParaRPr lang="en-US" dirty="0"/>
          </a:p>
          <a:p>
            <a:pPr lvl="0"/>
            <a:r>
              <a:rPr lang="en-US" dirty="0"/>
              <a:t>How effective is the test preparation course?</a:t>
            </a:r>
            <a:endParaRPr lang="en-TW" dirty="0"/>
          </a:p>
          <a:p>
            <a:endParaRPr lang="en-TW" dirty="0"/>
          </a:p>
        </p:txBody>
      </p:sp>
    </p:spTree>
    <p:extLst>
      <p:ext uri="{BB962C8B-B14F-4D97-AF65-F5344CB8AC3E}">
        <p14:creationId xmlns:p14="http://schemas.microsoft.com/office/powerpoint/2010/main" val="118170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8140-92C3-4B42-8801-E48D86460A4C}"/>
              </a:ext>
            </a:extLst>
          </p:cNvPr>
          <p:cNvSpPr>
            <a:spLocks noGrp="1"/>
          </p:cNvSpPr>
          <p:nvPr>
            <p:ph type="title"/>
          </p:nvPr>
        </p:nvSpPr>
        <p:spPr/>
        <p:txBody>
          <a:bodyPr/>
          <a:lstStyle/>
          <a:p>
            <a:r>
              <a:rPr lang="en-TW" dirty="0"/>
              <a:t>Graph Data Model</a:t>
            </a:r>
          </a:p>
        </p:txBody>
      </p:sp>
      <p:pic>
        <p:nvPicPr>
          <p:cNvPr id="6" name="Picture 5" descr="Diagram&#10;&#10;Description automatically generated">
            <a:extLst>
              <a:ext uri="{FF2B5EF4-FFF2-40B4-BE49-F238E27FC236}">
                <a16:creationId xmlns:a16="http://schemas.microsoft.com/office/drawing/2014/main" id="{39719C6D-D9F2-0A49-BC61-533252D1A415}"/>
              </a:ext>
            </a:extLst>
          </p:cNvPr>
          <p:cNvPicPr>
            <a:picLocks noChangeAspect="1"/>
          </p:cNvPicPr>
          <p:nvPr/>
        </p:nvPicPr>
        <p:blipFill>
          <a:blip r:embed="rId2"/>
          <a:stretch>
            <a:fillRect/>
          </a:stretch>
        </p:blipFill>
        <p:spPr>
          <a:xfrm>
            <a:off x="2206625" y="1692275"/>
            <a:ext cx="8521700" cy="4330700"/>
          </a:xfrm>
          <a:prstGeom prst="rect">
            <a:avLst/>
          </a:prstGeom>
        </p:spPr>
      </p:pic>
    </p:spTree>
    <p:extLst>
      <p:ext uri="{BB962C8B-B14F-4D97-AF65-F5344CB8AC3E}">
        <p14:creationId xmlns:p14="http://schemas.microsoft.com/office/powerpoint/2010/main" val="68020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255F-38DB-1340-95EF-3B93C99826E1}"/>
              </a:ext>
            </a:extLst>
          </p:cNvPr>
          <p:cNvSpPr>
            <a:spLocks noGrp="1"/>
          </p:cNvSpPr>
          <p:nvPr>
            <p:ph type="title"/>
          </p:nvPr>
        </p:nvSpPr>
        <p:spPr/>
        <p:txBody>
          <a:bodyPr/>
          <a:lstStyle/>
          <a:p>
            <a:r>
              <a:rPr lang="en-TW" dirty="0"/>
              <a:t>Cypher Queries</a:t>
            </a:r>
          </a:p>
        </p:txBody>
      </p:sp>
      <p:sp>
        <p:nvSpPr>
          <p:cNvPr id="3" name="Content Placeholder 2">
            <a:extLst>
              <a:ext uri="{FF2B5EF4-FFF2-40B4-BE49-F238E27FC236}">
                <a16:creationId xmlns:a16="http://schemas.microsoft.com/office/drawing/2014/main" id="{05AACCE8-58BB-AC49-8E8A-C56E1035C426}"/>
              </a:ext>
            </a:extLst>
          </p:cNvPr>
          <p:cNvSpPr>
            <a:spLocks noGrp="1"/>
          </p:cNvSpPr>
          <p:nvPr>
            <p:ph idx="1"/>
          </p:nvPr>
        </p:nvSpPr>
        <p:spPr>
          <a:xfrm>
            <a:off x="2585499" y="2341968"/>
            <a:ext cx="8915400" cy="3891922"/>
          </a:xfrm>
        </p:spPr>
        <p:txBody>
          <a:bodyPr>
            <a:normAutofit fontScale="85000" lnSpcReduction="20000"/>
          </a:bodyPr>
          <a:lstStyle/>
          <a:p>
            <a:pPr marL="0" indent="0">
              <a:buNone/>
            </a:pPr>
            <a:endParaRPr lang="en-US" dirty="0"/>
          </a:p>
          <a:p>
            <a:r>
              <a:rPr lang="en-US" dirty="0"/>
              <a:t>MATCH (</a:t>
            </a:r>
            <a:r>
              <a:rPr lang="en-US" dirty="0" err="1"/>
              <a:t>s:StudentInfo</a:t>
            </a:r>
            <a:r>
              <a:rPr lang="en-US" dirty="0"/>
              <a:t>)</a:t>
            </a:r>
          </a:p>
          <a:p>
            <a:r>
              <a:rPr lang="en-US" dirty="0"/>
              <a:t>WITH s</a:t>
            </a:r>
          </a:p>
          <a:p>
            <a:r>
              <a:rPr lang="en-US" dirty="0"/>
              <a:t>MATCH (s)-[:GET_MATH_GRADE]-&gt;(</a:t>
            </a:r>
            <a:r>
              <a:rPr lang="en-US" dirty="0" err="1"/>
              <a:t>m:MathGrade</a:t>
            </a:r>
            <a:r>
              <a:rPr lang="en-US" dirty="0"/>
              <a:t>)</a:t>
            </a:r>
          </a:p>
          <a:p>
            <a:r>
              <a:rPr lang="en-US" dirty="0"/>
              <a:t>MATCH (s)-[:GET_READING_GRADE]-&gt;(</a:t>
            </a:r>
            <a:r>
              <a:rPr lang="en-US" dirty="0" err="1"/>
              <a:t>read:ReadingGrade</a:t>
            </a:r>
            <a:r>
              <a:rPr lang="en-US" dirty="0"/>
              <a:t>)</a:t>
            </a:r>
          </a:p>
          <a:p>
            <a:r>
              <a:rPr lang="en-US" dirty="0"/>
              <a:t>MATCH (s)-[:GET_WRITING_GRADE]-&gt;(</a:t>
            </a:r>
            <a:r>
              <a:rPr lang="en-US" dirty="0" err="1"/>
              <a:t>w:WritingGrade</a:t>
            </a:r>
            <a:r>
              <a:rPr lang="en-US" dirty="0"/>
              <a:t>)</a:t>
            </a:r>
          </a:p>
          <a:p>
            <a:r>
              <a:rPr lang="en-US" dirty="0"/>
              <a:t>MATCH (s)-[:CLASSIFIED_AS]-&gt;(</a:t>
            </a:r>
            <a:r>
              <a:rPr lang="en-US" dirty="0" err="1"/>
              <a:t>race:Race</a:t>
            </a:r>
            <a:r>
              <a:rPr lang="en-US" dirty="0"/>
              <a:t>)</a:t>
            </a:r>
          </a:p>
          <a:p>
            <a:r>
              <a:rPr lang="en-US" dirty="0"/>
              <a:t>MATCH (s)-[:HAS_PARENTS_BACKGROUND]-&gt;(</a:t>
            </a:r>
            <a:r>
              <a:rPr lang="en-US" dirty="0" err="1"/>
              <a:t>p:ParentalLevelOfEducation</a:t>
            </a:r>
            <a:r>
              <a:rPr lang="en-US" dirty="0"/>
              <a:t>)</a:t>
            </a:r>
          </a:p>
          <a:p>
            <a:r>
              <a:rPr lang="en-US" dirty="0"/>
              <a:t>WHERE (</a:t>
            </a:r>
            <a:r>
              <a:rPr lang="en-US" dirty="0" err="1"/>
              <a:t>m.grade</a:t>
            </a:r>
            <a:r>
              <a:rPr lang="en-US" dirty="0"/>
              <a:t> = 'A' or </a:t>
            </a:r>
            <a:r>
              <a:rPr lang="en-US" dirty="0" err="1"/>
              <a:t>m.grade</a:t>
            </a:r>
            <a:r>
              <a:rPr lang="en-US" dirty="0"/>
              <a:t> = 'B') OR (</a:t>
            </a:r>
            <a:r>
              <a:rPr lang="en-US" dirty="0" err="1"/>
              <a:t>read.grade</a:t>
            </a:r>
            <a:r>
              <a:rPr lang="en-US" dirty="0"/>
              <a:t> = 'A' or </a:t>
            </a:r>
            <a:r>
              <a:rPr lang="en-US" dirty="0" err="1"/>
              <a:t>read.grade</a:t>
            </a:r>
            <a:r>
              <a:rPr lang="en-US" dirty="0"/>
              <a:t> = 'B') OR (</a:t>
            </a:r>
            <a:r>
              <a:rPr lang="en-US" dirty="0" err="1"/>
              <a:t>w.grade</a:t>
            </a:r>
            <a:r>
              <a:rPr lang="en-US" dirty="0"/>
              <a:t> = 'A' or </a:t>
            </a:r>
            <a:r>
              <a:rPr lang="en-US" dirty="0" err="1"/>
              <a:t>w.grade</a:t>
            </a:r>
            <a:r>
              <a:rPr lang="en-US" dirty="0"/>
              <a:t> = 'B')</a:t>
            </a:r>
          </a:p>
          <a:p>
            <a:r>
              <a:rPr lang="en-US" dirty="0"/>
              <a:t>RETURN </a:t>
            </a:r>
            <a:r>
              <a:rPr lang="en-US" dirty="0" err="1"/>
              <a:t>m.grade</a:t>
            </a:r>
            <a:r>
              <a:rPr lang="en-US" dirty="0"/>
              <a:t> AS </a:t>
            </a:r>
            <a:r>
              <a:rPr lang="en-US" dirty="0" err="1"/>
              <a:t>good_math_grade</a:t>
            </a:r>
            <a:r>
              <a:rPr lang="en-US" dirty="0"/>
              <a:t>, </a:t>
            </a:r>
            <a:r>
              <a:rPr lang="en-US" dirty="0" err="1"/>
              <a:t>read.grade</a:t>
            </a:r>
            <a:r>
              <a:rPr lang="en-US" dirty="0"/>
              <a:t> AS </a:t>
            </a:r>
            <a:r>
              <a:rPr lang="en-US" dirty="0" err="1"/>
              <a:t>good_read_grade</a:t>
            </a:r>
            <a:r>
              <a:rPr lang="en-US" dirty="0"/>
              <a:t>, </a:t>
            </a:r>
            <a:r>
              <a:rPr lang="en-US" dirty="0" err="1"/>
              <a:t>w.grade</a:t>
            </a:r>
            <a:r>
              <a:rPr lang="en-US" dirty="0"/>
              <a:t> AS </a:t>
            </a:r>
            <a:r>
              <a:rPr lang="en-US" dirty="0" err="1"/>
              <a:t>good_writing_grade</a:t>
            </a:r>
            <a:r>
              <a:rPr lang="en-US" dirty="0"/>
              <a:t>, </a:t>
            </a:r>
            <a:r>
              <a:rPr lang="en-US" dirty="0" err="1"/>
              <a:t>s.lunch</a:t>
            </a:r>
            <a:r>
              <a:rPr lang="en-US" dirty="0"/>
              <a:t> AS </a:t>
            </a:r>
            <a:r>
              <a:rPr lang="en-US" dirty="0" err="1"/>
              <a:t>lunch_status</a:t>
            </a:r>
            <a:r>
              <a:rPr lang="en-US" dirty="0"/>
              <a:t>, </a:t>
            </a:r>
            <a:r>
              <a:rPr lang="en-US" dirty="0" err="1"/>
              <a:t>s.test_preparation_course</a:t>
            </a:r>
            <a:r>
              <a:rPr lang="en-US" dirty="0"/>
              <a:t> AS </a:t>
            </a:r>
            <a:r>
              <a:rPr lang="en-US" dirty="0" err="1"/>
              <a:t>test_preparation_course</a:t>
            </a:r>
            <a:r>
              <a:rPr lang="en-US" dirty="0"/>
              <a:t>, </a:t>
            </a:r>
            <a:r>
              <a:rPr lang="en-US" dirty="0" err="1"/>
              <a:t>s.gender</a:t>
            </a:r>
            <a:r>
              <a:rPr lang="en-US" dirty="0"/>
              <a:t> AS gender, </a:t>
            </a:r>
            <a:r>
              <a:rPr lang="en-US" dirty="0" err="1"/>
              <a:t>race.group</a:t>
            </a:r>
            <a:r>
              <a:rPr lang="en-US" dirty="0"/>
              <a:t> AS race, </a:t>
            </a:r>
            <a:r>
              <a:rPr lang="en-US" dirty="0" err="1"/>
              <a:t>p.level</a:t>
            </a:r>
            <a:r>
              <a:rPr lang="en-US" dirty="0"/>
              <a:t> AS </a:t>
            </a:r>
            <a:r>
              <a:rPr lang="en-US" dirty="0" err="1"/>
              <a:t>parental_level_of_edu</a:t>
            </a:r>
            <a:endParaRPr lang="en-US" dirty="0"/>
          </a:p>
          <a:p>
            <a:endParaRPr lang="en-TW" dirty="0"/>
          </a:p>
        </p:txBody>
      </p:sp>
      <p:sp>
        <p:nvSpPr>
          <p:cNvPr id="4" name="TextBox 3">
            <a:extLst>
              <a:ext uri="{FF2B5EF4-FFF2-40B4-BE49-F238E27FC236}">
                <a16:creationId xmlns:a16="http://schemas.microsoft.com/office/drawing/2014/main" id="{A5FE4054-BA37-D540-9D94-75F429847F3C}"/>
              </a:ext>
            </a:extLst>
          </p:cNvPr>
          <p:cNvSpPr txBox="1"/>
          <p:nvPr/>
        </p:nvSpPr>
        <p:spPr>
          <a:xfrm>
            <a:off x="2592925" y="1384300"/>
            <a:ext cx="8911687" cy="984885"/>
          </a:xfrm>
          <a:prstGeom prst="rect">
            <a:avLst/>
          </a:prstGeom>
          <a:noFill/>
        </p:spPr>
        <p:txBody>
          <a:bodyPr wrap="square" rtlCol="0">
            <a:spAutoFit/>
          </a:bodyPr>
          <a:lstStyle/>
          <a:p>
            <a:pPr marL="342900" indent="-342900">
              <a:buFontTx/>
              <a:buChar char="-"/>
            </a:pPr>
            <a:r>
              <a:rPr lang="en-US" sz="2000" dirty="0"/>
              <a:t>Overall looks for students who has at least one good grade, which is A or B, in all three subjects</a:t>
            </a:r>
            <a:endParaRPr lang="en-TW" sz="2000" dirty="0"/>
          </a:p>
          <a:p>
            <a:endParaRPr lang="en-TW" dirty="0"/>
          </a:p>
        </p:txBody>
      </p:sp>
    </p:spTree>
    <p:extLst>
      <p:ext uri="{BB962C8B-B14F-4D97-AF65-F5344CB8AC3E}">
        <p14:creationId xmlns:p14="http://schemas.microsoft.com/office/powerpoint/2010/main" val="240215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able&#10;&#10;Description automatically generated">
            <a:extLst>
              <a:ext uri="{FF2B5EF4-FFF2-40B4-BE49-F238E27FC236}">
                <a16:creationId xmlns:a16="http://schemas.microsoft.com/office/drawing/2014/main" id="{8C6FDE36-2E77-104D-AF83-ADF86C8BF474}"/>
              </a:ext>
            </a:extLst>
          </p:cNvPr>
          <p:cNvPicPr>
            <a:picLocks noChangeAspect="1"/>
          </p:cNvPicPr>
          <p:nvPr/>
        </p:nvPicPr>
        <p:blipFill>
          <a:blip r:embed="rId2"/>
          <a:stretch>
            <a:fillRect/>
          </a:stretch>
        </p:blipFill>
        <p:spPr>
          <a:xfrm>
            <a:off x="706529" y="1522451"/>
            <a:ext cx="11116061" cy="4965700"/>
          </a:xfrm>
          <a:prstGeom prst="rect">
            <a:avLst/>
          </a:prstGeom>
        </p:spPr>
      </p:pic>
      <p:sp>
        <p:nvSpPr>
          <p:cNvPr id="6" name="Title 1">
            <a:extLst>
              <a:ext uri="{FF2B5EF4-FFF2-40B4-BE49-F238E27FC236}">
                <a16:creationId xmlns:a16="http://schemas.microsoft.com/office/drawing/2014/main" id="{F9B3F0B9-1FDF-5C4D-887C-AB69D554FF84}"/>
              </a:ext>
            </a:extLst>
          </p:cNvPr>
          <p:cNvSpPr>
            <a:spLocks noGrp="1"/>
          </p:cNvSpPr>
          <p:nvPr>
            <p:ph type="title"/>
          </p:nvPr>
        </p:nvSpPr>
        <p:spPr>
          <a:xfrm>
            <a:off x="2224625" y="547910"/>
            <a:ext cx="8911687" cy="1280890"/>
          </a:xfrm>
        </p:spPr>
        <p:txBody>
          <a:bodyPr/>
          <a:lstStyle/>
          <a:p>
            <a:r>
              <a:rPr lang="en-TW" dirty="0"/>
              <a:t>Result table</a:t>
            </a:r>
          </a:p>
        </p:txBody>
      </p:sp>
    </p:spTree>
    <p:extLst>
      <p:ext uri="{BB962C8B-B14F-4D97-AF65-F5344CB8AC3E}">
        <p14:creationId xmlns:p14="http://schemas.microsoft.com/office/powerpoint/2010/main" val="188091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005F-380A-6A4C-8886-F66AB251519C}"/>
              </a:ext>
            </a:extLst>
          </p:cNvPr>
          <p:cNvSpPr>
            <a:spLocks noGrp="1"/>
          </p:cNvSpPr>
          <p:nvPr>
            <p:ph type="title"/>
          </p:nvPr>
        </p:nvSpPr>
        <p:spPr/>
        <p:txBody>
          <a:bodyPr/>
          <a:lstStyle/>
          <a:p>
            <a:r>
              <a:rPr lang="en-TW" dirty="0"/>
              <a:t>Cypher Queries</a:t>
            </a:r>
          </a:p>
        </p:txBody>
      </p:sp>
      <p:sp>
        <p:nvSpPr>
          <p:cNvPr id="3" name="Content Placeholder 2">
            <a:extLst>
              <a:ext uri="{FF2B5EF4-FFF2-40B4-BE49-F238E27FC236}">
                <a16:creationId xmlns:a16="http://schemas.microsoft.com/office/drawing/2014/main" id="{52E32978-4FCA-0446-850E-730F825B411F}"/>
              </a:ext>
            </a:extLst>
          </p:cNvPr>
          <p:cNvSpPr>
            <a:spLocks noGrp="1"/>
          </p:cNvSpPr>
          <p:nvPr>
            <p:ph idx="1"/>
          </p:nvPr>
        </p:nvSpPr>
        <p:spPr>
          <a:xfrm>
            <a:off x="2589211" y="2670511"/>
            <a:ext cx="8915400" cy="3777622"/>
          </a:xfrm>
        </p:spPr>
        <p:txBody>
          <a:bodyPr/>
          <a:lstStyle/>
          <a:p>
            <a:r>
              <a:rPr lang="en-US" dirty="0"/>
              <a:t>MATCH (</a:t>
            </a:r>
            <a:r>
              <a:rPr lang="en-US" dirty="0" err="1"/>
              <a:t>s:StudentInfo</a:t>
            </a:r>
            <a:r>
              <a:rPr lang="en-US" dirty="0"/>
              <a:t>)</a:t>
            </a:r>
          </a:p>
          <a:p>
            <a:r>
              <a:rPr lang="en-US" dirty="0"/>
              <a:t>WITH s</a:t>
            </a:r>
          </a:p>
          <a:p>
            <a:r>
              <a:rPr lang="en-US" dirty="0"/>
              <a:t>MATCH (s)-[:GET_MATH_GRADE]-&gt;(</a:t>
            </a:r>
            <a:r>
              <a:rPr lang="en-US" dirty="0" err="1"/>
              <a:t>m:MathGrade</a:t>
            </a:r>
            <a:r>
              <a:rPr lang="en-US" dirty="0"/>
              <a:t>)</a:t>
            </a:r>
          </a:p>
          <a:p>
            <a:r>
              <a:rPr lang="en-US" dirty="0"/>
              <a:t>MATCH (s)-[:GET_READING_GRADE]-&gt;(</a:t>
            </a:r>
            <a:r>
              <a:rPr lang="en-US" dirty="0" err="1"/>
              <a:t>read:ReadingGrade</a:t>
            </a:r>
            <a:r>
              <a:rPr lang="en-US" dirty="0"/>
              <a:t>)</a:t>
            </a:r>
          </a:p>
          <a:p>
            <a:r>
              <a:rPr lang="en-US" dirty="0"/>
              <a:t>MATCH (s)-[:GET_WRITING_GRADE]-&gt;(</a:t>
            </a:r>
            <a:r>
              <a:rPr lang="en-US" dirty="0" err="1"/>
              <a:t>w:WritingGrade</a:t>
            </a:r>
            <a:r>
              <a:rPr lang="en-US" dirty="0"/>
              <a:t>)</a:t>
            </a:r>
          </a:p>
          <a:p>
            <a:r>
              <a:rPr lang="en-US" dirty="0"/>
              <a:t>WHERE (</a:t>
            </a:r>
            <a:r>
              <a:rPr lang="en-US" dirty="0" err="1"/>
              <a:t>m.grade</a:t>
            </a:r>
            <a:r>
              <a:rPr lang="en-US" dirty="0"/>
              <a:t> = 'A' or </a:t>
            </a:r>
            <a:r>
              <a:rPr lang="en-US" dirty="0" err="1"/>
              <a:t>m.grade</a:t>
            </a:r>
            <a:r>
              <a:rPr lang="en-US" dirty="0"/>
              <a:t> = 'B' OR </a:t>
            </a:r>
            <a:r>
              <a:rPr lang="en-US" dirty="0" err="1"/>
              <a:t>read.grade</a:t>
            </a:r>
            <a:r>
              <a:rPr lang="en-US" dirty="0"/>
              <a:t> = 'A' or </a:t>
            </a:r>
            <a:r>
              <a:rPr lang="en-US" dirty="0" err="1"/>
              <a:t>read.grade</a:t>
            </a:r>
            <a:r>
              <a:rPr lang="en-US" dirty="0"/>
              <a:t> = 'B' OR </a:t>
            </a:r>
            <a:r>
              <a:rPr lang="en-US" dirty="0" err="1"/>
              <a:t>w.grade</a:t>
            </a:r>
            <a:r>
              <a:rPr lang="en-US" dirty="0"/>
              <a:t> = 'A' or </a:t>
            </a:r>
            <a:r>
              <a:rPr lang="en-US" dirty="0" err="1"/>
              <a:t>w.grade</a:t>
            </a:r>
            <a:r>
              <a:rPr lang="en-US" dirty="0"/>
              <a:t> = 'B') AND (</a:t>
            </a:r>
            <a:r>
              <a:rPr lang="en-US" dirty="0" err="1"/>
              <a:t>s.lunch</a:t>
            </a:r>
            <a:r>
              <a:rPr lang="en-US" dirty="0"/>
              <a:t> = 'standard')</a:t>
            </a:r>
          </a:p>
          <a:p>
            <a:r>
              <a:rPr lang="en-US" dirty="0"/>
              <a:t>RETURN count(</a:t>
            </a:r>
            <a:r>
              <a:rPr lang="en-US" dirty="0" err="1"/>
              <a:t>s.lunch</a:t>
            </a:r>
            <a:r>
              <a:rPr lang="en-US" dirty="0"/>
              <a:t>) AS </a:t>
            </a:r>
            <a:r>
              <a:rPr lang="en-US" dirty="0" err="1"/>
              <a:t>count_lunch_standard_goodgrade</a:t>
            </a:r>
            <a:endParaRPr lang="en-US" dirty="0"/>
          </a:p>
        </p:txBody>
      </p:sp>
      <p:sp>
        <p:nvSpPr>
          <p:cNvPr id="5" name="TextBox 4">
            <a:extLst>
              <a:ext uri="{FF2B5EF4-FFF2-40B4-BE49-F238E27FC236}">
                <a16:creationId xmlns:a16="http://schemas.microsoft.com/office/drawing/2014/main" id="{2A17FE9C-54FB-D644-8D9C-20F5B50CA9D4}"/>
              </a:ext>
            </a:extLst>
          </p:cNvPr>
          <p:cNvSpPr txBox="1"/>
          <p:nvPr/>
        </p:nvSpPr>
        <p:spPr>
          <a:xfrm>
            <a:off x="2592924" y="1551057"/>
            <a:ext cx="8911687" cy="707886"/>
          </a:xfrm>
          <a:prstGeom prst="rect">
            <a:avLst/>
          </a:prstGeom>
          <a:noFill/>
        </p:spPr>
        <p:txBody>
          <a:bodyPr wrap="square" rtlCol="0">
            <a:spAutoFit/>
          </a:bodyPr>
          <a:lstStyle/>
          <a:p>
            <a:pPr marL="342900" indent="-342900">
              <a:buFontTx/>
              <a:buChar char="-"/>
            </a:pPr>
            <a:r>
              <a:rPr lang="en-US" sz="2000" dirty="0"/>
              <a:t>Count how many students who get at least one good grade with ‘standard’ lunch status</a:t>
            </a:r>
            <a:endParaRPr lang="en-TW" sz="2000" dirty="0"/>
          </a:p>
        </p:txBody>
      </p:sp>
    </p:spTree>
    <p:extLst>
      <p:ext uri="{BB962C8B-B14F-4D97-AF65-F5344CB8AC3E}">
        <p14:creationId xmlns:p14="http://schemas.microsoft.com/office/powerpoint/2010/main" val="9224680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{CAFE00B7-FEED-FB40-91C5-E89FDAC2006D}tf10001069</Template>
  <TotalTime>3791</TotalTime>
  <Words>1041</Words>
  <Application>Microsoft Macintosh PowerPoint</Application>
  <PresentationFormat>Widescreen</PresentationFormat>
  <Paragraphs>94</Paragraphs>
  <Slides>21</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Network Science</vt:lpstr>
      <vt:lpstr>Agenda</vt:lpstr>
      <vt:lpstr>Use Case</vt:lpstr>
      <vt:lpstr>Dataset</vt:lpstr>
      <vt:lpstr>Problems Define</vt:lpstr>
      <vt:lpstr>Graph Data Model</vt:lpstr>
      <vt:lpstr>Cypher Queries</vt:lpstr>
      <vt:lpstr>Result table</vt:lpstr>
      <vt:lpstr>Cypher Queries</vt:lpstr>
      <vt:lpstr>Result table</vt:lpstr>
      <vt:lpstr>Cypher Queries</vt:lpstr>
      <vt:lpstr>Result table</vt:lpstr>
      <vt:lpstr>Algorithms</vt:lpstr>
      <vt:lpstr>Algorithm - Louvain</vt:lpstr>
      <vt:lpstr>Result table</vt:lpstr>
      <vt:lpstr>Algorithm – Label Propagation</vt:lpstr>
      <vt:lpstr>Result table</vt:lpstr>
      <vt:lpstr>Cypher Action</vt:lpstr>
      <vt:lpstr>Visualizations</vt:lpstr>
      <vt:lpstr>Data Source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Chang</dc:creator>
  <cp:lastModifiedBy>Alice Chang</cp:lastModifiedBy>
  <cp:revision>30</cp:revision>
  <dcterms:created xsi:type="dcterms:W3CDTF">2021-07-27T11:44:18Z</dcterms:created>
  <dcterms:modified xsi:type="dcterms:W3CDTF">2021-08-10T01:42:35Z</dcterms:modified>
</cp:coreProperties>
</file>