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68" r:id="rId3"/>
    <p:sldId id="269" r:id="rId4"/>
    <p:sldId id="270" r:id="rId5"/>
    <p:sldId id="265" r:id="rId6"/>
    <p:sldId id="266" r:id="rId7"/>
    <p:sldId id="264" r:id="rId8"/>
    <p:sldId id="271" r:id="rId9"/>
    <p:sldId id="272" r:id="rId10"/>
    <p:sldId id="273" r:id="rId11"/>
    <p:sldId id="263" r:id="rId12"/>
    <p:sldId id="267" r:id="rId13"/>
    <p:sldId id="262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D1B6F5-DCB3-4E60-B7B3-31E7D1026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2D5EE1-E4BD-4E34-A3F2-1305EF7F1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60C771-3F0A-46C1-AD58-8B6A93CEE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34F575-ADA4-401A-949E-B3A2DB3A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13C6A1-9E03-4337-965A-935BE03C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28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1113D8-A4E4-460B-A8A5-AC51F5D6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B47587-DB82-46F7-AB71-7C67D8673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208684-A895-4CB0-BE1B-3CDB41CB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C3E207-E856-4C46-B4D7-EB85B49EE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45192C-57C5-4578-AF15-2FFCE192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53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79FE5B3-A09C-4C90-BBD2-240751E36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F6F8596-828C-4AB2-A27E-05EBDDB41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94FB97-1774-441B-BC02-E6BFA090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265C72-FEFD-423A-B826-6981B578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E83F81-4A09-4975-9482-416DC3D7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67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ACA57-564E-44CB-985D-0F1EBEA8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77C002-3E23-42CD-BB46-918D0C4EB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D1F8DC-315B-42FA-86DA-568EDD50E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5E4173-8E20-4084-9EAD-80D410BC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1D92C4-3D21-4D80-BC3B-BB4D42E5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48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0BB1F1-A65E-48DA-9084-220D5221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AF16BF-7E18-429D-A75A-B7D11D120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CED5AC-5619-4FFB-836A-3B768C7A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446530-B695-4CDD-90C9-1E4B77829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7CE056-AB0D-4E81-9D96-5CBDB73C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76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CCAA4C-DD5E-4CC7-8E80-6E02B974F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A8C78F-51BE-499F-B740-76EBA7CFC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C52C6D-348F-48FE-A147-2BBF99D64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B6C15B-4CD0-4EE9-8D1E-14111EF8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93DDDC-82A1-42F7-890D-C6D9CD0D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3CD083-B43E-42B3-A59A-E3CAF652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67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A5B8F-32AE-4096-A796-DA2EDC84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5B7AC2-34F8-4F1B-8050-676110B92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C417845-2DAD-471E-8092-751ABD148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C88AA5E-C2FC-42C2-A260-CA1CE839E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64F7C4F-7187-4E09-BC4A-5509B7553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436A1A4-AE9A-41B6-9B7F-ADF46D264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76C00CD-BE90-420D-B3B4-288BE265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BED3594-1A47-4172-B696-008C4389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48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C2C290-E403-48E9-B85D-CD7A71F2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D61FF9C-650A-44CD-BCE7-6EEC8807A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D09E71F-7EDC-4125-A4E2-4AC8E20E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03611BC-37A3-4294-8CB6-B1CDAD66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04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F471C9E-27E2-48D1-8DB8-660C8418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EFD578D-8494-4287-A33B-E399C20B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1DAE49-D876-4C7D-B734-9D8FC8EA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04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C2F552-D68F-4676-971D-F5DF448D9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066A3F-0E12-4B8F-AA5A-E01DA786E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AB1D3D-6F38-4F3A-8998-A0642AB99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42002B-352F-438A-84A8-206A2DB7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A11CD9-98D4-4006-B2A3-02EFAD049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32A3B7-9A6C-47FF-B8BD-4332AD88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94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D4C3CA-CB85-4CD1-99BC-AFFF2CF3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2A64AFD-56A1-47BD-A1C5-DBCC9B422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316EF5A-D22A-4F44-A13B-46F3AAB8F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9CF0C2-9602-4978-90F3-469E67C8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140984-7524-463F-99EC-E822A461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0CFB6F-63E1-44F4-B38E-5110DEC1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85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3EBE61A-EAE4-4154-96B6-C9422FE7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EA5E7A-64B1-443F-8313-245D0736B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02EEA2-B386-4E8D-90FE-7C3396C2C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C123C-19BB-4B31-B6DA-0A8552BF646B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DE488F-04A0-4ECE-ABDE-5FC15EC74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1785A2-3C2C-49F2-9D2A-B4975ED5B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25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811F35B-39BD-4925-B77D-4D8B33BC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資料描述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74B7228-0BF1-4667-BA6D-2AB9DF8F2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9978" y="1599122"/>
            <a:ext cx="6729857" cy="4351338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DF62EF7-603E-41C0-93F4-79CA07DF41C9}"/>
              </a:ext>
            </a:extLst>
          </p:cNvPr>
          <p:cNvSpPr txBox="1">
            <a:spLocks/>
          </p:cNvSpPr>
          <p:nvPr/>
        </p:nvSpPr>
        <p:spPr>
          <a:xfrm>
            <a:off x="345446" y="17508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原始數據的描述性統計量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count    1000000.000000</a:t>
            </a:r>
          </a:p>
          <a:p>
            <a:r>
              <a:rPr lang="en-US" altLang="zh-TW" dirty="0"/>
              <a:t>mean           0.296983</a:t>
            </a:r>
          </a:p>
          <a:p>
            <a:r>
              <a:rPr lang="en-US" altLang="zh-TW" dirty="0"/>
              <a:t>std            0.444100</a:t>
            </a:r>
          </a:p>
          <a:p>
            <a:r>
              <a:rPr lang="en-US" altLang="zh-TW" dirty="0"/>
              <a:t>min            0.000000</a:t>
            </a:r>
          </a:p>
          <a:p>
            <a:r>
              <a:rPr lang="en-US" altLang="zh-TW" dirty="0"/>
              <a:t>25%            0.102800</a:t>
            </a:r>
          </a:p>
          <a:p>
            <a:r>
              <a:rPr lang="en-US" altLang="zh-TW" dirty="0"/>
              <a:t>50%            0.169073</a:t>
            </a:r>
          </a:p>
          <a:p>
            <a:r>
              <a:rPr lang="en-US" altLang="zh-TW" dirty="0"/>
              <a:t>75%            0.346958</a:t>
            </a:r>
          </a:p>
          <a:p>
            <a:r>
              <a:rPr lang="en-US" altLang="zh-TW" dirty="0"/>
              <a:t>max           61.048622</a:t>
            </a:r>
          </a:p>
          <a:p>
            <a:r>
              <a:rPr lang="en-US" altLang="zh-TW" dirty="0"/>
              <a:t>Name: Chlorophyll, </a:t>
            </a:r>
            <a:r>
              <a:rPr lang="en-US" altLang="zh-TW" dirty="0" err="1"/>
              <a:t>dtype</a:t>
            </a:r>
            <a:r>
              <a:rPr lang="en-US" altLang="zh-TW" dirty="0"/>
              <a:t>: float64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4479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90E29-FC89-4CF1-A10D-85B1EF20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隨機</a:t>
            </a:r>
            <a:r>
              <a:rPr lang="en-US" altLang="zh-TW" dirty="0"/>
              <a:t>1000000</a:t>
            </a:r>
            <a:r>
              <a:rPr lang="zh-TW" altLang="en-US" dirty="0"/>
              <a:t>筆</a:t>
            </a:r>
            <a:r>
              <a:rPr lang="en-US" altLang="zh-TW" dirty="0"/>
              <a:t>(10%)</a:t>
            </a:r>
            <a:r>
              <a:rPr lang="zh-TW" altLang="en-US" dirty="0"/>
              <a:t>且只取葉綠素</a:t>
            </a:r>
            <a:r>
              <a:rPr lang="en-US" altLang="zh-TW" dirty="0"/>
              <a:t>&lt;3 </a:t>
            </a:r>
            <a:br>
              <a:rPr lang="en-US" altLang="zh-TW" dirty="0"/>
            </a:br>
            <a:r>
              <a:rPr lang="en-US" altLang="zh-TW" dirty="0" err="1"/>
              <a:t>nn</a:t>
            </a:r>
            <a:r>
              <a:rPr lang="zh-TW" altLang="en-US" dirty="0"/>
              <a:t>第二版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14F1D3-6509-4BA4-82F0-310D238C0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902"/>
            <a:ext cx="10515600" cy="4351338"/>
          </a:xfrm>
        </p:spPr>
        <p:txBody>
          <a:bodyPr/>
          <a:lstStyle/>
          <a:p>
            <a:r>
              <a:rPr lang="en-US" altLang="zh-TW" dirty="0"/>
              <a:t>MLP best parameters: {'activation': '</a:t>
            </a:r>
            <a:r>
              <a:rPr lang="en-US" altLang="zh-TW" dirty="0" err="1"/>
              <a:t>relu</a:t>
            </a:r>
            <a:r>
              <a:rPr lang="en-US" altLang="zh-TW" dirty="0"/>
              <a:t>', 'alpha': 0.0001, '</a:t>
            </a:r>
            <a:r>
              <a:rPr lang="en-US" altLang="zh-TW" dirty="0" err="1"/>
              <a:t>hidden_layer_sizes</a:t>
            </a:r>
            <a:r>
              <a:rPr lang="en-US" altLang="zh-TW" dirty="0"/>
              <a:t>': (100, 100, 50), '</a:t>
            </a:r>
            <a:r>
              <a:rPr lang="en-US" altLang="zh-TW" dirty="0" err="1"/>
              <a:t>learning_rate_init</a:t>
            </a:r>
            <a:r>
              <a:rPr lang="en-US" altLang="zh-TW" dirty="0"/>
              <a:t>': 0.001}</a:t>
            </a:r>
          </a:p>
          <a:p>
            <a:r>
              <a:rPr lang="en-US" altLang="zh-TW" dirty="0"/>
              <a:t>Train MAE: 0.0823405594214791</a:t>
            </a:r>
          </a:p>
          <a:p>
            <a:r>
              <a:rPr lang="en-US" altLang="zh-TW" dirty="0"/>
              <a:t>Test MAE: 0.08297081339506747</a:t>
            </a:r>
          </a:p>
          <a:p>
            <a:r>
              <a:rPr lang="en-US" altLang="zh-TW" dirty="0"/>
              <a:t>Train RMSE: 0.16900557885977746</a:t>
            </a:r>
          </a:p>
          <a:p>
            <a:r>
              <a:rPr lang="en-US" altLang="zh-TW" dirty="0"/>
              <a:t>Test RMSE: 0.17160128401100794</a:t>
            </a:r>
          </a:p>
          <a:p>
            <a:r>
              <a:rPr lang="en-US" altLang="zh-TW" dirty="0"/>
              <a:t>Train R2: 0.7111231816853849</a:t>
            </a:r>
          </a:p>
          <a:p>
            <a:r>
              <a:rPr lang="en-US" altLang="zh-TW" dirty="0"/>
              <a:t>Test R2: 0.7037591713176816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ED8334-B653-4C98-9437-81DD0F644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194" y="2942438"/>
            <a:ext cx="6091612" cy="258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2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5BCD9-945F-42F7-89CB-DE977C109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052" y="365126"/>
            <a:ext cx="10037748" cy="241626"/>
          </a:xfrm>
        </p:spPr>
        <p:txBody>
          <a:bodyPr>
            <a:normAutofit fontScale="90000"/>
          </a:bodyPr>
          <a:lstStyle/>
          <a:p>
            <a:r>
              <a:rPr lang="zh-TW" altLang="en-US" sz="3600" dirty="0"/>
              <a:t>隨機</a:t>
            </a:r>
            <a:r>
              <a:rPr lang="en-US" altLang="zh-TW" sz="3600" dirty="0"/>
              <a:t>1000000</a:t>
            </a:r>
            <a:r>
              <a:rPr lang="zh-TW" altLang="en-US" sz="3600" dirty="0"/>
              <a:t>筆</a:t>
            </a:r>
            <a:r>
              <a:rPr lang="en-US" altLang="zh-TW" sz="3600" dirty="0"/>
              <a:t>(10%)</a:t>
            </a:r>
            <a:r>
              <a:rPr lang="zh-TW" altLang="en-US" sz="3600" dirty="0"/>
              <a:t>且只取葉綠素</a:t>
            </a:r>
            <a:r>
              <a:rPr lang="en-US" altLang="zh-TW" sz="3600" dirty="0"/>
              <a:t>&lt;1.5 </a:t>
            </a:r>
            <a:r>
              <a:rPr lang="zh-TW" altLang="en-US" sz="3600" dirty="0"/>
              <a:t>資料描述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ACC379-A0EC-4A99-B35B-1BFA3436E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842" y="769322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原始數據的描述性統計量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count    1000000.000000</a:t>
            </a:r>
          </a:p>
          <a:p>
            <a:r>
              <a:rPr lang="en-US" altLang="zh-TW" dirty="0"/>
              <a:t>mean           0.296983</a:t>
            </a:r>
          </a:p>
          <a:p>
            <a:r>
              <a:rPr lang="en-US" altLang="zh-TW" dirty="0"/>
              <a:t>std            0.444100</a:t>
            </a:r>
          </a:p>
          <a:p>
            <a:r>
              <a:rPr lang="en-US" altLang="zh-TW" dirty="0"/>
              <a:t>min            0.000000</a:t>
            </a:r>
          </a:p>
          <a:p>
            <a:r>
              <a:rPr lang="en-US" altLang="zh-TW" dirty="0"/>
              <a:t>25%            0.102800</a:t>
            </a:r>
          </a:p>
          <a:p>
            <a:r>
              <a:rPr lang="en-US" altLang="zh-TW" dirty="0"/>
              <a:t>50%            0.169073</a:t>
            </a:r>
          </a:p>
          <a:p>
            <a:r>
              <a:rPr lang="en-US" altLang="zh-TW" dirty="0"/>
              <a:t>75%            0.346958</a:t>
            </a:r>
          </a:p>
          <a:p>
            <a:r>
              <a:rPr lang="en-US" altLang="zh-TW" dirty="0"/>
              <a:t>max           61.048622</a:t>
            </a:r>
          </a:p>
          <a:p>
            <a:r>
              <a:rPr lang="en-US" altLang="zh-TW" dirty="0"/>
              <a:t>Name: Chlorophyll, </a:t>
            </a:r>
            <a:r>
              <a:rPr lang="en-US" altLang="zh-TW" dirty="0" err="1"/>
              <a:t>dtype</a:t>
            </a:r>
            <a:r>
              <a:rPr lang="en-US" altLang="zh-TW" dirty="0"/>
              <a:t>: float64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DC18987-30B5-4763-891D-492C81788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037" y="4727753"/>
            <a:ext cx="8343900" cy="2276475"/>
          </a:xfrm>
          <a:prstGeom prst="rect">
            <a:avLst/>
          </a:prstGeom>
        </p:spPr>
      </p:pic>
      <p:sp>
        <p:nvSpPr>
          <p:cNvPr id="41" name="內容版面配置區 2">
            <a:extLst>
              <a:ext uri="{FF2B5EF4-FFF2-40B4-BE49-F238E27FC236}">
                <a16:creationId xmlns:a16="http://schemas.microsoft.com/office/drawing/2014/main" id="{8E664F32-DEEA-42B0-959A-6900AB92701E}"/>
              </a:ext>
            </a:extLst>
          </p:cNvPr>
          <p:cNvSpPr txBox="1">
            <a:spLocks/>
          </p:cNvSpPr>
          <p:nvPr/>
        </p:nvSpPr>
        <p:spPr>
          <a:xfrm>
            <a:off x="5873987" y="76932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過濾後數據的描述性統計量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count    980379.000000</a:t>
            </a:r>
          </a:p>
          <a:p>
            <a:r>
              <a:rPr lang="en-US" altLang="zh-TW" dirty="0"/>
              <a:t>mean          0.249593</a:t>
            </a:r>
          </a:p>
          <a:p>
            <a:r>
              <a:rPr lang="en-US" altLang="zh-TW" dirty="0"/>
              <a:t>std           0.214373</a:t>
            </a:r>
          </a:p>
          <a:p>
            <a:r>
              <a:rPr lang="en-US" altLang="zh-TW" dirty="0"/>
              <a:t>min           0.000000</a:t>
            </a:r>
          </a:p>
          <a:p>
            <a:r>
              <a:rPr lang="en-US" altLang="zh-TW" dirty="0"/>
              <a:t>25%           0.101983</a:t>
            </a:r>
          </a:p>
          <a:p>
            <a:r>
              <a:rPr lang="en-US" altLang="zh-TW" dirty="0"/>
              <a:t>50%           0.164405</a:t>
            </a:r>
          </a:p>
          <a:p>
            <a:r>
              <a:rPr lang="en-US" altLang="zh-TW" dirty="0"/>
              <a:t>75%           0.331769</a:t>
            </a:r>
          </a:p>
          <a:p>
            <a:r>
              <a:rPr lang="en-US" altLang="zh-TW" dirty="0"/>
              <a:t>max           1.499840</a:t>
            </a:r>
          </a:p>
          <a:p>
            <a:r>
              <a:rPr lang="en-US" altLang="zh-TW" dirty="0"/>
              <a:t>Name: Chlorophyll, </a:t>
            </a:r>
            <a:r>
              <a:rPr lang="en-US" altLang="zh-TW" dirty="0" err="1"/>
              <a:t>dtype</a:t>
            </a:r>
            <a:r>
              <a:rPr lang="en-US" altLang="zh-TW" dirty="0"/>
              <a:t>: float64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271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90E29-FC89-4CF1-A10D-85B1EF20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隨機</a:t>
            </a:r>
            <a:r>
              <a:rPr lang="en-US" altLang="zh-TW" dirty="0"/>
              <a:t>1000000</a:t>
            </a:r>
            <a:r>
              <a:rPr lang="zh-TW" altLang="en-US" dirty="0"/>
              <a:t>筆</a:t>
            </a:r>
            <a:r>
              <a:rPr lang="en-US" altLang="zh-TW" dirty="0"/>
              <a:t>(10%)</a:t>
            </a:r>
            <a:r>
              <a:rPr lang="zh-TW" altLang="en-US" dirty="0"/>
              <a:t>且只取葉綠素</a:t>
            </a:r>
            <a:r>
              <a:rPr lang="en-US" altLang="zh-TW" dirty="0"/>
              <a:t>&lt;1.5 </a:t>
            </a:r>
            <a:br>
              <a:rPr lang="en-US" altLang="zh-TW" dirty="0"/>
            </a:br>
            <a:r>
              <a:rPr lang="en-US" altLang="zh-TW" dirty="0" err="1"/>
              <a:t>nn</a:t>
            </a:r>
            <a:r>
              <a:rPr lang="zh-TW" altLang="en-US" dirty="0"/>
              <a:t>第一版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14F1D3-6509-4BA4-82F0-310D238C0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902"/>
            <a:ext cx="10515600" cy="4351338"/>
          </a:xfrm>
        </p:spPr>
        <p:txBody>
          <a:bodyPr/>
          <a:lstStyle/>
          <a:p>
            <a:r>
              <a:rPr lang="en-US" altLang="zh-TW" dirty="0"/>
              <a:t>MLP best parameters: {'activation': '</a:t>
            </a:r>
            <a:r>
              <a:rPr lang="en-US" altLang="zh-TW" dirty="0" err="1"/>
              <a:t>relu</a:t>
            </a:r>
            <a:r>
              <a:rPr lang="en-US" altLang="zh-TW" dirty="0"/>
              <a:t>', 'alpha': 0.001, '</a:t>
            </a:r>
            <a:r>
              <a:rPr lang="en-US" altLang="zh-TW" dirty="0" err="1"/>
              <a:t>hidden_layer_sizes</a:t>
            </a:r>
            <a:r>
              <a:rPr lang="en-US" altLang="zh-TW" dirty="0"/>
              <a:t>': (100,), '</a:t>
            </a:r>
            <a:r>
              <a:rPr lang="en-US" altLang="zh-TW" dirty="0" err="1"/>
              <a:t>learning_rate_init</a:t>
            </a:r>
            <a:r>
              <a:rPr lang="en-US" altLang="zh-TW" dirty="0"/>
              <a:t>': 0.1}</a:t>
            </a:r>
          </a:p>
          <a:p>
            <a:r>
              <a:rPr lang="en-US" altLang="zh-TW" dirty="0"/>
              <a:t>Train MAE: 0.0763258929848402</a:t>
            </a:r>
          </a:p>
          <a:p>
            <a:r>
              <a:rPr lang="en-US" altLang="zh-TW" dirty="0"/>
              <a:t>Test MAE: 0.07690421831479494</a:t>
            </a:r>
          </a:p>
          <a:p>
            <a:r>
              <a:rPr lang="en-US" altLang="zh-TW" dirty="0"/>
              <a:t>Train RMSE: 0.12979546735147313</a:t>
            </a:r>
          </a:p>
          <a:p>
            <a:r>
              <a:rPr lang="en-US" altLang="zh-TW" dirty="0"/>
              <a:t>Test RMSE: 0.13126749952533517</a:t>
            </a:r>
          </a:p>
          <a:p>
            <a:r>
              <a:rPr lang="en-US" altLang="zh-TW" dirty="0"/>
              <a:t>Train R2: 0.6328927042921375</a:t>
            </a:r>
          </a:p>
          <a:p>
            <a:r>
              <a:rPr lang="en-US" altLang="zh-TW" dirty="0"/>
              <a:t>Test R2: 0.6271505460475207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ED8334-B653-4C98-9437-81DD0F644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194" y="2942438"/>
            <a:ext cx="6091612" cy="258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18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90E29-FC89-4CF1-A10D-85B1EF20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隨機</a:t>
            </a:r>
            <a:r>
              <a:rPr lang="en-US" altLang="zh-TW" dirty="0"/>
              <a:t>1000000</a:t>
            </a:r>
            <a:r>
              <a:rPr lang="zh-TW" altLang="en-US" dirty="0"/>
              <a:t>筆</a:t>
            </a:r>
            <a:r>
              <a:rPr lang="en-US" altLang="zh-TW" dirty="0"/>
              <a:t>(10%)</a:t>
            </a:r>
            <a:r>
              <a:rPr lang="zh-TW" altLang="en-US" dirty="0"/>
              <a:t>且只取葉綠素</a:t>
            </a:r>
            <a:r>
              <a:rPr lang="en-US" altLang="zh-TW" dirty="0"/>
              <a:t>&lt;1.5 </a:t>
            </a:r>
            <a:br>
              <a:rPr lang="en-US" altLang="zh-TW" dirty="0"/>
            </a:br>
            <a:r>
              <a:rPr lang="en-US" altLang="zh-TW" dirty="0" err="1"/>
              <a:t>nn</a:t>
            </a:r>
            <a:r>
              <a:rPr lang="zh-TW" altLang="en-US" dirty="0"/>
              <a:t>第二版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14F1D3-6509-4BA4-82F0-310D238C0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902"/>
            <a:ext cx="10515600" cy="4351338"/>
          </a:xfrm>
        </p:spPr>
        <p:txBody>
          <a:bodyPr/>
          <a:lstStyle/>
          <a:p>
            <a:r>
              <a:rPr lang="en-US" altLang="zh-TW" dirty="0"/>
              <a:t>MLP best parameters: {'activation': '</a:t>
            </a:r>
            <a:r>
              <a:rPr lang="en-US" altLang="zh-TW" dirty="0" err="1"/>
              <a:t>relu</a:t>
            </a:r>
            <a:r>
              <a:rPr lang="en-US" altLang="zh-TW" dirty="0"/>
              <a:t>', 'alpha': 0.0001, '</a:t>
            </a:r>
            <a:r>
              <a:rPr lang="en-US" altLang="zh-TW" dirty="0" err="1"/>
              <a:t>hidden_layer_sizes</a:t>
            </a:r>
            <a:r>
              <a:rPr lang="en-US" altLang="zh-TW" dirty="0"/>
              <a:t>': (100, 100, 50), '</a:t>
            </a:r>
            <a:r>
              <a:rPr lang="en-US" altLang="zh-TW" dirty="0" err="1"/>
              <a:t>learning_rate_init</a:t>
            </a:r>
            <a:r>
              <a:rPr lang="en-US" altLang="zh-TW" dirty="0"/>
              <a:t>': 0.001}</a:t>
            </a:r>
          </a:p>
          <a:p>
            <a:r>
              <a:rPr lang="en-US" altLang="zh-TW" dirty="0"/>
              <a:t>Train MAE: 0.0715839031929735</a:t>
            </a:r>
          </a:p>
          <a:p>
            <a:r>
              <a:rPr lang="en-US" altLang="zh-TW" dirty="0"/>
              <a:t>Test MAE: 0.07234709268565934</a:t>
            </a:r>
          </a:p>
          <a:p>
            <a:r>
              <a:rPr lang="en-US" altLang="zh-TW" dirty="0"/>
              <a:t>Train RMSE: 0.1233529637946711</a:t>
            </a:r>
          </a:p>
          <a:p>
            <a:r>
              <a:rPr lang="en-US" altLang="zh-TW" dirty="0"/>
              <a:t>Test RMSE: 0.12515019737548677</a:t>
            </a:r>
          </a:p>
          <a:p>
            <a:r>
              <a:rPr lang="en-US" altLang="zh-TW" dirty="0"/>
              <a:t>Train R2: 0.6684315951541377</a:t>
            </a:r>
          </a:p>
          <a:p>
            <a:r>
              <a:rPr lang="en-US" altLang="zh-TW" dirty="0"/>
              <a:t>Test R2: 0.6610917320180563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ED8334-B653-4C98-9437-81DD0F644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194" y="2942438"/>
            <a:ext cx="6091612" cy="258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4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5BCD9-945F-42F7-89CB-DE977C109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052" y="365126"/>
            <a:ext cx="10037748" cy="241626"/>
          </a:xfrm>
        </p:spPr>
        <p:txBody>
          <a:bodyPr>
            <a:normAutofit fontScale="90000"/>
          </a:bodyPr>
          <a:lstStyle/>
          <a:p>
            <a:r>
              <a:rPr lang="zh-TW" altLang="en-US" sz="3600" dirty="0"/>
              <a:t>隨機</a:t>
            </a:r>
            <a:r>
              <a:rPr lang="en-US" altLang="zh-TW" sz="3600" dirty="0"/>
              <a:t>1000000</a:t>
            </a:r>
            <a:r>
              <a:rPr lang="zh-TW" altLang="en-US" sz="3600" dirty="0"/>
              <a:t>筆</a:t>
            </a:r>
            <a:r>
              <a:rPr lang="en-US" altLang="zh-TW" sz="3600" dirty="0"/>
              <a:t>(10%)</a:t>
            </a:r>
            <a:r>
              <a:rPr lang="zh-TW" altLang="en-US" sz="3600" dirty="0"/>
              <a:t>且只取葉綠素</a:t>
            </a:r>
            <a:r>
              <a:rPr lang="en-US" altLang="zh-TW" sz="3600" dirty="0"/>
              <a:t>&lt;10 </a:t>
            </a:r>
            <a:r>
              <a:rPr lang="zh-TW" altLang="en-US" sz="3600" dirty="0"/>
              <a:t>資料描述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ACC379-A0EC-4A99-B35B-1BFA3436E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842" y="769322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原始數據的描述性統計量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count    1000000.000000</a:t>
            </a:r>
          </a:p>
          <a:p>
            <a:r>
              <a:rPr lang="en-US" altLang="zh-TW" dirty="0"/>
              <a:t>mean           0.296983</a:t>
            </a:r>
          </a:p>
          <a:p>
            <a:r>
              <a:rPr lang="en-US" altLang="zh-TW" dirty="0"/>
              <a:t>std            0.444100</a:t>
            </a:r>
          </a:p>
          <a:p>
            <a:r>
              <a:rPr lang="en-US" altLang="zh-TW" dirty="0"/>
              <a:t>min            0.000000</a:t>
            </a:r>
          </a:p>
          <a:p>
            <a:r>
              <a:rPr lang="en-US" altLang="zh-TW" dirty="0"/>
              <a:t>25%            0.102800</a:t>
            </a:r>
          </a:p>
          <a:p>
            <a:r>
              <a:rPr lang="en-US" altLang="zh-TW" dirty="0"/>
              <a:t>50%            0.169073</a:t>
            </a:r>
          </a:p>
          <a:p>
            <a:r>
              <a:rPr lang="en-US" altLang="zh-TW" dirty="0"/>
              <a:t>75%            0.346958</a:t>
            </a:r>
          </a:p>
          <a:p>
            <a:r>
              <a:rPr lang="en-US" altLang="zh-TW" dirty="0"/>
              <a:t>max           61.048622</a:t>
            </a:r>
          </a:p>
          <a:p>
            <a:r>
              <a:rPr lang="en-US" altLang="zh-TW" dirty="0"/>
              <a:t>Name: Chlorophyll, </a:t>
            </a:r>
            <a:r>
              <a:rPr lang="en-US" altLang="zh-TW" dirty="0" err="1"/>
              <a:t>dtype</a:t>
            </a:r>
            <a:r>
              <a:rPr lang="en-US" altLang="zh-TW" dirty="0"/>
              <a:t>: float64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DC18987-30B5-4763-891D-492C81788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37" y="4727753"/>
            <a:ext cx="8343900" cy="2276475"/>
          </a:xfrm>
          <a:prstGeom prst="rect">
            <a:avLst/>
          </a:prstGeom>
        </p:spPr>
      </p:pic>
      <p:sp>
        <p:nvSpPr>
          <p:cNvPr id="41" name="內容版面配置區 2">
            <a:extLst>
              <a:ext uri="{FF2B5EF4-FFF2-40B4-BE49-F238E27FC236}">
                <a16:creationId xmlns:a16="http://schemas.microsoft.com/office/drawing/2014/main" id="{8E664F32-DEEA-42B0-959A-6900AB92701E}"/>
              </a:ext>
            </a:extLst>
          </p:cNvPr>
          <p:cNvSpPr txBox="1">
            <a:spLocks/>
          </p:cNvSpPr>
          <p:nvPr/>
        </p:nvSpPr>
        <p:spPr>
          <a:xfrm>
            <a:off x="5873987" y="76932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過濾後數據的描述性統計量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count    999934.000000</a:t>
            </a:r>
          </a:p>
          <a:p>
            <a:r>
              <a:rPr lang="en-US" altLang="zh-TW" dirty="0"/>
              <a:t>mean          0.295948</a:t>
            </a:r>
          </a:p>
          <a:p>
            <a:r>
              <a:rPr lang="en-US" altLang="zh-TW" dirty="0"/>
              <a:t>std           0.419967</a:t>
            </a:r>
          </a:p>
          <a:p>
            <a:r>
              <a:rPr lang="en-US" altLang="zh-TW" dirty="0"/>
              <a:t>min           0.000000</a:t>
            </a:r>
          </a:p>
          <a:p>
            <a:r>
              <a:rPr lang="en-US" altLang="zh-TW" dirty="0"/>
              <a:t>25%           0.102797</a:t>
            </a:r>
          </a:p>
          <a:p>
            <a:r>
              <a:rPr lang="en-US" altLang="zh-TW" dirty="0"/>
              <a:t>50%           0.169054</a:t>
            </a:r>
          </a:p>
          <a:p>
            <a:r>
              <a:rPr lang="en-US" altLang="zh-TW" dirty="0"/>
              <a:t>75%           0.346909</a:t>
            </a:r>
          </a:p>
          <a:p>
            <a:r>
              <a:rPr lang="en-US" altLang="zh-TW" dirty="0"/>
              <a:t>max           9.978419</a:t>
            </a:r>
          </a:p>
          <a:p>
            <a:r>
              <a:rPr lang="en-US" altLang="zh-TW" dirty="0"/>
              <a:t>Name: Chlorophyll, </a:t>
            </a:r>
            <a:r>
              <a:rPr lang="en-US" altLang="zh-TW" dirty="0" err="1"/>
              <a:t>dtype</a:t>
            </a:r>
            <a:r>
              <a:rPr lang="en-US" altLang="zh-TW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150845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90E29-FC89-4CF1-A10D-85B1EF20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隨機</a:t>
            </a:r>
            <a:r>
              <a:rPr lang="en-US" altLang="zh-TW" dirty="0"/>
              <a:t>1000000</a:t>
            </a:r>
            <a:r>
              <a:rPr lang="zh-TW" altLang="en-US" dirty="0"/>
              <a:t>筆</a:t>
            </a:r>
            <a:r>
              <a:rPr lang="en-US" altLang="zh-TW" dirty="0"/>
              <a:t>(10%)</a:t>
            </a:r>
            <a:r>
              <a:rPr lang="zh-TW" altLang="en-US" dirty="0"/>
              <a:t>且只取葉綠素</a:t>
            </a:r>
            <a:r>
              <a:rPr lang="en-US" altLang="zh-TW" dirty="0"/>
              <a:t>&lt;10 </a:t>
            </a:r>
            <a:br>
              <a:rPr lang="en-US" altLang="zh-TW" dirty="0"/>
            </a:br>
            <a:r>
              <a:rPr lang="en-US" altLang="zh-TW" dirty="0" err="1"/>
              <a:t>nn</a:t>
            </a:r>
            <a:r>
              <a:rPr lang="zh-TW" altLang="en-US" dirty="0"/>
              <a:t>第一版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14F1D3-6509-4BA4-82F0-310D238C0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902"/>
            <a:ext cx="10515600" cy="4351338"/>
          </a:xfrm>
        </p:spPr>
        <p:txBody>
          <a:bodyPr/>
          <a:lstStyle/>
          <a:p>
            <a:r>
              <a:rPr lang="en-US" altLang="zh-TW" dirty="0"/>
              <a:t>MLP best parameters: {'activation': '</a:t>
            </a:r>
            <a:r>
              <a:rPr lang="en-US" altLang="zh-TW" dirty="0" err="1"/>
              <a:t>relu</a:t>
            </a:r>
            <a:r>
              <a:rPr lang="en-US" altLang="zh-TW" dirty="0"/>
              <a:t>', 'alpha': 0.0001, '</a:t>
            </a:r>
            <a:r>
              <a:rPr lang="en-US" altLang="zh-TW" dirty="0" err="1"/>
              <a:t>hidden_layer_sizes</a:t>
            </a:r>
            <a:r>
              <a:rPr lang="en-US" altLang="zh-TW" dirty="0"/>
              <a:t>': (100,), '</a:t>
            </a:r>
            <a:r>
              <a:rPr lang="en-US" altLang="zh-TW" dirty="0" err="1"/>
              <a:t>learning_rate_init</a:t>
            </a:r>
            <a:r>
              <a:rPr lang="en-US" altLang="zh-TW" dirty="0"/>
              <a:t>': 0.1}</a:t>
            </a:r>
          </a:p>
          <a:p>
            <a:r>
              <a:rPr lang="en-US" altLang="zh-TW" dirty="0"/>
              <a:t>Train MAE: 0.10842573808881481</a:t>
            </a:r>
          </a:p>
          <a:p>
            <a:r>
              <a:rPr lang="en-US" altLang="zh-TW" dirty="0"/>
              <a:t>Test MAE: 0.10927382391478477</a:t>
            </a:r>
          </a:p>
          <a:p>
            <a:r>
              <a:rPr lang="en-US" altLang="zh-TW" dirty="0"/>
              <a:t>Train RMSE: 0.26010855346497097</a:t>
            </a:r>
          </a:p>
          <a:p>
            <a:r>
              <a:rPr lang="en-US" altLang="zh-TW" dirty="0"/>
              <a:t>Test RMSE: 0.26443855430392676</a:t>
            </a:r>
          </a:p>
          <a:p>
            <a:r>
              <a:rPr lang="en-US" altLang="zh-TW" dirty="0"/>
              <a:t>Train R2: 0.6156134690845501</a:t>
            </a:r>
          </a:p>
          <a:p>
            <a:r>
              <a:rPr lang="en-US" altLang="zh-TW" dirty="0"/>
              <a:t>Test R2: 0.6067404517068028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ED8334-B653-4C98-9437-81DD0F644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576" y="2943369"/>
            <a:ext cx="6082846" cy="258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8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90E29-FC89-4CF1-A10D-85B1EF20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隨機</a:t>
            </a:r>
            <a:r>
              <a:rPr lang="en-US" altLang="zh-TW" dirty="0"/>
              <a:t>1000000</a:t>
            </a:r>
            <a:r>
              <a:rPr lang="zh-TW" altLang="en-US" dirty="0"/>
              <a:t>筆</a:t>
            </a:r>
            <a:r>
              <a:rPr lang="en-US" altLang="zh-TW" dirty="0"/>
              <a:t>(10%)</a:t>
            </a:r>
            <a:r>
              <a:rPr lang="zh-TW" altLang="en-US" dirty="0"/>
              <a:t>且只取葉綠素</a:t>
            </a:r>
            <a:r>
              <a:rPr lang="en-US" altLang="zh-TW" dirty="0"/>
              <a:t>&lt;10 </a:t>
            </a:r>
            <a:br>
              <a:rPr lang="en-US" altLang="zh-TW" dirty="0"/>
            </a:br>
            <a:r>
              <a:rPr lang="en-US" altLang="zh-TW" dirty="0" err="1"/>
              <a:t>nn</a:t>
            </a:r>
            <a:r>
              <a:rPr lang="zh-TW" altLang="en-US" dirty="0"/>
              <a:t>第二版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14F1D3-6509-4BA4-82F0-310D238C0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902"/>
            <a:ext cx="10515600" cy="4351338"/>
          </a:xfrm>
        </p:spPr>
        <p:txBody>
          <a:bodyPr/>
          <a:lstStyle/>
          <a:p>
            <a:r>
              <a:rPr lang="en-US" altLang="zh-TW" dirty="0"/>
              <a:t>MLP best parameters: {'activation': '</a:t>
            </a:r>
            <a:r>
              <a:rPr lang="en-US" altLang="zh-TW" dirty="0" err="1"/>
              <a:t>relu</a:t>
            </a:r>
            <a:r>
              <a:rPr lang="en-US" altLang="zh-TW" dirty="0"/>
              <a:t>', 'alpha': 0.0001, '</a:t>
            </a:r>
            <a:r>
              <a:rPr lang="en-US" altLang="zh-TW" dirty="0" err="1"/>
              <a:t>hidden_layer_sizes</a:t>
            </a:r>
            <a:r>
              <a:rPr lang="en-US" altLang="zh-TW" dirty="0"/>
              <a:t>': (100, 100, 50), '</a:t>
            </a:r>
            <a:r>
              <a:rPr lang="en-US" altLang="zh-TW" dirty="0" err="1"/>
              <a:t>learning_rate_init</a:t>
            </a:r>
            <a:r>
              <a:rPr lang="en-US" altLang="zh-TW" dirty="0"/>
              <a:t>': 0.001}</a:t>
            </a:r>
          </a:p>
          <a:p>
            <a:r>
              <a:rPr lang="en-US" altLang="zh-TW" dirty="0"/>
              <a:t>Train MAE: 0.09356974035272059</a:t>
            </a:r>
          </a:p>
          <a:p>
            <a:r>
              <a:rPr lang="en-US" altLang="zh-TW" dirty="0"/>
              <a:t>Test MAE: 0.0949235001270268</a:t>
            </a:r>
          </a:p>
          <a:p>
            <a:r>
              <a:rPr lang="en-US" altLang="zh-TW" dirty="0"/>
              <a:t>Train RMSE: 0.23697668520333015</a:t>
            </a:r>
          </a:p>
          <a:p>
            <a:r>
              <a:rPr lang="en-US" altLang="zh-TW" dirty="0"/>
              <a:t>Test RMSE: 0.247703550870906</a:t>
            </a:r>
          </a:p>
          <a:p>
            <a:r>
              <a:rPr lang="en-US" altLang="zh-TW" dirty="0"/>
              <a:t>Train R2: 0.6809416357510665</a:t>
            </a:r>
          </a:p>
          <a:p>
            <a:r>
              <a:rPr lang="en-US" altLang="zh-TW" dirty="0"/>
              <a:t>Test R2: 0.6549403382284504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ED8334-B653-4C98-9437-81DD0F644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577" y="2943369"/>
            <a:ext cx="6082846" cy="258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4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5BCD9-945F-42F7-89CB-DE977C109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052" y="365126"/>
            <a:ext cx="10037748" cy="241626"/>
          </a:xfrm>
        </p:spPr>
        <p:txBody>
          <a:bodyPr>
            <a:normAutofit fontScale="90000"/>
          </a:bodyPr>
          <a:lstStyle/>
          <a:p>
            <a:r>
              <a:rPr lang="zh-TW" altLang="en-US" sz="3600" dirty="0"/>
              <a:t>隨機</a:t>
            </a:r>
            <a:r>
              <a:rPr lang="en-US" altLang="zh-TW" sz="3600" dirty="0"/>
              <a:t>1000000</a:t>
            </a:r>
            <a:r>
              <a:rPr lang="zh-TW" altLang="en-US" sz="3600" dirty="0"/>
              <a:t>筆</a:t>
            </a:r>
            <a:r>
              <a:rPr lang="en-US" altLang="zh-TW" sz="3600" dirty="0"/>
              <a:t>(10%)</a:t>
            </a:r>
            <a:r>
              <a:rPr lang="zh-TW" altLang="en-US" sz="3600" dirty="0"/>
              <a:t>且只取葉綠素</a:t>
            </a:r>
            <a:r>
              <a:rPr lang="en-US" altLang="zh-TW" sz="3600" dirty="0"/>
              <a:t>&lt;6 </a:t>
            </a:r>
            <a:r>
              <a:rPr lang="zh-TW" altLang="en-US" sz="3600" dirty="0"/>
              <a:t>資料描述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ACC379-A0EC-4A99-B35B-1BFA3436E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842" y="769322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原始數據的描述性統計量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count    1000000.000000</a:t>
            </a:r>
          </a:p>
          <a:p>
            <a:r>
              <a:rPr lang="en-US" altLang="zh-TW" dirty="0"/>
              <a:t>mean           0.296983</a:t>
            </a:r>
          </a:p>
          <a:p>
            <a:r>
              <a:rPr lang="en-US" altLang="zh-TW" dirty="0"/>
              <a:t>std            0.444100</a:t>
            </a:r>
          </a:p>
          <a:p>
            <a:r>
              <a:rPr lang="en-US" altLang="zh-TW" dirty="0"/>
              <a:t>min            0.000000</a:t>
            </a:r>
          </a:p>
          <a:p>
            <a:r>
              <a:rPr lang="en-US" altLang="zh-TW" dirty="0"/>
              <a:t>25%            0.102800</a:t>
            </a:r>
          </a:p>
          <a:p>
            <a:r>
              <a:rPr lang="en-US" altLang="zh-TW" dirty="0"/>
              <a:t>50%            0.169073</a:t>
            </a:r>
          </a:p>
          <a:p>
            <a:r>
              <a:rPr lang="en-US" altLang="zh-TW" dirty="0"/>
              <a:t>75%            0.346958</a:t>
            </a:r>
          </a:p>
          <a:p>
            <a:r>
              <a:rPr lang="en-US" altLang="zh-TW" dirty="0"/>
              <a:t>max           61.048622</a:t>
            </a:r>
          </a:p>
          <a:p>
            <a:r>
              <a:rPr lang="en-US" altLang="zh-TW" dirty="0"/>
              <a:t>Name: Chlorophyll, </a:t>
            </a:r>
            <a:r>
              <a:rPr lang="en-US" altLang="zh-TW" dirty="0" err="1"/>
              <a:t>dtype</a:t>
            </a:r>
            <a:r>
              <a:rPr lang="en-US" altLang="zh-TW" dirty="0"/>
              <a:t>: float64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DC18987-30B5-4763-891D-492C81788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37" y="4727753"/>
            <a:ext cx="8343900" cy="2276475"/>
          </a:xfrm>
          <a:prstGeom prst="rect">
            <a:avLst/>
          </a:prstGeom>
        </p:spPr>
      </p:pic>
      <p:sp>
        <p:nvSpPr>
          <p:cNvPr id="41" name="內容版面配置區 2">
            <a:extLst>
              <a:ext uri="{FF2B5EF4-FFF2-40B4-BE49-F238E27FC236}">
                <a16:creationId xmlns:a16="http://schemas.microsoft.com/office/drawing/2014/main" id="{8E664F32-DEEA-42B0-959A-6900AB92701E}"/>
              </a:ext>
            </a:extLst>
          </p:cNvPr>
          <p:cNvSpPr txBox="1">
            <a:spLocks/>
          </p:cNvSpPr>
          <p:nvPr/>
        </p:nvSpPr>
        <p:spPr>
          <a:xfrm>
            <a:off x="5873987" y="76932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過濾後數據的描述性統計量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count    999495.000000</a:t>
            </a:r>
          </a:p>
          <a:p>
            <a:r>
              <a:rPr lang="en-US" altLang="zh-TW" dirty="0"/>
              <a:t>mean          0.292828</a:t>
            </a:r>
          </a:p>
          <a:p>
            <a:r>
              <a:rPr lang="en-US" altLang="zh-TW" dirty="0"/>
              <a:t>std           0.392263</a:t>
            </a:r>
          </a:p>
          <a:p>
            <a:r>
              <a:rPr lang="en-US" altLang="zh-TW" dirty="0"/>
              <a:t>min           0.000000</a:t>
            </a:r>
          </a:p>
          <a:p>
            <a:r>
              <a:rPr lang="en-US" altLang="zh-TW" dirty="0"/>
              <a:t>25%           0.102780</a:t>
            </a:r>
          </a:p>
          <a:p>
            <a:r>
              <a:rPr lang="en-US" altLang="zh-TW" dirty="0"/>
              <a:t>50%           0.168962</a:t>
            </a:r>
          </a:p>
          <a:p>
            <a:r>
              <a:rPr lang="en-US" altLang="zh-TW" dirty="0"/>
              <a:t>75%           0.346545</a:t>
            </a:r>
          </a:p>
          <a:p>
            <a:r>
              <a:rPr lang="en-US" altLang="zh-TW" dirty="0"/>
              <a:t>max           5.984197</a:t>
            </a:r>
          </a:p>
          <a:p>
            <a:r>
              <a:rPr lang="en-US" altLang="zh-TW" dirty="0"/>
              <a:t>Name: Chlorophyll, </a:t>
            </a:r>
            <a:r>
              <a:rPr lang="en-US" altLang="zh-TW" dirty="0" err="1"/>
              <a:t>dtype</a:t>
            </a:r>
            <a:r>
              <a:rPr lang="en-US" altLang="zh-TW" dirty="0"/>
              <a:t>: float64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5014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90E29-FC89-4CF1-A10D-85B1EF20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隨機</a:t>
            </a:r>
            <a:r>
              <a:rPr lang="en-US" altLang="zh-TW" dirty="0"/>
              <a:t>1000000</a:t>
            </a:r>
            <a:r>
              <a:rPr lang="zh-TW" altLang="en-US" dirty="0"/>
              <a:t>筆</a:t>
            </a:r>
            <a:r>
              <a:rPr lang="en-US" altLang="zh-TW" dirty="0"/>
              <a:t>(10%)</a:t>
            </a:r>
            <a:r>
              <a:rPr lang="zh-TW" altLang="en-US" dirty="0"/>
              <a:t>且只取葉綠素</a:t>
            </a:r>
            <a:r>
              <a:rPr lang="en-US" altLang="zh-TW" dirty="0"/>
              <a:t>&lt;6 </a:t>
            </a:r>
            <a:br>
              <a:rPr lang="en-US" altLang="zh-TW" dirty="0"/>
            </a:br>
            <a:r>
              <a:rPr lang="en-US" altLang="zh-TW" dirty="0" err="1"/>
              <a:t>nn</a:t>
            </a:r>
            <a:r>
              <a:rPr lang="zh-TW" altLang="en-US" dirty="0"/>
              <a:t>第一版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14F1D3-6509-4BA4-82F0-310D238C0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902"/>
            <a:ext cx="10515600" cy="4351338"/>
          </a:xfrm>
        </p:spPr>
        <p:txBody>
          <a:bodyPr/>
          <a:lstStyle/>
          <a:p>
            <a:r>
              <a:rPr lang="en-US" altLang="zh-TW" dirty="0"/>
              <a:t>MLP best parameters: {'activation': '</a:t>
            </a:r>
            <a:r>
              <a:rPr lang="en-US" altLang="zh-TW" dirty="0" err="1"/>
              <a:t>relu</a:t>
            </a:r>
            <a:r>
              <a:rPr lang="en-US" altLang="zh-TW" dirty="0"/>
              <a:t>', 'alpha': 0.0001, '</a:t>
            </a:r>
            <a:r>
              <a:rPr lang="en-US" altLang="zh-TW" dirty="0" err="1"/>
              <a:t>hidden_layer_sizes</a:t>
            </a:r>
            <a:r>
              <a:rPr lang="en-US" altLang="zh-TW" dirty="0"/>
              <a:t>': (100,), '</a:t>
            </a:r>
            <a:r>
              <a:rPr lang="en-US" altLang="zh-TW" dirty="0" err="1"/>
              <a:t>learning_rate_init</a:t>
            </a:r>
            <a:r>
              <a:rPr lang="en-US" altLang="zh-TW" dirty="0"/>
              <a:t>': 0.1}</a:t>
            </a:r>
          </a:p>
          <a:p>
            <a:r>
              <a:rPr lang="en-US" altLang="zh-TW" dirty="0"/>
              <a:t>Train MAE: 0.10079427424912571</a:t>
            </a:r>
          </a:p>
          <a:p>
            <a:r>
              <a:rPr lang="en-US" altLang="zh-TW" dirty="0"/>
              <a:t>Test MAE: 0.10023857114359973</a:t>
            </a:r>
          </a:p>
          <a:p>
            <a:r>
              <a:rPr lang="en-US" altLang="zh-TW" dirty="0"/>
              <a:t>Train RMSE: 0.2325742597945181</a:t>
            </a:r>
          </a:p>
          <a:p>
            <a:r>
              <a:rPr lang="en-US" altLang="zh-TW" dirty="0"/>
              <a:t>Test RMSE: 0.2332532080796151</a:t>
            </a:r>
          </a:p>
          <a:p>
            <a:r>
              <a:rPr lang="en-US" altLang="zh-TW" dirty="0"/>
              <a:t>Train R2: 0.6487712046271277</a:t>
            </a:r>
          </a:p>
          <a:p>
            <a:r>
              <a:rPr lang="en-US" altLang="zh-TW" dirty="0"/>
              <a:t>Test R2: 0.6451673945044233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ED8334-B653-4C98-9437-81DD0F644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194" y="2943369"/>
            <a:ext cx="6091611" cy="258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3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90E29-FC89-4CF1-A10D-85B1EF20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隨機</a:t>
            </a:r>
            <a:r>
              <a:rPr lang="en-US" altLang="zh-TW" dirty="0"/>
              <a:t>1000000</a:t>
            </a:r>
            <a:r>
              <a:rPr lang="zh-TW" altLang="en-US" dirty="0"/>
              <a:t>筆</a:t>
            </a:r>
            <a:r>
              <a:rPr lang="en-US" altLang="zh-TW" dirty="0"/>
              <a:t>(10%)</a:t>
            </a:r>
            <a:r>
              <a:rPr lang="zh-TW" altLang="en-US" dirty="0"/>
              <a:t>且只取葉綠素</a:t>
            </a:r>
            <a:r>
              <a:rPr lang="en-US" altLang="zh-TW" dirty="0"/>
              <a:t>&lt;6 </a:t>
            </a:r>
            <a:br>
              <a:rPr lang="en-US" altLang="zh-TW" dirty="0"/>
            </a:br>
            <a:r>
              <a:rPr lang="en-US" altLang="zh-TW" dirty="0" err="1"/>
              <a:t>nn</a:t>
            </a:r>
            <a:r>
              <a:rPr lang="zh-TW" altLang="en-US" dirty="0"/>
              <a:t>第二版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14F1D3-6509-4BA4-82F0-310D238C0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902"/>
            <a:ext cx="10515600" cy="4351338"/>
          </a:xfrm>
        </p:spPr>
        <p:txBody>
          <a:bodyPr/>
          <a:lstStyle/>
          <a:p>
            <a:r>
              <a:rPr lang="en-US" altLang="zh-TW" dirty="0"/>
              <a:t>MLP best parameters: {'activation': '</a:t>
            </a:r>
            <a:r>
              <a:rPr lang="en-US" altLang="zh-TW" dirty="0" err="1"/>
              <a:t>relu</a:t>
            </a:r>
            <a:r>
              <a:rPr lang="en-US" altLang="zh-TW" dirty="0"/>
              <a:t>', 'alpha': 0.0001, '</a:t>
            </a:r>
            <a:r>
              <a:rPr lang="en-US" altLang="zh-TW" dirty="0" err="1"/>
              <a:t>hidden_layer_sizes</a:t>
            </a:r>
            <a:r>
              <a:rPr lang="en-US" altLang="zh-TW" dirty="0"/>
              <a:t>': (100, 100, 50), '</a:t>
            </a:r>
            <a:r>
              <a:rPr lang="en-US" altLang="zh-TW" dirty="0" err="1"/>
              <a:t>learning_rate_init</a:t>
            </a:r>
            <a:r>
              <a:rPr lang="en-US" altLang="zh-TW" dirty="0"/>
              <a:t>': 0.001}</a:t>
            </a:r>
          </a:p>
          <a:p>
            <a:r>
              <a:rPr lang="en-US" altLang="zh-TW" dirty="0"/>
              <a:t>Train MAE: 0.09004519069144917</a:t>
            </a:r>
          </a:p>
          <a:p>
            <a:r>
              <a:rPr lang="en-US" altLang="zh-TW" dirty="0"/>
              <a:t>Test MAE: 0.08955270586608137</a:t>
            </a:r>
          </a:p>
          <a:p>
            <a:r>
              <a:rPr lang="en-US" altLang="zh-TW" dirty="0"/>
              <a:t>Train RMSE: 0.21975450116053077</a:t>
            </a:r>
          </a:p>
          <a:p>
            <a:r>
              <a:rPr lang="en-US" altLang="zh-TW" dirty="0"/>
              <a:t>Test RMSE: 0.22050523946982362</a:t>
            </a:r>
          </a:p>
          <a:p>
            <a:r>
              <a:rPr lang="en-US" altLang="zh-TW" dirty="0"/>
              <a:t>Train R2: 0.6864243161608595</a:t>
            </a:r>
          </a:p>
          <a:p>
            <a:r>
              <a:rPr lang="en-US" altLang="zh-TW" dirty="0"/>
              <a:t>Test R2: 0.6828928053193589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ED8334-B653-4C98-9437-81DD0F644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194" y="2943369"/>
            <a:ext cx="6091612" cy="258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38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5BCD9-945F-42F7-89CB-DE977C109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052" y="365126"/>
            <a:ext cx="10037748" cy="241626"/>
          </a:xfrm>
        </p:spPr>
        <p:txBody>
          <a:bodyPr>
            <a:normAutofit fontScale="90000"/>
          </a:bodyPr>
          <a:lstStyle/>
          <a:p>
            <a:r>
              <a:rPr lang="zh-TW" altLang="en-US" sz="3600" dirty="0"/>
              <a:t>隨機</a:t>
            </a:r>
            <a:r>
              <a:rPr lang="en-US" altLang="zh-TW" sz="3600" dirty="0"/>
              <a:t>1000000</a:t>
            </a:r>
            <a:r>
              <a:rPr lang="zh-TW" altLang="en-US" sz="3600" dirty="0"/>
              <a:t>筆</a:t>
            </a:r>
            <a:r>
              <a:rPr lang="en-US" altLang="zh-TW" sz="3600" dirty="0"/>
              <a:t>(10%)</a:t>
            </a:r>
            <a:r>
              <a:rPr lang="zh-TW" altLang="en-US" sz="3600" dirty="0"/>
              <a:t>且只取葉綠素</a:t>
            </a:r>
            <a:r>
              <a:rPr lang="en-US" altLang="zh-TW" sz="3600" dirty="0"/>
              <a:t>&lt;3 </a:t>
            </a:r>
            <a:r>
              <a:rPr lang="zh-TW" altLang="en-US" sz="3600" dirty="0"/>
              <a:t>資料描述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ACC379-A0EC-4A99-B35B-1BFA3436E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842" y="769322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原始數據的描述性統計量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count    1000000.000000</a:t>
            </a:r>
          </a:p>
          <a:p>
            <a:r>
              <a:rPr lang="en-US" altLang="zh-TW" dirty="0"/>
              <a:t>mean           0.296983</a:t>
            </a:r>
          </a:p>
          <a:p>
            <a:r>
              <a:rPr lang="en-US" altLang="zh-TW" dirty="0"/>
              <a:t>std            0.444100</a:t>
            </a:r>
          </a:p>
          <a:p>
            <a:r>
              <a:rPr lang="en-US" altLang="zh-TW" dirty="0"/>
              <a:t>min            0.000000</a:t>
            </a:r>
          </a:p>
          <a:p>
            <a:r>
              <a:rPr lang="en-US" altLang="zh-TW" dirty="0"/>
              <a:t>25%            0.102800</a:t>
            </a:r>
          </a:p>
          <a:p>
            <a:r>
              <a:rPr lang="en-US" altLang="zh-TW" dirty="0"/>
              <a:t>50%            0.169073</a:t>
            </a:r>
          </a:p>
          <a:p>
            <a:r>
              <a:rPr lang="en-US" altLang="zh-TW" dirty="0"/>
              <a:t>75%            0.346958</a:t>
            </a:r>
          </a:p>
          <a:p>
            <a:r>
              <a:rPr lang="en-US" altLang="zh-TW" dirty="0"/>
              <a:t>max           61.048622</a:t>
            </a:r>
          </a:p>
          <a:p>
            <a:r>
              <a:rPr lang="en-US" altLang="zh-TW" dirty="0"/>
              <a:t>Name: Chlorophyll, </a:t>
            </a:r>
            <a:r>
              <a:rPr lang="en-US" altLang="zh-TW" dirty="0" err="1"/>
              <a:t>dtype</a:t>
            </a:r>
            <a:r>
              <a:rPr lang="en-US" altLang="zh-TW" dirty="0"/>
              <a:t>: float64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DC18987-30B5-4763-891D-492C81788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37" y="4727753"/>
            <a:ext cx="8343900" cy="2276475"/>
          </a:xfrm>
          <a:prstGeom prst="rect">
            <a:avLst/>
          </a:prstGeom>
        </p:spPr>
      </p:pic>
      <p:sp>
        <p:nvSpPr>
          <p:cNvPr id="41" name="內容版面配置區 2">
            <a:extLst>
              <a:ext uri="{FF2B5EF4-FFF2-40B4-BE49-F238E27FC236}">
                <a16:creationId xmlns:a16="http://schemas.microsoft.com/office/drawing/2014/main" id="{8E664F32-DEEA-42B0-959A-6900AB92701E}"/>
              </a:ext>
            </a:extLst>
          </p:cNvPr>
          <p:cNvSpPr txBox="1">
            <a:spLocks/>
          </p:cNvSpPr>
          <p:nvPr/>
        </p:nvSpPr>
        <p:spPr>
          <a:xfrm>
            <a:off x="5873987" y="76932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過濾後數據的描述性統計量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count    994714.000000</a:t>
            </a:r>
          </a:p>
          <a:p>
            <a:r>
              <a:rPr lang="en-US" altLang="zh-TW" dirty="0"/>
              <a:t>mean          0.276797</a:t>
            </a:r>
          </a:p>
          <a:p>
            <a:r>
              <a:rPr lang="en-US" altLang="zh-TW" dirty="0"/>
              <a:t>std           0.314613</a:t>
            </a:r>
          </a:p>
          <a:p>
            <a:r>
              <a:rPr lang="en-US" altLang="zh-TW" dirty="0"/>
              <a:t>min           0.000000</a:t>
            </a:r>
          </a:p>
          <a:p>
            <a:r>
              <a:rPr lang="en-US" altLang="zh-TW" dirty="0"/>
              <a:t>25%           0.102577</a:t>
            </a:r>
          </a:p>
          <a:p>
            <a:r>
              <a:rPr lang="en-US" altLang="zh-TW" dirty="0"/>
              <a:t>50%           0.167827</a:t>
            </a:r>
          </a:p>
          <a:p>
            <a:r>
              <a:rPr lang="en-US" altLang="zh-TW" dirty="0"/>
              <a:t>75%           0.342770</a:t>
            </a:r>
          </a:p>
          <a:p>
            <a:r>
              <a:rPr lang="en-US" altLang="zh-TW" dirty="0"/>
              <a:t>max           2.999929</a:t>
            </a:r>
          </a:p>
          <a:p>
            <a:r>
              <a:rPr lang="en-US" altLang="zh-TW" dirty="0"/>
              <a:t>Name: Chlorophyll, </a:t>
            </a:r>
            <a:r>
              <a:rPr lang="en-US" altLang="zh-TW" dirty="0" err="1"/>
              <a:t>dtype</a:t>
            </a:r>
            <a:r>
              <a:rPr lang="en-US" altLang="zh-TW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2052674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90E29-FC89-4CF1-A10D-85B1EF20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隨機</a:t>
            </a:r>
            <a:r>
              <a:rPr lang="en-US" altLang="zh-TW" dirty="0"/>
              <a:t>1000000</a:t>
            </a:r>
            <a:r>
              <a:rPr lang="zh-TW" altLang="en-US" dirty="0"/>
              <a:t>筆</a:t>
            </a:r>
            <a:r>
              <a:rPr lang="en-US" altLang="zh-TW" dirty="0"/>
              <a:t>(10%)</a:t>
            </a:r>
            <a:r>
              <a:rPr lang="zh-TW" altLang="en-US" dirty="0"/>
              <a:t>且只取葉綠素</a:t>
            </a:r>
            <a:r>
              <a:rPr lang="en-US" altLang="zh-TW" dirty="0"/>
              <a:t>&lt;3 </a:t>
            </a:r>
            <a:br>
              <a:rPr lang="en-US" altLang="zh-TW" dirty="0"/>
            </a:br>
            <a:r>
              <a:rPr lang="en-US" altLang="zh-TW" dirty="0" err="1"/>
              <a:t>nn</a:t>
            </a:r>
            <a:r>
              <a:rPr lang="zh-TW" altLang="en-US" dirty="0"/>
              <a:t>第一版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14F1D3-6509-4BA4-82F0-310D238C0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902"/>
            <a:ext cx="10515600" cy="4351338"/>
          </a:xfrm>
        </p:spPr>
        <p:txBody>
          <a:bodyPr/>
          <a:lstStyle/>
          <a:p>
            <a:r>
              <a:rPr lang="en-US" altLang="zh-TW" dirty="0"/>
              <a:t>MLP best parameters: {'activation': '</a:t>
            </a:r>
            <a:r>
              <a:rPr lang="en-US" altLang="zh-TW" dirty="0" err="1"/>
              <a:t>relu</a:t>
            </a:r>
            <a:r>
              <a:rPr lang="en-US" altLang="zh-TW" dirty="0"/>
              <a:t>', 'alpha': 0.001, '</a:t>
            </a:r>
            <a:r>
              <a:rPr lang="en-US" altLang="zh-TW" dirty="0" err="1"/>
              <a:t>hidden_layer_sizes</a:t>
            </a:r>
            <a:r>
              <a:rPr lang="en-US" altLang="zh-TW" dirty="0"/>
              <a:t>': (100,), '</a:t>
            </a:r>
            <a:r>
              <a:rPr lang="en-US" altLang="zh-TW" dirty="0" err="1"/>
              <a:t>learning_rate_init</a:t>
            </a:r>
            <a:r>
              <a:rPr lang="en-US" altLang="zh-TW" dirty="0"/>
              <a:t>': 0.1}</a:t>
            </a:r>
          </a:p>
          <a:p>
            <a:r>
              <a:rPr lang="en-US" altLang="zh-TW" dirty="0"/>
              <a:t>Train MAE: 0.0763258929848402</a:t>
            </a:r>
          </a:p>
          <a:p>
            <a:r>
              <a:rPr lang="en-US" altLang="zh-TW" dirty="0"/>
              <a:t>Test MAE: 0.07690421831479494</a:t>
            </a:r>
          </a:p>
          <a:p>
            <a:r>
              <a:rPr lang="en-US" altLang="zh-TW" dirty="0"/>
              <a:t>Train RMSE: 0.12979546735147313</a:t>
            </a:r>
          </a:p>
          <a:p>
            <a:r>
              <a:rPr lang="en-US" altLang="zh-TW" dirty="0"/>
              <a:t>Test RMSE: 0.13126749952533517</a:t>
            </a:r>
          </a:p>
          <a:p>
            <a:r>
              <a:rPr lang="en-US" altLang="zh-TW" dirty="0"/>
              <a:t>Train R2: 0.6328927042921375</a:t>
            </a:r>
          </a:p>
          <a:p>
            <a:r>
              <a:rPr lang="en-US" altLang="zh-TW" dirty="0"/>
              <a:t>Test R2: 0.6271505460475207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ED8334-B653-4C98-9437-81DD0F644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195" y="2942438"/>
            <a:ext cx="6091610" cy="258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13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940</Words>
  <Application>Microsoft Office PowerPoint</Application>
  <PresentationFormat>寬螢幕</PresentationFormat>
  <Paragraphs>159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資料描述</vt:lpstr>
      <vt:lpstr>隨機1000000筆(10%)且只取葉綠素&lt;10 資料描述</vt:lpstr>
      <vt:lpstr>隨機1000000筆(10%)且只取葉綠素&lt;10  nn第一版</vt:lpstr>
      <vt:lpstr>隨機1000000筆(10%)且只取葉綠素&lt;10  nn第二版</vt:lpstr>
      <vt:lpstr>隨機1000000筆(10%)且只取葉綠素&lt;6 資料描述</vt:lpstr>
      <vt:lpstr>隨機1000000筆(10%)且只取葉綠素&lt;6  nn第一版</vt:lpstr>
      <vt:lpstr>隨機1000000筆(10%)且只取葉綠素&lt;6  nn第二版</vt:lpstr>
      <vt:lpstr>隨機1000000筆(10%)且只取葉綠素&lt;3 資料描述</vt:lpstr>
      <vt:lpstr>隨機1000000筆(10%)且只取葉綠素&lt;3  nn第一版</vt:lpstr>
      <vt:lpstr>隨機1000000筆(10%)且只取葉綠素&lt;3  nn第二版</vt:lpstr>
      <vt:lpstr>隨機1000000筆(10%)且只取葉綠素&lt;1.5 資料描述</vt:lpstr>
      <vt:lpstr>隨機1000000筆(10%)且只取葉綠素&lt;1.5  nn第一版</vt:lpstr>
      <vt:lpstr>隨機1000000筆(10%)且只取葉綠素&lt;1.5  nn第二版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training_record</dc:title>
  <dc:creator>DIC</dc:creator>
  <cp:lastModifiedBy>DIC</cp:lastModifiedBy>
  <cp:revision>27</cp:revision>
  <dcterms:created xsi:type="dcterms:W3CDTF">2024-08-07T05:07:31Z</dcterms:created>
  <dcterms:modified xsi:type="dcterms:W3CDTF">2024-08-15T01:32:01Z</dcterms:modified>
</cp:coreProperties>
</file>