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5" r:id="rId5"/>
    <p:sldId id="266" r:id="rId6"/>
    <p:sldId id="260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7E7EA-F394-78AF-6538-0540D2DE05F7}" v="572" dt="2019-12-07T18:11:02.245"/>
    <p1510:client id="{4A13AA7A-F98F-40A9-9F3C-935072FF0992}" v="1234" dt="2019-12-08T23:08:59.822"/>
    <p1510:client id="{68214314-2CAD-3701-EF92-0BA0D3B2F975}" v="340" dt="2019-12-07T19:43:44.796"/>
    <p1510:client id="{B059F34C-91AB-5F27-FDC0-8EF63A1C9658}" v="1" dt="2019-12-08T22:42:29.061"/>
    <p1510:client id="{CA24C431-C400-B456-AE59-D89BF0CAF0C7}" v="5" dt="2019-12-07T19:47:32.721"/>
    <p1510:client id="{DFA1698C-9A1F-2386-4E1F-86E433BE9B8A}" v="129" dt="2019-12-07T19:46:51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96F52-0A92-4307-9CCC-FA0F2165711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3B3AF37-8A5A-48C4-8CA2-ADB75582F6C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Ascii encode</a:t>
          </a:r>
          <a:endParaRPr lang="en-US"/>
        </a:p>
      </dgm:t>
    </dgm:pt>
    <dgm:pt modelId="{D73BD2A5-C057-45D7-8417-7F62D61FCA93}" type="parTrans" cxnId="{FB317077-6261-47FB-871A-59CFEDA05849}">
      <dgm:prSet/>
      <dgm:spPr/>
    </dgm:pt>
    <dgm:pt modelId="{B2F3D29B-7941-4195-9DE3-C39FC75C4D05}" type="sibTrans" cxnId="{FB317077-6261-47FB-871A-59CFEDA05849}">
      <dgm:prSet/>
      <dgm:spPr/>
    </dgm:pt>
    <dgm:pt modelId="{BDE7939F-396D-48E0-914C-336A11586BE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Nltk – word tokenize</a:t>
          </a:r>
          <a:endParaRPr lang="en-US"/>
        </a:p>
      </dgm:t>
    </dgm:pt>
    <dgm:pt modelId="{4E34121E-2BFA-4D89-8A09-26ACE20E1C44}" type="parTrans" cxnId="{2E50FA03-1286-48AB-9FC6-8648BEF866F5}">
      <dgm:prSet/>
      <dgm:spPr/>
    </dgm:pt>
    <dgm:pt modelId="{E9F90188-FE14-41C5-9AEB-6BED710F2F0C}" type="sibTrans" cxnId="{2E50FA03-1286-48AB-9FC6-8648BEF866F5}">
      <dgm:prSet/>
      <dgm:spPr/>
    </dgm:pt>
    <dgm:pt modelId="{FBF365A9-F65B-4E41-8956-C90820EE99F0}">
      <dgm:prSet phldrT="[Text]" phldr="0"/>
      <dgm:spPr/>
      <dgm:t>
        <a:bodyPr/>
        <a:lstStyle/>
        <a:p>
          <a:pPr rtl="0"/>
          <a:r>
            <a:rPr lang="en-US" err="1">
              <a:latin typeface="Calibri Light" panose="020F0302020204030204"/>
            </a:rPr>
            <a:t>Nltk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–</a:t>
          </a:r>
          <a:r>
            <a:rPr lang="en-US">
              <a:latin typeface="Calibri Light" panose="020F0302020204030204"/>
            </a:rPr>
            <a:t> stop words remover</a:t>
          </a:r>
          <a:endParaRPr lang="en-US"/>
        </a:p>
      </dgm:t>
    </dgm:pt>
    <dgm:pt modelId="{6BC78667-7C9D-4C90-87F4-213632C68BA5}" type="parTrans" cxnId="{43D24B8A-ED49-437A-AAE8-82F916BA79C3}">
      <dgm:prSet/>
      <dgm:spPr/>
    </dgm:pt>
    <dgm:pt modelId="{A4C698F2-D863-4895-8BA0-86F71839FE6A}" type="sibTrans" cxnId="{43D24B8A-ED49-437A-AAE8-82F916BA79C3}">
      <dgm:prSet/>
      <dgm:spPr/>
    </dgm:pt>
    <dgm:pt modelId="{F3E9F5D7-C8A7-4C95-8595-BED8B2D63568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Stemming</a:t>
          </a:r>
        </a:p>
      </dgm:t>
    </dgm:pt>
    <dgm:pt modelId="{7D8E628F-8C18-4915-A32E-DB579521FB35}" type="parTrans" cxnId="{4EF1423A-D329-4464-8A59-E971575BB930}">
      <dgm:prSet/>
      <dgm:spPr/>
    </dgm:pt>
    <dgm:pt modelId="{BFE2D48D-269F-48CF-99CE-B263F69B428B}" type="sibTrans" cxnId="{4EF1423A-D329-4464-8A59-E971575BB930}">
      <dgm:prSet/>
      <dgm:spPr/>
    </dgm:pt>
    <dgm:pt modelId="{11924405-BB90-432C-A665-E63D436345CA}">
      <dgm:prSet phldr="0"/>
      <dgm:spPr/>
      <dgm:t>
        <a:bodyPr/>
        <a:lstStyle/>
        <a:p>
          <a:pPr rtl="0"/>
          <a:r>
            <a:rPr lang="en-US" err="1">
              <a:latin typeface="Calibri Light" panose="020F0302020204030204"/>
            </a:rPr>
            <a:t>Tf-idf</a:t>
          </a:r>
          <a:r>
            <a:rPr lang="en-US">
              <a:latin typeface="Calibri Light" panose="020F0302020204030204"/>
            </a:rPr>
            <a:t> vectorizer</a:t>
          </a:r>
        </a:p>
      </dgm:t>
    </dgm:pt>
    <dgm:pt modelId="{3BE27C4F-9759-4EBC-8606-FB115AA29C92}" type="parTrans" cxnId="{105B07CB-3B2C-4D3B-942D-7D7B3052391F}">
      <dgm:prSet/>
      <dgm:spPr/>
    </dgm:pt>
    <dgm:pt modelId="{CD0EB259-E6A3-4B39-A831-55F4A72AFB22}" type="sibTrans" cxnId="{105B07CB-3B2C-4D3B-942D-7D7B3052391F}">
      <dgm:prSet/>
      <dgm:spPr/>
    </dgm:pt>
    <dgm:pt modelId="{717CC847-C684-46D1-93BB-6D4148607A89}" type="pres">
      <dgm:prSet presAssocID="{99B96F52-0A92-4307-9CCC-FA0F2165711B}" presName="Name0" presStyleCnt="0">
        <dgm:presLayoutVars>
          <dgm:dir/>
          <dgm:animLvl val="lvl"/>
          <dgm:resizeHandles val="exact"/>
        </dgm:presLayoutVars>
      </dgm:prSet>
      <dgm:spPr/>
    </dgm:pt>
    <dgm:pt modelId="{C46CF7DB-BBB7-4E27-A98A-249C69AE7EEC}" type="pres">
      <dgm:prSet presAssocID="{D3B3AF37-8A5A-48C4-8CA2-ADB75582F6C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418E0AB-3748-4F40-8580-665F6472170A}" type="pres">
      <dgm:prSet presAssocID="{B2F3D29B-7941-4195-9DE3-C39FC75C4D05}" presName="parTxOnlySpace" presStyleCnt="0"/>
      <dgm:spPr/>
    </dgm:pt>
    <dgm:pt modelId="{15595319-33A2-42C5-B76C-C5BA37A00777}" type="pres">
      <dgm:prSet presAssocID="{BDE7939F-396D-48E0-914C-336A11586BE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11DDF4A-EAB2-4ABD-B247-C512B02823AC}" type="pres">
      <dgm:prSet presAssocID="{E9F90188-FE14-41C5-9AEB-6BED710F2F0C}" presName="parTxOnlySpace" presStyleCnt="0"/>
      <dgm:spPr/>
    </dgm:pt>
    <dgm:pt modelId="{AD020A1A-2464-4531-A909-D7FD264BF247}" type="pres">
      <dgm:prSet presAssocID="{FBF365A9-F65B-4E41-8956-C90820EE99F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FB1005A-45DE-4BA3-8E81-B87999949A61}" type="pres">
      <dgm:prSet presAssocID="{A4C698F2-D863-4895-8BA0-86F71839FE6A}" presName="parTxOnlySpace" presStyleCnt="0"/>
      <dgm:spPr/>
    </dgm:pt>
    <dgm:pt modelId="{950F67BD-7F4C-4CF5-91BD-4D1C76BAE555}" type="pres">
      <dgm:prSet presAssocID="{F3E9F5D7-C8A7-4C95-8595-BED8B2D6356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BD17CA9-9F44-4B9B-A209-EB679826FB43}" type="pres">
      <dgm:prSet presAssocID="{BFE2D48D-269F-48CF-99CE-B263F69B428B}" presName="parTxOnlySpace" presStyleCnt="0"/>
      <dgm:spPr/>
    </dgm:pt>
    <dgm:pt modelId="{65C817D3-7E7F-4713-9E57-D998028CF7FA}" type="pres">
      <dgm:prSet presAssocID="{11924405-BB90-432C-A665-E63D436345C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E50FA03-1286-48AB-9FC6-8648BEF866F5}" srcId="{99B96F52-0A92-4307-9CCC-FA0F2165711B}" destId="{BDE7939F-396D-48E0-914C-336A11586BEE}" srcOrd="1" destOrd="0" parTransId="{4E34121E-2BFA-4D89-8A09-26ACE20E1C44}" sibTransId="{E9F90188-FE14-41C5-9AEB-6BED710F2F0C}"/>
    <dgm:cxn modelId="{3A49CE16-AEFB-4E84-974D-E465BC4FDE05}" type="presOf" srcId="{F3E9F5D7-C8A7-4C95-8595-BED8B2D63568}" destId="{950F67BD-7F4C-4CF5-91BD-4D1C76BAE555}" srcOrd="0" destOrd="0" presId="urn:microsoft.com/office/officeart/2005/8/layout/chevron1"/>
    <dgm:cxn modelId="{4EF1423A-D329-4464-8A59-E971575BB930}" srcId="{99B96F52-0A92-4307-9CCC-FA0F2165711B}" destId="{F3E9F5D7-C8A7-4C95-8595-BED8B2D63568}" srcOrd="3" destOrd="0" parTransId="{7D8E628F-8C18-4915-A32E-DB579521FB35}" sibTransId="{BFE2D48D-269F-48CF-99CE-B263F69B428B}"/>
    <dgm:cxn modelId="{FB317077-6261-47FB-871A-59CFEDA05849}" srcId="{99B96F52-0A92-4307-9CCC-FA0F2165711B}" destId="{D3B3AF37-8A5A-48C4-8CA2-ADB75582F6CB}" srcOrd="0" destOrd="0" parTransId="{D73BD2A5-C057-45D7-8417-7F62D61FCA93}" sibTransId="{B2F3D29B-7941-4195-9DE3-C39FC75C4D05}"/>
    <dgm:cxn modelId="{FE68C477-5EF1-4380-9DB8-4B7217DDD22A}" type="presOf" srcId="{99B96F52-0A92-4307-9CCC-FA0F2165711B}" destId="{717CC847-C684-46D1-93BB-6D4148607A89}" srcOrd="0" destOrd="0" presId="urn:microsoft.com/office/officeart/2005/8/layout/chevron1"/>
    <dgm:cxn modelId="{08A9FC7D-94A7-48C8-B5EC-78E78EE3B80C}" type="presOf" srcId="{11924405-BB90-432C-A665-E63D436345CA}" destId="{65C817D3-7E7F-4713-9E57-D998028CF7FA}" srcOrd="0" destOrd="0" presId="urn:microsoft.com/office/officeart/2005/8/layout/chevron1"/>
    <dgm:cxn modelId="{43D24B8A-ED49-437A-AAE8-82F916BA79C3}" srcId="{99B96F52-0A92-4307-9CCC-FA0F2165711B}" destId="{FBF365A9-F65B-4E41-8956-C90820EE99F0}" srcOrd="2" destOrd="0" parTransId="{6BC78667-7C9D-4C90-87F4-213632C68BA5}" sibTransId="{A4C698F2-D863-4895-8BA0-86F71839FE6A}"/>
    <dgm:cxn modelId="{4515529F-EECE-4DFC-AA7E-FD5FE4DA4D77}" type="presOf" srcId="{D3B3AF37-8A5A-48C4-8CA2-ADB75582F6CB}" destId="{C46CF7DB-BBB7-4E27-A98A-249C69AE7EEC}" srcOrd="0" destOrd="0" presId="urn:microsoft.com/office/officeart/2005/8/layout/chevron1"/>
    <dgm:cxn modelId="{105B07CB-3B2C-4D3B-942D-7D7B3052391F}" srcId="{99B96F52-0A92-4307-9CCC-FA0F2165711B}" destId="{11924405-BB90-432C-A665-E63D436345CA}" srcOrd="4" destOrd="0" parTransId="{3BE27C4F-9759-4EBC-8606-FB115AA29C92}" sibTransId="{CD0EB259-E6A3-4B39-A831-55F4A72AFB22}"/>
    <dgm:cxn modelId="{3D0C7ACC-8865-4700-B822-2AC73812AF58}" type="presOf" srcId="{FBF365A9-F65B-4E41-8956-C90820EE99F0}" destId="{AD020A1A-2464-4531-A909-D7FD264BF247}" srcOrd="0" destOrd="0" presId="urn:microsoft.com/office/officeart/2005/8/layout/chevron1"/>
    <dgm:cxn modelId="{D1B6ACF9-B3F5-4214-AF28-EB35860917C0}" type="presOf" srcId="{BDE7939F-396D-48E0-914C-336A11586BEE}" destId="{15595319-33A2-42C5-B76C-C5BA37A00777}" srcOrd="0" destOrd="0" presId="urn:microsoft.com/office/officeart/2005/8/layout/chevron1"/>
    <dgm:cxn modelId="{CD1EA0A9-C972-4677-B404-3140276C8E47}" type="presParOf" srcId="{717CC847-C684-46D1-93BB-6D4148607A89}" destId="{C46CF7DB-BBB7-4E27-A98A-249C69AE7EEC}" srcOrd="0" destOrd="0" presId="urn:microsoft.com/office/officeart/2005/8/layout/chevron1"/>
    <dgm:cxn modelId="{58E39445-ED0B-4D68-BCE9-085D7A84044A}" type="presParOf" srcId="{717CC847-C684-46D1-93BB-6D4148607A89}" destId="{4418E0AB-3748-4F40-8580-665F6472170A}" srcOrd="1" destOrd="0" presId="urn:microsoft.com/office/officeart/2005/8/layout/chevron1"/>
    <dgm:cxn modelId="{74C92D39-87CC-48A1-BCEA-5497EB6A747F}" type="presParOf" srcId="{717CC847-C684-46D1-93BB-6D4148607A89}" destId="{15595319-33A2-42C5-B76C-C5BA37A00777}" srcOrd="2" destOrd="0" presId="urn:microsoft.com/office/officeart/2005/8/layout/chevron1"/>
    <dgm:cxn modelId="{3A6FA18B-ECA5-42D2-924A-65F5B1FDA5DE}" type="presParOf" srcId="{717CC847-C684-46D1-93BB-6D4148607A89}" destId="{311DDF4A-EAB2-4ABD-B247-C512B02823AC}" srcOrd="3" destOrd="0" presId="urn:microsoft.com/office/officeart/2005/8/layout/chevron1"/>
    <dgm:cxn modelId="{F4A43AE4-3B9A-4097-A2C9-63750CC899F0}" type="presParOf" srcId="{717CC847-C684-46D1-93BB-6D4148607A89}" destId="{AD020A1A-2464-4531-A909-D7FD264BF247}" srcOrd="4" destOrd="0" presId="urn:microsoft.com/office/officeart/2005/8/layout/chevron1"/>
    <dgm:cxn modelId="{E09A7FB7-9D1B-4FD8-80FE-04DA448F63F4}" type="presParOf" srcId="{717CC847-C684-46D1-93BB-6D4148607A89}" destId="{1FB1005A-45DE-4BA3-8E81-B87999949A61}" srcOrd="5" destOrd="0" presId="urn:microsoft.com/office/officeart/2005/8/layout/chevron1"/>
    <dgm:cxn modelId="{FDFA9089-024F-45BE-89B1-1F27A627D8CE}" type="presParOf" srcId="{717CC847-C684-46D1-93BB-6D4148607A89}" destId="{950F67BD-7F4C-4CF5-91BD-4D1C76BAE555}" srcOrd="6" destOrd="0" presId="urn:microsoft.com/office/officeart/2005/8/layout/chevron1"/>
    <dgm:cxn modelId="{300E6275-18D5-4E37-9800-412334A2DD08}" type="presParOf" srcId="{717CC847-C684-46D1-93BB-6D4148607A89}" destId="{EBD17CA9-9F44-4B9B-A209-EB679826FB43}" srcOrd="7" destOrd="0" presId="urn:microsoft.com/office/officeart/2005/8/layout/chevron1"/>
    <dgm:cxn modelId="{FC50B67E-3525-4E51-8916-1777C711EF25}" type="presParOf" srcId="{717CC847-C684-46D1-93BB-6D4148607A89}" destId="{65C817D3-7E7F-4713-9E57-D998028CF7F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CF7DB-BBB7-4E27-A98A-249C69AE7EEC}">
      <dsp:nvSpPr>
        <dsp:cNvPr id="0" name=""/>
        <dsp:cNvSpPr/>
      </dsp:nvSpPr>
      <dsp:spPr>
        <a:xfrm>
          <a:off x="2135" y="160798"/>
          <a:ext cx="1900571" cy="760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Ascii encode</a:t>
          </a:r>
          <a:endParaRPr lang="en-US" sz="1700" kern="1200"/>
        </a:p>
      </dsp:txBody>
      <dsp:txXfrm>
        <a:off x="382249" y="160798"/>
        <a:ext cx="1140343" cy="760228"/>
      </dsp:txXfrm>
    </dsp:sp>
    <dsp:sp modelId="{15595319-33A2-42C5-B76C-C5BA37A00777}">
      <dsp:nvSpPr>
        <dsp:cNvPr id="0" name=""/>
        <dsp:cNvSpPr/>
      </dsp:nvSpPr>
      <dsp:spPr>
        <a:xfrm>
          <a:off x="1712649" y="160798"/>
          <a:ext cx="1900571" cy="760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Nltk – word tokenize</a:t>
          </a:r>
          <a:endParaRPr lang="en-US" sz="1700" kern="1200"/>
        </a:p>
      </dsp:txBody>
      <dsp:txXfrm>
        <a:off x="2092763" y="160798"/>
        <a:ext cx="1140343" cy="760228"/>
      </dsp:txXfrm>
    </dsp:sp>
    <dsp:sp modelId="{AD020A1A-2464-4531-A909-D7FD264BF247}">
      <dsp:nvSpPr>
        <dsp:cNvPr id="0" name=""/>
        <dsp:cNvSpPr/>
      </dsp:nvSpPr>
      <dsp:spPr>
        <a:xfrm>
          <a:off x="3423164" y="160798"/>
          <a:ext cx="1900571" cy="760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latin typeface="Calibri Light" panose="020F0302020204030204"/>
            </a:rPr>
            <a:t>Nltk</a:t>
          </a: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–</a:t>
          </a:r>
          <a:r>
            <a:rPr lang="en-US" sz="1700" kern="1200">
              <a:latin typeface="Calibri Light" panose="020F0302020204030204"/>
            </a:rPr>
            <a:t> stop words remover</a:t>
          </a:r>
          <a:endParaRPr lang="en-US" sz="1700" kern="1200"/>
        </a:p>
      </dsp:txBody>
      <dsp:txXfrm>
        <a:off x="3803278" y="160798"/>
        <a:ext cx="1140343" cy="760228"/>
      </dsp:txXfrm>
    </dsp:sp>
    <dsp:sp modelId="{950F67BD-7F4C-4CF5-91BD-4D1C76BAE555}">
      <dsp:nvSpPr>
        <dsp:cNvPr id="0" name=""/>
        <dsp:cNvSpPr/>
      </dsp:nvSpPr>
      <dsp:spPr>
        <a:xfrm>
          <a:off x="5133678" y="160798"/>
          <a:ext cx="1900571" cy="760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Stemming</a:t>
          </a:r>
        </a:p>
      </dsp:txBody>
      <dsp:txXfrm>
        <a:off x="5513792" y="160798"/>
        <a:ext cx="1140343" cy="760228"/>
      </dsp:txXfrm>
    </dsp:sp>
    <dsp:sp modelId="{65C817D3-7E7F-4713-9E57-D998028CF7FA}">
      <dsp:nvSpPr>
        <dsp:cNvPr id="0" name=""/>
        <dsp:cNvSpPr/>
      </dsp:nvSpPr>
      <dsp:spPr>
        <a:xfrm>
          <a:off x="6844192" y="160798"/>
          <a:ext cx="1900571" cy="760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latin typeface="Calibri Light" panose="020F0302020204030204"/>
            </a:rPr>
            <a:t>Tf-idf</a:t>
          </a:r>
          <a:r>
            <a:rPr lang="en-US" sz="1700" kern="1200">
              <a:latin typeface="Calibri Light" panose="020F0302020204030204"/>
            </a:rPr>
            <a:t> vectorizer</a:t>
          </a:r>
        </a:p>
      </dsp:txBody>
      <dsp:txXfrm>
        <a:off x="7224306" y="160798"/>
        <a:ext cx="1140343" cy="760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5.sv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>
                <a:cs typeface="Calibri Light"/>
              </a:rPr>
              <a:t>Social Media Analytics for Accident Reports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>
                <a:ea typeface="+mn-lt"/>
                <a:cs typeface="+mn-lt"/>
              </a:rPr>
              <a:t>Pavan </a:t>
            </a:r>
            <a:r>
              <a:rPr lang="en-US" sz="1500" err="1">
                <a:ea typeface="+mn-lt"/>
                <a:cs typeface="+mn-lt"/>
              </a:rPr>
              <a:t>Achanta</a:t>
            </a:r>
            <a:r>
              <a:rPr lang="en-US" sz="1500">
                <a:ea typeface="+mn-lt"/>
                <a:cs typeface="+mn-lt"/>
              </a:rPr>
              <a:t> - pxa170230</a:t>
            </a:r>
            <a:endParaRPr lang="en-US" sz="1500"/>
          </a:p>
          <a:p>
            <a:pPr algn="l"/>
            <a:r>
              <a:rPr lang="en-US" sz="1500" err="1">
                <a:ea typeface="+mn-lt"/>
                <a:cs typeface="+mn-lt"/>
              </a:rPr>
              <a:t>Harichandana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Yeleswaram</a:t>
            </a:r>
            <a:r>
              <a:rPr lang="en-US" sz="1500">
                <a:ea typeface="+mn-lt"/>
                <a:cs typeface="+mn-lt"/>
              </a:rPr>
              <a:t> –yxh180027</a:t>
            </a:r>
          </a:p>
          <a:p>
            <a:pPr algn="l"/>
            <a:r>
              <a:rPr lang="en-US" sz="1500" err="1">
                <a:ea typeface="+mn-lt"/>
                <a:cs typeface="+mn-lt"/>
              </a:rPr>
              <a:t>Sahithi</a:t>
            </a:r>
            <a:r>
              <a:rPr lang="en-US" sz="1500">
                <a:ea typeface="+mn-lt"/>
                <a:cs typeface="+mn-lt"/>
              </a:rPr>
              <a:t> </a:t>
            </a:r>
            <a:r>
              <a:rPr lang="en-US" sz="1500" err="1">
                <a:ea typeface="+mn-lt"/>
                <a:cs typeface="+mn-lt"/>
              </a:rPr>
              <a:t>Mallavarapu</a:t>
            </a:r>
            <a:r>
              <a:rPr lang="en-US" sz="1500">
                <a:ea typeface="+mn-lt"/>
                <a:cs typeface="+mn-lt"/>
              </a:rPr>
              <a:t>- sxm180108</a:t>
            </a:r>
            <a:endParaRPr lang="en-US"/>
          </a:p>
          <a:p>
            <a:pPr algn="l"/>
            <a:r>
              <a:rPr lang="en-US" sz="1500" err="1">
                <a:ea typeface="+mn-lt"/>
                <a:cs typeface="+mn-lt"/>
              </a:rPr>
              <a:t>Chakriramoj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Sandireddy</a:t>
            </a:r>
            <a:r>
              <a:rPr lang="en-US" sz="1500">
                <a:ea typeface="+mn-lt"/>
                <a:cs typeface="+mn-lt"/>
              </a:rPr>
              <a:t> - cxs180003</a:t>
            </a:r>
            <a:endParaRPr lang="en-US" sz="1500"/>
          </a:p>
          <a:p>
            <a:pPr algn="l"/>
            <a:r>
              <a:rPr lang="en-US" sz="1500" err="1">
                <a:ea typeface="+mn-lt"/>
                <a:cs typeface="+mn-lt"/>
              </a:rPr>
              <a:t>Axat</a:t>
            </a:r>
            <a:r>
              <a:rPr lang="en-US" sz="1500">
                <a:ea typeface="+mn-lt"/>
                <a:cs typeface="+mn-lt"/>
              </a:rPr>
              <a:t> Chaudhari - akc170000</a:t>
            </a:r>
            <a:endParaRPr lang="en-US" sz="1500">
              <a:cs typeface="Calibri" panose="020F050202020403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26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417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410E-5DFE-4AA7-99F6-87DEF55CB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17" b="7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30108-6892-4463-9CCB-C04F635F41A3}"/>
              </a:ext>
            </a:extLst>
          </p:cNvPr>
          <p:cNvSpPr txBox="1"/>
          <p:nvPr/>
        </p:nvSpPr>
        <p:spPr>
          <a:xfrm>
            <a:off x="313385" y="3175038"/>
            <a:ext cx="1270205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cs typeface="Calibri"/>
              </a:rPr>
              <a:t>Twitter + Kafka</a:t>
            </a: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D7C9CE1-5FAF-4316-A9F4-702907CD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22" y="3027085"/>
            <a:ext cx="1371600" cy="10127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7FA87BD-1599-4F4E-8971-D0E0A9C5D13B}"/>
              </a:ext>
            </a:extLst>
          </p:cNvPr>
          <p:cNvSpPr/>
          <p:nvPr/>
        </p:nvSpPr>
        <p:spPr>
          <a:xfrm>
            <a:off x="1676727" y="3291996"/>
            <a:ext cx="979714" cy="486228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35DBB4-5E57-4275-BC8E-D5785D58402C}"/>
              </a:ext>
            </a:extLst>
          </p:cNvPr>
          <p:cNvSpPr/>
          <p:nvPr/>
        </p:nvSpPr>
        <p:spPr>
          <a:xfrm>
            <a:off x="5084261" y="3286629"/>
            <a:ext cx="518222" cy="486228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0C79F7-A26E-45C7-88C3-93A84F4679E2}"/>
              </a:ext>
            </a:extLst>
          </p:cNvPr>
          <p:cNvSpPr/>
          <p:nvPr/>
        </p:nvSpPr>
        <p:spPr>
          <a:xfrm>
            <a:off x="4674224" y="3407802"/>
            <a:ext cx="321972" cy="236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CC718-49A7-46EE-9598-97D6F0A90DE9}"/>
              </a:ext>
            </a:extLst>
          </p:cNvPr>
          <p:cNvSpPr/>
          <p:nvPr/>
        </p:nvSpPr>
        <p:spPr>
          <a:xfrm>
            <a:off x="4250294" y="3407802"/>
            <a:ext cx="321972" cy="236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08183-500B-4BC2-B9C7-609E3A1CD4D1}"/>
              </a:ext>
            </a:extLst>
          </p:cNvPr>
          <p:cNvSpPr txBox="1"/>
          <p:nvPr/>
        </p:nvSpPr>
        <p:spPr>
          <a:xfrm>
            <a:off x="5851300" y="3028419"/>
            <a:ext cx="1270205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cs typeface="Calibri"/>
              </a:rPr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F1183-5E64-46A7-9A67-F0C0AA18F9C4}"/>
              </a:ext>
            </a:extLst>
          </p:cNvPr>
          <p:cNvSpPr txBox="1"/>
          <p:nvPr/>
        </p:nvSpPr>
        <p:spPr>
          <a:xfrm>
            <a:off x="5738610" y="3581137"/>
            <a:ext cx="1495585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cs typeface="Calibri"/>
              </a:rPr>
              <a:t>Geolocation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8F703B-7DE3-4EE7-A0C0-CC48AE2ADE04}"/>
              </a:ext>
            </a:extLst>
          </p:cNvPr>
          <p:cNvSpPr/>
          <p:nvPr/>
        </p:nvSpPr>
        <p:spPr>
          <a:xfrm>
            <a:off x="8384471" y="3259798"/>
            <a:ext cx="518222" cy="486228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9D21B5-CC9E-4F0B-A286-72D250ADCFA2}"/>
              </a:ext>
            </a:extLst>
          </p:cNvPr>
          <p:cNvSpPr/>
          <p:nvPr/>
        </p:nvSpPr>
        <p:spPr>
          <a:xfrm>
            <a:off x="7974435" y="3380971"/>
            <a:ext cx="321972" cy="236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31D843-F75A-4AA2-8E3F-A9C17BBFAEA2}"/>
              </a:ext>
            </a:extLst>
          </p:cNvPr>
          <p:cNvSpPr/>
          <p:nvPr/>
        </p:nvSpPr>
        <p:spPr>
          <a:xfrm>
            <a:off x="7550505" y="3380971"/>
            <a:ext cx="321972" cy="236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E805F43-813C-4212-9B12-BACF5436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597" y="3133706"/>
            <a:ext cx="1541172" cy="805237"/>
          </a:xfrm>
          <a:prstGeom prst="rect">
            <a:avLst/>
          </a:prstGeom>
        </p:spPr>
      </p:pic>
      <p:pic>
        <p:nvPicPr>
          <p:cNvPr id="22" name="Graphic 22" descr="Earth Globe   Asia">
            <a:extLst>
              <a:ext uri="{FF2B5EF4-FFF2-40B4-BE49-F238E27FC236}">
                <a16:creationId xmlns:a16="http://schemas.microsoft.com/office/drawing/2014/main" id="{8964FD8F-165A-4058-87A9-1DA6C6EDB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885" y="95411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26C357-B426-449F-94B6-80D3CF2ADB48}"/>
              </a:ext>
            </a:extLst>
          </p:cNvPr>
          <p:cNvSpPr txBox="1"/>
          <p:nvPr/>
        </p:nvSpPr>
        <p:spPr>
          <a:xfrm>
            <a:off x="8480737" y="1822756"/>
            <a:ext cx="2434669" cy="70788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cs typeface="Calibri"/>
              </a:rPr>
              <a:t>Kibana - Geolocation</a:t>
            </a:r>
          </a:p>
          <a:p>
            <a:pPr algn="ctr"/>
            <a:r>
              <a:rPr lang="en-US" sz="2000">
                <a:cs typeface="Calibri"/>
              </a:rPr>
              <a:t>Visualization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291E912-A328-49C3-8EE7-8619D026132E}"/>
              </a:ext>
            </a:extLst>
          </p:cNvPr>
          <p:cNvSpPr/>
          <p:nvPr/>
        </p:nvSpPr>
        <p:spPr>
          <a:xfrm>
            <a:off x="9457084" y="2668802"/>
            <a:ext cx="482957" cy="407831"/>
          </a:xfrm>
          <a:prstGeom prst="up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313D4-00D8-43A8-A183-9CE792D223A1}"/>
              </a:ext>
            </a:extLst>
          </p:cNvPr>
          <p:cNvSpPr txBox="1"/>
          <p:nvPr/>
        </p:nvSpPr>
        <p:spPr>
          <a:xfrm>
            <a:off x="211428" y="409977"/>
            <a:ext cx="4353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cs typeface="Calibri"/>
              </a:rPr>
              <a:t>Architecture</a:t>
            </a:r>
          </a:p>
        </p:txBody>
      </p:sp>
      <p:graphicFrame>
        <p:nvGraphicFramePr>
          <p:cNvPr id="4" name="Diagram 14">
            <a:extLst>
              <a:ext uri="{FF2B5EF4-FFF2-40B4-BE49-F238E27FC236}">
                <a16:creationId xmlns:a16="http://schemas.microsoft.com/office/drawing/2014/main" id="{68033CB8-4A38-40DE-BD90-0AC9BBC44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743570"/>
              </p:ext>
            </p:extLst>
          </p:nvPr>
        </p:nvGraphicFramePr>
        <p:xfrm>
          <a:off x="837128" y="5007735"/>
          <a:ext cx="8746900" cy="108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14FB838C-369A-450C-BF3C-5639DFEAC9A8}"/>
              </a:ext>
            </a:extLst>
          </p:cNvPr>
          <p:cNvCxnSpPr/>
          <p:nvPr/>
        </p:nvCxnSpPr>
        <p:spPr>
          <a:xfrm flipH="1">
            <a:off x="4829980" y="3985340"/>
            <a:ext cx="3219" cy="9626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9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DC313D4-00D8-43A8-A183-9CE792D223A1}"/>
              </a:ext>
            </a:extLst>
          </p:cNvPr>
          <p:cNvSpPr txBox="1"/>
          <p:nvPr/>
        </p:nvSpPr>
        <p:spPr>
          <a:xfrm>
            <a:off x="211428" y="409977"/>
            <a:ext cx="4353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Models &amp;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303B-F968-4C5A-82F8-317A7632B785}"/>
              </a:ext>
            </a:extLst>
          </p:cNvPr>
          <p:cNvSpPr txBox="1"/>
          <p:nvPr/>
        </p:nvSpPr>
        <p:spPr>
          <a:xfrm>
            <a:off x="210207" y="1413641"/>
            <a:ext cx="957492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Multilayer Perceptron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Accuracy – 82.35 %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Multinomial Naïve Bayes</a:t>
            </a: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>
                <a:cs typeface="Calibri" panose="020F0502020204030204"/>
              </a:rPr>
              <a:t>Accuracy – 90.4 %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76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1EE27E2-43A1-47B4-8446-4D871CB9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DF325-46B5-4F17-9754-4E977625074D}"/>
              </a:ext>
            </a:extLst>
          </p:cNvPr>
          <p:cNvSpPr txBox="1"/>
          <p:nvPr/>
        </p:nvSpPr>
        <p:spPr>
          <a:xfrm>
            <a:off x="249528" y="117877"/>
            <a:ext cx="4353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Models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69850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A9AE91DE-D38B-4D6D-B286-CA146F276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73815-35D3-41E6-9294-151E8B94DF83}"/>
              </a:ext>
            </a:extLst>
          </p:cNvPr>
          <p:cNvSpPr txBox="1"/>
          <p:nvPr/>
        </p:nvSpPr>
        <p:spPr>
          <a:xfrm>
            <a:off x="304800" y="165100"/>
            <a:ext cx="3263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Kibana Visualization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DC313D4-00D8-43A8-A183-9CE792D223A1}"/>
              </a:ext>
            </a:extLst>
          </p:cNvPr>
          <p:cNvSpPr txBox="1"/>
          <p:nvPr/>
        </p:nvSpPr>
        <p:spPr>
          <a:xfrm>
            <a:off x="211428" y="409977"/>
            <a:ext cx="4353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cs typeface="Calibri"/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303B-F968-4C5A-82F8-317A7632B785}"/>
              </a:ext>
            </a:extLst>
          </p:cNvPr>
          <p:cNvSpPr txBox="1"/>
          <p:nvPr/>
        </p:nvSpPr>
        <p:spPr>
          <a:xfrm>
            <a:off x="210207" y="1413641"/>
            <a:ext cx="9574924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Collect training data</a:t>
            </a:r>
          </a:p>
          <a:p>
            <a:pPr marL="285750" indent="-285750">
              <a:lnSpc>
                <a:spcPct val="250000"/>
              </a:lnSpc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Real time data for testing is not a good representative of real accidents</a:t>
            </a:r>
          </a:p>
          <a:p>
            <a:pPr marL="285750" indent="-285750">
              <a:lnSpc>
                <a:spcPct val="250000"/>
              </a:lnSpc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07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DC25E-51E9-4519-AB57-BC0911BD483A}"/>
              </a:ext>
            </a:extLst>
          </p:cNvPr>
          <p:cNvSpPr txBox="1"/>
          <p:nvPr/>
        </p:nvSpPr>
        <p:spPr>
          <a:xfrm>
            <a:off x="211428" y="409977"/>
            <a:ext cx="4353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Future Work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16A9D-BAB8-4DB5-BD9E-C3BE9383CC0E}"/>
              </a:ext>
            </a:extLst>
          </p:cNvPr>
          <p:cNvSpPr txBox="1"/>
          <p:nvPr/>
        </p:nvSpPr>
        <p:spPr>
          <a:xfrm>
            <a:off x="210207" y="1413641"/>
            <a:ext cx="9574924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Predicting severity of the accidents</a:t>
            </a:r>
          </a:p>
          <a:p>
            <a:pPr marL="285750" indent="-285750">
              <a:lnSpc>
                <a:spcPct val="250000"/>
              </a:lnSpc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Extracting accident location from the tweet text</a:t>
            </a:r>
            <a:endParaRPr lang="en-US"/>
          </a:p>
          <a:p>
            <a:pPr marL="285750" indent="-285750">
              <a:lnSpc>
                <a:spcPct val="250000"/>
              </a:lnSpc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41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DC313D4-00D8-43A8-A183-9CE792D223A1}"/>
              </a:ext>
            </a:extLst>
          </p:cNvPr>
          <p:cNvSpPr txBox="1"/>
          <p:nvPr/>
        </p:nvSpPr>
        <p:spPr>
          <a:xfrm>
            <a:off x="211428" y="409977"/>
            <a:ext cx="4353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cs typeface="Calibri"/>
              </a:rPr>
              <a:t>Contributions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303B-F968-4C5A-82F8-317A7632B785}"/>
              </a:ext>
            </a:extLst>
          </p:cNvPr>
          <p:cNvSpPr txBox="1"/>
          <p:nvPr/>
        </p:nvSpPr>
        <p:spPr>
          <a:xfrm>
            <a:off x="210207" y="1413641"/>
            <a:ext cx="9574924" cy="1851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Pavan </a:t>
            </a:r>
            <a:r>
              <a:rPr lang="en-US" err="1">
                <a:ea typeface="+mn-lt"/>
                <a:cs typeface="+mn-lt"/>
              </a:rPr>
              <a:t>Achanta</a:t>
            </a:r>
            <a:r>
              <a:rPr lang="en-US">
                <a:ea typeface="+mn-lt"/>
                <a:cs typeface="+mn-lt"/>
              </a:rPr>
              <a:t> - Model pipeline for train and test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Harichandana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Yeleswaram</a:t>
            </a:r>
            <a:r>
              <a:rPr lang="en-US">
                <a:ea typeface="+mn-lt"/>
                <a:cs typeface="+mn-lt"/>
              </a:rPr>
              <a:t> -  Model pipeline for train and test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Axat</a:t>
            </a:r>
            <a:r>
              <a:rPr lang="en-US">
                <a:ea typeface="+mn-lt"/>
                <a:cs typeface="+mn-lt"/>
              </a:rPr>
              <a:t> Chaudhari -  Kafka setup and spark streaming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Sahithi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Mallavarapu</a:t>
            </a:r>
            <a:r>
              <a:rPr lang="en-US">
                <a:ea typeface="+mn-lt"/>
                <a:cs typeface="+mn-lt"/>
              </a:rPr>
              <a:t> - Kibana visualization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Chakriramoj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Sandireddy</a:t>
            </a:r>
            <a:r>
              <a:rPr lang="en-US">
                <a:ea typeface="+mn-lt"/>
                <a:cs typeface="+mn-lt"/>
              </a:rPr>
              <a:t> -  Data collection and twitter streaming</a:t>
            </a:r>
          </a:p>
        </p:txBody>
      </p:sp>
    </p:spTree>
    <p:extLst>
      <p:ext uri="{BB962C8B-B14F-4D97-AF65-F5344CB8AC3E}">
        <p14:creationId xmlns:p14="http://schemas.microsoft.com/office/powerpoint/2010/main" val="310701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3303B-F968-4C5A-82F8-317A7632B785}"/>
              </a:ext>
            </a:extLst>
          </p:cNvPr>
          <p:cNvSpPr txBox="1"/>
          <p:nvPr/>
        </p:nvSpPr>
        <p:spPr>
          <a:xfrm>
            <a:off x="2560601" y="3043718"/>
            <a:ext cx="707427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ea typeface="+mn-lt"/>
                <a:cs typeface="+mn-lt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Social Media Analytics for Accident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2019-12-07T17:20:27Z</dcterms:created>
  <dcterms:modified xsi:type="dcterms:W3CDTF">2019-12-10T04:49:52Z</dcterms:modified>
</cp:coreProperties>
</file>