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8" r:id="rId8"/>
    <p:sldId id="261" r:id="rId9"/>
    <p:sldId id="262" r:id="rId10"/>
    <p:sldId id="263" r:id="rId11"/>
    <p:sldId id="264" r:id="rId12"/>
    <p:sldId id="265" r:id="rId13"/>
    <p:sldId id="267" r:id="rId14"/>
    <p:sldId id="266"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9A102C-70EF-4366-A6A6-13678A0D4103}" v="81" dt="2024-07-08T15:41:21.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2" d="100"/>
          <a:sy n="82" d="100"/>
        </p:scale>
        <p:origin x="55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159835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chantaprasanna2004/cybersecurit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66829"/>
            <a:ext cx="10993549" cy="1362949"/>
          </a:xfrm>
        </p:spPr>
        <p:txBody>
          <a:bodyPr>
            <a:normAutofit fontScale="90000"/>
          </a:bodyPr>
          <a:lstStyle/>
          <a:p>
            <a:r>
              <a:rPr lang="en-US" b="1" dirty="0">
                <a:latin typeface="Bodoni MT Black" panose="02070A03080606020203" pitchFamily="18" charset="0"/>
              </a:rPr>
              <a:t>Secure Image-in-Image Steganography for Enhanced Data Concealment</a:t>
            </a:r>
            <a:endParaRPr lang="en-IN" sz="3600" b="1" dirty="0">
              <a:latin typeface="Bodoni MT Black" panose="02070A03080606020203"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144411"/>
            <a:ext cx="10993546" cy="819268"/>
          </a:xfrm>
        </p:spPr>
        <p:txBody>
          <a:bodyPr>
            <a:normAutofit lnSpcReduction="10000"/>
          </a:bodyPr>
          <a:lstStyle/>
          <a:p>
            <a:r>
              <a:rPr lang="en-GB" dirty="0" err="1" smtClean="0"/>
              <a:t>Achanta</a:t>
            </a:r>
            <a:r>
              <a:rPr lang="en-GB" dirty="0" smtClean="0"/>
              <a:t> </a:t>
            </a:r>
            <a:r>
              <a:rPr lang="en-GB" dirty="0" err="1" smtClean="0"/>
              <a:t>prasanna</a:t>
            </a:r>
            <a:endParaRPr lang="en-GB" dirty="0"/>
          </a:p>
          <a:p>
            <a:r>
              <a:rPr lang="en-GB" cap="none" dirty="0"/>
              <a:t>22h41a0562prasanna@gmail.com</a:t>
            </a:r>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320143"/>
            <a:ext cx="11260667" cy="307219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b="1" dirty="0"/>
              <a:t>Results</a:t>
            </a: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166327"/>
            <a:ext cx="11029615" cy="5047861"/>
          </a:xfrm>
        </p:spPr>
        <p:txBody>
          <a:bodyPr>
            <a:normAutofit/>
          </a:bodyPr>
          <a:lstStyle/>
          <a:p>
            <a:pPr>
              <a:buClr>
                <a:schemeClr val="tx1"/>
              </a:buClr>
              <a:buFont typeface="Wingdings" panose="05000000000000000000" pitchFamily="2" charset="2"/>
              <a:buChar char="Ø"/>
            </a:pPr>
            <a:r>
              <a:rPr lang="en-US" sz="1800" dirty="0"/>
              <a:t>The steganography project demonstrated remarkable success in hiding and retrieving textual data within a digital image. </a:t>
            </a:r>
            <a:endParaRPr lang="en-US" sz="1800" dirty="0" smtClean="0"/>
          </a:p>
          <a:p>
            <a:pPr>
              <a:buClr>
                <a:schemeClr val="tx1"/>
              </a:buClr>
              <a:buFont typeface="Wingdings" panose="05000000000000000000" pitchFamily="2" charset="2"/>
              <a:buChar char="Ø"/>
            </a:pPr>
            <a:r>
              <a:rPr lang="en-US" sz="1800" dirty="0" smtClean="0"/>
              <a:t>Quantitative </a:t>
            </a:r>
            <a:r>
              <a:rPr lang="en-US" sz="1800" dirty="0"/>
              <a:t>analysis revealed that the original and modified (</a:t>
            </a:r>
            <a:r>
              <a:rPr lang="en-US" sz="1800" dirty="0" err="1"/>
              <a:t>stego</a:t>
            </a:r>
            <a:r>
              <a:rPr lang="en-US" sz="1800" dirty="0"/>
              <a:t>) images were visually indistinguishable to the human eye, indicating that the method introduced minimal distortion. </a:t>
            </a:r>
            <a:endParaRPr lang="en-US" sz="1800" dirty="0" smtClean="0"/>
          </a:p>
          <a:p>
            <a:pPr>
              <a:buClr>
                <a:schemeClr val="tx1"/>
              </a:buClr>
              <a:buFont typeface="Wingdings" panose="05000000000000000000" pitchFamily="2" charset="2"/>
              <a:buChar char="Ø"/>
            </a:pPr>
            <a:r>
              <a:rPr lang="en-US" sz="1800" dirty="0" smtClean="0"/>
              <a:t>A </a:t>
            </a:r>
            <a:r>
              <a:rPr lang="en-US" sz="1800" dirty="0"/>
              <a:t>detailed comparison of pixel values confirmed that only the least significant bits were altered, ensuring the visual integrity of the image was preserved. </a:t>
            </a:r>
            <a:endParaRPr lang="en-US" sz="1800" dirty="0" smtClean="0"/>
          </a:p>
          <a:p>
            <a:pPr>
              <a:buClr>
                <a:schemeClr val="tx1"/>
              </a:buClr>
              <a:buFont typeface="Wingdings" panose="05000000000000000000" pitchFamily="2" charset="2"/>
              <a:buChar char="Ø"/>
            </a:pPr>
            <a:r>
              <a:rPr lang="en-US" sz="1800" dirty="0" smtClean="0"/>
              <a:t>Qualitative </a:t>
            </a:r>
            <a:r>
              <a:rPr lang="en-US" sz="1800" dirty="0"/>
              <a:t>feedback was overwhelmingly positive, as the hidden data was accurately and completely extracted without any loss or corruption, validating the robustness of the technique. </a:t>
            </a:r>
            <a:endParaRPr lang="en-US" sz="1800" dirty="0" smtClean="0"/>
          </a:p>
          <a:p>
            <a:pPr>
              <a:buClr>
                <a:schemeClr val="tx1"/>
              </a:buClr>
              <a:buFont typeface="Wingdings" panose="05000000000000000000" pitchFamily="2" charset="2"/>
              <a:buChar char="Ø"/>
            </a:pPr>
            <a:r>
              <a:rPr lang="en-US" sz="1800" dirty="0" smtClean="0"/>
              <a:t>This </a:t>
            </a:r>
            <a:r>
              <a:rPr lang="en-US" sz="1800" dirty="0"/>
              <a:t>project underscored the potential of steganography for secure and discreet data transmission, providing a practical and effective solution for scenarios where confidentiality is paramount. </a:t>
            </a:r>
            <a:endParaRPr lang="en-US" sz="1800" dirty="0" smtClean="0"/>
          </a:p>
          <a:p>
            <a:pPr>
              <a:buClr>
                <a:schemeClr val="tx1"/>
              </a:buClr>
              <a:buFont typeface="Wingdings" panose="05000000000000000000" pitchFamily="2" charset="2"/>
              <a:buChar char="Ø"/>
            </a:pPr>
            <a:r>
              <a:rPr lang="en-US" sz="1800" dirty="0" smtClean="0"/>
              <a:t>Additionally</a:t>
            </a:r>
            <a:r>
              <a:rPr lang="en-US" sz="1800" dirty="0"/>
              <a:t>, the ease of use and implementation highlights its viability for various applications in digital communications and data security.</a:t>
            </a:r>
            <a:endParaRPr lang="en-US" sz="1800" dirty="0"/>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111412" y="2202024"/>
            <a:ext cx="7891004" cy="2388637"/>
          </a:xfrm>
        </p:spPr>
        <p:txBody>
          <a:bodyPr>
            <a:normAutofit/>
          </a:bodyPr>
          <a:lstStyle/>
          <a:p>
            <a:pPr marL="0" indent="0">
              <a:buNone/>
            </a:pPr>
            <a:r>
              <a:rPr lang="en-US" sz="2400" dirty="0" smtClean="0">
                <a:hlinkClick r:id="rId3"/>
              </a:rPr>
              <a:t>https://github.com/achantaprasanna2004/cybersecurity</a:t>
            </a:r>
            <a:endParaRPr lang="en-US" sz="2400" dirty="0"/>
          </a:p>
        </p:txBody>
      </p:sp>
    </p:spTree>
    <p:extLst>
      <p:ext uri="{BB962C8B-B14F-4D97-AF65-F5344CB8AC3E}">
        <p14:creationId xmlns:p14="http://schemas.microsoft.com/office/powerpoint/2010/main" val="95858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C8F4-07B2-59E0-8C8C-AA0B4E941A04}"/>
              </a:ext>
            </a:extLst>
          </p:cNvPr>
          <p:cNvSpPr>
            <a:spLocks noGrp="1"/>
          </p:cNvSpPr>
          <p:nvPr>
            <p:ph type="title"/>
          </p:nvPr>
        </p:nvSpPr>
        <p:spPr>
          <a:xfrm>
            <a:off x="575894" y="2775858"/>
            <a:ext cx="11029616" cy="1589313"/>
          </a:xfrm>
        </p:spPr>
        <p:txBody>
          <a:bodyPr>
            <a:noAutofit/>
          </a:bodyPr>
          <a:lstStyle/>
          <a:p>
            <a:r>
              <a:rPr lang="en-IN" sz="9600" dirty="0"/>
              <a:t>         THE END</a:t>
            </a:r>
          </a:p>
        </p:txBody>
      </p:sp>
    </p:spTree>
    <p:extLst>
      <p:ext uri="{BB962C8B-B14F-4D97-AF65-F5344CB8AC3E}">
        <p14:creationId xmlns:p14="http://schemas.microsoft.com/office/powerpoint/2010/main" val="324337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23928"/>
            <a:ext cx="11029616" cy="1188720"/>
          </a:xfrm>
        </p:spPr>
        <p:txBody>
          <a:bodyPr>
            <a:normAutofit/>
          </a:bodyPr>
          <a:lstStyle/>
          <a:p>
            <a:r>
              <a:rPr lang="en-GB" b="1" dirty="0"/>
              <a:t>PROJECT TITLE/Problem Statement</a:t>
            </a:r>
            <a:br>
              <a:rPr lang="en-GB" b="1" dirty="0"/>
            </a:b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24544" y="1912648"/>
            <a:ext cx="11029616" cy="3954752"/>
          </a:xfrm>
        </p:spPr>
        <p:txBody>
          <a:bodyPr>
            <a:normAutofit fontScale="92500" lnSpcReduction="10000"/>
          </a:bodyPr>
          <a:lstStyle/>
          <a:p>
            <a:pPr>
              <a:buClrTx/>
              <a:buFont typeface="Wingdings" panose="05000000000000000000" pitchFamily="2" charset="2"/>
              <a:buChar char="Ø"/>
            </a:pPr>
            <a:r>
              <a:rPr lang="en-US" sz="2000" b="1" dirty="0">
                <a:solidFill>
                  <a:schemeClr val="tx1"/>
                </a:solidFill>
              </a:rPr>
              <a:t>Vulnerability to Steganalysis</a:t>
            </a:r>
            <a:r>
              <a:rPr lang="en-US" sz="1800" dirty="0">
                <a:solidFill>
                  <a:schemeClr val="tx1"/>
                </a:solidFill>
              </a:rPr>
              <a:t>: Advances in steganalysis techniques can detect the presence of hidden data. Statistical analysis and machine learning can reveal patterns or anomalies indicating steganographic content.</a:t>
            </a:r>
          </a:p>
          <a:p>
            <a:pPr>
              <a:buClrTx/>
              <a:buFont typeface="Wingdings" panose="05000000000000000000" pitchFamily="2" charset="2"/>
              <a:buChar char="Ø"/>
            </a:pPr>
            <a:r>
              <a:rPr lang="en-US" sz="2000" b="1" dirty="0">
                <a:solidFill>
                  <a:schemeClr val="tx1"/>
                </a:solidFill>
              </a:rPr>
              <a:t>Balancing Capacity and Imperceptibility:</a:t>
            </a:r>
            <a:r>
              <a:rPr lang="en-US" sz="1800" dirty="0">
                <a:solidFill>
                  <a:schemeClr val="tx1"/>
                </a:solidFill>
              </a:rPr>
              <a:t> The amount of data that can be hidden within a cover medium is often limited. Increasing the payload can lead to noticeable changes in the cover </a:t>
            </a:r>
            <a:r>
              <a:rPr lang="en-US" sz="1800" dirty="0" smtClean="0">
                <a:solidFill>
                  <a:schemeClr val="tx1"/>
                </a:solidFill>
              </a:rPr>
              <a:t>medium. Ensuring </a:t>
            </a:r>
            <a:r>
              <a:rPr lang="en-US" sz="1800" dirty="0">
                <a:solidFill>
                  <a:schemeClr val="tx1"/>
                </a:solidFill>
              </a:rPr>
              <a:t>the hidden data does not alter the visual or audible quality of the cover medium is crucial. Even slight distortions can make the hidden data detectable.</a:t>
            </a:r>
            <a:endParaRPr lang="en-US" sz="1800" dirty="0" smtClean="0">
              <a:solidFill>
                <a:schemeClr val="tx1"/>
              </a:solidFill>
            </a:endParaRPr>
          </a:p>
          <a:p>
            <a:pPr>
              <a:buClrTx/>
              <a:buFont typeface="Wingdings" panose="05000000000000000000" pitchFamily="2" charset="2"/>
              <a:buChar char="Ø"/>
            </a:pPr>
            <a:r>
              <a:rPr lang="en-US" sz="2000" b="1" dirty="0" smtClean="0">
                <a:solidFill>
                  <a:schemeClr val="tx1"/>
                </a:solidFill>
              </a:rPr>
              <a:t>Misuse</a:t>
            </a:r>
            <a:r>
              <a:rPr lang="en-US" sz="1800" dirty="0">
                <a:solidFill>
                  <a:schemeClr val="tx1"/>
                </a:solidFill>
              </a:rPr>
              <a:t>: </a:t>
            </a:r>
            <a:r>
              <a:rPr lang="en-US" sz="1800" dirty="0">
                <a:solidFill>
                  <a:schemeClr val="tx1"/>
                </a:solidFill>
              </a:rPr>
              <a:t>Steganography can be used for malicious purposes, such as hiding illegal content or communication between criminals</a:t>
            </a:r>
            <a:r>
              <a:rPr lang="en-US" sz="1800" dirty="0" smtClean="0">
                <a:solidFill>
                  <a:schemeClr val="tx1"/>
                </a:solidFill>
              </a:rPr>
              <a:t>.</a:t>
            </a:r>
          </a:p>
          <a:p>
            <a:pPr>
              <a:buClrTx/>
              <a:buFont typeface="Wingdings" panose="05000000000000000000" pitchFamily="2" charset="2"/>
              <a:buChar char="Ø"/>
            </a:pPr>
            <a:r>
              <a:rPr lang="en-US" sz="2000" b="1" dirty="0">
                <a:solidFill>
                  <a:schemeClr val="tx1"/>
                </a:solidFill>
              </a:rPr>
              <a:t>Quality vs. Security: </a:t>
            </a:r>
            <a:r>
              <a:rPr lang="en-US" sz="1800" dirty="0">
                <a:solidFill>
                  <a:schemeClr val="tx1"/>
                </a:solidFill>
              </a:rPr>
              <a:t>Enhancing the security of the hidden data often comes at the cost of reducing the capacity or imperceptibility.</a:t>
            </a:r>
            <a:endParaRPr lang="en-US" sz="1800" dirty="0" smtClean="0">
              <a:solidFill>
                <a:schemeClr val="tx1"/>
              </a:solidFill>
            </a:endParaRPr>
          </a:p>
          <a:p>
            <a:pPr>
              <a:buClrTx/>
              <a:buFont typeface="Wingdings" panose="05000000000000000000" pitchFamily="2" charset="2"/>
              <a:buChar char="Ø"/>
            </a:pPr>
            <a:r>
              <a:rPr lang="en-US" sz="2000" b="1" dirty="0" smtClean="0">
                <a:solidFill>
                  <a:schemeClr val="tx1"/>
                </a:solidFill>
              </a:rPr>
              <a:t>Fidelity </a:t>
            </a:r>
            <a:r>
              <a:rPr lang="en-US" sz="2000" b="1" dirty="0">
                <a:solidFill>
                  <a:schemeClr val="tx1"/>
                </a:solidFill>
              </a:rPr>
              <a:t>Loss</a:t>
            </a:r>
            <a:r>
              <a:rPr lang="en-US" sz="1800" dirty="0">
                <a:solidFill>
                  <a:schemeClr val="tx1"/>
                </a:solidFill>
              </a:rPr>
              <a:t>: In some cases, even small changes can degrade the quality of the cover medium, especially in sensitive applications like medical imaging or high-fidelity audio.</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30148"/>
            <a:ext cx="11029616" cy="1188720"/>
          </a:xfrm>
        </p:spPr>
        <p:txBody>
          <a:bodyPr anchor="ctr"/>
          <a:lstStyle/>
          <a:p>
            <a:r>
              <a:rPr lang="en-US" b="1"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Autofit/>
          </a:bodyPr>
          <a:lstStyle/>
          <a:p>
            <a:pPr>
              <a:buClr>
                <a:schemeClr val="tx1"/>
              </a:buClr>
              <a:buFont typeface="Wingdings" panose="05000000000000000000" pitchFamily="2" charset="2"/>
              <a:buChar char="Ø"/>
            </a:pPr>
            <a:r>
              <a:rPr lang="en-GB" sz="1800" b="1" dirty="0">
                <a:solidFill>
                  <a:schemeClr val="tx1"/>
                </a:solidFill>
              </a:rPr>
              <a:t>PROBLEM STATEMENT</a:t>
            </a:r>
          </a:p>
          <a:p>
            <a:pPr>
              <a:buClr>
                <a:schemeClr val="tx1"/>
              </a:buClr>
              <a:buFont typeface="Wingdings" panose="05000000000000000000" pitchFamily="2" charset="2"/>
              <a:buChar char="Ø"/>
            </a:pPr>
            <a:r>
              <a:rPr lang="en-GB" sz="1800" b="1" dirty="0">
                <a:solidFill>
                  <a:schemeClr val="tx1"/>
                </a:solidFill>
              </a:rPr>
              <a:t>INTRODUCTION</a:t>
            </a:r>
          </a:p>
          <a:p>
            <a:pPr>
              <a:buClr>
                <a:schemeClr val="tx1"/>
              </a:buClr>
              <a:buFont typeface="Wingdings" panose="05000000000000000000" pitchFamily="2" charset="2"/>
              <a:buChar char="Ø"/>
            </a:pPr>
            <a:r>
              <a:rPr lang="en-US" sz="1800" b="1" dirty="0">
                <a:solidFill>
                  <a:schemeClr val="tx1"/>
                </a:solidFill>
              </a:rPr>
              <a:t>PROJECT  OVERVIEW</a:t>
            </a:r>
          </a:p>
          <a:p>
            <a:pPr>
              <a:buClr>
                <a:schemeClr val="tx1"/>
              </a:buClr>
              <a:buFont typeface="Wingdings" panose="05000000000000000000" pitchFamily="2" charset="2"/>
              <a:buChar char="Ø"/>
            </a:pPr>
            <a:r>
              <a:rPr lang="en-US" sz="1800" b="1" dirty="0">
                <a:solidFill>
                  <a:schemeClr val="tx1"/>
                </a:solidFill>
              </a:rPr>
              <a:t>WHO ARE THE END USERS OF THIS PROJECT?</a:t>
            </a:r>
          </a:p>
          <a:p>
            <a:pPr>
              <a:buClr>
                <a:schemeClr val="tx1"/>
              </a:buClr>
              <a:buFont typeface="Wingdings" panose="05000000000000000000" pitchFamily="2" charset="2"/>
              <a:buChar char="Ø"/>
            </a:pPr>
            <a:r>
              <a:rPr lang="en-US" sz="1800" b="1" dirty="0">
                <a:solidFill>
                  <a:schemeClr val="tx1"/>
                </a:solidFill>
              </a:rPr>
              <a:t>YOUR SOLUTION AND ITS VALUE PROPOSITION</a:t>
            </a:r>
          </a:p>
          <a:p>
            <a:pPr>
              <a:buClr>
                <a:schemeClr val="tx1"/>
              </a:buClr>
              <a:buFont typeface="Wingdings" panose="05000000000000000000" pitchFamily="2" charset="2"/>
              <a:buChar char="Ø"/>
            </a:pPr>
            <a:r>
              <a:rPr lang="en-US" sz="1800" b="1" dirty="0">
                <a:solidFill>
                  <a:schemeClr val="tx1"/>
                </a:solidFill>
              </a:rPr>
              <a:t>HOW DID YOU CUSTOMIZE THE PROJECT AND MAKE IT YOUR OWN</a:t>
            </a:r>
          </a:p>
          <a:p>
            <a:pPr>
              <a:buClr>
                <a:schemeClr val="tx1"/>
              </a:buClr>
              <a:buFont typeface="Wingdings" panose="05000000000000000000" pitchFamily="2" charset="2"/>
              <a:buChar char="Ø"/>
            </a:pPr>
            <a:r>
              <a:rPr lang="en-GB" sz="1800" b="1" dirty="0">
                <a:solidFill>
                  <a:schemeClr val="tx1"/>
                </a:solidFill>
              </a:rPr>
              <a:t>MODELLING</a:t>
            </a:r>
          </a:p>
          <a:p>
            <a:pPr>
              <a:buClr>
                <a:schemeClr val="tx1"/>
              </a:buClr>
              <a:buFont typeface="Wingdings" panose="05000000000000000000" pitchFamily="2" charset="2"/>
              <a:buChar char="Ø"/>
            </a:pPr>
            <a:r>
              <a:rPr lang="en-GB" sz="1800" b="1" dirty="0">
                <a:solidFill>
                  <a:schemeClr val="tx1"/>
                </a:solidFill>
              </a:rPr>
              <a:t>RESULTS</a:t>
            </a:r>
          </a:p>
          <a:p>
            <a:pPr>
              <a:buClr>
                <a:schemeClr val="tx1"/>
              </a:buClr>
              <a:buFont typeface="Wingdings" panose="05000000000000000000" pitchFamily="2" charset="2"/>
              <a:buChar char="Ø"/>
            </a:pPr>
            <a:r>
              <a:rPr lang="en-GB" sz="1800" b="1" dirty="0">
                <a:solidFill>
                  <a:schemeClr val="tx1"/>
                </a:solidFill>
              </a:rPr>
              <a:t>LINKS</a:t>
            </a:r>
            <a:r>
              <a:rPr lang="en-GB" sz="1800" dirty="0">
                <a:solidFill>
                  <a:schemeClr val="tx1"/>
                </a:solidFill>
              </a:rPr>
              <a:t/>
            </a:r>
            <a:br>
              <a:rPr lang="en-GB" sz="1800" dirty="0">
                <a:solidFill>
                  <a:schemeClr val="tx1"/>
                </a:solidFill>
              </a:rPr>
            </a:br>
            <a:endParaRPr lang="en-US" sz="18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9176" y="1632857"/>
            <a:ext cx="4432040" cy="4114801"/>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b="1" dirty="0"/>
              <a:t>INTRODUCTION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3688830"/>
          </a:xfrm>
        </p:spPr>
        <p:txBody>
          <a:bodyPr>
            <a:noAutofit/>
          </a:bodyPr>
          <a:lstStyle/>
          <a:p>
            <a:pPr>
              <a:buClr>
                <a:schemeClr val="tx1"/>
              </a:buClr>
              <a:buFont typeface="Wingdings" panose="05000000000000000000" pitchFamily="2" charset="2"/>
              <a:buChar char="Ø"/>
            </a:pPr>
            <a:r>
              <a:rPr lang="en-US" sz="1800" dirty="0">
                <a:solidFill>
                  <a:schemeClr val="tx1"/>
                </a:solidFill>
              </a:rPr>
              <a:t>Hiding data in an image using steganography is a technique that embeds secret information within the pixels of an image in such a way that the changes are imperceptible to the human eye.</a:t>
            </a:r>
          </a:p>
          <a:p>
            <a:pPr>
              <a:buClr>
                <a:schemeClr val="tx1"/>
              </a:buClr>
              <a:buFont typeface="Wingdings" panose="05000000000000000000" pitchFamily="2" charset="2"/>
              <a:buChar char="Ø"/>
            </a:pPr>
            <a:r>
              <a:rPr lang="en-US" sz="1800" dirty="0">
                <a:solidFill>
                  <a:schemeClr val="tx1"/>
                </a:solidFill>
              </a:rPr>
              <a:t> </a:t>
            </a:r>
            <a:r>
              <a:rPr lang="en-US" sz="1800" dirty="0">
                <a:solidFill>
                  <a:schemeClr val="tx1"/>
                </a:solidFill>
              </a:rPr>
              <a:t>Steganography, the practice of concealing information within other non-secret data, has traditionally been used for text and </a:t>
            </a:r>
            <a:r>
              <a:rPr lang="en-US" sz="1800" dirty="0" smtClean="0">
                <a:solidFill>
                  <a:schemeClr val="tx1"/>
                </a:solidFill>
              </a:rPr>
              <a:t>audio.</a:t>
            </a:r>
          </a:p>
          <a:p>
            <a:pPr>
              <a:buClr>
                <a:schemeClr val="tx1"/>
              </a:buClr>
              <a:buFont typeface="Wingdings" panose="05000000000000000000" pitchFamily="2" charset="2"/>
              <a:buChar char="Ø"/>
            </a:pPr>
            <a:r>
              <a:rPr lang="en-US" sz="1800" dirty="0" smtClean="0">
                <a:solidFill>
                  <a:schemeClr val="tx1"/>
                </a:solidFill>
              </a:rPr>
              <a:t>Unlike </a:t>
            </a:r>
            <a:r>
              <a:rPr lang="en-US" sz="1800" dirty="0">
                <a:solidFill>
                  <a:schemeClr val="tx1"/>
                </a:solidFill>
              </a:rPr>
              <a:t>traditional encryption, which makes data unreadable to outsiders, steganography conceals the very existence of the hidden message, making it a powerful tool for discreet information </a:t>
            </a:r>
            <a:r>
              <a:rPr lang="en-US" sz="1800" dirty="0" smtClean="0">
                <a:solidFill>
                  <a:schemeClr val="tx1"/>
                </a:solidFill>
              </a:rPr>
              <a:t>transfer.</a:t>
            </a:r>
          </a:p>
          <a:p>
            <a:pPr>
              <a:buClr>
                <a:schemeClr val="tx1"/>
              </a:buClr>
              <a:buFont typeface="Wingdings" panose="05000000000000000000" pitchFamily="2" charset="2"/>
              <a:buChar char="Ø"/>
            </a:pPr>
            <a:r>
              <a:rPr lang="en-US" sz="1800" dirty="0" smtClean="0">
                <a:solidFill>
                  <a:schemeClr val="tx1"/>
                </a:solidFill>
              </a:rPr>
              <a:t>This </a:t>
            </a:r>
            <a:r>
              <a:rPr lang="en-US" sz="1800" dirty="0">
                <a:solidFill>
                  <a:schemeClr val="tx1"/>
                </a:solidFill>
              </a:rPr>
              <a:t>project aims to extend the application of steganography to hide an entire image within another image. </a:t>
            </a:r>
            <a:endParaRPr lang="en-US" sz="1800" dirty="0" smtClean="0">
              <a:solidFill>
                <a:schemeClr val="tx1"/>
              </a:solidFill>
            </a:endParaRPr>
          </a:p>
          <a:p>
            <a:pPr>
              <a:buClr>
                <a:schemeClr val="tx1"/>
              </a:buClr>
              <a:buFont typeface="Wingdings" panose="05000000000000000000" pitchFamily="2" charset="2"/>
              <a:buChar char="Ø"/>
            </a:pPr>
            <a:r>
              <a:rPr lang="en-US" sz="1800" dirty="0" smtClean="0">
                <a:solidFill>
                  <a:schemeClr val="tx1"/>
                </a:solidFill>
              </a:rPr>
              <a:t>The </a:t>
            </a:r>
            <a:r>
              <a:rPr lang="en-US" sz="1800" dirty="0">
                <a:solidFill>
                  <a:schemeClr val="tx1"/>
                </a:solidFill>
              </a:rPr>
              <a:t>goal is to achieve a high level of security and imperceptibility, ensuring that the hidden image remains undetectable to human vision and resistant to various types of image processing attacks.</a:t>
            </a:r>
            <a:endParaRPr lang="en-US" sz="1800" dirty="0">
              <a:solidFill>
                <a:schemeClr val="tx1"/>
              </a:solidFill>
            </a:endParaRPr>
          </a:p>
        </p:txBody>
      </p:sp>
    </p:spTree>
    <p:extLst>
      <p:ext uri="{BB962C8B-B14F-4D97-AF65-F5344CB8AC3E}">
        <p14:creationId xmlns:p14="http://schemas.microsoft.com/office/powerpoint/2010/main" val="300244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b="1"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6388775" cy="4084474"/>
          </a:xfrm>
        </p:spPr>
        <p:txBody>
          <a:bodyPr>
            <a:noAutofit/>
          </a:bodyPr>
          <a:lstStyle/>
          <a:p>
            <a:pPr>
              <a:buClrTx/>
              <a:buFont typeface="Wingdings" panose="05000000000000000000" pitchFamily="2" charset="2"/>
              <a:buChar char="Ø"/>
            </a:pPr>
            <a:r>
              <a:rPr lang="en-US" sz="1800" dirty="0"/>
              <a:t>This project focuses on developing a sophisticated </a:t>
            </a:r>
            <a:r>
              <a:rPr lang="en-US" sz="1800" dirty="0" err="1"/>
              <a:t>steganographic</a:t>
            </a:r>
            <a:r>
              <a:rPr lang="en-US" sz="1800" dirty="0"/>
              <a:t> system capable of securely hiding one image within another image, ensuring that the hidden image remains undetectable to the human eye. </a:t>
            </a:r>
            <a:endParaRPr lang="en-US" sz="1800" dirty="0" smtClean="0"/>
          </a:p>
          <a:p>
            <a:pPr>
              <a:buClrTx/>
              <a:buFont typeface="Wingdings" panose="05000000000000000000" pitchFamily="2" charset="2"/>
              <a:buChar char="Ø"/>
            </a:pPr>
            <a:r>
              <a:rPr lang="en-US" sz="1800" dirty="0" smtClean="0"/>
              <a:t>The </a:t>
            </a:r>
            <a:r>
              <a:rPr lang="en-US" sz="1800" dirty="0"/>
              <a:t>system will implement and compare different algorithms to achieve optimal balance between security, capacity, and image quality. </a:t>
            </a:r>
            <a:endParaRPr lang="en-US" sz="1800" dirty="0" smtClean="0"/>
          </a:p>
          <a:p>
            <a:pPr>
              <a:buClrTx/>
              <a:buFont typeface="Wingdings" panose="05000000000000000000" pitchFamily="2" charset="2"/>
              <a:buChar char="Ø"/>
            </a:pPr>
            <a:r>
              <a:rPr lang="en-US" sz="1800" dirty="0" smtClean="0"/>
              <a:t>It </a:t>
            </a:r>
            <a:r>
              <a:rPr lang="en-US" sz="1800" dirty="0"/>
              <a:t>will also ensure that the hidden image can be accurately extracted, even after common image processing operations. </a:t>
            </a:r>
            <a:endParaRPr lang="en-US" sz="1800" dirty="0" smtClean="0"/>
          </a:p>
          <a:p>
            <a:pPr>
              <a:buClrTx/>
              <a:buFont typeface="Wingdings" panose="05000000000000000000" pitchFamily="2" charset="2"/>
              <a:buChar char="Ø"/>
            </a:pPr>
            <a:r>
              <a:rPr lang="en-US" sz="1800" dirty="0" smtClean="0"/>
              <a:t>Through </a:t>
            </a:r>
            <a:r>
              <a:rPr lang="en-US" sz="1800" dirty="0"/>
              <a:t>this project, we aim to create a reliable and efficient method for discreet image-based communication, enhancing data security in various applications.</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3273" y="1890876"/>
            <a:ext cx="4547535" cy="4084474"/>
          </a:xfrm>
          <a:prstGeom prst="rect">
            <a:avLst/>
          </a:prstGeom>
        </p:spPr>
      </p:pic>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b="1" dirty="0"/>
              <a:t>WHO ARE THE END USERS of this project?</a:t>
            </a: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483566"/>
            <a:ext cx="11029615" cy="4579775"/>
          </a:xfrm>
        </p:spPr>
        <p:txBody>
          <a:bodyPr>
            <a:normAutofit fontScale="32500" lnSpcReduction="20000"/>
          </a:bodyPr>
          <a:lstStyle/>
          <a:p>
            <a:pPr>
              <a:buClr>
                <a:schemeClr val="tx1"/>
              </a:buClr>
              <a:buFont typeface="Wingdings" panose="05000000000000000000" pitchFamily="2" charset="2"/>
              <a:buChar char="Ø"/>
            </a:pPr>
            <a:r>
              <a:rPr lang="en-US" sz="6200" b="1" dirty="0" smtClean="0"/>
              <a:t>Government Agencies: </a:t>
            </a:r>
            <a:r>
              <a:rPr lang="en-US" sz="6200" dirty="0" smtClean="0"/>
              <a:t>For </a:t>
            </a:r>
            <a:r>
              <a:rPr lang="en-US" sz="6200" dirty="0"/>
              <a:t>secure transmission of sensitive information and covert operations</a:t>
            </a:r>
            <a:r>
              <a:rPr lang="en-US" sz="6200" dirty="0" smtClean="0"/>
              <a:t>.</a:t>
            </a:r>
          </a:p>
          <a:p>
            <a:pPr>
              <a:buClr>
                <a:schemeClr val="tx1"/>
              </a:buClr>
              <a:buFont typeface="Wingdings" panose="05000000000000000000" pitchFamily="2" charset="2"/>
              <a:buChar char="Ø"/>
            </a:pPr>
            <a:r>
              <a:rPr lang="en-US" sz="6200" b="1" dirty="0" smtClean="0"/>
              <a:t>Military: </a:t>
            </a:r>
            <a:r>
              <a:rPr lang="en-US" sz="6200" dirty="0" smtClean="0"/>
              <a:t>To </a:t>
            </a:r>
            <a:r>
              <a:rPr lang="en-US" sz="6200" dirty="0"/>
              <a:t>securely communicate confidential information during missions</a:t>
            </a:r>
            <a:r>
              <a:rPr lang="en-US" sz="6200" dirty="0" smtClean="0"/>
              <a:t>.</a:t>
            </a:r>
          </a:p>
          <a:p>
            <a:pPr>
              <a:buClr>
                <a:schemeClr val="tx1"/>
              </a:buClr>
              <a:buFont typeface="Wingdings" panose="05000000000000000000" pitchFamily="2" charset="2"/>
              <a:buChar char="Ø"/>
            </a:pPr>
            <a:r>
              <a:rPr lang="en-US" sz="6200" b="1" dirty="0" smtClean="0"/>
              <a:t>Journalists </a:t>
            </a:r>
            <a:r>
              <a:rPr lang="en-US" sz="6200" b="1" dirty="0"/>
              <a:t>and </a:t>
            </a:r>
            <a:r>
              <a:rPr lang="en-US" sz="6200" b="1" dirty="0" smtClean="0"/>
              <a:t>Activists: </a:t>
            </a:r>
            <a:r>
              <a:rPr lang="en-US" sz="6200" dirty="0" smtClean="0"/>
              <a:t>For </a:t>
            </a:r>
            <a:r>
              <a:rPr lang="en-US" sz="6200" dirty="0"/>
              <a:t>safe exchange of information in regions with censorship or surveillance</a:t>
            </a:r>
            <a:r>
              <a:rPr lang="en-US" sz="6200" dirty="0" smtClean="0"/>
              <a:t>.</a:t>
            </a:r>
          </a:p>
          <a:p>
            <a:pPr>
              <a:buClr>
                <a:schemeClr val="tx1"/>
              </a:buClr>
              <a:buFont typeface="Wingdings" panose="05000000000000000000" pitchFamily="2" charset="2"/>
              <a:buChar char="Ø"/>
            </a:pPr>
            <a:r>
              <a:rPr lang="en-US" sz="6200" b="1" dirty="0" smtClean="0"/>
              <a:t>Corporations: </a:t>
            </a:r>
            <a:r>
              <a:rPr lang="en-US" sz="6200" dirty="0"/>
              <a:t>To protect intellectual property and confidential business information</a:t>
            </a:r>
            <a:r>
              <a:rPr lang="en-US" sz="6200" dirty="0" smtClean="0"/>
              <a:t>.</a:t>
            </a:r>
          </a:p>
          <a:p>
            <a:pPr>
              <a:buClr>
                <a:schemeClr val="tx1"/>
              </a:buClr>
              <a:buFont typeface="Wingdings" panose="05000000000000000000" pitchFamily="2" charset="2"/>
              <a:buChar char="Ø"/>
            </a:pPr>
            <a:r>
              <a:rPr lang="en-US" sz="6200" b="1" dirty="0" smtClean="0"/>
              <a:t>Cybersecurity </a:t>
            </a:r>
            <a:r>
              <a:rPr lang="en-US" sz="6200" b="1" dirty="0"/>
              <a:t>Professionals</a:t>
            </a:r>
            <a:r>
              <a:rPr lang="en-US" sz="6200" b="1" dirty="0" smtClean="0"/>
              <a:t>: </a:t>
            </a:r>
            <a:r>
              <a:rPr lang="en-US" sz="6200" dirty="0"/>
              <a:t>As a tool for secure data exchange and enhancing privacy measures</a:t>
            </a:r>
            <a:r>
              <a:rPr lang="en-US" sz="6200" dirty="0" smtClean="0"/>
              <a:t>.</a:t>
            </a:r>
          </a:p>
          <a:p>
            <a:pPr>
              <a:buClr>
                <a:schemeClr val="tx1"/>
              </a:buClr>
              <a:buFont typeface="Wingdings" panose="05000000000000000000" pitchFamily="2" charset="2"/>
              <a:buChar char="Ø"/>
            </a:pPr>
            <a:r>
              <a:rPr lang="en-US" sz="6200" b="1" dirty="0" smtClean="0"/>
              <a:t>Medical Institutions: </a:t>
            </a:r>
            <a:r>
              <a:rPr lang="en-US" sz="6200" dirty="0"/>
              <a:t>To safeguard patient records and medical data</a:t>
            </a:r>
            <a:r>
              <a:rPr lang="en-US" sz="6200" dirty="0" smtClean="0"/>
              <a:t>.</a:t>
            </a:r>
          </a:p>
          <a:p>
            <a:pPr>
              <a:buClr>
                <a:schemeClr val="tx1"/>
              </a:buClr>
              <a:buFont typeface="Wingdings" panose="05000000000000000000" pitchFamily="2" charset="2"/>
              <a:buChar char="Ø"/>
            </a:pPr>
            <a:r>
              <a:rPr lang="en-US" sz="6200" b="1" dirty="0"/>
              <a:t>L</a:t>
            </a:r>
            <a:r>
              <a:rPr lang="en-US" sz="6200" b="1" dirty="0" smtClean="0"/>
              <a:t>aw </a:t>
            </a:r>
            <a:r>
              <a:rPr lang="en-US" sz="6200" b="1" dirty="0"/>
              <a:t>Enforcement</a:t>
            </a:r>
            <a:r>
              <a:rPr lang="en-US" sz="6200" b="1" dirty="0" smtClean="0"/>
              <a:t>: </a:t>
            </a:r>
            <a:r>
              <a:rPr lang="en-US" sz="6200" dirty="0"/>
              <a:t>For covert operations and secure information sharing</a:t>
            </a:r>
            <a:r>
              <a:rPr lang="en-US" sz="6200" dirty="0" smtClean="0"/>
              <a:t>.</a:t>
            </a:r>
          </a:p>
          <a:p>
            <a:pPr>
              <a:buClr>
                <a:schemeClr val="tx1"/>
              </a:buClr>
              <a:buFont typeface="Wingdings" panose="05000000000000000000" pitchFamily="2" charset="2"/>
              <a:buChar char="Ø"/>
            </a:pPr>
            <a:r>
              <a:rPr lang="en-US" sz="6200" b="1" dirty="0" smtClean="0"/>
              <a:t>Individuals: </a:t>
            </a:r>
            <a:r>
              <a:rPr lang="en-US" sz="6200" dirty="0"/>
              <a:t>For personal privacy, secure communication, and protecting sensitive data.</a:t>
            </a:r>
            <a:endParaRPr lang="en-US" dirty="0"/>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sz="2800" b="1" dirty="0"/>
              <a:t/>
            </a:r>
            <a:br>
              <a:rPr lang="en-US" sz="2800" b="1" dirty="0"/>
            </a:br>
            <a:r>
              <a:rPr lang="en-US" sz="2800" b="1" dirty="0"/>
              <a:t>YOUR SOLUTION AND ITS VALUE PROPOSITION</a:t>
            </a: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09332"/>
            <a:ext cx="10565780" cy="3634486"/>
          </a:xfrm>
        </p:spPr>
        <p:txBody>
          <a:bodyPr>
            <a:normAutofit/>
          </a:bodyPr>
          <a:lstStyle/>
          <a:p>
            <a:pPr>
              <a:buClr>
                <a:schemeClr val="tx1"/>
              </a:buClr>
              <a:buFont typeface="Wingdings" panose="05000000000000000000" pitchFamily="2" charset="2"/>
              <a:buChar char="Ø"/>
            </a:pPr>
            <a:r>
              <a:rPr lang="en-US" sz="1800" dirty="0" smtClean="0"/>
              <a:t>Our </a:t>
            </a:r>
            <a:r>
              <a:rPr lang="en-US" sz="1800" dirty="0"/>
              <a:t>solution addresses key steganography challenges by using advanced algorithms and encryption to securely hide one image within another without noticeable changes. </a:t>
            </a:r>
            <a:endParaRPr lang="en-US" sz="1800" dirty="0" smtClean="0"/>
          </a:p>
          <a:p>
            <a:pPr>
              <a:buClr>
                <a:schemeClr val="tx1"/>
              </a:buClr>
              <a:buFont typeface="Wingdings" panose="05000000000000000000" pitchFamily="2" charset="2"/>
              <a:buChar char="Ø"/>
            </a:pPr>
            <a:r>
              <a:rPr lang="en-US" sz="1800" dirty="0" smtClean="0"/>
              <a:t>We </a:t>
            </a:r>
            <a:r>
              <a:rPr lang="en-US" sz="1800" dirty="0"/>
              <a:t>optimize for efficiency, ensuring the system runs smoothly on standard devices, and employ robust techniques to maintain the hidden image’s integrity even after processing operations like compression and resizing. </a:t>
            </a:r>
            <a:endParaRPr lang="en-US" sz="1800" dirty="0" smtClean="0"/>
          </a:p>
          <a:p>
            <a:pPr>
              <a:buClr>
                <a:schemeClr val="tx1"/>
              </a:buClr>
              <a:buFont typeface="Wingdings" panose="05000000000000000000" pitchFamily="2" charset="2"/>
              <a:buChar char="Ø"/>
            </a:pPr>
            <a:r>
              <a:rPr lang="en-US" sz="1800" dirty="0" smtClean="0"/>
              <a:t>By </a:t>
            </a:r>
            <a:r>
              <a:rPr lang="en-US" sz="1800" dirty="0"/>
              <a:t>adhering to best practices and offering customizable settings, we balance security, capacity, and quality, making the system versatile for various users, from government agencies to individuals seeking enhanced data privacy. </a:t>
            </a:r>
            <a:endParaRPr lang="en-US" sz="1800" dirty="0" smtClean="0"/>
          </a:p>
          <a:p>
            <a:pPr>
              <a:buClr>
                <a:schemeClr val="tx1"/>
              </a:buClr>
              <a:buFont typeface="Wingdings" panose="05000000000000000000" pitchFamily="2" charset="2"/>
              <a:buChar char="Ø"/>
            </a:pPr>
            <a:r>
              <a:rPr lang="en-US" sz="1800" dirty="0" smtClean="0"/>
              <a:t>Our </a:t>
            </a:r>
            <a:r>
              <a:rPr lang="en-US" sz="1800" dirty="0"/>
              <a:t>approach ensures discreet, reliable, and secure image-based communication, providing a valuable tool for protecting sensitive information.</a:t>
            </a:r>
            <a:endParaRPr lang="en-US" sz="1800" dirty="0">
              <a:solidFill>
                <a:schemeClr val="tx1"/>
              </a:solidFill>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b="1"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82532"/>
            <a:ext cx="10722427" cy="2105697"/>
          </a:xfrm>
        </p:spPr>
        <p:txBody>
          <a:bodyPr>
            <a:normAutofit/>
          </a:bodyPr>
          <a:lstStyle/>
          <a:p>
            <a:pPr marL="0" indent="0">
              <a:buClr>
                <a:schemeClr val="tx1"/>
              </a:buClr>
              <a:buNone/>
            </a:pPr>
            <a:r>
              <a:rPr lang="en-US" dirty="0"/>
              <a:t>Customizing our steganography project means giving users the ability to choose from different hiding techniques like LSB or DCT, depending on their needs for security and image quality. We offer options to adjust how much data can be hidden and provide encryption choices to enhance data protection. Users can also tailor settings for image clarity and resilience against potential attacks, ensuring the hidden data remains secure and undetectable. This flexibility makes our project suitable for a wide range of users, from professionals needing high-security measures to individuals seeking easy-to-use privacy tools.</a:t>
            </a:r>
            <a:endParaRPr lang="en-US" dirty="0"/>
          </a:p>
          <a:p>
            <a:pPr marL="0" indent="0">
              <a:buClr>
                <a:schemeClr val="tx1"/>
              </a:buCl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992" y="3656012"/>
            <a:ext cx="8602823" cy="2502193"/>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b="1" dirty="0"/>
              <a:t>MODELLING</a:t>
            </a:r>
            <a:endParaRPr lang="en-US" b="1" dirty="0"/>
          </a:p>
        </p:txBody>
      </p:sp>
      <p:sp>
        <p:nvSpPr>
          <p:cNvPr id="18" name="Content Placeholder 17">
            <a:extLst>
              <a:ext uri="{FF2B5EF4-FFF2-40B4-BE49-F238E27FC236}">
                <a16:creationId xmlns:a16="http://schemas.microsoft.com/office/drawing/2014/main" id="{F35882FD-7211-7C0C-560C-FE8EC0705A91}"/>
              </a:ext>
            </a:extLst>
          </p:cNvPr>
          <p:cNvSpPr txBox="1">
            <a:spLocks noGrp="1"/>
          </p:cNvSpPr>
          <p:nvPr>
            <p:ph idx="1"/>
          </p:nvPr>
        </p:nvSpPr>
        <p:spPr>
          <a:xfrm>
            <a:off x="581191" y="1768523"/>
            <a:ext cx="10690357" cy="3893374"/>
          </a:xfrm>
          <a:prstGeom prst="rect">
            <a:avLst/>
          </a:prstGeom>
          <a:noFill/>
        </p:spPr>
        <p:txBody>
          <a:bodyPr wrap="square" rtlCol="0">
            <a:spAutoFit/>
          </a:bodyPr>
          <a:lstStyle/>
          <a:p>
            <a:pPr>
              <a:lnSpc>
                <a:spcPct val="100000"/>
              </a:lnSpc>
              <a:buClr>
                <a:schemeClr val="tx1"/>
              </a:buClr>
              <a:buFont typeface="Wingdings" panose="05000000000000000000" pitchFamily="2" charset="2"/>
              <a:buChar char="Ø"/>
            </a:pPr>
            <a:r>
              <a:rPr lang="en-US" sz="2000" dirty="0"/>
              <a:t>The project involves developing a robust steganography system designed to securely embed one image within another while maintaining the integrity and imperceptibility of the cover image. </a:t>
            </a:r>
            <a:endParaRPr lang="en-US" sz="2000" dirty="0" smtClean="0"/>
          </a:p>
          <a:p>
            <a:pPr>
              <a:lnSpc>
                <a:spcPct val="100000"/>
              </a:lnSpc>
              <a:buClr>
                <a:schemeClr val="tx1"/>
              </a:buClr>
              <a:buFont typeface="Wingdings" panose="05000000000000000000" pitchFamily="2" charset="2"/>
              <a:buChar char="Ø"/>
            </a:pPr>
            <a:r>
              <a:rPr lang="en-US" sz="2000" dirty="0" smtClean="0"/>
              <a:t>It </a:t>
            </a:r>
            <a:r>
              <a:rPr lang="en-US" sz="2000" dirty="0"/>
              <a:t>encompasses implementing and optimizing various </a:t>
            </a:r>
            <a:r>
              <a:rPr lang="en-US" sz="2000" dirty="0" err="1"/>
              <a:t>steganographic</a:t>
            </a:r>
            <a:r>
              <a:rPr lang="en-US" sz="2000" dirty="0"/>
              <a:t> algorithms such as LSB substitution and DCT-based methods to achieve efficient data hiding and extraction processes</a:t>
            </a:r>
            <a:r>
              <a:rPr lang="en-US" sz="2000" dirty="0" smtClean="0"/>
              <a:t>.</a:t>
            </a:r>
          </a:p>
          <a:p>
            <a:pPr>
              <a:lnSpc>
                <a:spcPct val="100000"/>
              </a:lnSpc>
              <a:buClr>
                <a:schemeClr val="tx1"/>
              </a:buClr>
              <a:buFont typeface="Wingdings" panose="05000000000000000000" pitchFamily="2" charset="2"/>
              <a:buChar char="Ø"/>
            </a:pPr>
            <a:r>
              <a:rPr lang="en-US" sz="2000" dirty="0" smtClean="0"/>
              <a:t> </a:t>
            </a:r>
            <a:r>
              <a:rPr lang="en-US" sz="2000" dirty="0"/>
              <a:t>Encryption techniques will be integrated to enhance the security of the hidden data. The system will undergo rigorous testing against image processing attacks to ensure resilience and reliability</a:t>
            </a:r>
            <a:r>
              <a:rPr lang="en-US" sz="2000" dirty="0" smtClean="0"/>
              <a:t>.</a:t>
            </a:r>
          </a:p>
          <a:p>
            <a:pPr>
              <a:lnSpc>
                <a:spcPct val="100000"/>
              </a:lnSpc>
              <a:buClr>
                <a:schemeClr val="tx1"/>
              </a:buClr>
              <a:buFont typeface="Wingdings" panose="05000000000000000000" pitchFamily="2" charset="2"/>
              <a:buChar char="Ø"/>
            </a:pPr>
            <a:r>
              <a:rPr lang="en-US" sz="2000" dirty="0" smtClean="0"/>
              <a:t> </a:t>
            </a:r>
            <a:r>
              <a:rPr lang="en-US" sz="2000" dirty="0"/>
              <a:t>Documentation and user guides will detail the system's design, implementation, and usage, providing comprehensive support for its deployment in applications requiring secure and discreet communication through covert image embedding.</a:t>
            </a:r>
            <a:endParaRPr lang="en-IN" sz="2000" dirty="0"/>
          </a:p>
        </p:txBody>
      </p:sp>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terms/"/>
    <ds:schemaRef ds:uri="http://purl.org/dc/dcmitype/"/>
    <ds:schemaRef ds:uri="http://purl.org/dc/elements/1.1/"/>
    <ds:schemaRef ds:uri="16c05727-aa75-4e4a-9b5f-8a80a1165891"/>
    <ds:schemaRef ds:uri="http://schemas.microsoft.com/office/infopath/2007/PartnerControls"/>
    <ds:schemaRef ds:uri="http://schemas.openxmlformats.org/package/2006/metadata/core-properties"/>
    <ds:schemaRef ds:uri="http://www.w3.org/XML/1998/namespace"/>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521</TotalTime>
  <Words>1059</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Bodoni MT Black</vt:lpstr>
      <vt:lpstr>Calibri</vt:lpstr>
      <vt:lpstr>Franklin Gothic Book</vt:lpstr>
      <vt:lpstr>Franklin Gothic Demi</vt:lpstr>
      <vt:lpstr>Wingdings</vt:lpstr>
      <vt:lpstr>Wingdings 2</vt:lpstr>
      <vt:lpstr>DividendVTI</vt:lpstr>
      <vt:lpstr>Secure Image-in-Image Steganography for Enhanced Data Concealment</vt:lpstr>
      <vt:lpstr>PROJECT TITLE/Problem Statement </vt:lpstr>
      <vt:lpstr>AGENDA</vt:lpstr>
      <vt:lpstr>INTRODUCTION</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cp:lastModifiedBy>
  <cp:revision>16</cp:revision>
  <dcterms:created xsi:type="dcterms:W3CDTF">2021-05-26T16:50:10Z</dcterms:created>
  <dcterms:modified xsi:type="dcterms:W3CDTF">2024-07-12T13:19:49Z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