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7" r:id="rId4"/>
    <p:sldId id="268" r:id="rId5"/>
    <p:sldId id="269" r:id="rId6"/>
    <p:sldId id="270" r:id="rId7"/>
    <p:sldId id="271" r:id="rId8"/>
    <p:sldId id="278" r:id="rId9"/>
    <p:sldId id="285" r:id="rId10"/>
    <p:sldId id="287" r:id="rId11"/>
    <p:sldId id="288" r:id="rId12"/>
    <p:sldId id="265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</a:t>
            </a:r>
            <a:r>
              <a:rPr lang="zh-CN" altLang="en-US" dirty="0" smtClean="0"/>
              <a:t>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63D48B-CFE2-4DD9-84B5-86DD95F17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E66F6-8838-4387-B0B8-7FE771980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76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file:///C:\Users\Mike\AppData\Local\Temp\wps\INetCache\7c2237f059f205d6526c1b8e0a0e453a" TargetMode="Externa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0560" y="177800"/>
            <a:ext cx="10850880" cy="184531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ym typeface="+mn-ea"/>
              </a:rPr>
              <a:t>Multi-data fusion with transformer</a:t>
            </a:r>
            <a:endParaRPr lang="en-US" altLang="zh-CN" sz="4000" b="1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41" y="2769235"/>
            <a:ext cx="9144000" cy="298579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Leichao Cui</a:t>
            </a:r>
            <a:endParaRPr lang="en-US" altLang="zh-CN" sz="36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2022/5/18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5810679"/>
            <a:ext cx="2449658" cy="877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875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Future Work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4630"/>
            <a:ext cx="10515600" cy="4760110"/>
          </a:xfrm>
        </p:spPr>
        <p:txBody>
          <a:bodyPr/>
          <a:lstStyle/>
          <a:p>
            <a:r>
              <a:rPr lang="zh-CN" altLang="en-US" sz="3200" dirty="0" smtClean="0"/>
              <a:t>Combining these three ideas</a:t>
            </a:r>
            <a:endParaRPr lang="zh-CN" altLang="en-US" sz="3200" dirty="0" smtClean="0"/>
          </a:p>
          <a:p>
            <a:r>
              <a:rPr lang="zh-CN" altLang="en-US" sz="3200" dirty="0" smtClean="0"/>
              <a:t>三个融合，不同视角的融合，其中平面融合可以与图片特征融合，再与俯视图融合，最后二阶段融合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218" y="2165783"/>
            <a:ext cx="10709563" cy="18347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0" dirty="0" smtClean="0"/>
              <a:t>Thank You!</a:t>
            </a:r>
            <a:br>
              <a:rPr lang="en-US" altLang="zh-CN" sz="4000" b="0" dirty="0" smtClean="0"/>
            </a:br>
            <a:br>
              <a:rPr lang="en-US" altLang="zh-CN" sz="4000" b="0" dirty="0" smtClean="0"/>
            </a:br>
            <a:r>
              <a:rPr lang="en-US" altLang="zh-CN" sz="4000" b="0" dirty="0" smtClean="0"/>
              <a:t>Q &amp; A</a:t>
            </a:r>
            <a:endParaRPr lang="zh-CN" altLang="en-US" sz="4000" b="0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81" y="5870864"/>
            <a:ext cx="2413974" cy="864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GB" altLang="zh-CN" sz="3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Outline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Background</a:t>
            </a:r>
            <a:endParaRPr lang="en-US" altLang="zh-CN" kern="0" dirty="0" smtClean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Related Existing Works</a:t>
            </a:r>
            <a:endParaRPr lang="en-US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Proposed </a:t>
            </a: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Methodology</a:t>
            </a:r>
            <a:endParaRPr lang="en-US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Main </a:t>
            </a: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Results</a:t>
            </a:r>
            <a:endParaRPr lang="en-GB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Experimental Results</a:t>
            </a:r>
            <a:endParaRPr lang="en-GB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kern="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Conclusion and Future </a:t>
            </a:r>
            <a:r>
              <a:rPr lang="en-US" altLang="zh-CN" kern="0" dirty="0" smtClean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charset="-128"/>
              </a:rPr>
              <a:t>Work</a:t>
            </a:r>
            <a:endParaRPr lang="en-GB" altLang="zh-CN" kern="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Background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9020"/>
            <a:ext cx="10205720" cy="4253865"/>
          </a:xfrm>
        </p:spPr>
        <p:txBody>
          <a:bodyPr/>
          <a:lstStyle/>
          <a:p>
            <a:r>
              <a:rPr lang="zh-CN" altLang="en-US" sz="3200" dirty="0" smtClean="0">
                <a:latin typeface="+mn-lt"/>
                <a:cs typeface="+mn-lt"/>
              </a:rPr>
              <a:t>3D object detection</a:t>
            </a:r>
            <a:endParaRPr lang="zh-CN" altLang="en-US" sz="3200" dirty="0" smtClean="0">
              <a:latin typeface="+mn-lt"/>
              <a:cs typeface="+mn-lt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+mn-lt"/>
                <a:cs typeface="+mn-lt"/>
              </a:rPr>
              <a:t>Autonomous driving</a:t>
            </a:r>
            <a:r>
              <a:rPr lang="en-US" altLang="zh-CN" dirty="0" smtClean="0">
                <a:latin typeface="+mn-lt"/>
                <a:cs typeface="+mn-lt"/>
              </a:rPr>
              <a:t> and 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cs typeface="+mn-lt"/>
              </a:rPr>
              <a:t>domestic robots</a:t>
            </a:r>
            <a:endParaRPr lang="en-US" altLang="zh-CN" dirty="0" smtClean="0">
              <a:latin typeface="+mn-lt"/>
              <a:cs typeface="+mn-lt"/>
            </a:endParaRPr>
          </a:p>
          <a:p>
            <a:r>
              <a:rPr lang="en-US" sz="3200" dirty="0">
                <a:latin typeface="+mn-lt"/>
                <a:cs typeface="+mn-lt"/>
              </a:rPr>
              <a:t>T</a:t>
            </a:r>
            <a:r>
              <a:rPr sz="3200" dirty="0">
                <a:latin typeface="+mn-lt"/>
                <a:cs typeface="+mn-lt"/>
              </a:rPr>
              <a:t>he detection of 3D objects with point clouds</a:t>
            </a:r>
            <a:endParaRPr sz="3200" dirty="0">
              <a:latin typeface="+mn-lt"/>
              <a:cs typeface="+mn-lt"/>
            </a:endParaRPr>
          </a:p>
          <a:p>
            <a:r>
              <a:rPr lang="en-US" dirty="0">
                <a:latin typeface="+mn-lt"/>
                <a:cs typeface="+mn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n-lt"/>
                <a:cs typeface="+mn-lt"/>
              </a:rPr>
              <a:t>irregular</a:t>
            </a:r>
            <a:r>
              <a:rPr lang="en-US" dirty="0">
                <a:latin typeface="+mn-lt"/>
                <a:cs typeface="+mn-lt"/>
              </a:rPr>
              <a:t> data format </a:t>
            </a:r>
            <a:endParaRPr lang="en-US" dirty="0">
              <a:latin typeface="+mn-lt"/>
              <a:cs typeface="+mn-lt"/>
            </a:endParaRPr>
          </a:p>
          <a:p>
            <a:r>
              <a:rPr lang="en-US" dirty="0">
                <a:solidFill>
                  <a:srgbClr val="FF0000"/>
                </a:solidFill>
                <a:latin typeface="+mn-lt"/>
                <a:cs typeface="+mn-lt"/>
              </a:rPr>
              <a:t>Large search </a:t>
            </a:r>
            <a:r>
              <a:rPr dirty="0">
                <a:solidFill>
                  <a:srgbClr val="FF0000"/>
                </a:solidFill>
                <a:latin typeface="+mn-lt"/>
                <a:cs typeface="+mn-lt"/>
              </a:rPr>
              <a:t>space</a:t>
            </a:r>
            <a:r>
              <a:rPr dirty="0">
                <a:latin typeface="+mn-lt"/>
                <a:cs typeface="+mn-lt"/>
              </a:rPr>
              <a:t> of 6 Degrees-of-Freedom (DoF) of 3D object</a:t>
            </a:r>
            <a:endParaRPr dirty="0">
              <a:latin typeface="+mn-lt"/>
              <a:cs typeface="+mn-lt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0~LQYBG)1{0J1(1$%18%@)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130" y="3571875"/>
            <a:ext cx="4801870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8415020" y="967740"/>
            <a:ext cx="3536315" cy="1256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8555990" y="2654300"/>
            <a:ext cx="3395345" cy="1550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Related Existing Works</a:t>
            </a:r>
            <a:endParaRPr lang="zh-CN" alt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910" y="1370330"/>
            <a:ext cx="10274935" cy="4572000"/>
          </a:xfrm>
        </p:spPr>
        <p:txBody>
          <a:bodyPr>
            <a:normAutofit lnSpcReduction="20000"/>
          </a:bodyPr>
          <a:lstStyle/>
          <a:p>
            <a:r>
              <a:rPr lang="zh-CN" altLang="en-US" sz="3200" dirty="0" smtClean="0"/>
              <a:t>LiDAR-camera fusion methods</a:t>
            </a:r>
            <a:endParaRPr lang="zh-CN" altLang="en-US" sz="3200" dirty="0" smtClean="0"/>
          </a:p>
          <a:p>
            <a:r>
              <a:rPr lang="en-US" altLang="zh-CN" dirty="0" smtClean="0"/>
              <a:t>result-level</a:t>
            </a:r>
            <a:r>
              <a:rPr lang="en-US" altLang="zh-CN" baseline="30000" dirty="0" smtClean="0">
                <a:sym typeface="+mn-ea"/>
              </a:rPr>
              <a:t>[1]</a:t>
            </a:r>
            <a:endParaRPr lang="en-US" altLang="zh-CN" baseline="30000" dirty="0" smtClean="0"/>
          </a:p>
          <a:p>
            <a:pPr marL="457200" lvl="1" indent="0" algn="l">
              <a:buNone/>
            </a:pPr>
            <a:r>
              <a:rPr lang="en-US" altLang="zh-CN" sz="2000" dirty="0" smtClean="0">
                <a:sym typeface="+mn-ea"/>
              </a:rPr>
              <a:t>use off-the-shelf 2D detectors to seed 3D proposals, followed by a PointNet for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object localization</a:t>
            </a:r>
            <a:r>
              <a:rPr lang="en-US" altLang="zh-CN" sz="2000" dirty="0" smtClean="0">
                <a:sym typeface="+mn-ea"/>
              </a:rPr>
              <a:t>.</a:t>
            </a:r>
            <a:endParaRPr lang="zh-CN" altLang="en-US" sz="320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proposal-level</a:t>
            </a:r>
            <a:r>
              <a:rPr lang="en-US" altLang="zh-CN" baseline="30000" dirty="0" smtClean="0">
                <a:sym typeface="+mn-ea"/>
              </a:rPr>
              <a:t>[2]</a:t>
            </a:r>
            <a:endParaRPr lang="en-US" altLang="zh-CN" baseline="30000" dirty="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ym typeface="+mn-ea"/>
              </a:rPr>
              <a:t>perform fusion at the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region proposal</a:t>
            </a:r>
            <a:r>
              <a:rPr lang="en-US" altLang="zh-CN" sz="2000" dirty="0" smtClean="0">
                <a:sym typeface="+mn-ea"/>
              </a:rPr>
              <a:t> level by applying RoIPool [31] </a:t>
            </a:r>
            <a:endParaRPr lang="en-US" altLang="zh-CN" sz="2000" dirty="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ym typeface="+mn-ea"/>
              </a:rPr>
              <a:t>in each modality for shared proposals.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point-level fusion</a:t>
            </a:r>
            <a:r>
              <a:rPr lang="en-US" altLang="zh-CN" baseline="30000" dirty="0" smtClean="0">
                <a:sym typeface="+mn-ea"/>
              </a:rPr>
              <a:t>[3]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ym typeface="+mn-ea"/>
              </a:rPr>
              <a:t>first find a hard association between LiDAR points and image pixels </a:t>
            </a:r>
            <a:endParaRPr lang="en-US" altLang="zh-CN" sz="2000" dirty="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ym typeface="+mn-ea"/>
              </a:rPr>
              <a:t>based on calibration matrices, </a:t>
            </a:r>
            <a:endParaRPr lang="en-US" altLang="zh-CN" sz="2000" dirty="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ym typeface="+mn-ea"/>
              </a:rPr>
              <a:t>and then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augment LiDAR features</a:t>
            </a:r>
            <a:r>
              <a:rPr lang="en-US" altLang="zh-CN" sz="2000" dirty="0" smtClean="0">
                <a:sym typeface="+mn-ea"/>
              </a:rPr>
              <a:t> with the segmentation scores or CNN features </a:t>
            </a:r>
            <a:endParaRPr lang="en-US" altLang="zh-CN" sz="2000" dirty="0" smtClean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 smtClean="0">
                <a:sym typeface="+mn-ea"/>
              </a:rPr>
              <a:t>of the associated pixels through point-wise concatenation.</a:t>
            </a:r>
            <a:endParaRPr lang="en-US" altLang="zh-CN" sz="2000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595" y="6095365"/>
            <a:ext cx="1200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[</a:t>
            </a:r>
            <a:r>
              <a:rPr lang="en-US" altLang="zh-CN" sz="1200"/>
              <a:t>1</a:t>
            </a:r>
            <a:r>
              <a:rPr lang="zh-CN" altLang="en-US" sz="1200"/>
              <a:t>]</a:t>
            </a:r>
            <a:r>
              <a:rPr sz="1200"/>
              <a:t>C. Qi, W. Liu, Chenxia Wu, Hao Su, and L. Guibas. Frustum</a:t>
            </a:r>
            <a:r>
              <a:rPr lang="en-US" sz="1200"/>
              <a:t> </a:t>
            </a:r>
            <a:r>
              <a:rPr sz="1200"/>
              <a:t>pointnets for 3d object detection from rgb-d data. CVPR,</a:t>
            </a:r>
            <a:r>
              <a:rPr lang="en-US" sz="1200"/>
              <a:t> </a:t>
            </a:r>
            <a:r>
              <a:rPr sz="1200"/>
              <a:t>2018. </a:t>
            </a:r>
            <a:endParaRPr sz="1200"/>
          </a:p>
          <a:p>
            <a:r>
              <a:rPr lang="zh-CN" altLang="en-US" sz="1200"/>
              <a:t>[</a:t>
            </a:r>
            <a:r>
              <a:rPr lang="en-US" altLang="zh-CN" sz="1200"/>
              <a:t>2</a:t>
            </a:r>
            <a:r>
              <a:rPr lang="zh-CN" altLang="en-US" sz="1200"/>
              <a:t>]</a:t>
            </a:r>
            <a:r>
              <a:rPr sz="1200"/>
              <a:t>Xiaozhi Chen, Huimin Ma, Jixiang Wan, B. Li, and Tian</a:t>
            </a:r>
            <a:r>
              <a:rPr lang="en-US" sz="1200"/>
              <a:t> </a:t>
            </a:r>
            <a:r>
              <a:rPr sz="1200"/>
              <a:t>Xia. Multi-view 3d object detection network for autonomous</a:t>
            </a:r>
            <a:r>
              <a:rPr lang="en-US" sz="1200"/>
              <a:t> </a:t>
            </a:r>
            <a:r>
              <a:rPr sz="1200"/>
              <a:t>driving. CVPR, 2017.</a:t>
            </a:r>
            <a:endParaRPr sz="1200"/>
          </a:p>
          <a:p>
            <a:r>
              <a:rPr lang="zh-CN" altLang="en-US" sz="1200"/>
              <a:t>[</a:t>
            </a:r>
            <a:r>
              <a:rPr lang="en-US" altLang="zh-CN" sz="1200"/>
              <a:t>3</a:t>
            </a:r>
            <a:r>
              <a:rPr lang="zh-CN" altLang="en-US" sz="1200"/>
              <a:t>]</a:t>
            </a:r>
            <a:r>
              <a:rPr sz="1200"/>
              <a:t>Tengteng Huang, Zhe Liu, Xiwu Chen, and X. Bai. EPNet:</a:t>
            </a:r>
            <a:r>
              <a:rPr lang="en-US" sz="1200"/>
              <a:t> </a:t>
            </a:r>
            <a:r>
              <a:rPr sz="1200"/>
              <a:t>Enhancing point features with image semantics for 3d object</a:t>
            </a:r>
            <a:r>
              <a:rPr lang="en-US" sz="1200"/>
              <a:t> </a:t>
            </a:r>
            <a:r>
              <a:rPr sz="1200"/>
              <a:t>detection. ECCV, 2020.</a:t>
            </a:r>
            <a:endParaRPr sz="1200"/>
          </a:p>
        </p:txBody>
      </p:sp>
      <p:pic>
        <p:nvPicPr>
          <p:cNvPr id="8" name="图片 7" descr="NAF5HMB`ZR{L)NT2YA]T6M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990" y="4846320"/>
            <a:ext cx="3526155" cy="1249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Related Existing Works</a:t>
            </a:r>
            <a:endParaRPr lang="zh-CN" alt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435" y="1143000"/>
            <a:ext cx="10274935" cy="4572000"/>
          </a:xfrm>
        </p:spPr>
        <p:txBody>
          <a:bodyPr>
            <a:normAutofit lnSpcReduction="20000"/>
          </a:bodyPr>
          <a:lstStyle/>
          <a:p>
            <a:endParaRPr lang="zh-CN" altLang="en-US" sz="3200" dirty="0" smtClean="0"/>
          </a:p>
          <a:p>
            <a:r>
              <a:rPr lang="zh-CN" altLang="en-US" sz="3200" dirty="0" smtClean="0"/>
              <a:t>produce the proposals from </a:t>
            </a:r>
            <a:r>
              <a:rPr lang="zh-CN" altLang="en-US" sz="3200" dirty="0" smtClean="0">
                <a:solidFill>
                  <a:srgbClr val="FF0000"/>
                </a:solidFill>
              </a:rPr>
              <a:t>a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kind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of data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and utilize the </a:t>
            </a:r>
            <a:r>
              <a:rPr lang="zh-CN" altLang="en-US" sz="3200" dirty="0" smtClean="0">
                <a:solidFill>
                  <a:srgbClr val="FF0000"/>
                </a:solidFill>
              </a:rPr>
              <a:t>multi-</a:t>
            </a:r>
            <a:r>
              <a:rPr lang="en-US" altLang="zh-CN" sz="3200" dirty="0" smtClean="0">
                <a:solidFill>
                  <a:srgbClr val="FF0000"/>
                </a:solidFill>
              </a:rPr>
              <a:t>data</a:t>
            </a:r>
            <a:r>
              <a:rPr lang="zh-CN" altLang="en-US" sz="3200" dirty="0" smtClean="0">
                <a:solidFill>
                  <a:srgbClr val="FF0000"/>
                </a:solidFill>
              </a:rPr>
              <a:t> features</a:t>
            </a:r>
            <a:r>
              <a:rPr lang="zh-CN" altLang="en-US" sz="3200" dirty="0" smtClean="0"/>
              <a:t> to refine proposals</a:t>
            </a:r>
            <a:endParaRPr lang="zh-CN" altLang="en-US" sz="3200" dirty="0" smtClean="0"/>
          </a:p>
          <a:p>
            <a:r>
              <a:rPr lang="en-US" altLang="zh-CN" sz="2800" dirty="0" smtClean="0">
                <a:sym typeface="+mn-ea"/>
              </a:rPr>
              <a:t>extract features efficiently</a:t>
            </a:r>
            <a:endParaRPr lang="en-US" altLang="zh-CN" sz="2800" dirty="0" smtClean="0"/>
          </a:p>
          <a:p>
            <a:endParaRPr lang="zh-CN" altLang="en-US" sz="3200" dirty="0" smtClean="0"/>
          </a:p>
          <a:p>
            <a:endParaRPr lang="zh-CN" altLang="en-US" sz="3200" dirty="0" smtClean="0"/>
          </a:p>
          <a:p>
            <a:endParaRPr lang="zh-CN" altLang="en-US" sz="3200" dirty="0" smtClean="0"/>
          </a:p>
          <a:p>
            <a:r>
              <a:rPr lang="zh-CN" altLang="en-US" sz="3200" dirty="0" smtClean="0"/>
              <a:t>fuse the </a:t>
            </a:r>
            <a:r>
              <a:rPr lang="zh-CN" altLang="en-US" sz="3200" dirty="0" smtClean="0">
                <a:solidFill>
                  <a:srgbClr val="FF0000"/>
                </a:solidFill>
              </a:rPr>
              <a:t>multi-</a:t>
            </a:r>
            <a:r>
              <a:rPr lang="en-US" altLang="zh-CN" sz="3200" dirty="0" smtClean="0">
                <a:solidFill>
                  <a:srgbClr val="FF0000"/>
                </a:solidFill>
              </a:rPr>
              <a:t>data</a:t>
            </a:r>
            <a:r>
              <a:rPr lang="zh-CN" altLang="en-US" sz="3200" dirty="0" smtClean="0"/>
              <a:t> features according to the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coordinate projection</a:t>
            </a:r>
            <a:endParaRPr lang="zh-CN" altLang="en-US" sz="3200" dirty="0" smtClean="0"/>
          </a:p>
          <a:p>
            <a:r>
              <a:rPr lang="zh-CN" altLang="en-US" sz="2800" dirty="0" smtClean="0"/>
              <a:t>the correspondence between </a:t>
            </a:r>
            <a:r>
              <a:rPr lang="en-US" altLang="zh-CN" sz="2800" dirty="0" smtClean="0"/>
              <a:t>different</a:t>
            </a:r>
            <a:r>
              <a:rPr lang="zh-CN" altLang="en-US" sz="2800" dirty="0" smtClean="0"/>
              <a:t> features</a:t>
            </a:r>
            <a:endParaRPr lang="zh-CN" altLang="en-US" sz="2800" dirty="0" smtClean="0"/>
          </a:p>
          <a:p>
            <a:pPr marL="0" indent="0">
              <a:buNone/>
            </a:pPr>
            <a:endParaRPr lang="en-US" altLang="zh-CN" sz="3600" baseline="30000" dirty="0" smtClean="0"/>
          </a:p>
          <a:p>
            <a:endParaRPr lang="en-US" altLang="zh-CN" baseline="30000" dirty="0" smtClean="0"/>
          </a:p>
          <a:p>
            <a:pPr marL="457200" lvl="1" indent="0" algn="l">
              <a:buNone/>
            </a:pP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495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+mj-cs"/>
              </a:rPr>
              <a:t>Proposed </a:t>
            </a:r>
            <a:r>
              <a:rPr lang="en-US" altLang="zh-CN" sz="4000" b="1" kern="0" noProof="0" dirty="0" smtClean="0">
                <a:latin typeface="Calibri" panose="020F0502020204030204" pitchFamily="34" charset="0"/>
                <a:ea typeface="MS PGothic" panose="020B0600070205080204" charset="-128"/>
              </a:rPr>
              <a:t>M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ethodology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2153920"/>
            <a:ext cx="4843145" cy="2921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15" y="2178050"/>
            <a:ext cx="6964680" cy="287337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1660" y="1143000"/>
            <a:ext cx="10274935" cy="4572000"/>
          </a:xfrm>
        </p:spPr>
        <p:txBody>
          <a:bodyPr>
            <a:normAutofit/>
          </a:bodyPr>
          <a:p>
            <a:r>
              <a:rPr lang="en-US" altLang="zh-CN" sz="3200" b="1" dirty="0" smtClean="0">
                <a:sym typeface="+mn-ea"/>
              </a:rPr>
              <a:t>1.</a:t>
            </a:r>
            <a:r>
              <a:rPr lang="en-US" altLang="zh-CN" sz="3200" b="1" dirty="0" smtClean="0">
                <a:sym typeface="+mn-ea"/>
              </a:rPr>
              <a:t>multi-view fusion</a:t>
            </a:r>
            <a:endParaRPr lang="en-US" altLang="zh-CN" sz="3200" b="1" dirty="0" smtClean="0">
              <a:sym typeface="+mn-ea"/>
            </a:endParaRPr>
          </a:p>
          <a:p>
            <a:pPr marL="0" indent="0">
              <a:buNone/>
            </a:pPr>
            <a:endParaRPr lang="en-US" altLang="zh-CN" sz="3200" b="1" dirty="0" smtClean="0">
              <a:sym typeface="+mn-ea"/>
            </a:endParaRPr>
          </a:p>
          <a:p>
            <a:endParaRPr lang="zh-CN" altLang="en-US" sz="3200" dirty="0" smtClean="0"/>
          </a:p>
          <a:p>
            <a:pPr marL="457200" lvl="1" indent="0">
              <a:buNone/>
            </a:pP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2141220"/>
            <a:ext cx="4724400" cy="18237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495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  <a:cs typeface="+mj-cs"/>
              </a:rPr>
              <a:t>Proposed </a:t>
            </a:r>
            <a:r>
              <a:rPr lang="en-US" altLang="zh-CN" sz="4000" b="1" kern="0" noProof="0" dirty="0" smtClean="0">
                <a:latin typeface="Calibri" panose="020F0502020204030204" pitchFamily="34" charset="0"/>
                <a:ea typeface="MS PGothic" panose="020B0600070205080204" charset="-128"/>
              </a:rPr>
              <a:t>M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ethodology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90" y="890905"/>
            <a:ext cx="5058410" cy="5599430"/>
          </a:xfrm>
          <a:prstGeom prst="rect">
            <a:avLst/>
          </a:prstGeom>
        </p:spPr>
      </p:pic>
      <p:pic>
        <p:nvPicPr>
          <p:cNvPr id="3" name="图片 2" descr="9UR{E@NF$1~7_)W7V0KRPD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215" y="3964940"/>
            <a:ext cx="6980555" cy="2800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65" y="788035"/>
            <a:ext cx="6236335" cy="146113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40665" y="498475"/>
            <a:ext cx="10274935" cy="4572000"/>
          </a:xfrm>
        </p:spPr>
        <p:txBody>
          <a:bodyPr>
            <a:normAutofit/>
          </a:bodyPr>
          <a:p>
            <a:r>
              <a:rPr lang="en-US" altLang="zh-CN" sz="3200" b="1" dirty="0" smtClean="0">
                <a:sym typeface="+mn-ea"/>
              </a:rPr>
              <a:t>2.multi-data fusion</a:t>
            </a:r>
            <a:endParaRPr lang="en-US" altLang="zh-CN" sz="3200" b="1" dirty="0" smtClean="0">
              <a:sym typeface="+mn-ea"/>
            </a:endParaRPr>
          </a:p>
          <a:p>
            <a:pPr marL="0" indent="0">
              <a:buNone/>
            </a:pPr>
            <a:endParaRPr lang="en-US" altLang="zh-CN" sz="3200" b="1" dirty="0" smtClean="0">
              <a:sym typeface="+mn-ea"/>
            </a:endParaRPr>
          </a:p>
          <a:p>
            <a:endParaRPr lang="zh-CN" altLang="en-US" sz="3200" dirty="0" smtClean="0"/>
          </a:p>
          <a:p>
            <a:pPr marL="457200" lvl="1" indent="0">
              <a:buNone/>
            </a:pPr>
            <a:br>
              <a:rPr lang="en-US" altLang="zh-CN" sz="2000" dirty="0" smtClean="0">
                <a:solidFill>
                  <a:schemeClr val="tx1"/>
                </a:solidFill>
                <a:sym typeface="+mn-ea"/>
              </a:rPr>
            </a:b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2321560"/>
            <a:ext cx="4724400" cy="18237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65" y="968375"/>
            <a:ext cx="6236335" cy="1461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 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Main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 Results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44475" y="1153160"/>
            <a:ext cx="86131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 dirty="0" smtClean="0">
                <a:sym typeface="+mn-ea"/>
              </a:rPr>
              <a:t>3.Feature fusion in front and back stages</a:t>
            </a:r>
            <a:endParaRPr lang="en-US" altLang="zh-CN" sz="3200" b="1" dirty="0" smtClean="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5120" y="1764665"/>
            <a:ext cx="6656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Add the</a:t>
            </a:r>
            <a:r>
              <a:rPr lang="zh-CN" altLang="en-US">
                <a:solidFill>
                  <a:srgbClr val="FF0000"/>
                </a:solidFill>
              </a:rPr>
              <a:t> original point cloud coordinates</a:t>
            </a:r>
            <a:r>
              <a:rPr lang="zh-CN" altLang="en-US"/>
              <a:t> in the box using voxel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244725"/>
            <a:ext cx="8536305" cy="346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 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Main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MS PGothic" panose="020B0600070205080204" charset="-128"/>
              </a:rPr>
              <a:t> Results</a:t>
            </a:r>
            <a:endParaRPr lang="zh-CN" altLang="en-US" sz="4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1106805"/>
            <a:ext cx="3724910" cy="5561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095" y="1106805"/>
            <a:ext cx="3814445" cy="5570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240,&quot;width&quot;:13063}"/>
</p:tagLst>
</file>

<file path=ppt/tags/tag2.xml><?xml version="1.0" encoding="utf-8"?>
<p:tagLst xmlns:p="http://schemas.openxmlformats.org/presentationml/2006/main">
  <p:tag name="COMMONDATA" val="eyJoZGlkIjoiYTA1YWY0ODdhYzg1NDFkNTI3OWM1ZGY3ZDg5ZjA0M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1883</Words>
  <Application>WPS 演示</Application>
  <PresentationFormat>宽屏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MS PGothic</vt:lpstr>
      <vt:lpstr>微软雅黑</vt:lpstr>
      <vt:lpstr>Arial Unicode MS</vt:lpstr>
      <vt:lpstr>Office 主题</vt:lpstr>
      <vt:lpstr>Multi-data fusion with transformer</vt:lpstr>
      <vt:lpstr>Outline</vt:lpstr>
      <vt:lpstr>Background</vt:lpstr>
      <vt:lpstr>Related Existing Works</vt:lpstr>
      <vt:lpstr>Related Existing Works</vt:lpstr>
      <vt:lpstr>Proposed Methodology</vt:lpstr>
      <vt:lpstr>Proposed Methodology</vt:lpstr>
      <vt:lpstr> Main Results</vt:lpstr>
      <vt:lpstr> Main Results</vt:lpstr>
      <vt:lpstr>Future Work</vt:lpstr>
      <vt:lpstr>Thank You! 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xiza37@gmail.com</dc:creator>
  <cp:lastModifiedBy>阿超</cp:lastModifiedBy>
  <cp:revision>55</cp:revision>
  <dcterms:created xsi:type="dcterms:W3CDTF">2020-10-22T07:04:00Z</dcterms:created>
  <dcterms:modified xsi:type="dcterms:W3CDTF">2022-05-18T12:51:08Z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A88FA91597C541718FF93DB88A2BC88F</vt:lpwstr>
  </property>
  <property fmtid="{D5CDD505-2E9C-101B-9397-08002B2CF9AE}" pid="3" name="KSOProductBuildVer">
    <vt:lpwstr>2052-11.1.0.11691</vt:lpwstr>
  </property>
</Properties>
</file>