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8" r:id="rId6"/>
    <p:sldId id="269" r:id="rId7"/>
    <p:sldId id="277" r:id="rId8"/>
    <p:sldId id="278" r:id="rId9"/>
    <p:sldId id="282" r:id="rId10"/>
    <p:sldId id="283" r:id="rId11"/>
    <p:sldId id="267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84"/>
      </p:cViewPr>
      <p:guideLst>
        <p:guide orient="horz" pos="21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</a:t>
            </a:r>
            <a:r>
              <a:rPr lang="zh-CN" altLang="en-US" dirty="0" smtClean="0"/>
              <a:t>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76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file:///C:\Users\Mike\AppData\Local\Temp\wps\INetCache\7c2237f059f205d6526c1b8e0a0e453a" TargetMode="Externa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3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0560" y="177800"/>
            <a:ext cx="10850880" cy="184531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Contrastive learning, transformer and multi-data fusion</a:t>
            </a:r>
            <a:endParaRPr lang="en-US" altLang="zh-CN" sz="4000" b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41" y="2769235"/>
            <a:ext cx="9144000" cy="298579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Leichao Cui</a:t>
            </a:r>
            <a:endParaRPr lang="en-US" altLang="zh-CN" sz="36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2022/3/30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5810679"/>
            <a:ext cx="2449658" cy="87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Future Work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630"/>
            <a:ext cx="10515600" cy="4760110"/>
          </a:xfrm>
        </p:spPr>
        <p:txBody>
          <a:bodyPr/>
          <a:lstStyle/>
          <a:p>
            <a:r>
              <a:rPr lang="zh-CN" altLang="en-US" sz="3200" dirty="0" smtClean="0"/>
              <a:t>Unsupervised Contrastive Learning</a:t>
            </a:r>
            <a:endParaRPr lang="zh-CN" altLang="en-US" sz="3200" dirty="0" smtClean="0"/>
          </a:p>
          <a:p>
            <a:endParaRPr lang="zh-CN" altLang="en-US" sz="3200" dirty="0" smtClean="0"/>
          </a:p>
          <a:p>
            <a:endParaRPr lang="zh-CN" altLang="en-US" sz="3200" dirty="0" smtClean="0"/>
          </a:p>
          <a:p>
            <a:endParaRPr lang="zh-CN" altLang="en-US" sz="3200" dirty="0" smtClean="0"/>
          </a:p>
          <a:p>
            <a:endParaRPr lang="zh-CN" altLang="en-US" sz="3200" dirty="0" smtClean="0"/>
          </a:p>
          <a:p>
            <a:endParaRPr lang="zh-CN" altLang="en-US" sz="3200" dirty="0" smtClean="0"/>
          </a:p>
          <a:p>
            <a:r>
              <a:rPr lang="zh-CN" altLang="en-US" sz="3200" dirty="0" smtClean="0"/>
              <a:t>How an </a:t>
            </a:r>
            <a:r>
              <a:rPr lang="en-US" altLang="zh-CN" sz="3200" dirty="0" smtClean="0"/>
              <a:t>Query</a:t>
            </a:r>
            <a:r>
              <a:rPr lang="zh-CN" altLang="en-US" sz="3200" dirty="0" smtClean="0"/>
              <a:t> can efficiently pass in location information</a:t>
            </a:r>
            <a:endParaRPr lang="zh-CN" altLang="en-US" sz="3200" dirty="0" smtClean="0"/>
          </a:p>
          <a:p>
            <a:pPr marL="0" indent="0">
              <a:buNone/>
            </a:pPr>
            <a:endParaRPr lang="zh-CN" altLang="en-US" sz="3200" dirty="0" smtClean="0"/>
          </a:p>
        </p:txBody>
      </p:sp>
      <p:pic>
        <p:nvPicPr>
          <p:cNvPr id="4" name="图片 3" descr="~KH1(I)E}1H92_DZ}{[~_U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2375" y="2270125"/>
            <a:ext cx="7207250" cy="231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218" y="2165783"/>
            <a:ext cx="10709563" cy="18347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0" dirty="0" smtClean="0"/>
              <a:t>Thank You!</a:t>
            </a:r>
            <a:br>
              <a:rPr lang="en-US" altLang="zh-CN" sz="4000" b="0" dirty="0" smtClean="0"/>
            </a:br>
            <a:br>
              <a:rPr lang="en-US" altLang="zh-CN" sz="4000" b="0" dirty="0" smtClean="0"/>
            </a:br>
            <a:r>
              <a:rPr lang="en-US" altLang="zh-CN" sz="4000" b="0" dirty="0" smtClean="0"/>
              <a:t>Q &amp; A</a:t>
            </a:r>
            <a:endParaRPr lang="zh-CN" altLang="en-US" sz="4000" b="0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81" y="5870864"/>
            <a:ext cx="2413974" cy="864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altLang="zh-CN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Outline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Background</a:t>
            </a:r>
            <a:endParaRPr lang="en-US" altLang="zh-CN" kern="0" dirty="0" smtClean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Related Existing Works</a:t>
            </a:r>
            <a:endParaRPr lang="en-US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Proposed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Methodology</a:t>
            </a:r>
            <a:endParaRPr lang="en-US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Main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Results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Experimental Results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Conclusion and Future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Work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Background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9020"/>
            <a:ext cx="10205720" cy="4253865"/>
          </a:xfrm>
        </p:spPr>
        <p:txBody>
          <a:bodyPr/>
          <a:lstStyle/>
          <a:p>
            <a:r>
              <a:rPr lang="zh-CN" altLang="en-US" sz="3200" dirty="0" smtClean="0">
                <a:latin typeface="+mn-lt"/>
                <a:cs typeface="+mn-lt"/>
              </a:rPr>
              <a:t>3D object detection</a:t>
            </a:r>
            <a:endParaRPr lang="zh-CN" altLang="en-US" sz="3200" dirty="0" smtClean="0">
              <a:latin typeface="+mn-lt"/>
              <a:cs typeface="+mn-lt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+mn-lt"/>
                <a:cs typeface="+mn-lt"/>
              </a:rPr>
              <a:t>Autonomous driving</a:t>
            </a:r>
            <a:r>
              <a:rPr lang="en-US" altLang="zh-CN" dirty="0" smtClean="0">
                <a:latin typeface="+mn-lt"/>
                <a:cs typeface="+mn-lt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cs typeface="+mn-lt"/>
              </a:rPr>
              <a:t>domestic robots</a:t>
            </a:r>
            <a:endParaRPr lang="en-US" altLang="zh-CN" dirty="0" smtClean="0">
              <a:latin typeface="+mn-lt"/>
              <a:cs typeface="+mn-lt"/>
            </a:endParaRPr>
          </a:p>
          <a:p>
            <a:r>
              <a:rPr lang="en-US" sz="3200" dirty="0">
                <a:latin typeface="+mn-lt"/>
                <a:cs typeface="+mn-lt"/>
              </a:rPr>
              <a:t>T</a:t>
            </a:r>
            <a:r>
              <a:rPr sz="3200" dirty="0">
                <a:latin typeface="+mn-lt"/>
                <a:cs typeface="+mn-lt"/>
              </a:rPr>
              <a:t>he detection of 3D objects with point clouds</a:t>
            </a:r>
            <a:endParaRPr sz="3200" dirty="0">
              <a:latin typeface="+mn-lt"/>
              <a:cs typeface="+mn-lt"/>
            </a:endParaRPr>
          </a:p>
          <a:p>
            <a:r>
              <a:rPr lang="en-US" dirty="0">
                <a:latin typeface="+mn-lt"/>
                <a:cs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  <a:cs typeface="+mn-lt"/>
              </a:rPr>
              <a:t>irregular</a:t>
            </a:r>
            <a:r>
              <a:rPr lang="en-US" dirty="0">
                <a:latin typeface="+mn-lt"/>
                <a:cs typeface="+mn-lt"/>
              </a:rPr>
              <a:t> data format </a:t>
            </a:r>
            <a:endParaRPr lang="en-US" dirty="0">
              <a:latin typeface="+mn-lt"/>
              <a:cs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  <a:cs typeface="+mn-lt"/>
              </a:rPr>
              <a:t>Large search </a:t>
            </a:r>
            <a:r>
              <a:rPr dirty="0">
                <a:solidFill>
                  <a:srgbClr val="FF0000"/>
                </a:solidFill>
                <a:latin typeface="+mn-lt"/>
                <a:cs typeface="+mn-lt"/>
              </a:rPr>
              <a:t>space</a:t>
            </a:r>
            <a:r>
              <a:rPr dirty="0">
                <a:latin typeface="+mn-lt"/>
                <a:cs typeface="+mn-lt"/>
              </a:rPr>
              <a:t> of 6 Degrees-of-Freedom (DoF) of 3D object</a:t>
            </a:r>
            <a:endParaRPr dirty="0">
              <a:latin typeface="+mn-lt"/>
              <a:cs typeface="+mn-lt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0~LQYBG)1{0J1(1$%18%@)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130" y="3571875"/>
            <a:ext cx="480187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415020" y="967740"/>
            <a:ext cx="3536315" cy="1256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555990" y="2654300"/>
            <a:ext cx="3395345" cy="1550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Related Existing Works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910" y="1370330"/>
            <a:ext cx="10274935" cy="4572000"/>
          </a:xfrm>
        </p:spPr>
        <p:txBody>
          <a:bodyPr>
            <a:normAutofit lnSpcReduction="20000"/>
          </a:bodyPr>
          <a:lstStyle/>
          <a:p>
            <a:r>
              <a:rPr lang="zh-CN" altLang="en-US" sz="3200" dirty="0" smtClean="0"/>
              <a:t>LiDAR-camera fusion methods</a:t>
            </a:r>
            <a:endParaRPr lang="zh-CN" altLang="en-US" sz="3200" dirty="0" smtClean="0"/>
          </a:p>
          <a:p>
            <a:r>
              <a:rPr lang="en-US" altLang="zh-CN" dirty="0" smtClean="0"/>
              <a:t>result-level</a:t>
            </a:r>
            <a:r>
              <a:rPr lang="en-US" altLang="zh-CN" baseline="30000" dirty="0" smtClean="0">
                <a:sym typeface="+mn-ea"/>
              </a:rPr>
              <a:t>[1]</a:t>
            </a:r>
            <a:endParaRPr lang="en-US" altLang="zh-CN" baseline="30000" dirty="0" smtClean="0"/>
          </a:p>
          <a:p>
            <a:pPr marL="457200" lvl="1" indent="0" algn="l">
              <a:buNone/>
            </a:pPr>
            <a:r>
              <a:rPr lang="en-US" altLang="zh-CN" sz="2000" dirty="0" smtClean="0">
                <a:sym typeface="+mn-ea"/>
              </a:rPr>
              <a:t>use off-the-shelf 2D detectors to seed 3D proposals, followed by a PointNet for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object localization</a:t>
            </a:r>
            <a:r>
              <a:rPr lang="en-US" altLang="zh-CN" sz="2000" dirty="0" smtClean="0">
                <a:sym typeface="+mn-ea"/>
              </a:rPr>
              <a:t>.</a:t>
            </a:r>
            <a:endParaRPr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proposal-level</a:t>
            </a:r>
            <a:r>
              <a:rPr lang="en-US" altLang="zh-CN" baseline="30000" dirty="0" smtClean="0">
                <a:sym typeface="+mn-ea"/>
              </a:rPr>
              <a:t>[2]</a:t>
            </a:r>
            <a:endParaRPr lang="en-US" altLang="zh-CN" baseline="30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perform fusion at the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region proposal</a:t>
            </a:r>
            <a:r>
              <a:rPr lang="en-US" altLang="zh-CN" sz="2000" dirty="0" smtClean="0">
                <a:sym typeface="+mn-ea"/>
              </a:rPr>
              <a:t> level by applying RoIPool [31] 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in each modality for shared proposals.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point-level fusion</a:t>
            </a:r>
            <a:r>
              <a:rPr lang="en-US" altLang="zh-CN" baseline="30000" dirty="0" smtClean="0">
                <a:sym typeface="+mn-ea"/>
              </a:rPr>
              <a:t>[3]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first find a hard association between LiDAR points and image pixels 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based on calibration matrices, 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and then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augment LiDAR features</a:t>
            </a:r>
            <a:r>
              <a:rPr lang="en-US" altLang="zh-CN" sz="2000" dirty="0" smtClean="0">
                <a:sym typeface="+mn-ea"/>
              </a:rPr>
              <a:t> with the segmentation scores or CNN features 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of the associated pixels through point-wise concatenation.</a:t>
            </a:r>
            <a:endParaRPr lang="en-US" altLang="zh-CN" sz="2000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595" y="6095365"/>
            <a:ext cx="1200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[</a:t>
            </a:r>
            <a:r>
              <a:rPr lang="en-US" altLang="zh-CN" sz="1200"/>
              <a:t>1</a:t>
            </a:r>
            <a:r>
              <a:rPr lang="zh-CN" altLang="en-US" sz="1200"/>
              <a:t>]</a:t>
            </a:r>
            <a:r>
              <a:rPr sz="1200"/>
              <a:t>C. Qi, W. Liu, Chenxia Wu, Hao Su, and L. Guibas. Frustum</a:t>
            </a:r>
            <a:r>
              <a:rPr lang="en-US" sz="1200"/>
              <a:t> </a:t>
            </a:r>
            <a:r>
              <a:rPr sz="1200"/>
              <a:t>pointnets for 3d object detection from rgb-d data. CVPR,</a:t>
            </a:r>
            <a:r>
              <a:rPr lang="en-US" sz="1200"/>
              <a:t> </a:t>
            </a:r>
            <a:r>
              <a:rPr sz="1200"/>
              <a:t>2018. </a:t>
            </a:r>
            <a:endParaRPr sz="1200"/>
          </a:p>
          <a:p>
            <a:r>
              <a:rPr lang="zh-CN" altLang="en-US" sz="1200"/>
              <a:t>[</a:t>
            </a:r>
            <a:r>
              <a:rPr lang="en-US" altLang="zh-CN" sz="1200"/>
              <a:t>2</a:t>
            </a:r>
            <a:r>
              <a:rPr lang="zh-CN" altLang="en-US" sz="1200"/>
              <a:t>]</a:t>
            </a:r>
            <a:r>
              <a:rPr sz="1200"/>
              <a:t>Xiaozhi Chen, Huimin Ma, Jixiang Wan, B. Li, and Tian</a:t>
            </a:r>
            <a:r>
              <a:rPr lang="en-US" sz="1200"/>
              <a:t> </a:t>
            </a:r>
            <a:r>
              <a:rPr sz="1200"/>
              <a:t>Xia. Multi-view 3d object detection network for autonomous</a:t>
            </a:r>
            <a:r>
              <a:rPr lang="en-US" sz="1200"/>
              <a:t> </a:t>
            </a:r>
            <a:r>
              <a:rPr sz="1200"/>
              <a:t>driving. CVPR, 2017.</a:t>
            </a:r>
            <a:endParaRPr sz="1200"/>
          </a:p>
          <a:p>
            <a:r>
              <a:rPr lang="zh-CN" altLang="en-US" sz="1200"/>
              <a:t>[</a:t>
            </a:r>
            <a:r>
              <a:rPr lang="en-US" altLang="zh-CN" sz="1200"/>
              <a:t>3</a:t>
            </a:r>
            <a:r>
              <a:rPr lang="zh-CN" altLang="en-US" sz="1200"/>
              <a:t>]</a:t>
            </a:r>
            <a:r>
              <a:rPr sz="1200"/>
              <a:t>Tengteng Huang, Zhe Liu, Xiwu Chen, and X. Bai. EPNet:</a:t>
            </a:r>
            <a:r>
              <a:rPr lang="en-US" sz="1200"/>
              <a:t> </a:t>
            </a:r>
            <a:r>
              <a:rPr sz="1200"/>
              <a:t>Enhancing point features with image semantics for 3d object</a:t>
            </a:r>
            <a:r>
              <a:rPr lang="en-US" sz="1200"/>
              <a:t> </a:t>
            </a:r>
            <a:r>
              <a:rPr sz="1200"/>
              <a:t>detection. ECCV, 2020.</a:t>
            </a:r>
            <a:endParaRPr sz="1200"/>
          </a:p>
        </p:txBody>
      </p:sp>
      <p:pic>
        <p:nvPicPr>
          <p:cNvPr id="8" name="图片 7" descr="NAF5HMB`ZR{L)NT2YA]T6M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990" y="4846320"/>
            <a:ext cx="3526155" cy="1249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Related Existing Works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910" y="1370330"/>
            <a:ext cx="10274935" cy="4572000"/>
          </a:xfrm>
        </p:spPr>
        <p:txBody>
          <a:bodyPr>
            <a:normAutofit lnSpcReduction="20000"/>
          </a:bodyPr>
          <a:lstStyle/>
          <a:p>
            <a:r>
              <a:rPr lang="zh-CN" altLang="en-US" sz="3200" dirty="0" smtClean="0"/>
              <a:t>Feature extraction method</a:t>
            </a:r>
            <a:endParaRPr lang="zh-CN" altLang="en-US" sz="3200" dirty="0" smtClean="0"/>
          </a:p>
          <a:p>
            <a:r>
              <a:rPr lang="en-US" altLang="zh-CN" dirty="0" smtClean="0"/>
              <a:t>3D CNN</a:t>
            </a:r>
            <a:endParaRPr lang="en-US" altLang="zh-CN" dirty="0" smtClean="0"/>
          </a:p>
          <a:p>
            <a:r>
              <a:rPr lang="en-US" altLang="zh-CN" dirty="0" smtClean="0"/>
              <a:t>Pointnet++</a:t>
            </a:r>
            <a:endParaRPr lang="en-US" altLang="zh-CN" dirty="0" smtClean="0"/>
          </a:p>
          <a:p>
            <a:r>
              <a:rPr lang="en-US" altLang="zh-CN" dirty="0" smtClean="0"/>
              <a:t>transformer</a:t>
            </a:r>
            <a:endParaRPr lang="en-US" altLang="zh-CN" dirty="0" smtClean="0"/>
          </a:p>
          <a:p>
            <a:endParaRPr lang="en-US" altLang="zh-CN" sz="3600" baseline="30000" dirty="0" smtClean="0"/>
          </a:p>
          <a:p>
            <a:endParaRPr lang="en-US" altLang="zh-CN" baseline="30000" dirty="0" smtClean="0"/>
          </a:p>
          <a:p>
            <a:pPr marL="457200" lvl="1" indent="0"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9UR{E@NF$1~7_)W7V0KRPD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4720" y="3364865"/>
            <a:ext cx="8295005" cy="3327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495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+mj-cs"/>
              </a:rPr>
              <a:t>Proposed </a:t>
            </a:r>
            <a:r>
              <a:rPr lang="en-US" altLang="zh-CN" sz="4000" b="1" kern="0" noProof="0" dirty="0" smtClean="0">
                <a:latin typeface="Calibri" panose="020F0502020204030204" pitchFamily="34" charset="0"/>
                <a:ea typeface="MS PGothic" panose="020B0600070205080204" charset="-128"/>
              </a:rPr>
              <a:t>M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ethodology</a:t>
            </a:r>
            <a:endParaRPr lang="zh-CN" altLang="en-US" sz="4000" dirty="0"/>
          </a:p>
        </p:txBody>
      </p:sp>
      <p:pic>
        <p:nvPicPr>
          <p:cNvPr id="6" name="图片 5" descr="P[C0WSTAFWY(26$GSA[RD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005840"/>
            <a:ext cx="9783445" cy="2464435"/>
          </a:xfrm>
          <a:prstGeom prst="rect">
            <a:avLst/>
          </a:prstGeom>
        </p:spPr>
      </p:pic>
      <p:pic>
        <p:nvPicPr>
          <p:cNvPr id="8" name="图片 7" descr="N`4FY9SVG}MKXW_`GU8H(5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" y="3599815"/>
            <a:ext cx="3434715" cy="285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Main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Results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05" y="971550"/>
            <a:ext cx="10274935" cy="4572000"/>
          </a:xfrm>
        </p:spPr>
        <p:txBody>
          <a:bodyPr>
            <a:normAutofit/>
          </a:bodyPr>
          <a:p>
            <a:r>
              <a:rPr lang="en-US" altLang="zh-CN" sz="3200" b="1" dirty="0" smtClean="0">
                <a:sym typeface="+mn-ea"/>
              </a:rPr>
              <a:t>transformer</a:t>
            </a:r>
            <a:endParaRPr lang="en-US" altLang="zh-CN" sz="3200" b="1" dirty="0" smtClean="0">
              <a:sym typeface="+mn-ea"/>
            </a:endParaRPr>
          </a:p>
          <a:p>
            <a:r>
              <a:rPr lang="en-US" altLang="zh-CN" sz="3200" b="1" dirty="0" smtClean="0">
                <a:sym typeface="+mn-ea"/>
              </a:rPr>
              <a:t>multi-data fusion</a:t>
            </a:r>
            <a:endParaRPr lang="en-US" altLang="zh-CN" sz="3200" b="1" dirty="0" smtClean="0">
              <a:sym typeface="+mn-ea"/>
            </a:endParaRPr>
          </a:p>
          <a:p>
            <a:endParaRPr lang="en-US" altLang="zh-CN" sz="3200" b="1" dirty="0" smtClean="0">
              <a:sym typeface="+mn-ea"/>
            </a:endParaRPr>
          </a:p>
          <a:p>
            <a:endParaRPr lang="zh-CN" altLang="en-US" sz="3200" dirty="0" smtClean="0"/>
          </a:p>
          <a:p>
            <a:pPr marL="457200" lvl="1" indent="0">
              <a:buNone/>
            </a:pP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Main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Results</a:t>
            </a:r>
            <a:endParaRPr lang="zh-CN" altLang="en-US" sz="4000" dirty="0"/>
          </a:p>
        </p:txBody>
      </p:sp>
      <p:pic>
        <p:nvPicPr>
          <p:cNvPr id="3" name="图片 2" descr="@5F(RT7DMGNFD%AVEJIVFI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2585" y="1231900"/>
            <a:ext cx="7426960" cy="237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2730" y="826770"/>
            <a:ext cx="3373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 smtClean="0">
                <a:sym typeface="+mn-ea"/>
              </a:rPr>
              <a:t>1.multi-data fusion</a:t>
            </a:r>
            <a:endParaRPr lang="en-US" altLang="zh-CN" sz="2400" b="1" dirty="0" smtClean="0">
              <a:sym typeface="+mn-ea"/>
            </a:endParaRPr>
          </a:p>
        </p:txBody>
      </p:sp>
      <p:pic>
        <p:nvPicPr>
          <p:cNvPr id="6" name="图片 5" descr="7{XC9)FPY6}YGPKZ3G0V@%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425" y="1168400"/>
            <a:ext cx="4346575" cy="2504440"/>
          </a:xfrm>
          <a:prstGeom prst="rect">
            <a:avLst/>
          </a:prstGeom>
        </p:spPr>
      </p:pic>
      <p:pic>
        <p:nvPicPr>
          <p:cNvPr id="9" name="图片 8" descr="}]_]UE[DB5AM6G6$(LE${[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30" y="4326255"/>
            <a:ext cx="4445635" cy="2508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1590" y="3995420"/>
            <a:ext cx="141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1.1Voxelnet</a:t>
            </a:r>
            <a:endParaRPr lang="en-US" altLang="zh-CN"/>
          </a:p>
        </p:txBody>
      </p:sp>
      <p:pic>
        <p:nvPicPr>
          <p:cNvPr id="4" name="图片 3" descr="$]AQI%[I]B9YJFP13~%}BN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830" y="4750435"/>
            <a:ext cx="2236470" cy="1695450"/>
          </a:xfrm>
          <a:prstGeom prst="rect">
            <a:avLst/>
          </a:prstGeom>
        </p:spPr>
      </p:pic>
      <p:pic>
        <p:nvPicPr>
          <p:cNvPr id="7" name="图片 6" descr="%)P%}T3H8Z5C1`5FBXAPTR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00" y="4750435"/>
            <a:ext cx="2340610" cy="1695450"/>
          </a:xfrm>
          <a:prstGeom prst="rect">
            <a:avLst/>
          </a:prstGeom>
        </p:spPr>
      </p:pic>
      <p:pic>
        <p:nvPicPr>
          <p:cNvPr id="8" name="图片 7" descr="ST@$_HI681VGT2OMF8XB1S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3910" y="4748530"/>
            <a:ext cx="2255520" cy="16973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96225" y="3995420"/>
            <a:ext cx="141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1.2SECOND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NRLS2WZ`T08B`2[NNQ@]TY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119" t="8764" r="5129" b="3956"/>
          <a:stretch>
            <a:fillRect/>
          </a:stretch>
        </p:blipFill>
        <p:spPr>
          <a:xfrm>
            <a:off x="5051425" y="449580"/>
            <a:ext cx="7065645" cy="30029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94005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Main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Results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52730" y="953135"/>
            <a:ext cx="3373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 smtClean="0">
                <a:sym typeface="+mn-ea"/>
              </a:rPr>
              <a:t>2.transformer</a:t>
            </a:r>
            <a:endParaRPr lang="en-US" altLang="zh-CN" sz="2400" b="1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950" y="1465580"/>
            <a:ext cx="428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1.pointrcnn+self-attention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361950" y="1978025"/>
            <a:ext cx="44265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Same weights but different results each time, </a:t>
            </a:r>
            <a:endParaRPr lang="zh-CN" altLang="en-US" sz="2000"/>
          </a:p>
          <a:p>
            <a:r>
              <a:rPr lang="zh-CN" altLang="en-US" sz="2000"/>
              <a:t>the results are getting </a:t>
            </a:r>
            <a:r>
              <a:rPr lang="zh-CN" altLang="en-US" sz="2000">
                <a:solidFill>
                  <a:srgbClr val="FF0000"/>
                </a:solidFill>
              </a:rPr>
              <a:t>worse and worse</a:t>
            </a:r>
            <a:r>
              <a:rPr lang="en-US" altLang="zh-CN" sz="2000"/>
              <a:t>.</a:t>
            </a:r>
            <a:endParaRPr lang="zh-CN" altLang="en-US" sz="2000"/>
          </a:p>
          <a:p>
            <a:r>
              <a:rPr lang="zh-CN" altLang="en-US" sz="2000"/>
              <a:t>No position information is introduced, and the effect is very poor due to the disorder of the point cloud</a:t>
            </a: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361950" y="3844925"/>
            <a:ext cx="428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2.pointrcnn+</a:t>
            </a:r>
            <a:r>
              <a:rPr lang="en-US" altLang="zh-CN" sz="2400" b="1" dirty="0" smtClean="0">
                <a:sym typeface="+mn-ea"/>
              </a:rPr>
              <a:t>transformer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361950" y="4305300"/>
            <a:ext cx="33286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The effect becomes stable</a:t>
            </a:r>
            <a:endParaRPr lang="en-US" altLang="zh-CN" sz="2800">
              <a:sym typeface="+mn-ea"/>
            </a:endParaRPr>
          </a:p>
        </p:txBody>
      </p:sp>
      <p:pic>
        <p:nvPicPr>
          <p:cNvPr id="3" name="图片 2" descr="G{R)AZKC5{VR%I@}KBB{_{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34860" y="3465195"/>
            <a:ext cx="4982210" cy="310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147,&quot;width&quot;:19200}"/>
</p:tagLst>
</file>

<file path=ppt/tags/tag2.xml><?xml version="1.0" encoding="utf-8"?>
<p:tagLst xmlns:p="http://schemas.openxmlformats.org/presentationml/2006/main">
  <p:tag name="KSO_WM_UNIT_PLACING_PICTURE_USER_VIEWPORT" val="{&quot;height&quot;:5205,&quot;width&quot;:12045}"/>
</p:tagLst>
</file>

<file path=ppt/tags/tag3.xml><?xml version="1.0" encoding="utf-8"?>
<p:tagLst xmlns:p="http://schemas.openxmlformats.org/presentationml/2006/main">
  <p:tag name="KSO_WM_UNIT_PLACING_PICTURE_USER_VIEWPORT" val="{&quot;height&quot;:4886,&quot;width&quot;:7846}"/>
</p:tagLst>
</file>

<file path=ppt/tags/tag4.xml><?xml version="1.0" encoding="utf-8"?>
<p:tagLst xmlns:p="http://schemas.openxmlformats.org/presentationml/2006/main">
  <p:tag name="KSO_WM_UNIT_PLACING_PICTURE_USER_VIEWPORT" val="{&quot;height&quot;:5070,&quot;width&quot;:15765}"/>
</p:tagLst>
</file>

<file path=ppt/tags/tag5.xml><?xml version="1.0" encoding="utf-8"?>
<p:tagLst xmlns:p="http://schemas.openxmlformats.org/presentationml/2006/main">
  <p:tag name="COMMONDATA" val="eyJoZGlkIjoiYTA1YWY0ODdhYzg1NDFkNTI3OWM1ZGY3ZDg5ZjA0M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WPS 演示</Application>
  <PresentationFormat>宽屏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Office 主题</vt:lpstr>
      <vt:lpstr>Contrastive learning, transformer and multi-data fusion</vt:lpstr>
      <vt:lpstr>Outline</vt:lpstr>
      <vt:lpstr>Background</vt:lpstr>
      <vt:lpstr>Related Existing Works</vt:lpstr>
      <vt:lpstr>Related Existing Works</vt:lpstr>
      <vt:lpstr>Proposed Methodology</vt:lpstr>
      <vt:lpstr> Main Results</vt:lpstr>
      <vt:lpstr> Main Results</vt:lpstr>
      <vt:lpstr> Main Results</vt:lpstr>
      <vt:lpstr>Future Work</vt:lpstr>
      <vt:lpstr>Thank You!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xiza37@gmail.com</dc:creator>
  <cp:lastModifiedBy>阿超</cp:lastModifiedBy>
  <cp:revision>62</cp:revision>
  <dcterms:created xsi:type="dcterms:W3CDTF">2020-10-22T07:04:00Z</dcterms:created>
  <dcterms:modified xsi:type="dcterms:W3CDTF">2022-05-11T08:13:50Z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631B377F05354C6F96A2A1AFCBB171C3</vt:lpwstr>
  </property>
  <property fmtid="{D5CDD505-2E9C-101B-9397-08002B2CF9AE}" pid="3" name="KSOProductBuildVer">
    <vt:lpwstr>2052-11.1.0.11691</vt:lpwstr>
  </property>
</Properties>
</file>