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8" r:id="rId5"/>
    <p:sldId id="269" r:id="rId6"/>
    <p:sldId id="270" r:id="rId7"/>
    <p:sldId id="271" r:id="rId8"/>
    <p:sldId id="291" r:id="rId9"/>
    <p:sldId id="299" r:id="rId10"/>
    <p:sldId id="278" r:id="rId11"/>
    <p:sldId id="288" r:id="rId12"/>
    <p:sldId id="265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84"/>
      </p:cViewPr>
      <p:guideLst>
        <p:guide orient="horz" pos="2160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9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</a:t>
            </a:r>
            <a:r>
              <a:rPr lang="zh-CN" altLang="en-US" dirty="0" smtClean="0"/>
              <a:t>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6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file:///C:\Users\Mike\AppData\Local\Temp\wps\INetCache\7c2237f059f205d6526c1b8e0a0e453a" TargetMode="Externa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7.png"/><Relationship Id="rId7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tags" Target="../tags/tag5.xml"/><Relationship Id="rId4" Type="http://schemas.openxmlformats.org/officeDocument/2006/relationships/image" Target="../media/image15.png"/><Relationship Id="rId3" Type="http://schemas.openxmlformats.org/officeDocument/2006/relationships/tags" Target="../tags/tag4.xml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0560" y="177800"/>
            <a:ext cx="10850880" cy="184531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ym typeface="+mn-ea"/>
              </a:rPr>
              <a:t>Multi-data fusion </a:t>
            </a:r>
            <a:endParaRPr lang="en-US" altLang="zh-CN" sz="4000" b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41" y="2769235"/>
            <a:ext cx="9144000" cy="298579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Leichao Cui</a:t>
            </a:r>
            <a:endParaRPr lang="en-US" altLang="zh-CN" sz="3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2022/6/22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5810679"/>
            <a:ext cx="2449658" cy="87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Future Work</a:t>
            </a:r>
            <a:endParaRPr lang="zh-CN" altLang="en-US" sz="4000" dirty="0"/>
          </a:p>
        </p:txBody>
      </p:sp>
      <p:pic>
        <p:nvPicPr>
          <p:cNvPr id="4" name="ECB019B1-382A-4266-B25C-5B523AA43C14-2" descr="C:/Users/Mike/AppData/Local/Temp/wpp.uihWrW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284605"/>
            <a:ext cx="9480550" cy="470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218" y="2165783"/>
            <a:ext cx="10709563" cy="18347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0" dirty="0" smtClean="0"/>
              <a:t>Thank You!</a:t>
            </a:r>
            <a:br>
              <a:rPr lang="en-US" altLang="zh-CN" sz="4000" b="0" dirty="0" smtClean="0"/>
            </a:br>
            <a:br>
              <a:rPr lang="en-US" altLang="zh-CN" sz="4000" b="0" dirty="0" smtClean="0"/>
            </a:br>
            <a:r>
              <a:rPr lang="en-US" altLang="zh-CN" sz="4000" b="0" dirty="0" smtClean="0"/>
              <a:t>Q &amp; A</a:t>
            </a:r>
            <a:endParaRPr lang="zh-CN" altLang="en-US" sz="4000" b="0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81" y="5870864"/>
            <a:ext cx="2413974" cy="864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Outline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Background</a:t>
            </a:r>
            <a:endParaRPr lang="en-US" altLang="zh-CN" kern="0" dirty="0" smtClean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Related Existing Works</a:t>
            </a:r>
            <a:endParaRPr lang="en-US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Proposed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Methodology</a:t>
            </a:r>
            <a:endParaRPr lang="en-US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Main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Results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Experimental Results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Conclusion and Future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Work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Background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9020"/>
            <a:ext cx="10205720" cy="4253865"/>
          </a:xfrm>
        </p:spPr>
        <p:txBody>
          <a:bodyPr/>
          <a:lstStyle/>
          <a:p>
            <a:r>
              <a:rPr lang="zh-CN" altLang="en-US" sz="3200" dirty="0" smtClean="0">
                <a:latin typeface="+mn-lt"/>
                <a:cs typeface="+mn-lt"/>
              </a:rPr>
              <a:t>3D object detection</a:t>
            </a:r>
            <a:endParaRPr lang="zh-CN" altLang="en-US" sz="3200" dirty="0" smtClean="0">
              <a:latin typeface="+mn-lt"/>
              <a:cs typeface="+mn-lt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+mn-lt"/>
                <a:cs typeface="+mn-lt"/>
              </a:rPr>
              <a:t>Autonomous driving</a:t>
            </a:r>
            <a:r>
              <a:rPr lang="en-US" altLang="zh-CN" dirty="0" smtClean="0">
                <a:latin typeface="+mn-lt"/>
                <a:cs typeface="+mn-lt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cs typeface="+mn-lt"/>
              </a:rPr>
              <a:t>domestic robots</a:t>
            </a:r>
            <a:endParaRPr lang="en-US" altLang="zh-CN" dirty="0" smtClean="0">
              <a:latin typeface="+mn-lt"/>
              <a:cs typeface="+mn-lt"/>
            </a:endParaRPr>
          </a:p>
          <a:p>
            <a:r>
              <a:rPr lang="en-US" sz="3200" dirty="0">
                <a:latin typeface="+mn-lt"/>
                <a:cs typeface="+mn-lt"/>
              </a:rPr>
              <a:t>T</a:t>
            </a:r>
            <a:r>
              <a:rPr sz="3200" dirty="0">
                <a:latin typeface="+mn-lt"/>
                <a:cs typeface="+mn-lt"/>
              </a:rPr>
              <a:t>he detection of 3D objects with point clouds</a:t>
            </a:r>
            <a:endParaRPr sz="3200" dirty="0">
              <a:latin typeface="+mn-lt"/>
              <a:cs typeface="+mn-lt"/>
            </a:endParaRPr>
          </a:p>
          <a:p>
            <a:r>
              <a:rPr lang="en-US" dirty="0">
                <a:latin typeface="+mn-lt"/>
                <a:cs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  <a:cs typeface="+mn-lt"/>
              </a:rPr>
              <a:t>irregular</a:t>
            </a:r>
            <a:r>
              <a:rPr lang="en-US" dirty="0">
                <a:latin typeface="+mn-lt"/>
                <a:cs typeface="+mn-lt"/>
              </a:rPr>
              <a:t> data format </a:t>
            </a:r>
            <a:endParaRPr lang="en-US" dirty="0">
              <a:latin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  <a:cs typeface="+mn-lt"/>
              </a:rPr>
              <a:t>Large search </a:t>
            </a:r>
            <a:r>
              <a:rPr dirty="0">
                <a:solidFill>
                  <a:srgbClr val="FF0000"/>
                </a:solidFill>
                <a:latin typeface="+mn-lt"/>
                <a:cs typeface="+mn-lt"/>
              </a:rPr>
              <a:t>space</a:t>
            </a:r>
            <a:r>
              <a:rPr dirty="0">
                <a:latin typeface="+mn-lt"/>
                <a:cs typeface="+mn-lt"/>
              </a:rPr>
              <a:t> </a:t>
            </a:r>
            <a:endParaRPr dirty="0">
              <a:latin typeface="+mn-lt"/>
              <a:cs typeface="+mn-lt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0~LQYBG)1{0J1(1$%18%@)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30" y="3571875"/>
            <a:ext cx="480187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472805" y="1216660"/>
            <a:ext cx="3536315" cy="1256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680075" y="2803525"/>
            <a:ext cx="2839085" cy="1260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Related Existing Works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260" y="1081405"/>
            <a:ext cx="10274935" cy="457200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3200" dirty="0" smtClean="0"/>
              <a:t>LiDAR-camera fusion methods</a:t>
            </a:r>
            <a:endParaRPr lang="zh-CN" altLang="en-US" sz="3200" dirty="0" smtClean="0"/>
          </a:p>
          <a:p>
            <a:r>
              <a:rPr lang="en-US" altLang="zh-CN" sz="2700" dirty="0" smtClean="0"/>
              <a:t>result-level</a:t>
            </a:r>
            <a:r>
              <a:rPr lang="en-US" altLang="zh-CN" sz="2700" baseline="30000" dirty="0" smtClean="0">
                <a:sym typeface="+mn-ea"/>
              </a:rPr>
              <a:t>[1]</a:t>
            </a:r>
            <a:endParaRPr lang="en-US" altLang="zh-CN" sz="2700" baseline="30000" dirty="0" smtClean="0">
              <a:sym typeface="+mn-ea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Narrow down</a:t>
            </a:r>
            <a:r>
              <a:rPr lang="en-US" altLang="zh-CN" sz="1800" dirty="0" smtClean="0">
                <a:sym typeface="+mn-ea"/>
              </a:rPr>
              <a:t> 3D inspection search using 2D inspection results</a:t>
            </a:r>
            <a:endParaRPr lang="en-US" altLang="zh-CN" sz="1800" dirty="0" smtClean="0">
              <a:sym typeface="+mn-ea"/>
            </a:endParaRPr>
          </a:p>
          <a:p>
            <a:endParaRPr lang="en-US" altLang="zh-CN" sz="1800" dirty="0" smtClean="0">
              <a:sym typeface="+mn-ea"/>
            </a:endParaRPr>
          </a:p>
          <a:p>
            <a:r>
              <a:rPr lang="en-US" altLang="zh-CN" sz="2700" dirty="0" smtClean="0">
                <a:sym typeface="+mn-ea"/>
              </a:rPr>
              <a:t>proposal-level</a:t>
            </a:r>
            <a:endParaRPr lang="en-US" altLang="zh-CN" sz="2700" baseline="300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perform fusion at the </a:t>
            </a:r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region proposal</a:t>
            </a:r>
            <a:r>
              <a:rPr lang="en-US" altLang="zh-CN" sz="1800" dirty="0" smtClean="0">
                <a:sym typeface="+mn-ea"/>
              </a:rPr>
              <a:t> level</a:t>
            </a:r>
            <a:endParaRPr lang="en-US" altLang="zh-CN" sz="18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ym typeface="+mn-ea"/>
              </a:rPr>
              <a:t> by applying RoIPool</a:t>
            </a:r>
            <a:r>
              <a:rPr lang="en-US" altLang="zh-CN" sz="1800" baseline="30000" dirty="0" smtClean="0">
                <a:sym typeface="+mn-ea"/>
              </a:rPr>
              <a:t>[2]</a:t>
            </a:r>
            <a:r>
              <a:rPr lang="en-US" altLang="zh-CN" sz="1800" dirty="0" smtClean="0">
                <a:sym typeface="+mn-ea"/>
              </a:rPr>
              <a:t>, Transformer</a:t>
            </a:r>
            <a:r>
              <a:rPr lang="en-US" altLang="zh-CN" sz="1800" baseline="30000" dirty="0" smtClean="0">
                <a:sym typeface="+mn-ea"/>
              </a:rPr>
              <a:t>[3]</a:t>
            </a:r>
            <a:endParaRPr lang="en-US" altLang="zh-CN" sz="1800" baseline="30000" dirty="0" smtClean="0">
              <a:sym typeface="+mn-ea"/>
            </a:endParaRPr>
          </a:p>
          <a:p>
            <a:endParaRPr lang="en-US" altLang="zh-CN" sz="1800" dirty="0" smtClean="0">
              <a:sym typeface="+mn-ea"/>
            </a:endParaRPr>
          </a:p>
          <a:p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z="2700" dirty="0" smtClean="0">
                <a:sym typeface="+mn-ea"/>
              </a:rPr>
              <a:t>point-level</a:t>
            </a:r>
            <a:endParaRPr lang="en-US" altLang="zh-CN" sz="2700" baseline="30000" dirty="0" smtClean="0">
              <a:sym typeface="+mn-ea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 LiDAR-to-camera</a:t>
            </a:r>
            <a:r>
              <a:rPr lang="en-US" altLang="zh-CN" sz="1800" baseline="30000" dirty="0" smtClean="0">
                <a:sym typeface="+mn-ea"/>
              </a:rPr>
              <a:t>[4]</a:t>
            </a:r>
            <a:endParaRPr lang="en-US" altLang="zh-CN" sz="1800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 Camera-to-lidar</a:t>
            </a:r>
            <a:r>
              <a:rPr lang="en-US" altLang="zh-CN" sz="1800" baseline="30000" dirty="0" smtClean="0">
                <a:sym typeface="+mn-ea"/>
              </a:rPr>
              <a:t>[5]</a:t>
            </a:r>
            <a:endParaRPr lang="en-US" altLang="zh-CN" sz="1800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 Feature-with-feature</a:t>
            </a:r>
            <a:r>
              <a:rPr lang="en-US" altLang="zh-CN" sz="1800" baseline="30000" dirty="0" smtClean="0">
                <a:sym typeface="+mn-ea"/>
              </a:rPr>
              <a:t>[6]</a:t>
            </a:r>
            <a:endParaRPr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altLang="zh-CN" sz="18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595" y="5843270"/>
            <a:ext cx="120034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[</a:t>
            </a:r>
            <a:r>
              <a:rPr lang="en-US" altLang="zh-CN" sz="1000"/>
              <a:t>1</a:t>
            </a:r>
            <a:r>
              <a:rPr lang="zh-CN" altLang="en-US" sz="1000"/>
              <a:t>]</a:t>
            </a:r>
            <a:r>
              <a:rPr lang="en-US" altLang="zh-CN" sz="1000"/>
              <a:t> </a:t>
            </a:r>
            <a:r>
              <a:rPr sz="1000"/>
              <a:t>C. Qi, W. Liu, Chenxia Wu, Hao Su, and L. Guibas. Frustum</a:t>
            </a:r>
            <a:r>
              <a:rPr lang="en-US" sz="1000"/>
              <a:t> </a:t>
            </a:r>
            <a:r>
              <a:rPr sz="1000"/>
              <a:t>pointnets for 3d object detection from rgb-d data. CVPR,</a:t>
            </a:r>
            <a:r>
              <a:rPr lang="en-US" sz="1000"/>
              <a:t> </a:t>
            </a:r>
            <a:r>
              <a:rPr sz="1000"/>
              <a:t>2018. </a:t>
            </a:r>
            <a:endParaRPr sz="1000"/>
          </a:p>
          <a:p>
            <a:r>
              <a:rPr lang="zh-CN" altLang="en-US" sz="1000"/>
              <a:t>[</a:t>
            </a:r>
            <a:r>
              <a:rPr lang="en-US" altLang="zh-CN" sz="1000"/>
              <a:t>2</a:t>
            </a:r>
            <a:r>
              <a:rPr lang="zh-CN" altLang="en-US" sz="1000"/>
              <a:t>]</a:t>
            </a:r>
            <a:r>
              <a:rPr lang="en-US" altLang="zh-CN" sz="1000"/>
              <a:t> </a:t>
            </a:r>
            <a:r>
              <a:rPr sz="1000"/>
              <a:t>Xiaozhi Chen, Huimin Ma, Jixiang Wan, B. Li, and Tian</a:t>
            </a:r>
            <a:r>
              <a:rPr lang="en-US" sz="1000"/>
              <a:t> </a:t>
            </a:r>
            <a:r>
              <a:rPr sz="1000"/>
              <a:t>Xia. Multi-view 3d object detection network for autonomous</a:t>
            </a:r>
            <a:r>
              <a:rPr lang="en-US" sz="1000"/>
              <a:t> </a:t>
            </a:r>
            <a:r>
              <a:rPr sz="1000"/>
              <a:t>driving. CVPR, 2017.</a:t>
            </a:r>
            <a:endParaRPr sz="1000"/>
          </a:p>
          <a:p>
            <a:r>
              <a:rPr lang="en-US" sz="1000"/>
              <a:t>[3] Xuyang Bai, Zeyu Hu, Xinge Zhu, Qingqiu Huang, Yilun Chen, Hongbo Fu, and Chiew-Lan Tai. TransFusion: Robust LiDAR-Camera Fusion for 3D Object Detection with Transformers. In CVPR, 2022.</a:t>
            </a:r>
            <a:endParaRPr lang="en-US" sz="1000"/>
          </a:p>
          <a:p>
            <a:r>
              <a:rPr lang="en-US" sz="1000"/>
              <a:t>[4] Chunwei Wang, Chao Ma, Ming Zhu, and Xiaokang Yang. PointAugmenting: Cross-Modal Augmentation for 3D Object Detection. In CVPR, 2021.</a:t>
            </a:r>
            <a:endParaRPr lang="en-US" sz="1000"/>
          </a:p>
          <a:p>
            <a:r>
              <a:rPr lang="zh-CN" altLang="en-US" sz="1000"/>
              <a:t>[</a:t>
            </a:r>
            <a:r>
              <a:rPr lang="en-US" altLang="zh-CN" sz="1000"/>
              <a:t>5</a:t>
            </a:r>
            <a:r>
              <a:rPr lang="zh-CN" altLang="en-US" sz="1000"/>
              <a:t>]</a:t>
            </a:r>
            <a:r>
              <a:rPr lang="en-US" altLang="zh-CN" sz="1000"/>
              <a:t> </a:t>
            </a:r>
            <a:r>
              <a:rPr sz="1000"/>
              <a:t>Tengteng Huang, Zhe Liu, Xiwu Chen, and X. Bai. EPNet:</a:t>
            </a:r>
            <a:r>
              <a:rPr lang="en-US" sz="1000"/>
              <a:t> </a:t>
            </a:r>
            <a:r>
              <a:rPr sz="1000"/>
              <a:t>Enhancing point features with image semantics for 3d object</a:t>
            </a:r>
            <a:r>
              <a:rPr lang="en-US" sz="1000"/>
              <a:t> </a:t>
            </a:r>
            <a:r>
              <a:rPr sz="1000"/>
              <a:t>detection. ECCV, 2020.</a:t>
            </a:r>
            <a:endParaRPr sz="1000"/>
          </a:p>
          <a:p>
            <a:r>
              <a:rPr lang="en-US" sz="1000"/>
              <a:t>[6] Yingwei Li, Adams Wei Yu, Tianjian Meng, Ben Caine, Jiquan Ngiam, Daiyi Peng, Junyang Shen, Bo Wu, Yifeng Lu, Denny Zhou, et al. DeepFusion: Lidar-Camera Deep Fusion for Multi-Modal 3D Object Detection. In CVPR, 2022.</a:t>
            </a:r>
            <a:endParaRPr lang="en-US" sz="1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4359275"/>
            <a:ext cx="3201670" cy="1443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30" y="4352925"/>
            <a:ext cx="3124200" cy="1438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620" y="2799715"/>
            <a:ext cx="3376930" cy="126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Related Existing Works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435" y="1143000"/>
            <a:ext cx="10274935" cy="457200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3600" baseline="30000" dirty="0" smtClean="0"/>
          </a:p>
          <a:p>
            <a:endParaRPr lang="en-US" altLang="zh-CN" baseline="30000" dirty="0" smtClean="0"/>
          </a:p>
          <a:p>
            <a:pPr marL="457200" lvl="1" indent="0"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4" name="C9F754DE-2CAD-44b6-B708-469DEB6407EB-1" descr="C:/Users/Mike/AppData/Local/Temp/wpp.jMslCI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1143318"/>
            <a:ext cx="7314565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49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+mj-cs"/>
              </a:rPr>
              <a:t>Proposed </a:t>
            </a:r>
            <a:r>
              <a:rPr lang="en-US" altLang="zh-CN" sz="4000" b="1" kern="0" noProof="0" dirty="0" smtClean="0">
                <a:latin typeface="Calibri" panose="020F0502020204030204" pitchFamily="34" charset="0"/>
                <a:ea typeface="MS PGothic" panose="020B0600070205080204" charset="-128"/>
              </a:rPr>
              <a:t>M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ethodology</a:t>
            </a:r>
            <a:endParaRPr lang="zh-CN" altLang="en-US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1660" y="1143000"/>
            <a:ext cx="10274935" cy="4572000"/>
          </a:xfrm>
        </p:spPr>
        <p:txBody>
          <a:bodyPr>
            <a:normAutofit/>
          </a:bodyPr>
          <a:p>
            <a:r>
              <a:rPr lang="en-US" altLang="zh-CN" sz="3200" b="1" dirty="0" smtClean="0">
                <a:sym typeface="+mn-ea"/>
              </a:rPr>
              <a:t>1.point-level fusion</a:t>
            </a:r>
            <a:endParaRPr lang="en-US" altLang="zh-CN" sz="3200" b="1" dirty="0" smtClean="0">
              <a:sym typeface="+mn-ea"/>
            </a:endParaRPr>
          </a:p>
          <a:p>
            <a:r>
              <a:rPr lang="en-US" altLang="zh-CN" sz="2800" b="1" dirty="0" smtClean="0">
                <a:sym typeface="+mn-ea"/>
              </a:rPr>
              <a:t>1.1 feature level fusion</a:t>
            </a:r>
            <a:endParaRPr lang="en-US" altLang="zh-CN" sz="2800" b="1" dirty="0" smtClean="0">
              <a:sym typeface="+mn-ea"/>
            </a:endParaRPr>
          </a:p>
          <a:p>
            <a:endParaRPr lang="en-US" altLang="zh-CN" sz="3200" b="1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ym typeface="+mn-ea"/>
              </a:rPr>
              <a:t> </a:t>
            </a:r>
            <a:endParaRPr lang="en-US" altLang="zh-CN" sz="2800" b="1" dirty="0" smtClean="0">
              <a:sym typeface="+mn-ea"/>
            </a:endParaRPr>
          </a:p>
          <a:p>
            <a:endParaRPr lang="zh-CN" altLang="en-US" sz="3200" dirty="0" smtClean="0"/>
          </a:p>
          <a:p>
            <a:pPr marL="457200" lvl="1" indent="0">
              <a:buNone/>
            </a:pP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6590" y="2239645"/>
            <a:ext cx="10657205" cy="3215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88595" y="6519545"/>
            <a:ext cx="12003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[</a:t>
            </a:r>
            <a:r>
              <a:rPr lang="en-US" altLang="zh-CN" sz="1000"/>
              <a:t>7</a:t>
            </a:r>
            <a:r>
              <a:rPr lang="zh-CN" altLang="en-US" sz="1000"/>
              <a:t>]</a:t>
            </a:r>
            <a:r>
              <a:rPr lang="en-US" altLang="zh-CN" sz="1000"/>
              <a:t> </a:t>
            </a:r>
            <a:r>
              <a:rPr sz="1000"/>
              <a:t>Liu, Zhijian, et al. "BEVFusion: Multi-Task Multi-Sensor Fusion with Unified Bird's-Eye View Representation." arXiv preprint arXiv:2205.13542 (2022).</a:t>
            </a:r>
            <a:endParaRPr sz="1000"/>
          </a:p>
        </p:txBody>
      </p:sp>
      <p:sp>
        <p:nvSpPr>
          <p:cNvPr id="3" name="文本框 2"/>
          <p:cNvSpPr txBox="1"/>
          <p:nvPr/>
        </p:nvSpPr>
        <p:spPr>
          <a:xfrm>
            <a:off x="11063605" y="2399665"/>
            <a:ext cx="489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[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49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+mj-cs"/>
              </a:rPr>
              <a:t>Proposed </a:t>
            </a:r>
            <a:r>
              <a:rPr lang="en-US" altLang="zh-CN" sz="4000" b="1" kern="0" noProof="0" dirty="0" smtClean="0">
                <a:latin typeface="Calibri" panose="020F0502020204030204" pitchFamily="34" charset="0"/>
                <a:ea typeface="MS PGothic" panose="020B0600070205080204" charset="-128"/>
              </a:rPr>
              <a:t>M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ethodology</a:t>
            </a:r>
            <a:endParaRPr lang="zh-CN" altLang="en-US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1660" y="1143000"/>
            <a:ext cx="10274935" cy="457200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 sz="3200" b="1" dirty="0" smtClean="0">
              <a:sym typeface="+mn-ea"/>
            </a:endParaRPr>
          </a:p>
          <a:p>
            <a:endParaRPr lang="zh-CN" altLang="en-US" sz="3200" dirty="0" smtClean="0"/>
          </a:p>
          <a:p>
            <a:pPr marL="457200" lvl="1" indent="0">
              <a:buNone/>
            </a:pP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2915" y="925830"/>
            <a:ext cx="7891780" cy="2188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32915" y="3114040"/>
            <a:ext cx="4121150" cy="3109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445" y="6304915"/>
            <a:ext cx="120034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[</a:t>
            </a:r>
            <a:r>
              <a:rPr lang="en-US" altLang="zh-CN" sz="1000"/>
              <a:t>8</a:t>
            </a:r>
            <a:r>
              <a:rPr lang="zh-CN" altLang="en-US" sz="1000"/>
              <a:t>]</a:t>
            </a:r>
            <a:r>
              <a:rPr lang="en-US" altLang="zh-CN" sz="1000"/>
              <a:t> Deng, Shengheng, et al. "VISTA: Boosting 3D Object Detection via Dual Cross-VIew SpaTial Attention." Proceedings of the IEEE/CVF Conference on Computer Vision and Pattern Recognition. 2022.</a:t>
            </a:r>
            <a:endParaRPr lang="en-US" altLang="zh-CN" sz="1000"/>
          </a:p>
          <a:p>
            <a:r>
              <a:rPr lang="en-US" altLang="zh-CN" sz="1000"/>
              <a:t>[9] Li, Yingwei, et al. "Deepfusion: Lidar-camera deep fusion for multi-modal 3d object detection." Proceedings of the IEEE/CVF Conference on Computer Vision and Pattern Recognition. 2022.</a:t>
            </a:r>
            <a:endParaRPr lang="en-US" altLang="zh-CN" sz="1000"/>
          </a:p>
          <a:p>
            <a:endParaRPr lang="en-US" altLang="zh-CN" sz="1000"/>
          </a:p>
        </p:txBody>
      </p:sp>
      <p:sp>
        <p:nvSpPr>
          <p:cNvPr id="5" name="文本框 4"/>
          <p:cNvSpPr txBox="1"/>
          <p:nvPr/>
        </p:nvSpPr>
        <p:spPr>
          <a:xfrm>
            <a:off x="9749155" y="807085"/>
            <a:ext cx="489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[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50890" y="3244850"/>
            <a:ext cx="489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[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1894840"/>
            <a:ext cx="9281160" cy="4130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49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+mj-cs"/>
              </a:rPr>
              <a:t>Proposed </a:t>
            </a:r>
            <a:r>
              <a:rPr lang="en-US" altLang="zh-CN" sz="4000" b="1" kern="0" noProof="0" dirty="0" smtClean="0">
                <a:latin typeface="Calibri" panose="020F0502020204030204" pitchFamily="34" charset="0"/>
                <a:ea typeface="MS PGothic" panose="020B0600070205080204" charset="-128"/>
              </a:rPr>
              <a:t>M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ethodology</a:t>
            </a:r>
            <a:endParaRPr lang="zh-CN" altLang="en-US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1660" y="1143000"/>
            <a:ext cx="10274935" cy="457200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 sz="3200" b="1" dirty="0" smtClean="0">
              <a:sym typeface="+mn-ea"/>
            </a:endParaRPr>
          </a:p>
          <a:p>
            <a:endParaRPr lang="zh-CN" altLang="en-US" sz="3200" dirty="0" smtClean="0"/>
          </a:p>
          <a:p>
            <a:pPr marL="457200" lvl="1" indent="0">
              <a:buNone/>
            </a:pP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795" y="6364605"/>
            <a:ext cx="12003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[</a:t>
            </a:r>
            <a:r>
              <a:rPr lang="en-US" altLang="zh-CN" sz="1000"/>
              <a:t>10</a:t>
            </a:r>
            <a:r>
              <a:rPr lang="zh-CN" altLang="en-US" sz="1000"/>
              <a:t>]</a:t>
            </a:r>
            <a:r>
              <a:rPr lang="en-US" altLang="zh-CN" sz="1000"/>
              <a:t> Chen, Xuanyao, et al. "Futr3d: A unified sensor fusion framework for 3d detection." arXiv preprint arXiv:2203.10642 (2022).</a:t>
            </a:r>
            <a:endParaRPr lang="en-US" altLang="zh-CN" sz="1000"/>
          </a:p>
        </p:txBody>
      </p:sp>
      <p:sp>
        <p:nvSpPr>
          <p:cNvPr id="5" name="文本框 4"/>
          <p:cNvSpPr txBox="1"/>
          <p:nvPr/>
        </p:nvSpPr>
        <p:spPr>
          <a:xfrm>
            <a:off x="9468485" y="2082800"/>
            <a:ext cx="605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[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264795" y="960120"/>
            <a:ext cx="1027493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ym typeface="+mn-ea"/>
              </a:rPr>
              <a:t>2.proposal-level fusion</a:t>
            </a:r>
            <a:endParaRPr lang="en-US" altLang="zh-CN" sz="3200" b="1" dirty="0" smtClean="0">
              <a:sym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sym typeface="+mn-ea"/>
            </a:endParaRPr>
          </a:p>
          <a:p>
            <a:endParaRPr lang="zh-CN" altLang="en-US" sz="3200" dirty="0" smtClean="0"/>
          </a:p>
          <a:p>
            <a:pPr marL="457200" lvl="1" indent="0">
              <a:buNone/>
            </a:pP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49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+mj-cs"/>
              </a:rPr>
              <a:t>Proposed </a:t>
            </a:r>
            <a:r>
              <a:rPr lang="en-US" altLang="zh-CN" sz="4000" b="1" kern="0" noProof="0" dirty="0" smtClean="0">
                <a:latin typeface="Calibri" panose="020F0502020204030204" pitchFamily="34" charset="0"/>
                <a:ea typeface="MS PGothic" panose="020B0600070205080204" charset="-128"/>
              </a:rPr>
              <a:t>M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ethodology</a:t>
            </a:r>
            <a:endParaRPr lang="zh-CN" altLang="en-US" sz="4000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405" y="1122045"/>
            <a:ext cx="7795260" cy="3185795"/>
          </a:xfrm>
          <a:prstGeom prst="rect">
            <a:avLst/>
          </a:prstGeom>
        </p:spPr>
      </p:pic>
      <p:pic>
        <p:nvPicPr>
          <p:cNvPr id="102" name="图片 101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14130" y="375285"/>
            <a:ext cx="2553970" cy="2002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14130" y="2531745"/>
            <a:ext cx="2553970" cy="2024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14130" y="4710430"/>
            <a:ext cx="2554605" cy="2098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2900" y="4462145"/>
            <a:ext cx="3759200" cy="17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0" y="6409690"/>
            <a:ext cx="12003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[11] Deng, Jiajun, et al. "Voxel r-cnn: Towards high performance voxel-based 3d object detection." Proceedings of the AAAI Conference on Artificial Intelligence. Vol. 35. No. 2. 2021.</a:t>
            </a:r>
            <a:endParaRPr lang="en-US" altLang="zh-CN" sz="1000"/>
          </a:p>
          <a:p>
            <a:r>
              <a:rPr lang="zh-CN" altLang="en-US" sz="1000"/>
              <a:t>[</a:t>
            </a:r>
            <a:r>
              <a:rPr lang="en-US" altLang="zh-CN" sz="1000"/>
              <a:t>12</a:t>
            </a:r>
            <a:r>
              <a:rPr lang="zh-CN" altLang="en-US" sz="1000"/>
              <a:t>]</a:t>
            </a:r>
            <a:r>
              <a:rPr lang="en-US" altLang="zh-CN" sz="1000"/>
              <a:t> </a:t>
            </a:r>
            <a:r>
              <a:rPr sz="1000"/>
              <a:t>Zhao, Hengshuang, et al. "Point transformer." Proceedings of the IEEE/CVF International Conference on Computer Vision. 2021.</a:t>
            </a:r>
            <a:endParaRPr sz="1000"/>
          </a:p>
        </p:txBody>
      </p:sp>
      <p:sp>
        <p:nvSpPr>
          <p:cNvPr id="3" name="文本框 2"/>
          <p:cNvSpPr txBox="1"/>
          <p:nvPr/>
        </p:nvSpPr>
        <p:spPr>
          <a:xfrm>
            <a:off x="4005580" y="4759325"/>
            <a:ext cx="605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[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45425" y="1260475"/>
            <a:ext cx="605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[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663,&quot;width&quot;:12360}"/>
</p:tagLst>
</file>

<file path=ppt/tags/tag2.xml><?xml version="1.0" encoding="utf-8"?>
<p:tagLst xmlns:p="http://schemas.openxmlformats.org/presentationml/2006/main">
  <p:tag name="KSO_WM_UNIT_PLACING_PICTURE_USER_VIEWPORT" val="{&quot;height&quot;:5904,&quot;width&quot;:7824}"/>
</p:tagLst>
</file>

<file path=ppt/tags/tag3.xml><?xml version="1.0" encoding="utf-8"?>
<p:tagLst xmlns:p="http://schemas.openxmlformats.org/presentationml/2006/main">
  <p:tag name="KSO_WM_UNIT_PLACING_PICTURE_USER_VIEWPORT" val="{&quot;height&quot;:5017,&quot;width&quot;:12276}"/>
</p:tagLst>
</file>

<file path=ppt/tags/tag4.xml><?xml version="1.0" encoding="utf-8"?>
<p:tagLst xmlns:p="http://schemas.openxmlformats.org/presentationml/2006/main">
  <p:tag name="KSO_WM_UNIT_PLACING_PICTURE_USER_VIEWPORT" val="{&quot;height&quot;:3153,&quot;width&quot;:4022}"/>
</p:tagLst>
</file>

<file path=ppt/tags/tag5.xml><?xml version="1.0" encoding="utf-8"?>
<p:tagLst xmlns:p="http://schemas.openxmlformats.org/presentationml/2006/main">
  <p:tag name="KSO_WM_UNIT_PLACING_PICTURE_USER_VIEWPORT" val="{&quot;height&quot;:3188,&quot;width&quot;:4022}"/>
</p:tagLst>
</file>

<file path=ppt/tags/tag6.xml><?xml version="1.0" encoding="utf-8"?>
<p:tagLst xmlns:p="http://schemas.openxmlformats.org/presentationml/2006/main">
  <p:tag name="KSO_WM_UNIT_PLACING_PICTURE_USER_VIEWPORT" val="{&quot;height&quot;:3304,&quot;width&quot;:4023}"/>
</p:tagLst>
</file>

<file path=ppt/tags/tag7.xml><?xml version="1.0" encoding="utf-8"?>
<p:tagLst xmlns:p="http://schemas.openxmlformats.org/presentationml/2006/main">
  <p:tag name="KSO_WM_UNIT_PLACING_PICTURE_USER_VIEWPORT" val="{&quot;height&quot;:2704,&quot;width&quot;:5920}"/>
</p:tagLst>
</file>

<file path=ppt/tags/tag9.xml><?xml version="1.0" encoding="utf-8"?>
<p:tagLst xmlns:p="http://schemas.openxmlformats.org/presentationml/2006/main">
  <p:tag name="COMMONDATA" val="eyJoZGlkIjoiYTA1YWY0ODdhYzg1NDFkNTI3OWM1ZGY3ZDg5ZjA0M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Tc3MzgyOTc0MTcyIiwKCSJHcm91cElkIiA6ICI2MDc5Mzc3OTMiLAoJIkltYWdlIiA6ICJpVkJPUncwS0dnb0FBQUFOU1VoRVVnQUFBZ1VBQUFEekNBWUFBQUFXeUdVZ0FBQUFDWEJJV1hNQUFBc1RBQUFMRXdFQW1wd1lBQUFlZFVsRVFWUjRuTzNkZDNRYzliMzM4Yy9zcnFSZDlXckprbTNadU1seW84UTREcWFGUUFna29SaklOV0NLenlHNUorVjVudVI1Ym1LU0d3TGNTeURFbkVCdzRKS0hod1J3UWd1eGljMU5LQTRrR0dKc2NBRExRcTVZdGlWYnZXK1JkclhQSHhvdEs2dnRTaXZ0cnZSK25jTmh5OHh2dnBKMXpueG01bGNNdjkvdkZ3QUFtSlFNd3pCNlgxdWlXUWdBQUlnZGhBSUFBQ0NKVUFBQUFFeUVBZ0FBSUlsUUFBQUFUSVFDQUFBZ2lWQUFBQUJNaEFJQUFDQ0pVQUFBQUV5RUFnQUFJSWxRQUFBQVRJUUNBQUFnaVZBQUFBQk1oQUlBQUNDSlVBQUFBRXlFQWdBQUlJbFFBQUFBVElRQ0FBQWdpVkFBQUFCTWhBSUFBQ0NKVUFBQUFFeUVBZ0FBSUlsUUFBQUFUSVFDQUFBZ2lWQUFBQUJNaEFJQUFDQ0pVQUFBQUV5RUFnQUFJSWxRQUFBQVRJUUNBQUFnaVZBQUFBQk1oQUlBQUNDSlVBQUFBRXlFQWdBQUlJbFFBQUFBVElRQ0FBQWdpVkFBQUFCTWhBSUFBQ0NKVUFBQUFFeUVBZ0FBSUlsUUFBQUFUSVFDQUFBZ2lWQUFBQUJNaEFJQUFDQ0pVQUFBQUV5MmFCY1FDVTVmcDE0NnZrczdHdzdxcEx0WmJsOVh0RXNDd21hM0pxakFucW16Yytib2ltbkxsR3hOakhaSkFDWVp3Ky8zKzZOZHhHaDgyRnlwWCsxL1JYV2UxbWlYQWtSTVhsSzZ2alh2aTFxYVdSenRVZ0JNY0laaEdJSFg4UndLUG15dTFKMTdYb2gyR2NDWXVXdnhkVnFTT1NQYVpRQ1l3SUpEUWR6MktYRDZPdldyL2E5RXV3eGdURzNZL3hjNWZaM1JMZ1BBSkJHM29lQ2w0N3Q0WklBSnI4N1RxcGVPNzRwMkdRQW1pYmdOQlRzYkRrYTdCR0JjOExjT1lMekViU2c0Nlc2T2RnbkF1T0J2SGNCNGlkdFF3TEJEVEJiOHJRTVlMM0ViQ2dBQVFHUVJDZ0FBZ0NSQ0FRQUFNQkVLQUFDQUpFSUJBQUF3RVFvQUFJQWtRZ0VBQURBUkNnQUFnQ1JDQVFBQU1CRUtBQUNBSkVJQkFBQXdFUW9BQUlBa1FnRUFBREFSQ2dBQWdDUkNBUUFBTUJFS0FBQ0FKRUlCQUFBd0VRb0FBSUFrUWdFQUFEQVJDZ0FBZ0NSQ0FRQUFNQkVLQUFDQUpFSUJBQUF3RVFvQUFJQWtRZ0VBQURBUkNnQUFnQ1JDQVFBQU1ObWlYUUFRaXl5R29keWs5TUQ3T25lTC9GR3NCd0RHQTZGZ0hDM05MTmFzMUNtU3BNM0hkNDM1OFF4Sk5rdndQN0ZmWGQyK01UL3VjQklzTmwwd1pZSCtYbHNoVDNkWHRNc1pVSHBDc2g1YmRsdmcvZXAzSHBMYjkybXRGMHdwbGRXd2Fsdk5ubWlVQndCamdsQXdqbGJrenRNWHB5NlZORDZoNEZ2ekx0VkYrWXNDNzE4NHVrTy9yOXcrNXNjZGpNVXdkUFcwNWZweTBabktTRWhXa1NOSHYvM2t6YWpWTXhUdktlSEprQkY0L1puczJmcjJ2RXRsTlN5YW56NVYvL2ZRdHBnSVd3QXdXb1FDU2VrSkRqMzUyVzlGcEsycjNsb2ZrWFpHNjVLQ0pYMENnU1MxZVYxUnFxWkh0OSt2V2FsNXlraElsaVI5cGVnc3ZWbTdWMGM2NnFKYTEwQzgvbE5DZ2ZGcEtFaXkydVEzSHlaY1hMQkV4U2w1K3VuZVRXcnBjbzVyalFBUWFYUTBuSUNXWmhYcjYzTyswTy96VzJaZG9ET3labzUvUVVHZU9QUkc0RGE4eFREMGpUa1hCMTJEeDQ1VHIvd3RRVlcrWGJkUGQ1ZTlLS2V2VTVJMEwyMnFmbmI2RFNwMFpJMXJqUUFRYWR3cGtPVHlkZXJoL1grSmRoa1JNVHMxWCtzV1hDbXIwWlAzRHJYWDZJU3JTU3Z6U21ReERQM2JncS9xamozUDYyRGJ5YWpVMTlEWnJoZVB2YXNiWnE2VUpKV2tGK3JDL0VYNmEwMVpWT29aak0vZnJXNi9YeGJ6RGtIdjc3UFhudWFqK3ZjUG45V2RpNjlWZW9KRCtmWU0zYk5rdGI3NTN1TnltV0VCQU9JTm9VQTlWNFd4ZGxJYWlkbXArYnB6OGJXeVd4TWtTZldlTnQyejk0OXE2M0lyTXpGRml6S215MkZOMUU4V1hhTWZmL1JjMUc3YnYxVDFucjQ0ZGFseWs5SWtTWmRPWFJxVHYvL09ibS9nZDVsZ3NmYjcvcE9PV3QyeDV6bmR2Zmc2cFNVazZ6ZWZ2RUVnQUJEWGVId3dRWlNrRitydXhkY3AxV2FYSkhWNFBicG43eC9WMU5raHI5K24rOG8zNjZpelhwS1VhclByUDVaOFRTWHBoVkdwdGF2YnE5OGYyYTVhZDRzZU9mQ3Fidi93bWFqVU1aek9vSkVSTnFOL0tKQ2t5bzU2L2ZpajUvV3IvWC9SMzJzL0hxL1NBR0JNR0g2L1B5NkhYNDlGaDc2bG1jVzZjL0cxSTlyM3dYMy9yYi9WbGdmZWY2WG9ySDdiZkM1M2Z1QkUvTVRoTndac1owdlYrMkVmZTJWZWlmN0h2RXVWWUE0LzdQQjZkT2VlRjNTd3ZlOGpnc3lFWk4yMTVEck5TTTZWMUhNbC9JdUtsN1dqNFVCWXg3dDM2V3FWcEJlRlhlZFl1ZXF0OWJwd3lrS3RtckU4b3UwVzJETURqdzFxM0MzOU9oOE81OXZ2UFJHeFdqYWQrMzhpMWhZQUJET0NlbEx6K0dDTXJEM3R3aEY5SDA0b01HVG91aGtyOUxYaXp3VzZ3YlY3M2Jwenp3czYxRjdUYi92bUxxZCsvTkh6dW52eGRTcE95VldpeGFidmwxNmhGNC90ME8rUHZCM29VUitQVWhQc0tuSmtqMW43K2ZhTU1Xc2JBR0lGb1dBUTk1VnYxbkZYNDVEYnBOc2MrdW5TMWVOVVVWOFpDY242N3Z6THRUU3JPUEJaamJ0Ri83bjNqenJ1YkJoMHY5WXVwMzY4NXpuZFhucWxGcVFYeVpCMHpmVFBxaVM5U0wvYzkyZlZlVnFIUFhhdHUxVnBDWTVodDV0cXp3cDAxS3Z6dEtxejJ6djhEd1lBaUJwQ3dTQnEzYTJxY2c0ZENqb1NVNFp0cDhyVkdMaU4vSzl6TGc1TVhoVDgrR1BOclBOMDliU3pRNjd0TTltejljMjVseWdyNlBqNzIwNkVQRmErcmN1bG4reDVYdCtlZTZuT203SkFrclFvWTdvZVBPc1cvZmJ3bTNyOTVFZEQzalA0eGI2WFE2cHo0NHJ2S01XV0pFbGEvL0VXN1c4N0VkSitJN0dsNnYwUlBYb1p5cmw1SmZwZXlaY2xTZHZyS3ZSQXhkYUl0ZzhBc1laUUVFZFNiWGF0blgyaExweXlzTS9ucjUzY1k4NnFGL3FWZUZlM1Q3L1k5N0lxbmZXNnZ2Z2NXUTJMa3EySit1YmNTM1JKd1JMOSt0QTJIUmpsU2J5MzU3NmtQbE1FeHd0bjBFZ0NoelV4aXBVQXdQZ2dGQXdpMFdycmMxSWJTSkpsZkg1OWhneDlvV0N4YnB4NXJ0S0RidHU3ZlYxNjlPQ3JvK3IxL3Nkajc2cTg1WmkrVi9KbDVaa0xBTTFKSzlEOXA5K2dIUTBIOUd6bDI2cnNxQSs3WGF0aDZUTzJQeDZINm5WNFBZSFh5ZVlkRHdDWXlBZ0ZnN2h2NmZYUkxrR1N0RGh6aG02YWRaN21wQmIwKys2b3MxNW5aWjJtczdKT0cvVnhqbmJVS3ljeExkQUhRSkkrbXpOWHkzUG02djNHUTlwYXZWc2ZObFdHM042cFY5Wk9uMmVRTFdOWGNNM0pWa0lCZ0ltUFVCQ2paaVRuNnRiVEx0RHBwMHhMM05YdDA3TkgzOUdhbWVkcVh0cFV6VXViR3JGai9yUHBpUDVlVzY1YlQ3dEE2ZWI2QklaNitqQjhKbnUyN3R6emdqNXNEaTBZcEFSZFdmc2xPYjN4ZDZlZ3Zjc2RlSjFzNC9FQmdJbVBVQkRFMCswTjlMNy81YjQvNjRTN2VjanQwMngyL1hEaFZaSWs5eGpjSGwrWU1iM1ArMzJ0MVhyNHdGOVU1V3pVbXBublJ2eDRrdlJtYmJuZWF6eXNOYlBPMHhmeUZ3ZnVITHhWVnhGeUlKRDZYMWsvL0psYkkxTGZmZVV2RFRtNklwSmF1cHp5eXk5RGhqSVRodTlVQ2dEeGpsQVFwS0sxU2wvZitldVF0Mi93dElXMWZUaU9PdXYxL05GM2RNUE1jOVh1ZFd2amtiZjA2b21QQW5NSmpPVnFqTzFldHg0OThLcitkUHc5WFQvekhDM09tS0hIRC8wMXJEYlNFdXlCMTRZVXNUa0VUbDNTZUN6NS9OMXE2WFFwTXpGWkNSYXJVbTEydFh2ZHcrOElBSEdLVUdBcVNvN01TV3U0WVl6aDJIejhQU1ZaRS9TbnF2ZlYxalgreXg1WHVScjE4NCszS05tV0pLYzN2RDRCbVNFTTF4d0o1ekIzWkNJeDg5OFRoOThJREc5czZtcFhabUxQbzVUc3BGUkNBWUFKalZCZzJuRFcyb2kwRThrcmVLL2ZwOThkMlI2eDlrWXEzRUFnS1RDU1FaSjJOUjdTVC9kdUd0R3hpeHpaMnZDWlQvOXRSbExMYU5SNzJqUXJaWW9rS1RzeFZVZEhNQklEQU9JRm9RQmpJamdVMUxoYVJ0eE84RkRBcm03dnNPc1BWQTB4QzJYd0k0eHFWOU9nMHpvSGR6QTg0ZnEwWDhsVWU2WStHTFppQUloZmhJSlRQUG5KMzdUNStDNUpQVmVHalozdC9iWXBzR2VxeSs5VGc2ZE5rblRsdEdXNmVkYjVBN1pYNU1nZThKYjJSRi9nWm5acWZ1RDF5V0U2YkE0bHVOZC9Sd2gzQ1laYWhDajRkLzYvLy9sVVNCTXFWUWVGakVnOVlnS0FXRVVvR0lBaGFYWHhTbDA1YlpsK3VmL1AybDVYMGVmN05iUE8wOWs1cy9WeTFULzEyMC9lSE5mYW5qL251MHF3REx5TWI2UjBkZnQwM2R1L0dQSCtTWllFelVxZEVuaC9wS04yeEcybEJJMWlpTWJ6L0dwWFUrQjE0Umd1dUFRQXNZQlFNQUMvcEtMa0xDVllyTHB0OWtYNnNMa3kwTkd2eUpHdEZibHpaY2pvY3hVNW1OWXVwemFaZHg1VzVNNEx6Q3Z3NUNkL0c3UDZvNjAwWTFwZ05zT3VidCtvMWp4SXNYMDZpaUdVT3dXUlZ0bFJGM2c5TXlWdjNJOFBBT09KVURDSS8zZm9EWjJSTlV2cENRNTliY2FLd0pDOG5tV0tEUjFvTzZIWFR1NFpkUC9lRUhIUzNSSjRIRkZnend5RWd0N1BSbU9vNStjakVhbGhnK2ViaXl4SjBvRzJFK29heFREQzRFbVFvbkdub0xYTHBScDNpL0x0R2NwS1RGRmVVbnBJSzBrQ1FEd2lGQXlpc2JOZGZ6aTZRMnRtbmFkTENwYm91YVAvVUZaaWlsYm16WmZQMzYxSEQ3dzJhRWMxU2JwcHg2L0d2TWFobnArUFJDVDZPZGl0Q1ZxZU16ZncvaDhOKzBmVlh2QVN6YTNlOFIrV0tmVUVtM3g3aGlScGZucWg2dW9JQlFBbUpzdndtMHhlVzZyZjE5OXF5L1g5RDM2bnRpNlhiaWcrVjRZTS9hbnFQWDB5aXVma3dleldCSjJaTlVzM3p6cS96MVZ4dkxxODhNekFRbEkrZjdmZXFxMFlabytoWlFTRmdyYXU2TXdSVU41eVBQQjYwU216VEFMQVJNS2RnZ0djZXNWOC9wVFNQdSt2bW5hMnJwcDJ0aVRwdnZMTm96clc1WVZuNmtaenl1SURiU2YwVHYzb3JxeWp5V0ZOMUpYVGxnWGV2OTk0V0MxZHpsRzEyYnNHZ3lTMWpiS3RrZHJkOUVuZzliS2MyWHJzNEd1RDNpTXF6WmdtdDY5VGg5c2pFeG9CWUR4eHB5REtkalljREx3K0kydFdGQ3NadlJ0bXJsUnFVTWZBRjQ3dUdIV2JXVUZyRHJSRVlWWkhTYXB4dHdSbXFzeE9UTlhjSVJhaHVyaGdpUjQ0NHliOTE3TGJ0RGh6eG5pVkNBQVJ3WjJDQVh6Ny9iN1A2aDNXUlAzODlCc2xTVC84OEprK3o3WWJQRzJhNnNnYThiR09PUnQwd3RXc3FZNU1uWkVkdjZGZ1VjWjBYVlo0WnVEOXJzWkRPdGgrY3RUdEJrK1gzRHBHZHdxc2hrVjVTZW1hNnNoU29TTkxVeDJaU3JNNTlJdDlMd2UyZWF1dVF2OVMvRGxKUFNmK3dVWlU5UFk5eUxkbnFOdmZQU2IxQXNCWUlSUU00TlQxQzRLZjlaOXdONnU1c3lPaXg5dmRkRmlYTzg1VVRtS3FpbE55VlJsblUrbG1KYWJvZjg2L1RJYjV2clBicTk4Y2ZuUFU3U1pZck1wT1RBMjhieDVGS09qdDU5QnI3V2tYS2pjcFRRWDJMRTJ4cHdlR1VQYXFjZmVkaFhGYnpSNWROMk9GTElhaDg2ZVU2bmRIM2hxd25xS2dnQmh2LzQ0QVFDaUlBYnNiUDlIbDVsWDJHVm16NHVwa1lyY202TjhYWHEzY3BMVEFaNzg3OHBaT0JFMzZNMUtsR2RNQ1N6ZExVcDE3OEY3L1ZzT2lLZllNVFVsSzF4Ujd1dms2UXdXT1RPWGJNNVFSMURkQjZybmFINHJ2bEt2OGVrK2JkalljMUdkejV5ckJZdFcvRkorai96cjRXcDl0c2hKVEFuMGdUcnFiV1R3SlFOd2hGRVNaMWJDb3NxTk9QbiszcklaRlN6Sm5SR1FPZy9GZ3R5Ym9oNlZYNmJTZ0tZMy8yWFJFVzZwMmo3cHRRNGF1bmY3WndQc0dUOXVBVTA3M0trck8xa05uM2hMMmNmenlxOTdUcHBPdVpwMXdOK3VFcTBrblhjMDY1bXJvdCszdktyZnI3Snc1c2hpR0xwbTZWTy9VNzlOSHpVY0QzODhMNm11d3YzWGtFellCUUxRUUNpTEFGblRyMldaWWRWcnFGS1hhN0VwTGNKai90eXZONXVqVDhlelhaMzlkcVRhN0hOYkVQbTJWcEJmSmFsajZYYWtPSkpycko2UWxPSFRId2xXYWsxWVErT3lvczE3clAvN1RrUE0zbkp0WG9rSkh0dW84cldyc2JGZHpaNGZhdWx6cThIblUxZTJUSVVQRktibGFYWHlPRmdZTi8vdEgvWUVoNnpuV1VhOTJyN3RQUjhkZWZ2WE1PMUh0YkZTMXEwa24zYzJxZGpYMUJBQjNjOGlUS3gxM051alBKLzZweXd2UGxDSHBCd3V1ME4xN1g5UysxbXBKUFNNVGVwVzNIaCtrRlFDSVhZU0NNQ1ZaYk1wTVNGYUhyMVBlYnAveTdSazZKNjlFVXMvc2QxYkRvdnRPdjE2R2pDSGJDVjVGTUpqRG1xalRVdk4xWUJSVEE0KzFPV2tGK3JlU3IyaUsyYWxPa3VvOHJicG43eVk1ZloxRDdwdVZtQkxvc0JlcURxOUhtNnVHdm52aVY4OWptRUpIbHFwY1BTZi9LbGVqcXAxTnFuWTF5ZE05L09KSG9YanlrNytwSkwxSXMxUHpsV3hMMGwyTHI5VWZqdTZReTllbEM2WXNER3ozVVhObFJJNEhBT09KVUJDbXJNUVUzYnYwK2dHL3EyaXRscWU3U3lkY3pTb2NZa1NDWDFKTFo0ZHFQYTJxYzdjR3BzM3RIZU8vS0dONlNLSGc3N1VmaC84RERPRzhvT21KQjNObTFpemR2dkJLMll4UEYyVTY3bXpRbldWL0NLd2FPWlJLWjNqOUpaeStUdjM4NHorRjFIYndhSUd4MHRYdDAzL3UvYU4rc3VnYXpVekpVNUlsUVRlWTgwejBPdEIyb3MrU3l3QVFMd2dGSWZENy9ZRVRkN1dyV1UyZEhjb0tHaW9uOVl4WWVPSnd6L29JaDl0cjVMQW1xdGJkb2xwUGE4Ly8zUzJxOGJTbzF0MnFlazlydjF2V05zT3F5d3JQVUtMRnB2bnBoU0hWRmVtVFlDaWhvS3psbUE2MjFhakVySEZQODFHdHI5aWkxaERuRURqZTBhQWpIWFZLc1NYSllVMlUzWnJRSjJEMHFuRzM2TDNHUTNycCtIc3h0OVpBYzJlSGZ2VGhNMW83KzBKZGxMKzR6M2R1WDVkK2ZXaGJsQ29EZ05FeC9INy80QStBWTloVmI2MlBhSHU5VitsbHpjZUdIVisvUEdkT1lQeDhwOCtyR2srTEtscXIxRzMrS2cxcGlLZnFnMXVjT1NQUTZXMnc1L0xCU3lkSCtuZlEyMGRodUtXVFUyMTIzYmYwZXIxZHYwL1BWcjR6WkIrQ1VGZ01RNGtXV3lBY3VIeWRJZldwaUFWRnlkbjZYTzQ4NVNWbHFLbXpYWCt0S2VzM25ERVNvdGwvQk1ERVpoaWZEdlBpVG9FcG5CNy83d2JOUWppUWtaNGk5d1QxWkIvTXJzYURBMTVaUjhMcjVxcVB3NTJRMjcxdS9hL2RUOHJySC9ucWg4RzYvWDY1ZlYyU0l2UGNmenhWT1Jzak1uTWpBTVFDUWtHYytmbkhXOGFzN1Y4ZGVDWGtiU01WQ0FBQXNZTzFEd0FBZ0NSQ0FRQUFNQkVLQUFDQUpFSUJBQUF3MGRFUUFFYkI2L1dxc3JKU2RYVjFjcmxjOHZub2hEc1pXSzFXT1J3TzVlWGxxYmk0V0RiYnhEaWRUb3lmQWdDaW9MR3hVZVhsNWNySnlkR0NCUXVVbXBvcXEzVnNoZ3dqdHZoOFByVzN0NnU2dWxvN2R1eFFhV21wc3JPem8xM1dxQkVLQUdBRUdoc2J0WGZ2WGkxYXRFaFpXWU5QYTQ2SnlXcTFLaU1qUXhrWkdXcHFhbEpaV1prV0xsd1k5OEdBUGdVQUVDYXYxNnZ5OG5JQ0FTUkpXVmxaV3JSb2tjckx5K1gxZXFOZHpxZ1FDZ0FnVEpXVmxjckp5U0VRSUNBckswczVPVG1xckl6dkZWSUpCUUFRcHJxNk9oVVdoclp3R1NhUHdzSkMxZGVIdHhKc3JDRVVBRUNZWEM2WFVsTlRvMTBHWWt4cWFxcWNUbWUweXhnVlFnRUFoTW5uOHpIS0FQMVlyZGE0SDVKS0tBQUFBSklJQlFBQXdFUW9BQUFBa2dnRkFBREFSQ2dBQUFDU0NBVUFBTUJFS0FBQUFKSUlCUUFBd0VRb0FBQUFrdUk0Rk5pdENkRXVBUmdYL0swREdDOXhHd29LN0puUkxnRVlGL3l0QXhndmNSc0t6czZaRSswU2dISEIzenFBOFJLM29lQ0thY3VVbDVRZTdUS0FNWldYbEs0cnB5MkxkaGtBSm9tNERRWEoxa1I5YTk0WG8xMEdNS2ErUGU5U09heUowUzREd0NRUnQ2RkFrcFptRnV2T3hkZHl4d0FUVGw1U3V1NWFmSjJXWk02SWRpa0FKaEZidEFzWXJhV1p4WHJ3ckZ2MDB2RmQydGx3VUNmZHpYTDd1cUpkRmhBMnV6VkJCZlpNblowelIxZE1XNlprN2hBQUdHZHhId3FrbmtjSnE0dlAwZXJpYzZKZENnQUFjU3V1SHg4QUFJRElJUlFBQUFCSmhBSUFpRmtORFExNisrMjM1WGE3eCtWNHUzZnYxdTdkdStYeGVNYnNHRTZuVXhzM2JsUmRYZDJZSFFNak55SDZGQURBUlBUNjY2L3I4Y2NmVjM1K3ZwNSsrbWtaaGpHbXgvdkJEMzRnU1hyeXlTZFZXRmc0SnNlNDU1NTd0SFBuVG4zODhjZTY1NTU3UnRURzQ0OC9QdVQzbVptWnV1YWFhMGJVOW1SSEtBQ0FHUFhtbTI5S2tyNzBwUytOZVNBWUw3ZmNjb3QyN2RxbG5UdDM2bzAzM3RDRkYxNFlkaHZQUGZmY2tOOVBuejVkMTF4empTNisrT0t3MmwyeVpJa2VlT0NCc091WlNBZ0ZBQkNES2lzcmRmRGdRZG50ZG4zMXExK05kamtSTTNmdVhIMys4NS9YdG0zYjlOaGpqMm5seXBWS1NBaC8wYS9wMDZmcmlTZWU2UGQ1Y0JDNDZLS0wrbnpuOFhpMGZmdDJKU1VsYWVYS2xmMzJuVEdEZVVFSUJRQVFSY05kemJyZGJsMTk5ZFVodC9mYWE2K050cVF4ZCt1dHQ2cXRyVTAzMzN6emlBSkJxTmF0Vzlmbi9hRkRoN1I5KzNiTm16ZXYzM2ZvUVNnQWdCZ3diZHEwRVQ4aThQdjlPbjc4K0tEZnQ3ZTM2N2JiYmd1NXZlOSs5N3V5V0lidWgvN0FBdy8wNjNjUTd1MzZuVHQzaHJUZEJSZGNvQi85NkVkOVBtdHBhZEZUVHowVjF2R3FxcW9rU2ZQbnp3OXJ2OG1FVUFBQU1lQ3h4eDVUWXVMSVpySHM3T3pVNVpkZlB1ajNQcDlQOWZYMUliZlgyTmc0N0RZK242L2ZaeWtwS1NHMTM5SFJJVWxLVGs0T0tRalo3ZlorbjdXMnR1cnBwNThlZHQvNzdyc3Y4UHJZc1dPU3BMS3lzajZmUzFKT1RrNVl3V21pSWhRQXdDUXkxT09GM2l2OW9VWWZyRnExU3EydHJRTit0M256NXBCcTZEM09oZzBiTkgzNjlKRDJPVlVvZlFva2FkdTJiZjIycWFpb1VFVkZSYi8yQ0FXRUFnREFCRGRZZ09nVjdtT1BpWXhRQUFDSU84ZU9IUnZSeVh6dDJyVTZkdXhZWEhUSWpBWkNBUURFZ0tINkJLQy90TFEwWFhiWlpmMCtIMjRPQXd5TlVBQUFNV0FzUng5TU5PdlhyMWRTVXBKS1NrcjZmYmRzMlRJbEpTVkZvYXFKZ1ZBQUFERmdMRWNmVEJUcjE2OVhlWGw1eU5zUDFJL0E1L1BKWnVQVU54aCtNd0F3aWF4ZHUzYlliZGF0V3pmb2liTzl2WDNJZmNONXpoOUtMU1VsSlhyNDRZY2xTYlcxdFlGaGhTUGxkcnRESGpvNUdSRUtBR0FTQ2VXa2V1TEVpUkczSDhvSk41eDVDcEtUa3dPdjc3Ly8vZ0czdWZqaWk0Y2RZU0JKWHE5WHpjM05LaW9xR3JiR3lZcFFBQUNUeUZqT1V5Q0ZObGZCYU9jcCtOblBmcWJrNUdSOTV6dmZDV3UvbzBlUHFydTdXM1BuemczN21KTUZvUUFBWXNCazZCTVFDZDNkM2RxMmJadW1UWnNXOXI2N2R1MlNKQm1HSWIvZlAyRldub3drUWdFQXhBQkdINFNtcmExTmZyOWZWcXUxeitlbnpsdVFrcEtpelpzM2ErUEdqYkphcmZKNnZkcXlaWXVrbmxrT0d4b2F0RzdkT3VYazVBUzJBYUVBQUdJQ293OUMweHQrWEM1WG44OXROcHVtVHAwYWVOL2JGeUUvUDErUzlQRERENnVtcGtiTGx5OVhXMXViUHZqZ0EzM2pHOS9RN2JmZnJyUE9PbXVjcW85OWhBSUFRTnc0ZlBpd0pLbW1wa2F2dnZxcUxybmtFa25TMUtsVEIreG82SGE3dFdIREJyM3l5aXNxS0NqUXVuWHJsSktTb21lZmZWWlBQZldVYnIvOWRxMVpzMFkzM25namp4TWtEYjAySmdBQU1lU0REejZRMUhObjRKRkhIdEgrL2ZzSDNNN2xjbW5yMXEyNjVaWmI5TW9ycjJqNjlPbGF2MzY5VWxOVFpSaUdWcTllclFjZmZGRDUrZmw2NnFtbmRNY2RkOGpwZEk3bmp4S1RDQVVBZ0xqZ2NybjA3cnZ2U3BMdXZmZGVaV1JrNlB2Zi8vNkEyMjdkdWxVUFBmU1FXbHBhdEdyVktqM3l5Q09CUndtOTVzK2ZyMGNmZlZUTGx5L1gvdjM3aDUyRFlUTGc4UUVBeElEeDZoTVF5dVJDTjk5ODg1aTBlNnBRSmkvcVZWSlNvdVhMbDh2ajhXam16Sms2L2ZUVGRmLzk5K3V1dSs3U2dRTUhWRnRicTRjZWVraG5uSEdHQ2dzTGRkRkZGeWtwS1VrclZxeFFYbDVldi9iOGZyKzhYcThNdzlEM3Z2YzlWVlZWeWVsMHl1Vnl5ZUZ3aFAyelRCU0VBZ0NJQWVNMStpQTNOM2RFeCtqVjBOQWd2OS9mNy9OVHI4SWpMU2NuSjNDWG9EZUE1T2ZuYThPR0RkcTBhWk0yYmRxa3JWdTNhdXZXclgzMjI3QmhnNnhXYTJCMFFYZDN0N3E3dStYeitmb2R3MnExNm9VWFhoalRueVBXRVFvQUlBYU01ZWdEaThXaTlQUjBTZEl6enp3em9tUDB1dlhXVzlYYTJ0cHZDTi9HalJ0SDFXNG8zbm5uSFczWXNFRlhYSEZGNERPTHhhSlZxMVpwMWFwVnFxaW9VRmxabVdwcmExVlhWNmVXbGhZNW5VNTVQQjUxZFhVRkFrSHZmcjMvMld3MldhMVdMVml3UUdscGFXUCtjOFF5UWdFQVJOR2FOV3NrYVZUajVLMVdhNkNkZ2FTbHBlbkZGMThjY2Z2QmZ2T2IzMFNrblpGWXNXS0YwdExTQmwwRnNhU2taTUNWRXhFNlFnRUFSTkZOTjkwMDZqYXNWbXRFMm9sMWhtRm84ZUxGMFM1alFtUDBBUUFBa0VRb0FBQUFKa0lCQUFDUVJDZ0FBQUFtUWdFQUFKQkVLQUFBQUNaQ0FRQUFrRVFvQUFBQUprSUJBQUNRUkNnQUFBQW1RZ0VBQUpCRUtBQUFBQ1pDQVFBQWtFUW9BSUN3V2ExVytYeSthSmVCR09QeitVYTFCSFlzSUJRQVFKZ2NEb2ZhMjl1alhRWmlUSHQ3dTVLVGs2TmR4cWdRQ2dBZ1RIbDVlYXF1cm81MkdZZ3gxZFhWeXMzTmpYWVpvMElvQUlBd0ZSY1hxNkdoUVUxTlRkRXVCVEdpcWFsSkRRME5tamx6WnJSTEdSVkNBUUNFeVdhenFiUzBWR1ZsWlFRRHFLbXBTV1ZsWlNvdExZMzdQZ1dHMysvM1I3c0lBSWhIalkyTktpOHZWMDVPamdvTEM1V2FtaHIzSndXRXh1ZnpxYjI5WGRYVjFXcG9hRkJwYWFteXM3T2pYZGFJR0laaEJGNFRDZ0JnNUx4ZXJ5b3JLMVZmWHkrbjA4bW9oRW5DYXJVcU9UbFp1Ym01S2k0dWxzMW1pM1pKSTBZb0FBQUFrdnFHQXZvVUFBQUFTWVFDQUFCZ0loUUFBQUJKaEFJQUFHQWlGQUFBQUVtRUFnQUFZQ0lVQUFBQVNZUUNBQUJnSWhRQUFBQkpoQUlBQUdBaUZBQUFBRW1FQWdBQVlDSVVBQUFBU1lRQ0FBQmdJaFFBQUFCSmhBSUFBR0FpRkFBQUFFbUVBZ0FBWUNJVUFBQUFTWVFDQUFCZ0loUUFBQUJKaEFJQUFHQWlGQUFBQUVtRUFnQUFZQ0lVQUFBQVNZUUNBQUJnSWhRQUFBQkpoQUlBQUdBaUZBQUFBRW1FQWdBQVlDSVVBQUFBU1lRQ0FBQmdJaFFBQUFCSmhBSUFBR0FpRkFBQUFFbUVBZ0FBWUNJVUFBQUFTWVFDQUFCZ0loUUFBQUJKaEFJQUFHQWlGQUFBQUVtRUFnQUFBQUFBRU96L0E3UFBOTytITFJMY0FBQUFBRWxGVGtTdVFtQ0MiLAoJIlRoZW1lIiA6ICIiLAoJIlR5cGUiIDogIm1pbmQiLAoJIlZlcnNpb24iIDogIiIKfQo="/>
    </extobj>
    <extobj name="ECB019B1-382A-4266-B25C-5B523AA43C14-2">
      <extobjdata type="ECB019B1-382A-4266-B25C-5B523AA43C14" data="ewoJIkZpbGVJZCIgOiAiMTc3ODU4MTk3NjUyIiwKCSJHcm91cElkIiA6ICI2MDc5Mzc3OTMiLAoJIkltYWdlIiA6ICJpVkJPUncwS0dnb0FBQUFOU1VoRVVnQUFBV01BQUFGckNBWUFBQUFFa2VpTUFBQUFDWEJJV1hNQUFBc1RBQUFMRXdFQW1wd1lBQUFVVWtsRVFWUjRuTzNkZTFCVWRSL0g4UStrZ0ZoeUxXdEUwQ2pMbWE1TGlUcU5GZzRacVZTVGRvTnVGR2sxTVJPVlk1cVJUOU9OeVM0NDBjMm1tOVdNbWQxVXNGbkhtcklhR0UxS1FvYXNyTFVhdWJTQWlyQ3c1L21EMmZPSUxNclYvYTNQKy9XWEQrZWMzZS9oMlhsMytPMWhrUUFBQUFBQUFBQUFBQUFBQUFBQUFBQUFBQUFBQUFBQUFBQUFBQUFBQUFBQUFBQUFBQUFBQUFBQUFBQUFBQUFBQUFBQUFBQUFBQUFBQUFBQUFBQUFBQUFBQUFBQUFBQUFBQUFBQUFBQUFBQUFBQUFBQUFBQUFBQUFBQUFBQUFBQUFJRGpXa2lnQjREWkhBN0hKa2xwZ1o0RHdjT3lyTElmZnZnaE5kQnpCSnZRUUE4QTR4Rmk5RWxJU01pa1FNOFFqSVlGZWdBRWg2MWJ0d1o2QkFTQmxKU1VRSThRdExneUJnQURFR01BTUFBeEJnQURFR01BTUFBeEJnQURFR01BTUFBeEJnQURFR01BTUFBeEJnQURFR01BTUFBeEJnQURFR01BTUFBeEJnQURFR01BTUFBeEJnQURFR01BTUFBeEJnQURFR01BTUFBeEJnQURFR01BTUFBeEJnQURFR01BTUFBeEJnQURFR01BTUFBeEJnQURFR01BTUFBeEJnQURFR01BTUFBeEJnQURFR01BTUFBeEJnQURFR01BTUFBeEJnQURFR01BTUFBeEJnQURFR01BTUFBeEJnQURFR01BTUFBeEJnQURFR01BTUFBeEJnQURFR01BTUFBeEJnQURFR01BTUFBeEJnQUREQXYwQU1EUi9Qbm5uM3JsbFZkVVZsYW14c1pHeGNmSGE4T0dEWUVlQ3hoVXhCaEcyN1ZybDNKeWNyUnYzejZkY01JSk92bmtrOVhRMEJEb3NZQkJSNHhodEJVclZtamZ2bjBhTjI2Y1huMzFWY1hIeDZ1bHBTVWdzMVJWVmVtcnI3N1NwRW1UNUhBNEFqSURqbC9FR0ViYnVuV3JKR25ldkhtS2o0K1hKSTBZTVNJZ3MyUm5aMHVTeG84Zkg1RG54L0dOTi9CZ3RBTUhEa2lTWW1KaUFqd0pNTFNJTVdDNGpvNk9RSStBWXlBazBBUEFiQTZIdzVMK3QxeHdyS1NrcEJ4eCs2SHplRHdlclY2OVdpVWxKZnI5OTk4bFNZbUppY3JJeU5EMTExK3ZzTEN3THNkNlBCNXQyTEJCVHFkVDFkWFZhbXhzVkVSRWhDWk9uS2pzN0d4ZGNza2wvWjdGdCsrVFR6NnBtVE5uZHR0MzQ4YU5Xcng0Y2JmakRqODJPVGxaaFlXRit2SEhIK1h4ZUxydDI5ZHpQbFo4NTdCdDJ6YmEwa2VzR2NOSUNRa0praVNYeXlWSmlvMk5WV1JrWkxmOUdob2FsSmVYcDZxcUtrbFNYRnljT2pvNlZGMWRyZXJxYW0zZXZGbkZ4Y1dLaUlpd2oxbXlaSWsyYmRva1NZcU1qRlI4Zkx6cTZ1cFVYbDZ1OHZKeUxWMjZWRmRmZlhXZlp4a3M5ZlgxZXVhWlo3Ui8vMzdGeGNXcHZyNSt3T2NNSU1nNUhBN0w0WEJZZ2VKNy90TFMwbTdiT2pvNnJKeWNITXZoY0ZoWldWbldMNy84WW0vYnRtMmJsWjZlYmprY0RtdjU4dVZkanN2THk3T2VldXFwTHZ1NzNXNHJOemZYY2pnY1ZscGFtdFhXMXRhbldYcTdUMmxwcWRYVDk5VDM5WXlNREd2Ky9QbFdmWDI5WlZtVzllKy8vdzc0bkk4VjN6a0UrblViakZnelJ0RDY0b3N2dEgzN2RzWEZ4YW00dUZqSnljbjJ0Z3N2dkZBTEZ5NlVKSzFkdTFadGJXMzJ0b0tDQWkxYXRLakwvbEZSVWNyUHo1Y2t1ZDF1VlZkWEg2T3o2SzZscFVXRmhZV0tqWTJWSkVWSFI5dmIrbnZPTUI4eFJ0QmF2MzY5SkdudTNMa2FOV3BVdCsyVEowK1cxQm0zUStQcWk5emhEcjFqWSsvZXZZTTVhcCtrcDZmN1BSK3AvK2NNODdGbWpLRGxXelA5OE1NUDdVajE1UEIxMTZxcUtuMzk5ZGVxcWFtUnkrV1N5K1d5YjZPVE90OGdDNVN6empxcngyMERPV2VZalJnamFEVTFOVW5xZkVQcmFMOGkzZHJhS2tscWEydlQwcVZMNVhRNkpVa1JFUkVhTzNhc0prMmFwSVNFQksxYXRXcG9oKzZGa1NOSDlyaXRQK2VNNEVDTUViUWlJeVBWM055c2dvSUNaV1ptOXVxWWwxNTZTVTZuVTdHeHNWcTJiSmttVDU2czBORE8xVHJMc2dZdHhsNnYxKy9YZTNQUGNFaEl6M2VGOWVlY0VSeFlNMGJRU2t4TWxOVDVZVUs5VlZwYUtrbTY5ZFpiTlhYcVZEdkVrbFJiV3p2Z21YeTN2UFcwUlBEbm4zOE82UEg3Yzg0SURzUVlRY3YzeXhucjFxMlQyKzN1Y2I5RDd5cnc3ZWR2S2VDenp6NDc0dk1ORzliNWcrUytmZnQ2M0dmczJMR1NwQzFidG5UYjF0cmFldFIxM3FQcHp6a2pPQkJqQksxNTgrWXBPanBhYnJkYkN4WXNVRVZGaFN5cjh4WlhyOWVyeXNwS1BmTElJL3I4ODgvdFkzeFhsdSs5OTU3Ky92dHZTVko3ZTd2V3JGbHoxQ1dLTVdQR1NPcThvOEgzWnQvaDY3YlRwazJUSkpXVmxlbXR0OTVTZTN1N3BNNHI1WVVMRnc3NFRiWCtuRE9DQTJ2R0NGb3hNVEVxTEN4VWZuNithbXBxbEpPVG81RWpSMnJVcUZGeXU5MzJSMjM2YnZlU3BEdnZ2Rk9MRnkvV2I3Lzlwc3pNVEoxeXlpbHFiR3pVd1lNSDlkaGpqNm1nb0tESDU3djIybXYxM0hQUHFhS2lRak5tekZCTVRJenE2dXBVVmxabTc1T2RuYTJTa2hLNVhDNnRXTEZDSzFldTFLaFJvMVJiVzZ2bzZHamw1dVpxeFlvVngvU2NFUnk0TWtaUVMwbEowZXJWcTNYRERUY29NVEZSSG85SDlmWDFpb21KVVhwNnVvcUtpalI3OW14Ny81a3paMnI1OHVVNjc3enpOSHo0Y0RVME5HakNoQW5kOXZQbnBwdHVVbjUrdnBLU2t1VDFldVYydTNYT09lZDAyZWZFRTAvVW0yKytxYmx6NTJyMDZORnFhMnRUYTJ1ck1qSXl0R3JWS3AxMjJtbkgvSndSSFBnd0R4eFJvRDRvQ01HSkR3cnFQNjZNQWNBQXhCZ0FERUNNQWNBQXhCZ0FERUNNQWNBQXhCZ0FERUNNQWNBQXhCZ0FERUNNQWNBQXhCZ0FERUNNQVVNOSt1aWptak5uemxIL29nZU9EOFFZTUpUVDZkUmZmLzJsSFR0MkJIb1VIQVBFR0VHdnFxcEtyN3p5aXJadDJ4Ym9VWHF0TnpQZmZQUE5tang1c3YzaE96aSs4WG5HQ0hyWjJkbVNwUEhqeHdkNGt0N3J6Y3gzMzMzM3NSb0hCdURLR0FBTVFJenhmNjAzZjYwWk9CYjRBR2djMFVBL1hON2o4V2oxNnRVcUtTblI3Ny8vTHFuejc5QmxaR1RvK3V1dlYxaFltQ1JwNTg2ZHV2bm1tK1gxZW5YLy9mZmJQOGI3SERod1FOZGNjNDNxNnVwMDIyMjM2Yjc3N2p2cVd1cWhNL3YyZmZMSko1V2NuS3pDd2tMOStPT1A4bmc4WGZiemVEemFzR0dEbkU2bnFxdXIxZGpZcUlpSUNFMmNPRkhaMmRuMkh3VHQ2ZmsrL3ZoalZWUlVxSzZ1VHBKMDJtbW5hY3FVS1hyb29ZZTZ6TkhYbVdmT25ObGxQNi9YSzZmVHFaS1NFdjM4ODg5cWJHeFVlSGk0a3BLU2RObGxsK202NjY3eiswZFhEMzNNU3k2NVJHKzg4WWFjVHFmKytlY2ZSVVZGYWNxVUticjMzbnMxZXZUb0k4N1pFejVjdnY5WU04YVFhV2hvVUY1ZW5xcXFxaVJKY1hGeDZ1am9VSFYxdGFxcnE3VjU4MllWRnhjcklpSkNaNTk5dHJLeXN2VHV1KzlxNWNxVm1qTm5qcUtpb3V6SFdybHlwZXJxNmpSKy9Iak5uejlma3BTUWtDQkpjcmxja3FUWTJGaEZSa1llY2FiNitubzk4OHd6MnI5L3YrTGk0cnI5Z2RBbFM1Wm8wNlpOa3FUSXlFakZ4OGVycnE1TzVlWGxLaTh2MTlLbFMzWDExVmQzT2FhdHJVMVBQUEdFMXExYkowa0tEUTIxejNYMzd0M2F2WHUzSGVQK3pIdzR0OXV0aHg1NnlIN3pMeXdzVExHeHNXcHVibFpsWmFVcUt5dTFkdTFhdmZqaWl6cjk5TlA5UGtaVFU1TnV2LzEyN2RxMVM2ZWNjb3JDdzhQVjBOQ2c5ZXZYYSt2V3JmcmdndzgwYXRTb1BzMEZZQWc1SEE3TDRYQllmZFhSMFdIbDVPUllEb2ZEeXNyS3NuNzU1UmQ3MjdadDI2ejA5SFRMNFhCWXk1Y3Z0Ny9lMHRKaXpaa3p4M0k0SEZaaFlhSDk5ZDI3ZDF1cHFhbldSUmRkWlAzMDAwL2Ruc3MzWTJscGFZL3orUGJKeU1pdzVzK2ZiOVhYMTF1V1pWbi8vdnR2bC8zeTh2S3NwNTU2cXN1OGJyZmJ5czNOdFJ3T2g1V1dsbWExdGJWMU9lYlJSeCsxSEE2SGRmSEZGMXV2dmZhYTFkallhRy83NTU5L3JLS2lvZ0hOZk9nK2gzNWZMNzMwVXF1a3BNUnFiVzIxdDMzLy9mZjI5M0RPbkRuVy92MzcvVDdtWlpkZFp0MXh4eDJXeStXeWoxMjFhcFc5M2QvTXZlRTdQdEN2MjJERW1qR0d4QmRmZktIdDI3Y3JMaTVPeGNYRlNrNU90cmRkZU9HRldyaHdvU1JwN2RxMWFtdHJreVJGUkVSb3laSWxrcVExYTlabzkrN2RrcVJubjMxV0hvOUhXVmxaM2Y0QWFGKzF0TFNvc0xCUXNiR3hrcVRvNk9ndTJ3c0tDclJvMGFJdTgwWkZSU2svUDE5UzUxVnBkWFcxdmEyOHZOeStJbjc4OGNlVm01dmI1WXB5OU9qUnV1Kysrd1kwODZGS1MwdTFmZnQyaFlhR3FxaW9TRmRjY1lXOTFCTWFHcXJVMUZRVkZ4Y3JQRHhjZS9iczBkcTFhLzArVGxoWW1GNTg4VVdOR1RQR1BqWXJLMHVwcWFtU3BHKysrV2JRWmtidkVHTU1pZlhyMTB1UzVzNmQ2L2ZIWGQrZmttOXBhZWtTdDlUVVZNMmVQVnZ0N2UwcUtpclNOOTk4b3kxYnRpZ3BLVW4zM0hQUGdPZEtUMDgvNG8vZnZrZ2ZMaVlteHY3MzNyMTc3WDkvL1BISGtqclhTZzlmMXgwS0pTVWxrcVJwMDZicDNIUFA5YnRQUWtLQ1pzeVlJVW5hdkhtejMzMHlNelA5cmlsUG5UcFZrclJuejU3QkdCZDl3Sm94aG9Sdm5makREeiswdzl5VHc5ZHQ4L1B6dFdYTEZuMzU1WmZhc1dPSFFrTkRWVkJRWUY4QkRzUlpaNTExMUgycXFxcjA5ZGRmcTZhbVJpNlhTeTZYU3djT0hMQzNlendlKzkvYnQyK1hwQ08rc1RlWWR1N2NLZW5vYndTZWM4NDUyckJoZzM3OTlWZS8yOGVORytmMzY3Ny9HTFcwdFBSL1NQUUxNY2FRYUdwcWt0VDVKdDdSUGx1aHRiVzF5LytPaW9yU2JiZmRwdWVmZjE1MWRYV2FObTJhemovLy9FR1p5OS9Wb0U5Ylc1dVdMbDBxcDlNcHFYUFpaT3pZc1pvMGFaSVNFaEswYXRXcWJzZjR6aTArUG41UTVqc2EzL2YxOE9XVnc1MTAwa21TMU9VL0lvYzY0WVFUK3ZSMUREMWlqQ0VSR1JtcDV1Wm1GUlFVS0RNenMwL0hIang0VUI5OTlKR2t6amg4KysyM3FxbXAwWmxubmpuZ3VVSkNlcjdqNnFXWFhwTFQ2VlJzYkt5V0xWdW15Wk1uS3pTMGN5WFBzaXkvTVI0K2ZMZzhIby8yN2RzMzRObDZJekl5VWsxTlRXcHViajdpZnI1NXVDTWllTEJtakNHUm1KZ29TZHExYTFlZmozMysrZWYxeHg5L0tDMHRUVGZlZUtQYTI5djEyR09QRGZrdmFKU1dsa3FTYnIzMVZrMmRPdFVPc1NUVjF0YjZQY2IzNjh6OXZRKzdyODQ0NHd4Sk91cm5jUGcrWEdqaXhJbERQaE1HQnpIR2tQQ3RvYTVidDA1dXQ3dkgvWHgzVXZoODk5MTNXck5talVhTUdLRUhIbmhBZDkxMWwrTGk0clJ6NTA2OTlkWmJmaDlqMkxET0gvQUdlblhxbTlQZlVzWm5uMzNtOTVqTEw3OWNVdWNiWlpXVmxiMStydjdPZk9qeitkYVBEN2Rueng3N1h1bFpzMmIxNmZFUk9NUVlRMkxldkhtS2pvNlcyKzNXZ2dVTFZGRlJJY3ZxdlAzVTYvV3FzckpTanp6eWlENy8vSFA3bUthbUppMWJ0a3lTbEp1YnExTlBQVlVqUjQ1VVhsNmVKT24xMTEvM2U2WHR1ejFyL2ZyMTlocHBmejREMkhjMS85NTc3K252di8rV0pMVzN0MnZObWpWK2x5aWt6cnRGa3BLUzFOSFJvWHZ2dlZlZmZ2cXBEaDQ4YUcvLzdiZmY5UGpqancvYXpGZGRkWlVtVEpoZ1A5L0dqUnZ0TnhTOVhxL0t5OHQxenozMzZPREJnN3I0NG91Vm5wN2VoKzhBQW9rWVkwakV4TVNvc0xCUUo1NTRvbXBxYXBTVGs2UHAwNmRyOXV6Wm1qWnRtbTY1NVJhVmxKUW9QRHpjUHVicHA1OVdiVzJ0a3BPVGxaV1ZaWDk5MXF4Wk92Lzg4K1h4ZUxSczJUSjV2ZDR1ejNYdHRkZEtraW9xS2pSanhneGRlZVdWdXVLS0svbzg4NTEzM2ltcE02Q1ptWm1hTld1V0xyMzBVajM5OU5ONjhNRUgvUjRURVJHaEZTdFdhTnk0Y1dwdWJ0Wi8vdk1mVFo4K1hWZGVlYVhTMHRJMGQrNWNmZkxKSjkyTzYrL01ZV0ZoZXVHRkZ6Umh3Z1M1M1c0dFhyelkvcjVPbno1ZEN4WXNrTXZsMGtVWFhhVEN3c0l1U3kwd0cvOVBZY2lrcEtSbzllclZ1dUdHRzVTWW1DaVB4NlA2K25yRnhNUW9QVDFkUlVWRm1qMTd0aVJwNDhhTjJyaHhveVJwMGFKRjlvL3hVdWViYm9zV0xWSm9hS2dxS3l2MXpqdnZkSG1lbTI2NlNmbjUrVXBLU3BMWDY1WGI3ZTdYTDRmTW5EbFR5NWN2MTNubm5hZmh3NGVyb2FGQkV5Wk02REtuUDJQR2pOSDc3Nyt2Qng5OFVCZGNjSUZHakJpaDJ0cGFoWWFHYXNxVUtYNnZqQWN5OCtqUm8vWDIyMi9yNFljZlZrcEtpc0xEdzdWMzcxNUZSRVJvNnRTcGV1S0pKL1R5eXkvejVsMlE0Y004Y0VRRC9hQWcvSC9oZzRMNmp5dGpBREFBTVFZQUF4QmpBREFBTVFZQUF4QmpBREFBTVFZQUF4QmpBREFBTVFZQUF4QmpBREFBTVFZQUF4QmpBREFBTVFZQUF4QmpBREFBTVFZQUF4QmpBREFBTVFZQUF4QmpBREFBTVFZQUF4QmpBREFBTVFZQUF4QmpBREFBTVFZQUF4QmpBREFBTVFZQUF4QmpBREFBTVFZQUF4QmpBREFBTVFZQUF4QmpBREFBTVFZQUF4QmpBREFBTVFZQUF4QmpBREFBTVFZQUF4QmpBREFBTVFZQUF4QmpBREFBTVFZQUF4QmpBREFBTVFZQUF4QmpBREFBTVFZQUF4QmpBREFBTVFZQUF4QmpBRERBc0VBUGdPQ1FrcElTNkJHQTR4cFh4amdpeTdMS0FqMERnczZPUUE4QUFBQUFBQUFBQUFBQUFBQUFBQUFBQUFBQUFBQUFBQUFBQUFBQUFBQUFBQUFBQUFBQUFBQUFBQUFBQUFBQUFBQUFBQUFBQUFBQUFBQUFBQUFBQUFBQUFBQUFBQUFBQUFBQUFBQUFBQUFBQUFBQUFBQUFBQUFBQUFBQUFBQUFBQUFBQUFBQUFBQUFBQUFBQUFBQUFBQUFBQUFBQUFBQUFBQUFBQUFBQUFBQUFBQUFBQUFBQUFBQUFBQUFBQUQ2THlUUUF3eUV3K0hZSkNrdDBIUGdmeXpMS3Z2aGh4OVNBejJINlhqdG1pZlFyOTNRUUQzeElPSEZiSmlRa0pCSmdaNGhTUERhTlV5Z1g3dkRBdm5rZzJYcjFxMkJIZ0dTVWxKU0FqMUMwT0cxYXdZVFhydkJmbVVNQU1jRl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BQVlnd0FCaURHQUdDQVlZRWVZRENrcEtRRWVnU2dYM2p0d2llb3I0d3R5eW9MOUF6b1prZWdCd2dHdkhhTnhHc1hBQUFBQUFBQUFBQUFBQUFBQUFBQUFBQUFBQUFBQUFBQUFBQUFBQUFBQUFBQUFBQUFBQUFBQUFBQUFBQUFBQUFBQUFBQUFBQUFBQUFBQUFBQUFBQUE2TC8vQWpZK2lwTUtJWjlwQUFBQUFFbEZUa1N1UW1DQyIsCgkiVGhlbWUiIDogIiIsCgkiVHlwZSIgOiAiZmxvdyIsCgkiVmVyc2lvbiIgOiAiIgp9Cg=="/>
    </extobj>
  </extobjs>
</s:customData>
</file>

<file path=customXml/itemProps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WPS 演示</Application>
  <PresentationFormat>宽屏</PresentationFormat>
  <Paragraphs>108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Office 主题</vt:lpstr>
      <vt:lpstr>Multi-data fusion with transformer</vt:lpstr>
      <vt:lpstr>Outline</vt:lpstr>
      <vt:lpstr>Background</vt:lpstr>
      <vt:lpstr>Related Existing Works</vt:lpstr>
      <vt:lpstr>Related Existing Works</vt:lpstr>
      <vt:lpstr>Proposed Methodology</vt:lpstr>
      <vt:lpstr>Proposed Methodology</vt:lpstr>
      <vt:lpstr>Proposed Methodology</vt:lpstr>
      <vt:lpstr>Proposed Methodology</vt:lpstr>
      <vt:lpstr>Future Work</vt:lpstr>
      <vt:lpstr>Thank You!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xiza37@gmail.com</dc:creator>
  <cp:lastModifiedBy>阿超</cp:lastModifiedBy>
  <cp:revision>80</cp:revision>
  <dcterms:created xsi:type="dcterms:W3CDTF">2020-10-22T07:04:00Z</dcterms:created>
  <dcterms:modified xsi:type="dcterms:W3CDTF">2022-06-22T01:18:52Z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A88FA91597C541718FF93DB88A2BC88F</vt:lpwstr>
  </property>
  <property fmtid="{D5CDD505-2E9C-101B-9397-08002B2CF9AE}" pid="3" name="KSOProductBuildVer">
    <vt:lpwstr>2052-11.1.0.11744</vt:lpwstr>
  </property>
</Properties>
</file>