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  <p:sldMasterId id="2147483859" r:id="rId5"/>
  </p:sldMasterIdLst>
  <p:notesMasterIdLst>
    <p:notesMasterId r:id="rId33"/>
  </p:notesMasterIdLst>
  <p:handoutMasterIdLst>
    <p:handoutMasterId r:id="rId34"/>
  </p:handoutMasterIdLst>
  <p:sldIdLst>
    <p:sldId id="1497" r:id="rId6"/>
    <p:sldId id="1413" r:id="rId7"/>
    <p:sldId id="1414" r:id="rId8"/>
    <p:sldId id="1415" r:id="rId9"/>
    <p:sldId id="1417" r:id="rId10"/>
    <p:sldId id="1418" r:id="rId11"/>
    <p:sldId id="1419" r:id="rId12"/>
    <p:sldId id="1420" r:id="rId13"/>
    <p:sldId id="1421" r:id="rId14"/>
    <p:sldId id="1423" r:id="rId15"/>
    <p:sldId id="1424" r:id="rId16"/>
    <p:sldId id="1490" r:id="rId17"/>
    <p:sldId id="1496" r:id="rId18"/>
    <p:sldId id="1425" r:id="rId19"/>
    <p:sldId id="1426" r:id="rId20"/>
    <p:sldId id="1427" r:id="rId21"/>
    <p:sldId id="1431" r:id="rId22"/>
    <p:sldId id="1428" r:id="rId23"/>
    <p:sldId id="1429" r:id="rId24"/>
    <p:sldId id="1430" r:id="rId25"/>
    <p:sldId id="1432" r:id="rId26"/>
    <p:sldId id="1433" r:id="rId27"/>
    <p:sldId id="1434" r:id="rId28"/>
    <p:sldId id="1435" r:id="rId29"/>
    <p:sldId id="1437" r:id="rId30"/>
    <p:sldId id="1436" r:id="rId31"/>
    <p:sldId id="1439" r:id="rId32"/>
  </p:sldIdLst>
  <p:sldSz cx="9144000" cy="6858000" type="screen4x3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41" userDrawn="1">
          <p15:clr>
            <a:srgbClr val="A4A3A4"/>
          </p15:clr>
        </p15:guide>
        <p15:guide id="2" orient="horz" pos="867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476" userDrawn="1">
          <p15:clr>
            <a:srgbClr val="A4A3A4"/>
          </p15:clr>
        </p15:guide>
        <p15:guide id="6" pos="54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87">
          <p15:clr>
            <a:srgbClr val="A4A3A4"/>
          </p15:clr>
        </p15:guide>
        <p15:guide id="2" orient="horz" pos="479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orient="horz" pos="5967">
          <p15:clr>
            <a:srgbClr val="A4A3A4"/>
          </p15:clr>
        </p15:guide>
        <p15:guide id="5" orient="horz" pos="3246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  <p:cmAuthor id="3" name="Mowen (Nora)" initials="M(" lastIdx="11" clrIdx="3">
    <p:extLst>
      <p:ext uri="{19B8F6BF-5375-455C-9EA6-DF929625EA0E}">
        <p15:presenceInfo xmlns="" xmlns:p15="http://schemas.microsoft.com/office/powerpoint/2012/main" userId="S-1-5-21-147214757-305610072-1517763936-15749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CF6B63"/>
    <a:srgbClr val="6699FF"/>
    <a:srgbClr val="CCECFF"/>
    <a:srgbClr val="99CCFF"/>
    <a:srgbClr val="66CCFF"/>
    <a:srgbClr val="990000"/>
    <a:srgbClr val="FF0909"/>
    <a:srgbClr val="E7CCC7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1" autoAdjust="0"/>
    <p:restoredTop sz="84149" autoAdjust="0"/>
  </p:normalViewPr>
  <p:slideViewPr>
    <p:cSldViewPr showGuides="1">
      <p:cViewPr varScale="1">
        <p:scale>
          <a:sx n="76" d="100"/>
          <a:sy n="76" d="100"/>
        </p:scale>
        <p:origin x="-1926" y="-84"/>
      </p:cViewPr>
      <p:guideLst>
        <p:guide orient="horz" pos="2341"/>
        <p:guide orient="horz" pos="867"/>
        <p:guide orient="horz" pos="3929"/>
        <p:guide pos="2880"/>
        <p:guide pos="476"/>
        <p:guide pos="542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684"/>
    </p:cViewPr>
  </p:sorterViewPr>
  <p:notesViewPr>
    <p:cSldViewPr showGuides="1">
      <p:cViewPr varScale="1">
        <p:scale>
          <a:sx n="60" d="100"/>
          <a:sy n="60" d="100"/>
        </p:scale>
        <p:origin x="-2910" y="-96"/>
      </p:cViewPr>
      <p:guideLst>
        <p:guide orient="horz" pos="3087"/>
        <p:guide orient="horz" pos="479"/>
        <p:guide orient="horz" pos="2928"/>
        <p:guide orient="horz" pos="5967"/>
        <p:guide orient="horz" pos="3246"/>
        <p:guide pos="2440"/>
        <p:guide pos="431"/>
        <p:guide pos="4028"/>
        <p:guide pos="626"/>
        <p:guide pos="38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860924"/>
            <a:ext cx="5676900" cy="4864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</a:p>
          <a:p>
            <a:pPr lvl="1"/>
            <a:r>
              <a:rPr lang="en-US" altLang="zh-CN" noProof="0" dirty="0" smtClean="0"/>
              <a:t>Click here to add content</a:t>
            </a:r>
          </a:p>
          <a:p>
            <a:pPr lvl="2"/>
            <a:r>
              <a:rPr lang="en-US" altLang="zh-CN" noProof="0" dirty="0" smtClean="0"/>
              <a:t>Click here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不同的视图表示不同的配置范围：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系统视图：管理员必须在这里配置全局生效的参数；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接口视图：管理员必须在这里配置与某个指定接口相关的参数，比如指定接口的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地址；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协议视图：管理员必须在这里设置与指定协议相关的参数，比如在</a:t>
            </a:r>
            <a:r>
              <a:rPr kumimoji="1" lang="en-US" altLang="zh-CN" dirty="0" smtClean="0"/>
              <a:t>RIP</a:t>
            </a:r>
            <a:r>
              <a:rPr kumimoji="1" lang="zh-CN" altLang="en-US" dirty="0" smtClean="0"/>
              <a:t>视图下设置与</a:t>
            </a:r>
            <a:r>
              <a:rPr kumimoji="1" lang="en-US" altLang="zh-CN" dirty="0" smtClean="0"/>
              <a:t>RIP</a:t>
            </a:r>
            <a:r>
              <a:rPr kumimoji="1" lang="zh-CN" altLang="en-US" dirty="0" smtClean="0"/>
              <a:t>相关的参数。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617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管理员可以使用命令</a:t>
            </a:r>
            <a:r>
              <a:rPr kumimoji="1" lang="en-US" altLang="zh-CN" b="1" dirty="0" smtClean="0"/>
              <a:t>reboot</a:t>
            </a:r>
            <a:r>
              <a:rPr kumimoji="1" lang="zh-CN" altLang="en-US" b="0" dirty="0" smtClean="0"/>
              <a:t>来让设备重启。如果使用这条命令重启设备的话，未保存的配置会丢失。</a:t>
            </a:r>
            <a:endParaRPr kumimoji="1"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795809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重点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dirty="0" smtClean="0"/>
              <a:t>主版本号：</a:t>
            </a:r>
            <a:r>
              <a:rPr lang="en-US" altLang="zh-CN" dirty="0" smtClean="0"/>
              <a:t>VRP3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VRP5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VRP8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dirty="0" smtClean="0"/>
              <a:t>产品版本号：包含</a:t>
            </a:r>
            <a:r>
              <a:rPr lang="en-US" altLang="zh-CN" dirty="0" err="1" smtClean="0"/>
              <a:t>Vxxx</a:t>
            </a:r>
            <a:r>
              <a:rPr lang="zh-CN" altLang="en-US" dirty="0" smtClean="0"/>
              <a:t>（产品码）、</a:t>
            </a:r>
            <a:r>
              <a:rPr lang="en-US" altLang="zh-CN" dirty="0" err="1" smtClean="0"/>
              <a:t>Rxxx</a:t>
            </a:r>
            <a:r>
              <a:rPr lang="zh-CN" altLang="en-US" dirty="0" smtClean="0"/>
              <a:t>（大版本号）、</a:t>
            </a:r>
            <a:r>
              <a:rPr lang="en-US" altLang="zh-CN" dirty="0" err="1" smtClean="0"/>
              <a:t>Cxx</a:t>
            </a:r>
            <a:r>
              <a:rPr lang="zh-CN" altLang="en-US" dirty="0" smtClean="0"/>
              <a:t>（小版本号、</a:t>
            </a:r>
            <a:r>
              <a:rPr lang="en-US" altLang="zh-CN" dirty="0" smtClean="0"/>
              <a:t>SPC</a:t>
            </a:r>
            <a:r>
              <a:rPr lang="zh-CN" altLang="en-US" dirty="0" smtClean="0"/>
              <a:t>（可选，如果有补丁）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</a:pP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重点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/>
          </a:p>
          <a:p>
            <a:pPr marL="541338" marR="0" lvl="1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p"/>
              <a:tabLst/>
              <a:defRPr/>
            </a:pPr>
            <a:r>
              <a:rPr lang="zh-CN" altLang="en-US" dirty="0" smtClean="0">
                <a:latin typeface="+mn-ea"/>
              </a:rPr>
              <a:t>用户</a:t>
            </a:r>
            <a:endParaRPr lang="en-US" altLang="zh-CN" dirty="0" smtClean="0">
              <a:latin typeface="+mn-ea"/>
            </a:endParaRPr>
          </a:p>
          <a:p>
            <a:pPr marL="541338" marR="0" lvl="1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p"/>
              <a:tabLst/>
              <a:defRPr/>
            </a:pPr>
            <a:r>
              <a:rPr lang="zh-CN" altLang="en-US" dirty="0" smtClean="0">
                <a:latin typeface="+mn-ea"/>
              </a:rPr>
              <a:t>系统</a:t>
            </a:r>
            <a:endParaRPr lang="en-US" altLang="zh-CN" dirty="0" smtClean="0">
              <a:latin typeface="+mn-ea"/>
            </a:endParaRPr>
          </a:p>
          <a:p>
            <a:pPr marL="541338" marR="0" lvl="1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p"/>
              <a:tabLst/>
              <a:defRPr/>
            </a:pPr>
            <a:r>
              <a:rPr lang="zh-CN" altLang="en-US" dirty="0" smtClean="0">
                <a:latin typeface="+mn-ea"/>
              </a:rPr>
              <a:t>接口 </a:t>
            </a:r>
            <a:endParaRPr lang="en-US" altLang="zh-CN" dirty="0" smtClean="0">
              <a:latin typeface="+mn-ea"/>
            </a:endParaRPr>
          </a:p>
          <a:p>
            <a:pPr marL="541338" marR="0" lvl="1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p"/>
              <a:tabLst/>
              <a:defRPr/>
            </a:pPr>
            <a:r>
              <a:rPr lang="zh-CN" altLang="en-US" dirty="0" smtClean="0">
                <a:latin typeface="+mn-ea"/>
              </a:rPr>
              <a:t>协议</a:t>
            </a:r>
            <a:endParaRPr lang="en-US" altLang="zh-CN" dirty="0" smtClean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重点</a:t>
            </a: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dirty="0" smtClean="0">
                <a:latin typeface="+mn-ea"/>
              </a:rPr>
              <a:t>设备名称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p"/>
            </a:pPr>
            <a:r>
              <a:rPr lang="zh-CN" altLang="en-US" dirty="0" smtClean="0">
                <a:latin typeface="+mn-ea"/>
              </a:rPr>
              <a:t>保存、清除配置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p"/>
            </a:pPr>
            <a:r>
              <a:rPr lang="zh-CN" altLang="en-US" dirty="0" smtClean="0">
                <a:latin typeface="+mn-ea"/>
              </a:rPr>
              <a:t>重启</a:t>
            </a:r>
            <a:endParaRPr lang="en-US" altLang="zh-CN" dirty="0" smtClean="0">
              <a:latin typeface="+mn-ea"/>
            </a:endParaRPr>
          </a:p>
          <a:p>
            <a:pPr marL="180975" marR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p"/>
              <a:tabLst/>
              <a:defRPr/>
            </a:pP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endParaRPr lang="en-US" altLang="zh-CN" dirty="0" smtClean="0">
              <a:latin typeface="+mn-ea"/>
            </a:endParaRPr>
          </a:p>
          <a:p>
            <a:endParaRPr lang="en-US" altLang="zh-CN" dirty="0" smtClean="0"/>
          </a:p>
          <a:p>
            <a:endParaRPr lang="zh-CN" altLang="en-US" dirty="0" smtClean="0"/>
          </a:p>
          <a:p>
            <a:pPr marL="0" indent="0">
              <a:buFont typeface="Wingdings" pitchFamily="2" charset="2"/>
              <a:buNone/>
            </a:pPr>
            <a:endParaRPr lang="en-US" altLang="zh-CN" dirty="0" smtClean="0">
              <a:latin typeface="+mn-ea"/>
            </a:endParaRPr>
          </a:p>
          <a:p>
            <a:pPr marL="180975" marR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p"/>
              <a:tabLst/>
              <a:defRPr/>
            </a:pP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endParaRPr lang="en-US" altLang="zh-CN" dirty="0" smtClean="0">
              <a:latin typeface="+mn-ea"/>
            </a:endParaRPr>
          </a:p>
          <a:p>
            <a:endParaRPr lang="en-US" altLang="zh-CN" dirty="0" smtClean="0"/>
          </a:p>
          <a:p>
            <a:endParaRPr lang="zh-CN" altLang="en-US" dirty="0" smtClean="0"/>
          </a:p>
          <a:p>
            <a:pPr marL="180975" marR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p"/>
              <a:tabLst/>
              <a:defRPr/>
            </a:pP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endParaRPr lang="en-US" altLang="zh-CN" dirty="0" smtClean="0">
              <a:latin typeface="+mn-ea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437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输入命令</a:t>
            </a:r>
            <a:r>
              <a:rPr lang="en-US" altLang="zh-CN" b="1" dirty="0" smtClean="0"/>
              <a:t>system-view</a:t>
            </a:r>
            <a:endParaRPr lang="en-US" altLang="zh-CN" b="0" i="0" dirty="0" smtClean="0"/>
          </a:p>
          <a:p>
            <a:pPr lvl="1"/>
            <a:endParaRPr lang="en-US" altLang="zh-CN" b="0" i="0" dirty="0" smtClean="0"/>
          </a:p>
          <a:p>
            <a:pPr lvl="0"/>
            <a:r>
              <a:rPr lang="zh-CN" altLang="en-US" b="0" i="0" dirty="0" smtClean="0"/>
              <a:t>问题</a:t>
            </a:r>
            <a:r>
              <a:rPr lang="en-US" altLang="zh-CN" b="0" i="0" dirty="0" smtClean="0"/>
              <a:t>2</a:t>
            </a:r>
            <a:r>
              <a:rPr lang="zh-CN" altLang="en-US" b="0" i="0" dirty="0" smtClean="0"/>
              <a:t>：</a:t>
            </a:r>
            <a:endParaRPr lang="en-US" altLang="zh-CN" b="0" i="0" dirty="0" smtClean="0"/>
          </a:p>
          <a:p>
            <a:pPr lvl="1"/>
            <a:r>
              <a:rPr lang="zh-CN" altLang="en-US" b="0" i="0" dirty="0" smtClean="0"/>
              <a:t>输入命令</a:t>
            </a:r>
            <a:r>
              <a:rPr lang="en-US" altLang="zh-CN" b="1" i="0" dirty="0" err="1" smtClean="0"/>
              <a:t>sysname</a:t>
            </a:r>
            <a:r>
              <a:rPr lang="en-US" altLang="zh-CN" b="1" i="0" dirty="0" smtClean="0"/>
              <a:t> </a:t>
            </a:r>
            <a:r>
              <a:rPr lang="zh-CN" altLang="en-US" b="0" i="1" dirty="0" smtClean="0"/>
              <a:t>设备名称</a:t>
            </a:r>
            <a:endParaRPr lang="en-US" altLang="zh-CN" b="0" i="0" dirty="0" smtClean="0"/>
          </a:p>
          <a:p>
            <a:pPr lvl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940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可以使用</a:t>
            </a:r>
            <a:r>
              <a:rPr lang="en-US" altLang="zh-CN" sz="1100" b="1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display hotkey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命令来了解系统中定义的所有快捷键以及这些快捷键的功能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779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命令提示：管理员在输入一条拥有多个参数的命令时，可以通过输入问号的方式查看后续可以输入的关键字和变量。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命令补全：管理员在输入命令时，可以使用</a:t>
            </a:r>
            <a:r>
              <a:rPr kumimoji="1" lang="en-US" altLang="zh-CN" dirty="0" smtClean="0"/>
              <a:t>Tab</a:t>
            </a:r>
            <a:r>
              <a:rPr kumimoji="1" lang="zh-CN" altLang="en-US" dirty="0" smtClean="0"/>
              <a:t>键补全当前输入的命令单词。但要注意，只有当管理员手动输入到能够消除歧义的那个字母后，才能使用</a:t>
            </a:r>
            <a:r>
              <a:rPr kumimoji="1" lang="en-US" altLang="zh-CN" dirty="0" smtClean="0"/>
              <a:t>Tab</a:t>
            </a:r>
            <a:r>
              <a:rPr kumimoji="1" lang="zh-CN" altLang="en-US" dirty="0" smtClean="0"/>
              <a:t>键进行补全，否则</a:t>
            </a:r>
            <a:r>
              <a:rPr kumimoji="1" lang="en-US" altLang="zh-CN" dirty="0" smtClean="0"/>
              <a:t>Tab</a:t>
            </a:r>
            <a:r>
              <a:rPr kumimoji="1" lang="zh-CN" altLang="en-US" dirty="0" smtClean="0"/>
              <a:t>键不起作用。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错误提示：管理员在看到错误提示后，需要关注上尖角号（</a:t>
            </a:r>
            <a:r>
              <a:rPr kumimoji="1" lang="en-US" altLang="zh-CN" dirty="0" smtClean="0"/>
              <a:t>^</a:t>
            </a:r>
            <a:r>
              <a:rPr kumimoji="1" lang="zh-CN" altLang="en-US" dirty="0" smtClean="0"/>
              <a:t>），这个符号指明了出现错误的位置。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373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命令提示的用法：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在任何位置输入问号（</a:t>
            </a:r>
            <a:r>
              <a:rPr lang="en-US" altLang="zh-CN" dirty="0" smtClean="0"/>
              <a:t>?</a:t>
            </a:r>
            <a:r>
              <a:rPr lang="zh-CN" altLang="en-US" dirty="0" smtClean="0"/>
              <a:t>）就可以获得相应的提示信息；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管理员可以从提示信息中找到接下来能够输入的关键字和</a:t>
            </a:r>
            <a:r>
              <a:rPr lang="en-US" altLang="zh-CN" dirty="0" smtClean="0"/>
              <a:t>/</a:t>
            </a:r>
            <a:r>
              <a:rPr lang="zh-CN" altLang="en-US" dirty="0" smtClean="0"/>
              <a:t>或参数。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104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命令提示的几种用法：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在管理员不确定该如何拼写某个命令单词时，可以输入这个命令单词的首字母或管理员能够确定的前几个字母，之后输入问号查询具体的拼写；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比如管理员想要输入命令</a:t>
            </a:r>
            <a:r>
              <a:rPr lang="en-US" altLang="zh-CN" dirty="0" smtClean="0"/>
              <a:t>dialer</a:t>
            </a:r>
            <a:r>
              <a:rPr lang="zh-CN" altLang="en-US" dirty="0" smtClean="0"/>
              <a:t>，但只知道首字母为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，不知道后续的拼写方式，就可以如第一个例子所示，输入</a:t>
            </a:r>
            <a:r>
              <a:rPr lang="en-US" altLang="zh-CN" dirty="0" smtClean="0"/>
              <a:t>d?</a:t>
            </a:r>
            <a:r>
              <a:rPr lang="zh-CN" altLang="en-US" dirty="0" smtClean="0"/>
              <a:t>，就可以找到</a:t>
            </a:r>
            <a:r>
              <a:rPr lang="en-US" altLang="zh-CN" dirty="0" smtClean="0"/>
              <a:t>dialer</a:t>
            </a:r>
            <a:r>
              <a:rPr lang="zh-CN" altLang="en-US" dirty="0" smtClean="0"/>
              <a:t>的拼写了。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在管理员不确定一条命令中都可以使用哪些关键字或参数时，可以在完整的关键字或参数后面，通过空格加问号的方式查询接下来能够使用的关键字和</a:t>
            </a:r>
            <a:r>
              <a:rPr lang="en-US" altLang="zh-CN" dirty="0" smtClean="0"/>
              <a:t>/</a:t>
            </a:r>
            <a:r>
              <a:rPr lang="zh-CN" altLang="en-US" dirty="0" smtClean="0"/>
              <a:t>或参数。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468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命令补全功能需要管理员手动输入到消除歧义的字母后，再按下</a:t>
            </a:r>
            <a:r>
              <a:rPr lang="en-US" altLang="zh-CN" dirty="0" smtClean="0"/>
              <a:t>Tab</a:t>
            </a:r>
            <a:r>
              <a:rPr lang="zh-CN" altLang="en-US" dirty="0" smtClean="0"/>
              <a:t>键，否则</a:t>
            </a:r>
            <a:r>
              <a:rPr lang="en-US" altLang="zh-CN" dirty="0" smtClean="0"/>
              <a:t>Tab</a:t>
            </a:r>
            <a:r>
              <a:rPr lang="zh-CN" altLang="en-US" dirty="0" smtClean="0"/>
              <a:t>键无法补全正确的命令。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正确场景：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比如在用户视图下，以</a:t>
            </a:r>
            <a:r>
              <a:rPr lang="en-US" altLang="zh-CN" dirty="0" err="1" smtClean="0"/>
              <a:t>sy</a:t>
            </a:r>
            <a:r>
              <a:rPr lang="zh-CN" altLang="en-US" dirty="0" smtClean="0"/>
              <a:t>开头的关键字只有</a:t>
            </a:r>
            <a:r>
              <a:rPr lang="en-US" altLang="zh-CN" dirty="0" smtClean="0"/>
              <a:t>system-view</a:t>
            </a:r>
            <a:r>
              <a:rPr lang="zh-CN" altLang="en-US" dirty="0" smtClean="0"/>
              <a:t>，因此管理员手动输入两个字母就消除了歧义，可以使用</a:t>
            </a:r>
            <a:r>
              <a:rPr lang="en-US" altLang="zh-CN" dirty="0" smtClean="0"/>
              <a:t>Tab</a:t>
            </a:r>
            <a:r>
              <a:rPr lang="zh-CN" altLang="en-US" dirty="0" smtClean="0"/>
              <a:t>键把这个关键字补全；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当然了，在输入到能够消除歧义的字母后，管理员也可以直接按下回车（或者按下空格后继续输入后续的关键字</a:t>
            </a:r>
            <a:r>
              <a:rPr lang="en-US" altLang="zh-CN" dirty="0" smtClean="0"/>
              <a:t>/</a:t>
            </a:r>
            <a:r>
              <a:rPr lang="zh-CN" altLang="en-US" dirty="0" smtClean="0"/>
              <a:t>参数），华为设备这时已经可以正确识别管理员希望输入的命令了。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错误场景：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比如在用户视图下，以</a:t>
            </a:r>
            <a:r>
              <a:rPr lang="en-US" altLang="zh-CN" dirty="0" smtClean="0"/>
              <a:t>s</a:t>
            </a:r>
            <a:r>
              <a:rPr lang="zh-CN" altLang="en-US" dirty="0" smtClean="0"/>
              <a:t>开头的关键字有多个，因此管理员不能在输入了</a:t>
            </a:r>
            <a:r>
              <a:rPr lang="en-US" altLang="zh-CN" dirty="0" smtClean="0"/>
              <a:t>s</a:t>
            </a:r>
            <a:r>
              <a:rPr lang="zh-CN" altLang="en-US" dirty="0" smtClean="0"/>
              <a:t>后按下</a:t>
            </a:r>
            <a:r>
              <a:rPr lang="en-US" altLang="zh-CN" dirty="0" smtClean="0"/>
              <a:t>Tab</a:t>
            </a:r>
            <a:r>
              <a:rPr lang="zh-CN" altLang="en-US" dirty="0" smtClean="0"/>
              <a:t>键，以期待华为设备能够识别出</a:t>
            </a:r>
            <a:r>
              <a:rPr lang="en-US" altLang="zh-CN" dirty="0" smtClean="0"/>
              <a:t>system-view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900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在用户视图中，以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s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开头的可用关键字有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11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个，因此只输入</a:t>
            </a:r>
            <a:r>
              <a:rPr lang="zh-CN" altLang="en-US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字符</a:t>
            </a:r>
            <a:r>
              <a:rPr lang="en-US" altLang="zh-CN" sz="1100" b="1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s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，系统并不清楚管理员希望执行其中的哪个关键字，于是弹出了“错误：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^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号所指位置的命令存在歧义（</a:t>
            </a:r>
            <a:r>
              <a:rPr lang="en-US" altLang="zh-CN" sz="1100" kern="1200" dirty="0" err="1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Error:Ambiguous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 command found at '^' position.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）”的错误提示信息。</a:t>
            </a:r>
            <a:endParaRPr lang="en-US" altLang="zh-CN" sz="1100" kern="1200" dirty="0" smtClean="0">
              <a:solidFill>
                <a:schemeClr val="tx1"/>
              </a:solidFill>
              <a:effectLst/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pPr marL="180975" marR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endParaRPr lang="en-US" altLang="zh-CN" sz="1100" kern="1200" dirty="0" smtClean="0">
              <a:solidFill>
                <a:schemeClr val="tx1"/>
              </a:solidFill>
              <a:effectLst/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pPr marL="180975" marR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zh-CN" sz="1100" b="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命令</a:t>
            </a:r>
            <a:r>
              <a:rPr lang="en-US" altLang="zh-CN" sz="1100" b="1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interface</a:t>
            </a:r>
            <a:r>
              <a:rPr lang="zh-CN" altLang="zh-CN" sz="1100" b="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的作用是进入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某个接口的接口视图，由于没有指明要进入哪个接口，因此系统不知道该如何执行这条命令，于是就弹出了“错误：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^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号所指位置命令不完整（</a:t>
            </a:r>
            <a:r>
              <a:rPr lang="en-US" altLang="zh-CN" sz="1100" kern="1200" dirty="0" err="1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Error:Incomplete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 command found at '^' position.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）”的错误提示信息。</a:t>
            </a:r>
          </a:p>
          <a:p>
            <a:pPr marL="180975" marR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endParaRPr lang="zh-CN" altLang="zh-CN" sz="1100" kern="1200" dirty="0" smtClean="0">
              <a:solidFill>
                <a:schemeClr val="tx1"/>
              </a:solidFill>
              <a:effectLst/>
              <a:latin typeface="FrutigerNext LT Regular" pitchFamily="34" charset="0"/>
              <a:ea typeface="华文细黑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575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命令</a:t>
            </a:r>
            <a:r>
              <a:rPr lang="en-US" altLang="zh-CN" sz="1100" b="1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system-view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的作用是从用户视图进入到系统视图中，显然这条命令不应该在系统视图中输入，因此系统弹出了“错误：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^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号所指位置命令无法识别（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Error: Unrecognized command found at '^' position.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）”的错误提示信息。</a:t>
            </a:r>
            <a:endParaRPr lang="en-US" altLang="zh-CN" sz="1100" kern="1200" dirty="0" smtClean="0">
              <a:solidFill>
                <a:schemeClr val="tx1"/>
              </a:solidFill>
              <a:effectLst/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endParaRPr lang="en-US" altLang="zh-CN" sz="1100" kern="1200" dirty="0" smtClean="0">
              <a:solidFill>
                <a:schemeClr val="tx1"/>
              </a:solidFill>
              <a:effectLst/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pPr marL="180975" marR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sz="1100" b="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参数</a:t>
            </a:r>
            <a:r>
              <a:rPr lang="en-US" altLang="zh-CN" sz="1100" b="1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interface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缺少字母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r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，因此系统同样弹出了“错误：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^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号所指位置命令无法识别（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Error: Unrecognized command found at '^' position.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）”的错误提示信息。</a:t>
            </a:r>
          </a:p>
          <a:p>
            <a:endParaRPr lang="en-US" altLang="zh-CN" sz="1100" kern="1200" dirty="0" smtClean="0">
              <a:solidFill>
                <a:schemeClr val="tx1"/>
              </a:solidFill>
              <a:effectLst/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333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在系统视图下可以配置设备名称、时区等参数</a:t>
            </a:r>
            <a:endParaRPr lang="en-US" altLang="zh-CN" dirty="0" smtClean="0"/>
          </a:p>
          <a:p>
            <a:pPr marL="180975" marR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dirty="0" smtClean="0"/>
              <a:t>对于</a:t>
            </a:r>
            <a:r>
              <a:rPr lang="zh-CN" altLang="en-US" b="0" dirty="0" smtClean="0"/>
              <a:t>接口</a:t>
            </a:r>
            <a:r>
              <a:rPr lang="en-US" altLang="zh-CN" sz="1100" b="0" dirty="0" err="1" smtClean="0">
                <a:latin typeface="Courier New" pitchFamily="49" charset="0"/>
                <a:cs typeface="Courier New" pitchFamily="49" charset="0"/>
              </a:rPr>
              <a:t>GigabitEthernet</a:t>
            </a:r>
            <a:r>
              <a:rPr lang="en-US" altLang="zh-CN" sz="1100" b="0" dirty="0" smtClean="0">
                <a:latin typeface="Courier New" pitchFamily="49" charset="0"/>
                <a:cs typeface="Courier New" pitchFamily="49" charset="0"/>
              </a:rPr>
              <a:t> 0/0/0</a:t>
            </a:r>
            <a:r>
              <a:rPr lang="zh-CN" altLang="en-US" b="0" dirty="0" smtClean="0"/>
              <a:t>，从左</a:t>
            </a:r>
            <a:r>
              <a:rPr lang="zh-CN" altLang="en-US" dirty="0" smtClean="0"/>
              <a:t>至右第一个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为这个接口的槽位所在机框位的编号；第二个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为接口所在槽位的编号；第三个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为该机框该槽位中，对应接口的编号。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740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CLI</a:t>
            </a:r>
            <a:r>
              <a:rPr lang="zh-CN" altLang="en-US" dirty="0" smtClean="0"/>
              <a:t>命令行中，管理员可以通过不同的命令查看华为设备的不同参数，比如：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查看设备信息（软件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硬件）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查看配置信息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查看接口信息（详细信息）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查看接口列表（汇总信息）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66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该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设备</a:t>
            </a:r>
            <a:r>
              <a:rPr lang="zh-CN" altLang="en-US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型号为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Huawei AR2220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系列路由器，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VRP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版本为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5.120 (AR2200 V200R003C01SPC900)</a:t>
            </a:r>
          </a:p>
          <a:p>
            <a:endParaRPr lang="en-US" altLang="zh-CN" sz="1100" kern="1200" dirty="0" smtClean="0">
              <a:solidFill>
                <a:schemeClr val="tx1"/>
              </a:solidFill>
              <a:effectLst/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MPU</a:t>
            </a:r>
            <a:r>
              <a:rPr lang="zh-CN" altLang="en-US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（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Micro Processor Unit</a:t>
            </a:r>
            <a:r>
              <a:rPr lang="zh-CN" altLang="en-US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，微处理器单元。设备的主控模块）数量为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1</a:t>
            </a:r>
          </a:p>
          <a:p>
            <a:endParaRPr lang="en-US" altLang="zh-CN" sz="1100" kern="1200" dirty="0" smtClean="0">
              <a:solidFill>
                <a:schemeClr val="tx1"/>
              </a:solidFill>
              <a:effectLst/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LPU</a:t>
            </a:r>
            <a:r>
              <a:rPr lang="zh-CN" altLang="en-US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（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Line Processing Unit</a:t>
            </a:r>
            <a:r>
              <a:rPr lang="zh-CN" altLang="en-US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，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线路处理单元</a:t>
            </a:r>
            <a:r>
              <a:rPr lang="zh-CN" altLang="en-US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。设备的业务模块）数量为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269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例如，当前时区为“中国标准时间（东</a:t>
            </a:r>
            <a:r>
              <a:rPr lang="en-US" altLang="zh-CN" dirty="0" smtClean="0"/>
              <a:t>8</a:t>
            </a:r>
            <a:r>
              <a:rPr lang="zh-CN" altLang="en-US" dirty="0" smtClean="0"/>
              <a:t>区）”。注意：某些命令如</a:t>
            </a:r>
            <a:r>
              <a:rPr lang="en-US" altLang="zh-CN" sz="1100" b="1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clock </a:t>
            </a:r>
            <a:r>
              <a:rPr lang="en-US" altLang="zh-CN" sz="1100" b="1" kern="1200" dirty="0" err="1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datetime</a:t>
            </a:r>
            <a:r>
              <a:rPr lang="zh-CN" altLang="en-US" sz="1100" b="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，由于配置后的信息（如系统时间）会实时变化，因此通过</a:t>
            </a:r>
            <a:r>
              <a:rPr lang="en-US" altLang="zh-CN" sz="1100" b="1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display current-configuration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命令</a:t>
            </a:r>
            <a:r>
              <a:rPr lang="zh-CN" altLang="en-US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不会显示。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993180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current state</a:t>
            </a:r>
            <a:r>
              <a:rPr lang="zh-CN" altLang="en-US" sz="1100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：端口物理状态</a:t>
            </a:r>
            <a:endParaRPr lang="en-US" altLang="zh-CN" sz="1100" dirty="0" smtClean="0">
              <a:solidFill>
                <a:srgbClr val="C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100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Line protocol current state</a:t>
            </a:r>
            <a:r>
              <a:rPr lang="zh-CN" altLang="en-US" sz="1100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：端口协议状态（网络层及以上）</a:t>
            </a:r>
            <a:endParaRPr lang="en-US" altLang="zh-CN" sz="1100" dirty="0" smtClean="0">
              <a:solidFill>
                <a:srgbClr val="C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100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Maximum Transmit Unit</a:t>
            </a:r>
            <a:r>
              <a:rPr lang="zh-CN" altLang="en-US" sz="1100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：最大传输单元，</a:t>
            </a:r>
            <a:r>
              <a:rPr lang="en-US" altLang="zh-CN" sz="1100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MTU</a:t>
            </a:r>
          </a:p>
          <a:p>
            <a:r>
              <a:rPr lang="en-US" altLang="zh-CN" sz="1100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Internet Address</a:t>
            </a:r>
            <a:r>
              <a:rPr lang="zh-CN" altLang="en-US" sz="1100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：</a:t>
            </a:r>
            <a:r>
              <a:rPr lang="en-US" altLang="zh-CN" sz="1100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IP</a:t>
            </a:r>
            <a:r>
              <a:rPr lang="zh-CN" altLang="en-US" sz="1100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地址</a:t>
            </a:r>
            <a:endParaRPr lang="en-US" altLang="zh-CN" sz="1100" dirty="0" smtClean="0">
              <a:solidFill>
                <a:srgbClr val="C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100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Hardware address</a:t>
            </a:r>
            <a:r>
              <a:rPr lang="zh-CN" altLang="en-US" sz="1100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：硬件地址（对于以太网即</a:t>
            </a:r>
            <a:r>
              <a:rPr lang="en-US" altLang="zh-CN" sz="1100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MAC</a:t>
            </a:r>
            <a:r>
              <a:rPr lang="zh-CN" altLang="en-US" sz="1100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地址）</a:t>
            </a:r>
            <a:endParaRPr lang="en-US" altLang="zh-CN" sz="1100" dirty="0" smtClean="0">
              <a:solidFill>
                <a:srgbClr val="C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100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Speed</a:t>
            </a:r>
            <a:r>
              <a:rPr lang="zh-CN" altLang="en-US" sz="1100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：端口的速率</a:t>
            </a:r>
            <a:endParaRPr lang="en-US" altLang="zh-CN" sz="1100" dirty="0" smtClean="0">
              <a:solidFill>
                <a:srgbClr val="C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100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Duplex</a:t>
            </a:r>
            <a:r>
              <a:rPr lang="zh-CN" altLang="en-US" sz="1100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：端口的双工模式</a:t>
            </a:r>
            <a:endParaRPr lang="en-US" altLang="zh-CN" sz="1100" dirty="0" smtClean="0">
              <a:solidFill>
                <a:srgbClr val="C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100" dirty="0" err="1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Mdi</a:t>
            </a:r>
            <a:r>
              <a:rPr lang="zh-CN" altLang="en-US" sz="1100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：媒体传输指标</a:t>
            </a:r>
            <a:endParaRPr lang="en-US" altLang="zh-CN" sz="1100" dirty="0" smtClean="0">
              <a:solidFill>
                <a:srgbClr val="C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100" dirty="0" smtClean="0">
              <a:solidFill>
                <a:srgbClr val="C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100" dirty="0" smtClean="0">
              <a:solidFill>
                <a:srgbClr val="C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100" dirty="0" smtClean="0">
              <a:solidFill>
                <a:srgbClr val="C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100" dirty="0" smtClean="0">
              <a:solidFill>
                <a:srgbClr val="C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519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Ethernet</a:t>
            </a:r>
            <a:r>
              <a:rPr lang="en-US" altLang="zh-CN" smtClean="0"/>
              <a:t>(100M</a:t>
            </a:r>
            <a:r>
              <a:rPr lang="zh-CN" altLang="en-US" smtClean="0"/>
              <a:t>以太口）数量为</a:t>
            </a:r>
            <a:r>
              <a:rPr lang="en-US" altLang="zh-CN" smtClean="0"/>
              <a:t>4</a:t>
            </a:r>
            <a:r>
              <a:rPr lang="zh-CN" altLang="en-US" smtClean="0"/>
              <a:t>个</a:t>
            </a:r>
            <a:endParaRPr lang="en-US" altLang="zh-CN" smtClean="0"/>
          </a:p>
          <a:p>
            <a:r>
              <a:rPr lang="en-US" altLang="zh-CN" sz="110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GigabitEthernet</a:t>
            </a:r>
            <a:r>
              <a:rPr lang="zh-CN" altLang="en-US" sz="110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（</a:t>
            </a:r>
            <a:r>
              <a:rPr lang="en-US" altLang="zh-CN" sz="110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1000M</a:t>
            </a:r>
            <a:r>
              <a:rPr lang="zh-CN" altLang="en-US" sz="110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以太口）数量为</a:t>
            </a:r>
            <a:r>
              <a:rPr lang="en-US" altLang="zh-CN" sz="110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lang="zh-CN" altLang="en-US" sz="110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个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8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默认情况下将命令分为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个级别（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</a:t>
            </a:r>
            <a:r>
              <a:rPr lang="zh-CN" altLang="en-US" dirty="0" smtClean="0"/>
              <a:t>级），将用户分为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个等级（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15</a:t>
            </a:r>
            <a:r>
              <a:rPr lang="zh-CN" altLang="en-US" dirty="0" smtClean="0"/>
              <a:t>级）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658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在本系列课程中，设备的命名规则是这样的：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路由器：</a:t>
            </a:r>
            <a:r>
              <a:rPr kumimoji="1" lang="en-US" altLang="zh-CN" dirty="0" err="1" smtClean="0"/>
              <a:t>ARx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表示编号；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交换机：</a:t>
            </a:r>
            <a:r>
              <a:rPr kumimoji="1" lang="en-US" altLang="zh-CN" dirty="0" err="1" smtClean="0"/>
              <a:t>SWx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表示编号。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161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b="1" dirty="0" smtClean="0"/>
              <a:t>参数说明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zh-CN" sz="1100" b="1" kern="0" dirty="0" smtClean="0">
                <a:solidFill>
                  <a:schemeClr val="tx1"/>
                </a:solidFill>
                <a:effectLst/>
                <a:latin typeface="+mn-ea"/>
                <a:ea typeface="华文细黑" pitchFamily="2" charset="-122"/>
                <a:cs typeface="Times New Roman"/>
              </a:rPr>
              <a:t>clock</a:t>
            </a:r>
            <a:r>
              <a:rPr lang="en-US" altLang="zh-CN" sz="1100" b="1" kern="0" baseline="0" dirty="0" smtClean="0">
                <a:solidFill>
                  <a:schemeClr val="tx1"/>
                </a:solidFill>
                <a:effectLst/>
                <a:latin typeface="+mn-ea"/>
                <a:ea typeface="华文细黑" pitchFamily="2" charset="-122"/>
                <a:cs typeface="Times New Roman"/>
              </a:rPr>
              <a:t> </a:t>
            </a:r>
            <a:r>
              <a:rPr lang="en-US" altLang="zh-CN" sz="1100" b="1" kern="0" dirty="0" err="1" smtClean="0">
                <a:solidFill>
                  <a:schemeClr val="tx1"/>
                </a:solidFill>
                <a:effectLst/>
                <a:latin typeface="+mn-ea"/>
                <a:ea typeface="华文细黑" pitchFamily="2" charset="-122"/>
                <a:cs typeface="Times New Roman"/>
              </a:rPr>
              <a:t>timezone</a:t>
            </a:r>
            <a:r>
              <a:rPr lang="en-US" altLang="zh-CN" sz="1100" b="1" kern="0" dirty="0" smtClean="0">
                <a:solidFill>
                  <a:schemeClr val="tx1"/>
                </a:solidFill>
                <a:effectLst/>
                <a:latin typeface="+mn-ea"/>
                <a:ea typeface="华文细黑" pitchFamily="2" charset="-122"/>
                <a:cs typeface="Times New Roman"/>
              </a:rPr>
              <a:t> </a:t>
            </a:r>
            <a:r>
              <a:rPr lang="en-US" altLang="zh-CN" sz="1100" i="1" kern="0" dirty="0" smtClean="0">
                <a:solidFill>
                  <a:schemeClr val="tx1"/>
                </a:solidFill>
                <a:effectLst/>
                <a:latin typeface="+mn-ea"/>
                <a:ea typeface="华文细黑" pitchFamily="2" charset="-122"/>
                <a:cs typeface="Times New Roman"/>
              </a:rPr>
              <a:t>time-zone-name</a:t>
            </a:r>
            <a:r>
              <a:rPr lang="en-US" altLang="zh-CN" sz="1100" kern="0" dirty="0" smtClean="0">
                <a:solidFill>
                  <a:schemeClr val="tx1"/>
                </a:solidFill>
                <a:effectLst/>
                <a:latin typeface="+mn-ea"/>
                <a:ea typeface="华文细黑" pitchFamily="2" charset="-122"/>
                <a:cs typeface="Times New Roman"/>
              </a:rPr>
              <a:t> {</a:t>
            </a:r>
            <a:r>
              <a:rPr lang="en-US" altLang="zh-CN" sz="1100" b="1" kern="0" dirty="0" smtClean="0">
                <a:solidFill>
                  <a:schemeClr val="tx1"/>
                </a:solidFill>
                <a:effectLst/>
                <a:latin typeface="+mn-ea"/>
                <a:ea typeface="华文细黑" pitchFamily="2" charset="-122"/>
                <a:cs typeface="Times New Roman"/>
              </a:rPr>
              <a:t>add</a:t>
            </a:r>
            <a:r>
              <a:rPr lang="en-US" altLang="zh-CN" sz="1100" kern="0" dirty="0" smtClean="0">
                <a:solidFill>
                  <a:schemeClr val="tx1"/>
                </a:solidFill>
                <a:effectLst/>
                <a:latin typeface="+mn-ea"/>
                <a:ea typeface="华文细黑" pitchFamily="2" charset="-122"/>
                <a:cs typeface="Times New Roman"/>
              </a:rPr>
              <a:t> | </a:t>
            </a:r>
            <a:r>
              <a:rPr lang="en-US" altLang="zh-CN" sz="1100" b="1" kern="0" dirty="0" smtClean="0">
                <a:solidFill>
                  <a:schemeClr val="tx1"/>
                </a:solidFill>
                <a:effectLst/>
                <a:latin typeface="+mn-ea"/>
                <a:ea typeface="华文细黑" pitchFamily="2" charset="-122"/>
                <a:cs typeface="Times New Roman"/>
              </a:rPr>
              <a:t>minus</a:t>
            </a:r>
            <a:r>
              <a:rPr lang="en-US" altLang="zh-CN" sz="1100" kern="0" dirty="0" smtClean="0">
                <a:solidFill>
                  <a:schemeClr val="tx1"/>
                </a:solidFill>
                <a:effectLst/>
                <a:latin typeface="+mn-ea"/>
                <a:ea typeface="华文细黑" pitchFamily="2" charset="-122"/>
                <a:cs typeface="Times New Roman"/>
              </a:rPr>
              <a:t>} </a:t>
            </a:r>
            <a:r>
              <a:rPr lang="en-US" altLang="zh-CN" sz="1100" i="1" kern="0" dirty="0" smtClean="0">
                <a:solidFill>
                  <a:schemeClr val="tx1"/>
                </a:solidFill>
                <a:effectLst/>
                <a:latin typeface="+mn-ea"/>
                <a:ea typeface="华文细黑" pitchFamily="2" charset="-122"/>
                <a:cs typeface="Times New Roman"/>
              </a:rPr>
              <a:t>offset</a:t>
            </a:r>
            <a:endParaRPr lang="zh-CN" altLang="zh-CN" sz="1100" kern="100" dirty="0" smtClean="0">
              <a:solidFill>
                <a:schemeClr val="tx1"/>
              </a:solidFill>
              <a:effectLst/>
              <a:latin typeface="+mn-ea"/>
              <a:ea typeface="华文细黑" pitchFamily="2" charset="-122"/>
              <a:cs typeface="Times New Roman"/>
            </a:endParaRPr>
          </a:p>
          <a:p>
            <a:pPr lvl="1">
              <a:buFont typeface="Wingdings" pitchFamily="2" charset="2"/>
              <a:buChar char="p"/>
            </a:pPr>
            <a:r>
              <a:rPr lang="en-US" altLang="zh-CN" dirty="0" smtClean="0"/>
              <a:t>add</a:t>
            </a:r>
            <a:r>
              <a:rPr lang="zh-CN" altLang="en-US" dirty="0" smtClean="0"/>
              <a:t>：表示与</a:t>
            </a:r>
            <a:r>
              <a:rPr lang="en-US" altLang="zh-CN" dirty="0" smtClean="0"/>
              <a:t>UTC</a:t>
            </a:r>
            <a:r>
              <a:rPr lang="zh-CN" altLang="en-US" dirty="0" smtClean="0"/>
              <a:t>时间相比，这个时区增加的时间偏移量</a:t>
            </a:r>
            <a:endParaRPr lang="en-US" altLang="zh-CN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dirty="0" smtClean="0"/>
              <a:t>minus</a:t>
            </a:r>
            <a:r>
              <a:rPr lang="zh-CN" altLang="en-US" dirty="0" smtClean="0"/>
              <a:t>：表示与</a:t>
            </a:r>
            <a:r>
              <a:rPr lang="en-US" altLang="zh-CN" dirty="0" smtClean="0"/>
              <a:t>UTC</a:t>
            </a:r>
            <a:r>
              <a:rPr lang="zh-CN" altLang="en-US" dirty="0" smtClean="0"/>
              <a:t>时间相比，这个时区减少的时间偏移量</a:t>
            </a:r>
            <a:endParaRPr lang="en-US" altLang="zh-CN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CN" dirty="0" smtClean="0"/>
              <a:t>offset</a:t>
            </a:r>
            <a:r>
              <a:rPr lang="zh-CN" altLang="en-US" dirty="0" smtClean="0"/>
              <a:t>：增加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减少的偏移量</a:t>
            </a:r>
            <a:endParaRPr lang="en-US" altLang="zh-CN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dirty="0" smtClean="0"/>
              <a:t>例如：北京时区，属于</a:t>
            </a:r>
            <a:r>
              <a:rPr lang="en-US" altLang="zh-CN" dirty="0" smtClean="0"/>
              <a:t>UTC+8</a:t>
            </a:r>
            <a:r>
              <a:rPr lang="zh-CN" altLang="en-US" dirty="0" smtClean="0"/>
              <a:t>时区（</a:t>
            </a:r>
            <a:r>
              <a:rPr lang="en-US" altLang="zh-CN" dirty="0" smtClean="0"/>
              <a:t>UTC</a:t>
            </a:r>
            <a:r>
              <a:rPr lang="zh-CN" altLang="en-US" dirty="0" smtClean="0"/>
              <a:t>：协调世界时，又称世界标准时间）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endParaRPr lang="en-US" altLang="zh-CN" dirty="0" smtClean="0"/>
          </a:p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zh-CN" sz="1100" b="1" kern="0" dirty="0" smtClean="0">
                <a:solidFill>
                  <a:schemeClr val="tx1"/>
                </a:solidFill>
                <a:effectLst/>
                <a:latin typeface="+mn-ea"/>
                <a:ea typeface="华文细黑" pitchFamily="2" charset="-122"/>
                <a:cs typeface="Times New Roman"/>
              </a:rPr>
              <a:t>clock  </a:t>
            </a:r>
            <a:r>
              <a:rPr lang="en-US" altLang="zh-CN" sz="1100" b="1" kern="0" dirty="0" err="1" smtClean="0">
                <a:solidFill>
                  <a:schemeClr val="tx1"/>
                </a:solidFill>
                <a:effectLst/>
                <a:latin typeface="+mn-ea"/>
                <a:ea typeface="华文细黑" pitchFamily="2" charset="-122"/>
                <a:cs typeface="Times New Roman"/>
              </a:rPr>
              <a:t>datetime</a:t>
            </a:r>
            <a:r>
              <a:rPr lang="en-US" altLang="zh-CN" sz="1100" b="1" kern="0" dirty="0" smtClean="0">
                <a:solidFill>
                  <a:schemeClr val="tx1"/>
                </a:solidFill>
                <a:effectLst/>
                <a:latin typeface="+mn-ea"/>
                <a:ea typeface="华文细黑" pitchFamily="2" charset="-122"/>
                <a:cs typeface="Times New Roman"/>
              </a:rPr>
              <a:t> </a:t>
            </a:r>
            <a:r>
              <a:rPr lang="en-US" altLang="zh-CN" sz="1100" i="1" kern="0" dirty="0" smtClean="0">
                <a:solidFill>
                  <a:schemeClr val="tx1"/>
                </a:solidFill>
                <a:effectLst/>
                <a:latin typeface="+mn-ea"/>
                <a:ea typeface="华文细黑" pitchFamily="2" charset="-122"/>
                <a:cs typeface="Times New Roman"/>
              </a:rPr>
              <a:t>HH:MM:SS YYYY-MM-DD</a:t>
            </a:r>
            <a:endParaRPr lang="zh-CN" altLang="zh-CN" sz="1100" kern="100" dirty="0" smtClean="0">
              <a:solidFill>
                <a:schemeClr val="tx1"/>
              </a:solidFill>
              <a:effectLst/>
              <a:latin typeface="+mn-ea"/>
              <a:ea typeface="华文细黑" pitchFamily="2" charset="-122"/>
              <a:cs typeface="Times New Roman"/>
            </a:endParaRPr>
          </a:p>
          <a:p>
            <a:pPr lvl="1">
              <a:buFont typeface="Wingdings" pitchFamily="2" charset="2"/>
              <a:buChar char="p"/>
            </a:pPr>
            <a:r>
              <a:rPr lang="en-US" altLang="zh-CN" dirty="0" smtClean="0"/>
              <a:t>HH:MM:SS YYYY-MM-DD</a:t>
            </a:r>
            <a:r>
              <a:rPr lang="zh-CN" altLang="en-US" dirty="0" smtClean="0"/>
              <a:t>：时时</a:t>
            </a:r>
            <a:r>
              <a:rPr lang="en-US" altLang="zh-CN" dirty="0" smtClean="0"/>
              <a:t>:</a:t>
            </a:r>
            <a:r>
              <a:rPr lang="zh-CN" altLang="en-US" dirty="0" smtClean="0"/>
              <a:t>分分</a:t>
            </a:r>
            <a:r>
              <a:rPr lang="en-US" altLang="zh-CN" dirty="0" smtClean="0"/>
              <a:t>:</a:t>
            </a:r>
            <a:r>
              <a:rPr lang="zh-CN" altLang="en-US" dirty="0" smtClean="0"/>
              <a:t>秒秒 年年年年</a:t>
            </a:r>
            <a:r>
              <a:rPr lang="en-US" altLang="zh-CN" dirty="0" smtClean="0"/>
              <a:t>-</a:t>
            </a:r>
            <a:r>
              <a:rPr lang="zh-CN" altLang="en-US" dirty="0" smtClean="0"/>
              <a:t>月月</a:t>
            </a:r>
            <a:r>
              <a:rPr lang="en-US" altLang="zh-CN" dirty="0" smtClean="0"/>
              <a:t>-</a:t>
            </a:r>
            <a:r>
              <a:rPr lang="zh-CN" altLang="en-US" dirty="0" smtClean="0"/>
              <a:t>日日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180975" marR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en-US" altLang="zh-CN" sz="1100" b="1" kern="100" dirty="0" smtClean="0">
                <a:solidFill>
                  <a:srgbClr val="0D0D0D"/>
                </a:solidFill>
                <a:effectLst/>
                <a:latin typeface="+mn-ea"/>
                <a:ea typeface="华文细黑" pitchFamily="2" charset="-122"/>
                <a:cs typeface="Times New Roman"/>
              </a:rPr>
              <a:t>clock  </a:t>
            </a:r>
            <a:r>
              <a:rPr lang="en-US" altLang="zh-CN" sz="1100" b="1" kern="100" dirty="0" err="1" smtClean="0">
                <a:solidFill>
                  <a:srgbClr val="0D0D0D"/>
                </a:solidFill>
                <a:effectLst/>
                <a:latin typeface="+mn-ea"/>
                <a:ea typeface="华文细黑" pitchFamily="2" charset="-122"/>
                <a:cs typeface="Times New Roman"/>
              </a:rPr>
              <a:t>dayligt</a:t>
            </a:r>
            <a:r>
              <a:rPr lang="en-US" altLang="zh-CN" sz="1100" b="1" kern="100" dirty="0" smtClean="0">
                <a:solidFill>
                  <a:srgbClr val="0D0D0D"/>
                </a:solidFill>
                <a:effectLst/>
                <a:latin typeface="+mn-ea"/>
                <a:ea typeface="华文细黑" pitchFamily="2" charset="-122"/>
                <a:cs typeface="Times New Roman"/>
              </a:rPr>
              <a:t>-saving-time</a:t>
            </a:r>
          </a:p>
          <a:p>
            <a:pPr marL="180975" marR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sz="1100" b="0" kern="100" dirty="0" smtClean="0">
                <a:solidFill>
                  <a:srgbClr val="0D0D0D"/>
                </a:solidFill>
                <a:effectLst/>
                <a:latin typeface="+mn-ea"/>
                <a:ea typeface="华文细黑" pitchFamily="2" charset="-122"/>
                <a:cs typeface="Times New Roman"/>
              </a:rPr>
              <a:t>夏令时制：</a:t>
            </a:r>
            <a:r>
              <a:rPr lang="en-US" altLang="zh-CN" sz="1100" b="0" kern="100" dirty="0" smtClean="0">
                <a:solidFill>
                  <a:srgbClr val="0D0D0D"/>
                </a:solidFill>
                <a:effectLst/>
                <a:latin typeface="+mn-ea"/>
                <a:ea typeface="华文细黑" pitchFamily="2" charset="-122"/>
                <a:cs typeface="Times New Roman"/>
              </a:rPr>
              <a:t>Daylight Saving Time</a:t>
            </a:r>
            <a:r>
              <a:rPr lang="zh-CN" altLang="en-US" sz="1100" b="0" kern="100" dirty="0" smtClean="0">
                <a:solidFill>
                  <a:srgbClr val="0D0D0D"/>
                </a:solidFill>
                <a:effectLst/>
                <a:latin typeface="+mn-ea"/>
                <a:ea typeface="华文细黑" pitchFamily="2" charset="-122"/>
                <a:cs typeface="Times New Roman"/>
              </a:rPr>
              <a:t>，简称</a:t>
            </a:r>
            <a:r>
              <a:rPr lang="en-US" altLang="zh-CN" sz="1100" b="0" kern="100" dirty="0" smtClean="0">
                <a:solidFill>
                  <a:srgbClr val="0D0D0D"/>
                </a:solidFill>
                <a:effectLst/>
                <a:latin typeface="+mn-ea"/>
                <a:ea typeface="华文细黑" pitchFamily="2" charset="-122"/>
                <a:cs typeface="Times New Roman"/>
              </a:rPr>
              <a:t>DST</a:t>
            </a:r>
            <a:r>
              <a:rPr lang="zh-CN" altLang="en-US" sz="1100" b="0" kern="100" dirty="0" smtClean="0">
                <a:solidFill>
                  <a:srgbClr val="0D0D0D"/>
                </a:solidFill>
                <a:effectLst/>
                <a:latin typeface="+mn-ea"/>
                <a:ea typeface="华文细黑" pitchFamily="2" charset="-122"/>
                <a:cs typeface="Times New Roman"/>
              </a:rPr>
              <a:t>，夏令时比标准时早一个小时</a:t>
            </a:r>
            <a:endParaRPr lang="en-US" altLang="zh-CN" sz="1100" b="0" kern="100" dirty="0" smtClean="0">
              <a:solidFill>
                <a:srgbClr val="0D0D0D"/>
              </a:solidFill>
              <a:effectLst/>
              <a:latin typeface="+mn-ea"/>
              <a:ea typeface="华文细黑" pitchFamily="2" charset="-122"/>
              <a:cs typeface="Times New Roman"/>
            </a:endParaRPr>
          </a:p>
          <a:p>
            <a:endParaRPr lang="zh-CN" altLang="en-US" dirty="0" smtClean="0"/>
          </a:p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endParaRPr lang="zh-CN" altLang="zh-CN" sz="1100" kern="100" dirty="0" smtClean="0">
              <a:solidFill>
                <a:schemeClr val="tx1"/>
              </a:solidFill>
              <a:effectLst/>
              <a:latin typeface="+mn-ea"/>
              <a:ea typeface="华文细黑" pitchFamily="2" charset="-122"/>
              <a:cs typeface="Times New Roman"/>
            </a:endParaRPr>
          </a:p>
          <a:p>
            <a:pPr>
              <a:buFont typeface="Wingdings" pitchFamily="2" charset="2"/>
              <a:buChar char="p"/>
            </a:pP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8488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="1" dirty="0" smtClean="0"/>
              <a:t>header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login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information</a:t>
            </a:r>
            <a:r>
              <a:rPr kumimoji="1" lang="zh-CN" altLang="en-US" b="0" dirty="0" smtClean="0"/>
              <a:t>：使用这条命令设置的信息会在任何人连接到设备上之后马上看到。通常这里需要设置警告和权限信息，比如未经授权不可访问之类的警告语。</a:t>
            </a:r>
            <a:endParaRPr kumimoji="1" lang="en-US" altLang="zh-CN" b="0" dirty="0" smtClean="0"/>
          </a:p>
          <a:p>
            <a:r>
              <a:rPr kumimoji="1" lang="en-US" altLang="zh-CN" b="1" dirty="0" smtClean="0"/>
              <a:t>header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shell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information</a:t>
            </a:r>
            <a:r>
              <a:rPr kumimoji="1" lang="zh-CN" altLang="en-US" b="0" dirty="0" smtClean="0"/>
              <a:t>：使用这条命令设置的信息会在合法用户成功登录到设备后看到，通常这里需要设置提示给合法管理员的信息。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04496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掩码（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）：用于标识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地址所属的子网。通过对一个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地址和它对应的掩码执行“与”运算，可以判断出哪些地址处于同一个网络中。</a:t>
            </a:r>
            <a:endParaRPr lang="en-US" altLang="zh-CN" dirty="0" smtClean="0"/>
          </a:p>
          <a:p>
            <a:r>
              <a:rPr lang="zh-CN" altLang="en-US" dirty="0" smtClean="0"/>
              <a:t>子网的概念在第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章中进行详细介绍。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965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输入</a:t>
            </a:r>
            <a:r>
              <a:rPr lang="en-US" altLang="zh-CN" smtClean="0"/>
              <a:t>save</a:t>
            </a:r>
            <a:r>
              <a:rPr lang="zh-CN" altLang="en-US" smtClean="0"/>
              <a:t>命令后，即可将当前</a:t>
            </a:r>
            <a:r>
              <a:rPr lang="en-US" altLang="zh-CN" smtClean="0"/>
              <a:t>RAM</a:t>
            </a:r>
            <a:r>
              <a:rPr lang="zh-CN" altLang="en-US" smtClean="0"/>
              <a:t>中的运行配置文件保存为启动配置文件</a:t>
            </a:r>
            <a:endParaRPr lang="en-US" altLang="zh-CN" smtClean="0"/>
          </a:p>
          <a:p>
            <a:r>
              <a:rPr lang="zh-CN" altLang="en-US" smtClean="0"/>
              <a:t>输入</a:t>
            </a:r>
            <a:r>
              <a:rPr lang="en-US" altLang="zh-CN" smtClean="0"/>
              <a:t>save</a:t>
            </a:r>
            <a:r>
              <a:rPr lang="zh-CN" altLang="en-US" smtClean="0"/>
              <a:t>命令后，会自动按照默认的存储路径和文件名在</a:t>
            </a:r>
            <a:r>
              <a:rPr lang="en-US" altLang="zh-CN" smtClean="0"/>
              <a:t>flash</a:t>
            </a:r>
            <a:r>
              <a:rPr lang="zh-CN" altLang="en-US" smtClean="0"/>
              <a:t>中生成名为“</a:t>
            </a:r>
            <a:r>
              <a:rPr lang="en-US" altLang="zh-CN" smtClean="0"/>
              <a:t>vrpcfg.zip</a:t>
            </a:r>
            <a:r>
              <a:rPr lang="zh-CN" altLang="en-US" smtClean="0"/>
              <a:t>”的文件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030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在输入了清除配置的命令后，设备并不会直接清除配置，而是会让管理员进行二次确认。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如果管理员执意要清除配置的话，就在看到系统提示信息后输入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并回车。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60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/>
        </p:nvGraphicFramePr>
        <p:xfrm>
          <a:off x="755649" y="1417638"/>
          <a:ext cx="7848601" cy="1082675"/>
        </p:xfrm>
        <a:graphic>
          <a:graphicData uri="http://schemas.openxmlformats.org/drawingml/2006/table">
            <a:tbl>
              <a:tblPr/>
              <a:tblGrid>
                <a:gridCol w="2340187"/>
                <a:gridCol w="1476164"/>
                <a:gridCol w="2268252"/>
                <a:gridCol w="1763998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课程编码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适用产品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产品版本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/>
        </p:nvGraphicFramePr>
        <p:xfrm>
          <a:off x="755650" y="2940050"/>
          <a:ext cx="7848600" cy="3038475"/>
        </p:xfrm>
        <a:graphic>
          <a:graphicData uri="http://schemas.openxmlformats.org/drawingml/2006/table">
            <a:tbl>
              <a:tblPr/>
              <a:tblGrid>
                <a:gridCol w="2340186"/>
                <a:gridCol w="1476164"/>
                <a:gridCol w="2268252"/>
                <a:gridCol w="1763998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时间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1988840"/>
            <a:ext cx="234018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课程编码</a:t>
            </a:r>
            <a:endParaRPr lang="zh-CN" altLang="en-US" dirty="0"/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3095836" y="1988840"/>
            <a:ext cx="1476164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适用的产品</a:t>
            </a:r>
            <a:endParaRPr lang="zh-CN" altLang="en-US" dirty="0"/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0" y="1988840"/>
            <a:ext cx="226825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6840252" y="1988840"/>
            <a:ext cx="176399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755576" y="3537012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3095836" y="3537012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0" y="3537012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6840252" y="3501008"/>
            <a:ext cx="1764196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新开发</a:t>
            </a:r>
            <a:endParaRPr lang="zh-CN" altLang="en-US" dirty="0"/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714375" y="609315"/>
            <a:ext cx="70516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defTabSz="801688" fontAlgn="base"/>
            <a:r>
              <a:rPr lang="zh-CN" altLang="en-US" sz="3500" dirty="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6059488" y="360363"/>
            <a:ext cx="28733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1" dirty="0">
                <a:solidFill>
                  <a:srgbClr val="4D4D4D"/>
                </a:solidFill>
                <a:latin typeface="Arial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755576" y="4041068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3095836" y="4041068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0" y="4041068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6840252" y="4005064"/>
            <a:ext cx="1764196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755576" y="4509120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3095836" y="4509120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0" y="4509120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6840252" y="4509120"/>
            <a:ext cx="176419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755576" y="5049180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3095836" y="5049180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0" y="5049180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6840252" y="5049180"/>
            <a:ext cx="176419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755576" y="5517232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3095836" y="5517232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4572000" y="5517232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6840252" y="5517232"/>
            <a:ext cx="176419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问题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4" y="549411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 marL="457200" marR="0" indent="-457200" algn="l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/>
            </a:lvl1pPr>
            <a:lvl2pPr marL="858837" indent="-457200">
              <a:buSzPct val="100000"/>
              <a:buFont typeface="+mj-lt"/>
              <a:buAutoNum type="alphaUcPeriod"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 smtClean="0"/>
              <a:t>此版式用于思考题</a:t>
            </a:r>
            <a:r>
              <a:rPr lang="en-US" altLang="zh-CN" dirty="0" smtClean="0"/>
              <a:t>-201501</a:t>
            </a:r>
            <a:r>
              <a:rPr lang="zh-CN" altLang="en-US" dirty="0" smtClean="0"/>
              <a:t>具体格式（序号格式需以模板展示）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思考题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此版式用于每一节的总结</a:t>
            </a:r>
            <a:r>
              <a:rPr lang="en-US" altLang="zh-CN" dirty="0" smtClean="0"/>
              <a:t>-201501</a:t>
            </a:r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本节小结</a:t>
            </a:r>
          </a:p>
        </p:txBody>
      </p:sp>
      <p:pic>
        <p:nvPicPr>
          <p:cNvPr id="4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06" y="543211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06" y="543211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本章总结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84213" y="1376363"/>
            <a:ext cx="7920037" cy="38893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更多信息</a:t>
            </a:r>
          </a:p>
        </p:txBody>
      </p:sp>
      <p:pic>
        <p:nvPicPr>
          <p:cNvPr id="5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44" y="536861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此版式用于提供给学员更多学习信息。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44" y="536861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学习推荐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967092" y="2503487"/>
            <a:ext cx="1209816" cy="71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4100" dirty="0" smtClean="0">
                <a:solidFill>
                  <a:srgbClr val="990000"/>
                </a:solidFill>
                <a:latin typeface="Arial" charset="0"/>
                <a:ea typeface="华文细黑" pitchFamily="2" charset="-122"/>
                <a:sym typeface="FrutigerNext LT Regular" pitchFamily="34" charset="0"/>
              </a:rPr>
              <a:t>谢谢</a:t>
            </a:r>
            <a:endParaRPr lang="zh-CN" altLang="zh-CN" sz="4100" dirty="0">
              <a:solidFill>
                <a:srgbClr val="990000"/>
              </a:solidFill>
              <a:latin typeface="Arial" charset="0"/>
              <a:ea typeface="华文细黑" pitchFamily="2" charset="-122"/>
              <a:sym typeface="FrutigerNext LT 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62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6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78475"/>
            <a:ext cx="82073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7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7224713" y="4094163"/>
            <a:ext cx="1333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4" tIns="40058" rIns="80114" bIns="40058">
            <a:spAutoFit/>
          </a:bodyPr>
          <a:lstStyle/>
          <a:p>
            <a:pPr defTabSz="80168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sp>
        <p:nvSpPr>
          <p:cNvPr id="1414185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419225"/>
            <a:ext cx="6012594" cy="1470025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</a:t>
            </a:r>
            <a:r>
              <a:rPr lang="zh-CN" altLang="en-US" dirty="0" smtClean="0"/>
              <a:t>式</a:t>
            </a:r>
            <a:endParaRPr lang="zh-CN" altLang="en-US" dirty="0"/>
          </a:p>
        </p:txBody>
      </p:sp>
      <p:sp>
        <p:nvSpPr>
          <p:cNvPr id="7" name="Rectangle 14"/>
          <p:cNvSpPr>
            <a:spLocks noChangeArrowheads="1"/>
          </p:cNvSpPr>
          <p:nvPr userDrawn="1"/>
        </p:nvSpPr>
        <p:spPr bwMode="auto">
          <a:xfrm>
            <a:off x="655638" y="6207125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fontAlgn="base"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200" b="0" i="0" dirty="0" smtClean="0">
                <a:latin typeface="+mn-lt"/>
                <a:ea typeface="+mn-ea"/>
              </a:rPr>
              <a:t>©</a:t>
            </a:r>
            <a:r>
              <a:rPr lang="en-US" altLang="zh-CN" sz="1200" b="0" dirty="0" smtClean="0">
                <a:latin typeface="+mn-lt"/>
                <a:ea typeface="+mn-ea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2017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华为技术有限公司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前言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4" y="542012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2" y="1376364"/>
            <a:ext cx="7920037" cy="4032856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 smtClean="0"/>
              <a:t>本章主要讲述</a:t>
            </a:r>
            <a:r>
              <a:rPr lang="en-US" altLang="zh-CN" dirty="0" smtClean="0"/>
              <a:t>...</a:t>
            </a:r>
            <a:endParaRPr lang="zh-CN" altLang="en-US" dirty="0" smtClean="0"/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前言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84213" y="1376363"/>
            <a:ext cx="7897812" cy="4194175"/>
          </a:xfrm>
        </p:spPr>
        <p:txBody>
          <a:bodyPr/>
          <a:lstStyle>
            <a:lvl1pPr marL="301625" marR="0" indent="-301625" algn="l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lvl1pPr>
            <a:lvl2pPr eaLnBrk="1" hangingPunct="1">
              <a:defRPr/>
            </a:lvl2pPr>
            <a:lvl3pPr eaLnBrk="1" hangingPunct="1">
              <a:defRPr/>
            </a:lvl3pPr>
            <a:lvl4pPr eaLnBrk="1" hangingPunct="1">
              <a:defRPr/>
            </a:lvl4pPr>
            <a:lvl5pPr eaLnBrk="1" hangingPunct="1">
              <a:defRPr/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508" y="532240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 descr="目录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644" y="541075"/>
            <a:ext cx="62071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2" y="1376363"/>
            <a:ext cx="7920038" cy="3924300"/>
          </a:xfrm>
        </p:spPr>
        <p:txBody>
          <a:bodyPr/>
          <a:lstStyle>
            <a:lvl1pPr marL="457200" marR="0" indent="-457200" algn="l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一级目录一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一级目录二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一级目录三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4788532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本节概述和学习目标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84213" y="1376363"/>
            <a:ext cx="7920037" cy="41052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508" y="532240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387350"/>
            <a:ext cx="7920037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387350"/>
            <a:ext cx="7920037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4" descr="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508875" y="6399213"/>
            <a:ext cx="13112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87350"/>
            <a:ext cx="7745412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374775"/>
            <a:ext cx="7929562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8" name="Rectangle 69"/>
          <p:cNvSpPr>
            <a:spLocks noChangeArrowheads="1"/>
          </p:cNvSpPr>
          <p:nvPr userDrawn="1"/>
        </p:nvSpPr>
        <p:spPr bwMode="auto">
          <a:xfrm>
            <a:off x="6096000" y="6417332"/>
            <a:ext cx="65709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eaLnBrk="0" fontAlgn="base" hangingPunct="0"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+mn-ea"/>
              </a:rPr>
              <a:pPr defTabSz="801688" eaLnBrk="0" fontAlgn="base" hangingPunct="0">
                <a:defRPr/>
              </a:pPr>
              <a:t>‹#›</a:t>
            </a:fld>
            <a:r>
              <a:rPr lang="zh-CN" altLang="en-US" sz="1200" dirty="0" smtClean="0">
                <a:latin typeface="+mn-lt"/>
                <a:ea typeface="+mn-ea"/>
              </a:rPr>
              <a:t>页</a:t>
            </a:r>
            <a:endParaRPr lang="en-US" altLang="zh-CN" sz="1200" dirty="0">
              <a:latin typeface="+mn-lt"/>
              <a:ea typeface="+mn-ea"/>
            </a:endParaRPr>
          </a:p>
        </p:txBody>
      </p:sp>
      <p:sp>
        <p:nvSpPr>
          <p:cNvPr id="10" name="Rectangle 54"/>
          <p:cNvSpPr>
            <a:spLocks noChangeArrowheads="1"/>
          </p:cNvSpPr>
          <p:nvPr userDrawn="1"/>
        </p:nvSpPr>
        <p:spPr bwMode="auto">
          <a:xfrm>
            <a:off x="647564" y="6409397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200" b="0" i="0" dirty="0" smtClean="0">
                <a:latin typeface="+mn-lt"/>
                <a:ea typeface="+mn-ea"/>
              </a:rPr>
              <a:t>©</a:t>
            </a:r>
            <a:r>
              <a:rPr lang="en-US" altLang="zh-CN" sz="1200" b="0" dirty="0" smtClean="0">
                <a:latin typeface="+mn-lt"/>
                <a:ea typeface="+mn-ea"/>
              </a:rPr>
              <a:t> 2017 </a:t>
            </a:r>
            <a:r>
              <a:rPr lang="zh-CN" altLang="en-US" sz="1200" b="0" dirty="0" smtClean="0">
                <a:latin typeface="+mn-lt"/>
                <a:ea typeface="+mn-ea"/>
              </a:rPr>
              <a:t>华为技术有限公司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-1836712" y="2312876"/>
            <a:ext cx="1800200" cy="117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参考线：</a:t>
            </a:r>
            <a:endParaRPr lang="en-US" altLang="zh-CN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左：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10.6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右：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11.2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上：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5.7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下：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7.8</a:t>
            </a:r>
            <a:endParaRPr lang="zh-CN" altLang="en-US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58" r:id="rId7"/>
    <p:sldLayoutId id="2147483828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476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867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43600"/>
            <a:ext cx="9144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8249" name="Text Box 9"/>
          <p:cNvSpPr txBox="1">
            <a:spLocks noChangeArrowheads="1"/>
          </p:cNvSpPr>
          <p:nvPr/>
        </p:nvSpPr>
        <p:spPr bwMode="auto">
          <a:xfrm>
            <a:off x="3436938" y="3189288"/>
            <a:ext cx="25304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2400">
                <a:solidFill>
                  <a:srgbClr val="666666"/>
                </a:solidFill>
                <a:latin typeface="Arial" pitchFamily="34" charset="0"/>
                <a:ea typeface="MS PGothic" pitchFamily="34" charset="-128"/>
                <a:sym typeface="FrutigerNext LT Regular" pitchFamily="34" charset="0"/>
              </a:rPr>
              <a:t>www.huawei.com</a:t>
            </a:r>
          </a:p>
        </p:txBody>
      </p:sp>
    </p:spTree>
    <p:extLst>
      <p:ext uri="{BB962C8B-B14F-4D97-AF65-F5344CB8AC3E}">
        <p14:creationId xmlns:p14="http://schemas.microsoft.com/office/powerpoint/2010/main" val="84983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</p:sldLayoutIdLst>
  <p:timing>
    <p:tnLst>
      <p:par>
        <p:cTn id="1" dur="indefinite" restart="never" nodeType="tmRoot"/>
      </p:par>
    </p:tnLst>
  </p:timing>
  <p:txStyles>
    <p:titleStyle>
      <a:lvl1pPr algn="ctr" defTabSz="801688" rtl="0" eaLnBrk="0" fontAlgn="base" hangingPunct="0">
        <a:spcBef>
          <a:spcPct val="0"/>
        </a:spcBef>
        <a:spcAft>
          <a:spcPct val="0"/>
        </a:spcAft>
        <a:defRPr sz="3700" baseline="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2pPr>
      <a:lvl3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3pPr>
      <a:lvl4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4pPr>
      <a:lvl5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01625" indent="-301625" algn="l" defTabSz="801688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00175" indent="-198438" algn="l" defTabSz="801688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801813" indent="-201613" algn="l" defTabSz="801688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590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162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734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6306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 VRP (Versatile Routing Platform)</a:t>
            </a:r>
            <a:r>
              <a:rPr lang="zh-CN" altLang="en-US" dirty="0"/>
              <a:t>即通用路由平台，是华为在通信领域多年的研究经验结晶，是华为所有基于</a:t>
            </a:r>
            <a:r>
              <a:rPr lang="en-US" altLang="zh-CN" dirty="0"/>
              <a:t>IP/ATM</a:t>
            </a:r>
            <a:r>
              <a:rPr lang="zh-CN" altLang="en-US" dirty="0"/>
              <a:t>构架的数据通信产品操作系统平台。运行</a:t>
            </a:r>
            <a:r>
              <a:rPr lang="en-US" altLang="zh-CN" dirty="0"/>
              <a:t>VRP</a:t>
            </a:r>
            <a:r>
              <a:rPr lang="zh-CN" altLang="en-US" dirty="0"/>
              <a:t>操作系统的华为产品包括路由器、局域网交换机、</a:t>
            </a:r>
            <a:r>
              <a:rPr lang="en-US" altLang="zh-CN" dirty="0"/>
              <a:t>ATM</a:t>
            </a:r>
            <a:r>
              <a:rPr lang="zh-CN" altLang="en-US" dirty="0"/>
              <a:t>交换机、拨号访问服务器、</a:t>
            </a:r>
            <a:r>
              <a:rPr lang="en-US" altLang="zh-CN" dirty="0"/>
              <a:t>IP</a:t>
            </a:r>
            <a:r>
              <a:rPr lang="zh-CN" altLang="en-US" dirty="0"/>
              <a:t>电话网关、电信级综合业务接入平台、智能业务选择网关，以及专用硬件防火墙等。核心交换平台基于</a:t>
            </a:r>
            <a:r>
              <a:rPr lang="en-US" altLang="zh-CN" dirty="0"/>
              <a:t>IP</a:t>
            </a:r>
            <a:r>
              <a:rPr lang="zh-CN" altLang="en-US" dirty="0"/>
              <a:t>或</a:t>
            </a:r>
            <a:r>
              <a:rPr lang="en-US" altLang="zh-CN" dirty="0"/>
              <a:t>ATM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18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VRP</a:t>
            </a:r>
            <a:r>
              <a:rPr lang="zh-CN" altLang="en-US" dirty="0"/>
              <a:t>系统配置</a:t>
            </a:r>
            <a:r>
              <a:rPr lang="zh-CN" altLang="en-US" dirty="0" smtClean="0"/>
              <a:t>基础 </a:t>
            </a:r>
            <a:r>
              <a:rPr lang="en-US" altLang="zh-CN" dirty="0" smtClean="0"/>
              <a:t>(6/7)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清除配置</a:t>
            </a:r>
            <a:endParaRPr lang="en-US" altLang="zh-CN" dirty="0"/>
          </a:p>
          <a:p>
            <a:r>
              <a:rPr lang="zh-CN" altLang="en-US" dirty="0"/>
              <a:t>命令</a:t>
            </a:r>
            <a:r>
              <a:rPr lang="zh-CN" altLang="en-US" dirty="0" smtClean="0"/>
              <a:t>：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reset saved-configuration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28316" y="2708920"/>
            <a:ext cx="7172075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&lt;Huawei&gt;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reset saved-configuration</a:t>
            </a:r>
          </a:p>
          <a:p>
            <a:r>
              <a:rPr lang="en-US" altLang="zh-CN" sz="1600" i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Warning: The action will delete the saved configuration in the device.</a:t>
            </a:r>
          </a:p>
          <a:p>
            <a:r>
              <a:rPr lang="en-US" altLang="zh-CN" sz="1600" i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The configuration will be erased to </a:t>
            </a:r>
            <a:r>
              <a:rPr lang="en-US" altLang="zh-CN" sz="1600" i="1" dirty="0" err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reconfigure.Continue</a:t>
            </a:r>
            <a:r>
              <a:rPr lang="en-US" altLang="zh-CN" sz="1600" i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? [Y/N]: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y</a:t>
            </a:r>
          </a:p>
          <a:p>
            <a:r>
              <a:rPr lang="en-US" altLang="zh-CN" sz="1600" i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……</a:t>
            </a:r>
            <a:endParaRPr lang="en-US" altLang="zh-CN" sz="1600" i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i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Info: </a:t>
            </a:r>
            <a:r>
              <a:rPr lang="en-US" altLang="zh-CN" sz="1600" i="1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Succeeded in clearing the configuration in the device</a:t>
            </a:r>
            <a:r>
              <a:rPr lang="en-US" altLang="zh-CN" sz="1600" i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82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VRP</a:t>
            </a:r>
            <a:r>
              <a:rPr lang="zh-CN" altLang="en-US" dirty="0"/>
              <a:t>系统配置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(7/7)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重启设备</a:t>
            </a:r>
            <a:endParaRPr lang="en-US" altLang="zh-CN" dirty="0"/>
          </a:p>
          <a:p>
            <a:r>
              <a:rPr lang="zh-CN" altLang="en-US" dirty="0"/>
              <a:t>命令</a:t>
            </a:r>
            <a:r>
              <a:rPr lang="zh-CN" altLang="en-US" dirty="0" smtClean="0"/>
              <a:t>：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reboot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928316" y="2708920"/>
            <a:ext cx="7172075" cy="22322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&lt;Huawei&gt;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reboot</a:t>
            </a:r>
          </a:p>
          <a:p>
            <a:r>
              <a:rPr lang="en-US" altLang="zh-CN" sz="1600" i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Info: The system is now comparing the configuration, please wait.</a:t>
            </a:r>
          </a:p>
          <a:p>
            <a:r>
              <a:rPr lang="en-US" altLang="zh-CN" sz="1600" i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Info: If want to reboot with saving diagnostic information, input 'N' and then e</a:t>
            </a:r>
          </a:p>
          <a:p>
            <a:r>
              <a:rPr lang="en-US" altLang="zh-CN" sz="1600" i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xecute</a:t>
            </a:r>
            <a:r>
              <a:rPr lang="en-US" altLang="zh-CN" sz="1600" i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'reboot save diagnostic-information'.</a:t>
            </a:r>
          </a:p>
          <a:p>
            <a:r>
              <a:rPr lang="en-US" altLang="zh-CN" sz="1600" i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System will reboot! Continue?[Y/N]: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y</a:t>
            </a:r>
          </a:p>
          <a:p>
            <a:r>
              <a:rPr lang="en-US" altLang="zh-CN" sz="1600" i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……</a:t>
            </a:r>
            <a:endParaRPr lang="en-US" altLang="zh-CN" sz="1600" i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&lt;Huawei&gt;</a:t>
            </a:r>
            <a:r>
              <a:rPr lang="en-US" altLang="zh-CN" sz="1600" i="1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##################################</a:t>
            </a:r>
          </a:p>
        </p:txBody>
      </p:sp>
    </p:spTree>
    <p:extLst>
      <p:ext uri="{BB962C8B-B14F-4D97-AF65-F5344CB8AC3E}">
        <p14:creationId xmlns:p14="http://schemas.microsoft.com/office/powerpoint/2010/main" val="98911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重点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VRP</a:t>
            </a:r>
            <a:r>
              <a:rPr lang="zh-CN" altLang="en-US" dirty="0" smtClean="0"/>
              <a:t>的版本格式</a:t>
            </a:r>
            <a:endParaRPr lang="en-US" altLang="zh-CN" dirty="0" smtClean="0"/>
          </a:p>
          <a:p>
            <a:r>
              <a:rPr lang="zh-CN" altLang="en-US" dirty="0" smtClean="0"/>
              <a:t>重点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：不同视图与等级</a:t>
            </a:r>
            <a:endParaRPr lang="en-US" altLang="zh-CN" dirty="0" smtClean="0"/>
          </a:p>
          <a:p>
            <a:r>
              <a:rPr lang="zh-CN" altLang="en-US" dirty="0" smtClean="0"/>
              <a:t>重点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VRP</a:t>
            </a:r>
            <a:r>
              <a:rPr lang="zh-CN" altLang="en-US" dirty="0" smtClean="0"/>
              <a:t>的基本配置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58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如何从用户视图进入系统视图？</a:t>
            </a:r>
            <a:endParaRPr lang="en-US" altLang="zh-CN" dirty="0" smtClean="0"/>
          </a:p>
          <a:p>
            <a:r>
              <a:rPr lang="zh-CN" altLang="en-US" dirty="0" smtClean="0"/>
              <a:t>如何为华为设备设置设备名称？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操作系统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zh-CN" dirty="0">
                <a:solidFill>
                  <a:schemeClr val="bg1">
                    <a:lumMod val="65000"/>
                  </a:schemeClr>
                </a:solidFill>
              </a:rPr>
              <a:t>华为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VRP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</a:rPr>
              <a:t>网络操作系统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/>
              <a:t>VRP</a:t>
            </a:r>
            <a:r>
              <a:rPr lang="zh-CN" altLang="zh-CN" b="1" dirty="0"/>
              <a:t>系统入门操作</a:t>
            </a:r>
            <a:endParaRPr lang="en-US" altLang="zh-CN" b="1" dirty="0"/>
          </a:p>
          <a:p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eNSP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操作指导</a:t>
            </a:r>
            <a:endParaRPr lang="zh-CN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0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VRP</a:t>
            </a:r>
            <a:r>
              <a:rPr lang="zh-CN" altLang="en-US" b="1" smtClean="0"/>
              <a:t>系统入门操作</a:t>
            </a:r>
            <a:endParaRPr lang="zh-CN" altLang="en-US" b="1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本小节主要</a:t>
            </a:r>
            <a:r>
              <a:rPr lang="zh-CN" altLang="en-US" dirty="0" smtClean="0"/>
              <a:t>描述</a:t>
            </a:r>
            <a:r>
              <a:rPr lang="en-US" altLang="zh-CN" dirty="0" smtClean="0"/>
              <a:t>VRP</a:t>
            </a:r>
            <a:r>
              <a:rPr lang="zh-CN" altLang="en-US" dirty="0" smtClean="0"/>
              <a:t>操作系统的一些基本命令，分为以下三个</a:t>
            </a:r>
            <a:r>
              <a:rPr lang="zh-CN" altLang="en-US" dirty="0"/>
              <a:t>部分：</a:t>
            </a:r>
            <a:endParaRPr lang="en-US" altLang="zh-CN" dirty="0"/>
          </a:p>
          <a:p>
            <a:pPr lvl="1"/>
            <a:r>
              <a:rPr lang="zh-CN" altLang="en-US" dirty="0" smtClean="0"/>
              <a:t>快捷键的使用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命令帮助功能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查看及验证设备信息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31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快捷键的使用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快捷键的使用：用于快速编辑</a:t>
            </a:r>
            <a:r>
              <a:rPr lang="en-US" altLang="zh-CN" dirty="0" smtClean="0"/>
              <a:t>/</a:t>
            </a:r>
            <a:r>
              <a:rPr lang="zh-CN" altLang="en-US" dirty="0" smtClean="0"/>
              <a:t>修改当前命令的部分参数。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252122"/>
              </p:ext>
            </p:extLst>
          </p:nvPr>
        </p:nvGraphicFramePr>
        <p:xfrm>
          <a:off x="1115616" y="2060848"/>
          <a:ext cx="6480720" cy="3773800"/>
        </p:xfrm>
        <a:graphic>
          <a:graphicData uri="http://schemas.openxmlformats.org/drawingml/2006/table">
            <a:tbl>
              <a:tblPr firstRow="1" firstCol="1" bandRow="1"/>
              <a:tblGrid>
                <a:gridCol w="2376264"/>
                <a:gridCol w="4104456"/>
              </a:tblGrid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命令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作用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←或</a:t>
                      </a:r>
                      <a:r>
                        <a:rPr lang="en-US" sz="1600" b="0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CTRL+B</a:t>
                      </a:r>
                      <a:endParaRPr lang="zh-CN" sz="1600" b="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n-ea"/>
                          <a:ea typeface="+mn-ea"/>
                          <a:cs typeface="Times New Roman"/>
                        </a:rPr>
                        <a:t>将光标向左移动一个字符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→或</a:t>
                      </a:r>
                      <a:r>
                        <a:rPr lang="en-US" sz="1600" b="0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CTRL+F</a:t>
                      </a:r>
                      <a:endParaRPr lang="zh-CN" sz="1600" b="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+mn-ea"/>
                          <a:ea typeface="+mn-ea"/>
                          <a:cs typeface="Times New Roman"/>
                        </a:rPr>
                        <a:t>将光标向右移动一个字符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CTRL+A</a:t>
                      </a:r>
                      <a:endParaRPr lang="zh-CN" sz="1600" b="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将光标移动到当前行的开头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CTRL+E</a:t>
                      </a:r>
                      <a:endParaRPr lang="zh-CN" sz="1600" b="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将光标移动到当前行的末尾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  <a:latin typeface="+mn-ea"/>
                          <a:ea typeface="+mn-ea"/>
                          <a:cs typeface="Times New Roman"/>
                        </a:rPr>
                        <a:t>CTRL+D</a:t>
                      </a:r>
                      <a:endParaRPr lang="zh-CN" sz="1600" b="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删除当前光标所在位置的字符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  <a:latin typeface="+mn-ea"/>
                          <a:ea typeface="+mn-ea"/>
                          <a:cs typeface="Times New Roman"/>
                        </a:rPr>
                        <a:t>Backspace</a:t>
                      </a:r>
                      <a:r>
                        <a:rPr lang="zh-CN" sz="1600" b="0" kern="0">
                          <a:effectLst/>
                          <a:latin typeface="+mn-ea"/>
                          <a:ea typeface="+mn-ea"/>
                          <a:cs typeface="Times New Roman"/>
                        </a:rPr>
                        <a:t>或</a:t>
                      </a:r>
                      <a:r>
                        <a:rPr lang="en-US" sz="1600" b="0" kern="0">
                          <a:effectLst/>
                          <a:latin typeface="+mn-ea"/>
                          <a:ea typeface="+mn-ea"/>
                          <a:cs typeface="Times New Roman"/>
                        </a:rPr>
                        <a:t>CTRL+H</a:t>
                      </a:r>
                      <a:endParaRPr lang="zh-CN" sz="1600" b="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删除光标左侧的一个字符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  <a:latin typeface="+mn-ea"/>
                          <a:ea typeface="+mn-ea"/>
                          <a:cs typeface="Times New Roman"/>
                        </a:rPr>
                        <a:t>CTRL+W</a:t>
                      </a:r>
                      <a:endParaRPr lang="zh-CN" sz="1600" b="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删除光标左侧的一个字符串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  <a:latin typeface="+mn-ea"/>
                          <a:ea typeface="+mn-ea"/>
                          <a:cs typeface="Times New Roman"/>
                        </a:rPr>
                        <a:t>ESC+D</a:t>
                      </a:r>
                      <a:endParaRPr lang="zh-CN" sz="1600" b="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删除光标右侧的一个字符串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  <a:latin typeface="+mn-ea"/>
                          <a:ea typeface="+mn-ea"/>
                          <a:cs typeface="Times New Roman"/>
                        </a:rPr>
                        <a:t>CTRL+X</a:t>
                      </a:r>
                      <a:endParaRPr lang="zh-CN" sz="1600" b="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删除光标左侧所有的字符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  <a:latin typeface="+mn-ea"/>
                          <a:ea typeface="+mn-ea"/>
                          <a:cs typeface="Times New Roman"/>
                        </a:rPr>
                        <a:t>CTRL+Y</a:t>
                      </a:r>
                      <a:endParaRPr lang="zh-CN" sz="1600" b="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删除光标所在位置及其右侧所有的字符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  <a:latin typeface="+mn-ea"/>
                          <a:ea typeface="+mn-ea"/>
                          <a:cs typeface="Times New Roman"/>
                        </a:rPr>
                        <a:t>ESC+B</a:t>
                      </a:r>
                      <a:endParaRPr lang="zh-CN" sz="1600" b="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将光标向左移动一个字符串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  <a:latin typeface="+mn-ea"/>
                          <a:ea typeface="+mn-ea"/>
                          <a:cs typeface="Times New Roman"/>
                        </a:rPr>
                        <a:t>ESC+F</a:t>
                      </a:r>
                      <a:endParaRPr lang="zh-CN" sz="1600" b="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将光标向右移动一个字符串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0">
                          <a:effectLst/>
                          <a:latin typeface="+mn-ea"/>
                          <a:ea typeface="+mn-ea"/>
                          <a:cs typeface="Times New Roman"/>
                        </a:rPr>
                        <a:t>↑或</a:t>
                      </a:r>
                      <a:r>
                        <a:rPr lang="en-US" sz="1600" b="0" kern="0">
                          <a:effectLst/>
                          <a:latin typeface="+mn-ea"/>
                          <a:ea typeface="+mn-ea"/>
                          <a:cs typeface="Times New Roman"/>
                        </a:rPr>
                        <a:t>CTRL+P</a:t>
                      </a:r>
                      <a:endParaRPr lang="zh-CN" sz="1600" b="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显示历史命令缓冲区中的前一条命令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0">
                          <a:effectLst/>
                          <a:latin typeface="+mn-ea"/>
                          <a:ea typeface="+mn-ea"/>
                          <a:cs typeface="Times New Roman"/>
                        </a:rPr>
                        <a:t>↓或</a:t>
                      </a:r>
                      <a:r>
                        <a:rPr lang="en-US" sz="1600" b="0" kern="0">
                          <a:effectLst/>
                          <a:latin typeface="+mn-ea"/>
                          <a:ea typeface="+mn-ea"/>
                          <a:cs typeface="Times New Roman"/>
                        </a:rPr>
                        <a:t>CTRL+N</a:t>
                      </a:r>
                      <a:endParaRPr lang="zh-CN" sz="1600" b="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显示历史命令缓冲区中的后一条命令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42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命令帮助功能 </a:t>
            </a:r>
            <a:r>
              <a:rPr lang="en-US" altLang="zh-CN" dirty="0" smtClean="0"/>
              <a:t>(1/6)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命令提示</a:t>
            </a:r>
            <a:r>
              <a:rPr lang="zh-CN" altLang="en-US" dirty="0" smtClean="0"/>
              <a:t>：避免记忆完整命令或参数；</a:t>
            </a:r>
            <a:endParaRPr lang="en-US" altLang="zh-CN" dirty="0" smtClean="0"/>
          </a:p>
          <a:p>
            <a:r>
              <a:rPr lang="zh-CN" altLang="en-US" b="1" dirty="0" smtClean="0"/>
              <a:t>命令补全</a:t>
            </a:r>
            <a:r>
              <a:rPr lang="zh-CN" altLang="en-US" dirty="0" smtClean="0"/>
              <a:t>：避免输入</a:t>
            </a:r>
            <a:r>
              <a:rPr lang="zh-CN" altLang="en-US" dirty="0"/>
              <a:t>完整命令或</a:t>
            </a:r>
            <a:r>
              <a:rPr lang="zh-CN" altLang="en-US" dirty="0" smtClean="0"/>
              <a:t>参数（必须消除歧义）；</a:t>
            </a:r>
            <a:endParaRPr lang="en-US" altLang="zh-CN" dirty="0" smtClean="0"/>
          </a:p>
          <a:p>
            <a:r>
              <a:rPr lang="zh-CN" altLang="en-US" b="1" dirty="0"/>
              <a:t>错误</a:t>
            </a:r>
            <a:r>
              <a:rPr lang="zh-CN" altLang="en-US" b="1" dirty="0" smtClean="0"/>
              <a:t>提示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zh-CN" altLang="en-US" dirty="0" smtClean="0"/>
              <a:t>参数不完整：后续字符存在歧义；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命令不完整：后续参数不明确；</a:t>
            </a:r>
            <a:endParaRPr lang="en-US" altLang="zh-CN" dirty="0"/>
          </a:p>
          <a:p>
            <a:pPr lvl="1"/>
            <a:r>
              <a:rPr lang="zh-CN" altLang="en-US" dirty="0" smtClean="0"/>
              <a:t>命令无法识别：输入视图错误、参数错误。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5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命令帮助功能 </a:t>
            </a:r>
            <a:r>
              <a:rPr lang="en-US" altLang="zh-CN" dirty="0" smtClean="0"/>
              <a:t>(2/6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命令提示</a:t>
            </a:r>
            <a:r>
              <a:rPr lang="zh-CN" altLang="en-US" dirty="0" smtClean="0"/>
              <a:t>：使用“</a:t>
            </a:r>
            <a:r>
              <a:rPr lang="en-US" altLang="zh-CN" dirty="0" smtClean="0"/>
              <a:t>?</a:t>
            </a:r>
            <a:r>
              <a:rPr lang="zh-CN" altLang="en-US" dirty="0"/>
              <a:t>”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列出当前视图下的可用命令：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905467" y="2780928"/>
            <a:ext cx="7027832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&lt;Huawei&gt;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?</a:t>
            </a:r>
          </a:p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User view commands:</a:t>
            </a:r>
          </a:p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16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arp</a:t>
            </a:r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-ping               ARP-ping</a:t>
            </a:r>
          </a:p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16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autosave</a:t>
            </a:r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&lt;Group&gt; </a:t>
            </a:r>
            <a:r>
              <a:rPr lang="en-US" altLang="zh-CN" sz="16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autosave</a:t>
            </a:r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command group</a:t>
            </a:r>
          </a:p>
          <a:p>
            <a:r>
              <a:rPr lang="en-US" altLang="zh-CN" sz="1600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  backup                 </a:t>
            </a:r>
            <a:r>
              <a:rPr lang="en-US" altLang="zh-CN" sz="1600" dirty="0" err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Backup</a:t>
            </a:r>
            <a:r>
              <a:rPr lang="en-US" altLang="zh-CN" sz="1600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  information</a:t>
            </a:r>
          </a:p>
          <a:p>
            <a:r>
              <a:rPr lang="en-US" altLang="zh-CN" sz="1600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……</a:t>
            </a:r>
            <a:endParaRPr lang="en-US" altLang="zh-CN" sz="1600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2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命令帮助</a:t>
            </a:r>
            <a:r>
              <a:rPr lang="zh-CN" altLang="en-US" dirty="0" smtClean="0"/>
              <a:t>功能 </a:t>
            </a:r>
            <a:r>
              <a:rPr lang="en-US" altLang="zh-CN" dirty="0" smtClean="0"/>
              <a:t>(3/6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905737" y="2044129"/>
            <a:ext cx="6955222" cy="13923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6" name="文本占位符 2"/>
          <p:cNvSpPr txBox="1">
            <a:spLocks/>
          </p:cNvSpPr>
          <p:nvPr/>
        </p:nvSpPr>
        <p:spPr bwMode="auto">
          <a:xfrm>
            <a:off x="870898" y="1468314"/>
            <a:ext cx="9147117" cy="54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1625" indent="-301625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r>
              <a:rPr lang="zh-CN" altLang="en-US" dirty="0"/>
              <a:t>列出</a:t>
            </a:r>
            <a:r>
              <a:rPr lang="zh-CN" altLang="en-US" dirty="0" smtClean="0"/>
              <a:t>包含特定首字母的命令：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941358" y="2104424"/>
            <a:ext cx="5632887" cy="133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r>
              <a:rPr lang="en-US" altLang="zh-CN" sz="1600">
                <a:latin typeface="Courier New" pitchFamily="49" charset="0"/>
                <a:cs typeface="Courier New" pitchFamily="49" charset="0"/>
              </a:rPr>
              <a:t>&lt;Huawei&gt;</a:t>
            </a:r>
            <a:r>
              <a:rPr lang="en-US" altLang="zh-CN" sz="1600" b="1">
                <a:latin typeface="Courier New" pitchFamily="49" charset="0"/>
                <a:cs typeface="Courier New" pitchFamily="49" charset="0"/>
              </a:rPr>
              <a:t>d?</a:t>
            </a:r>
          </a:p>
          <a:p>
            <a:r>
              <a:rPr lang="en-US" altLang="zh-CN" sz="1600">
                <a:latin typeface="Courier New" pitchFamily="49" charset="0"/>
                <a:cs typeface="Courier New" pitchFamily="49" charset="0"/>
              </a:rPr>
              <a:t>  debugging  &lt;Group&gt; debugging command group</a:t>
            </a:r>
          </a:p>
          <a:p>
            <a:r>
              <a:rPr lang="en-US" altLang="zh-CN" sz="1600">
                <a:latin typeface="Courier New" pitchFamily="49" charset="0"/>
                <a:cs typeface="Courier New" pitchFamily="49" charset="0"/>
              </a:rPr>
              <a:t>  delete     Delete a file </a:t>
            </a:r>
          </a:p>
          <a:p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  dialer     Dialer</a:t>
            </a:r>
          </a:p>
          <a:p>
            <a:r>
              <a:rPr lang="en-US" altLang="zh-CN" sz="1600" smtClean="0">
                <a:latin typeface="Courier New" pitchFamily="49" charset="0"/>
                <a:cs typeface="Courier New" pitchFamily="49" charset="0"/>
              </a:rPr>
              <a:t>……</a:t>
            </a:r>
            <a:endParaRPr lang="en-US" altLang="zh-CN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930444" y="4236752"/>
            <a:ext cx="6955222" cy="15363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13" name="文本占位符 2"/>
          <p:cNvSpPr txBox="1">
            <a:spLocks/>
          </p:cNvSpPr>
          <p:nvPr/>
        </p:nvSpPr>
        <p:spPr bwMode="auto">
          <a:xfrm>
            <a:off x="848009" y="3637512"/>
            <a:ext cx="9147117" cy="54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1625" indent="-301625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r>
              <a:rPr lang="zh-CN" altLang="en-US" dirty="0" smtClean="0"/>
              <a:t>列出下</a:t>
            </a:r>
            <a:r>
              <a:rPr lang="zh-CN" altLang="en-US" dirty="0"/>
              <a:t>一个关键字或者</a:t>
            </a:r>
            <a:r>
              <a:rPr lang="zh-CN" altLang="en-US" dirty="0" smtClean="0"/>
              <a:t>参数：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966065" y="4297047"/>
            <a:ext cx="5756318" cy="133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Huawei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display ?</a:t>
            </a:r>
          </a:p>
          <a:p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aaa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AAA</a:t>
            </a:r>
            <a:endParaRPr lang="en-US" altLang="zh-CN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  access-user               User access</a:t>
            </a:r>
          </a:p>
          <a:p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  accounting-scheme         Accounting scheme</a:t>
            </a:r>
          </a:p>
          <a:p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……</a:t>
            </a:r>
            <a:endParaRPr lang="en-US" altLang="zh-CN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7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命令行基础 </a:t>
            </a:r>
            <a:r>
              <a:rPr lang="en-US" altLang="zh-CN" dirty="0" smtClean="0"/>
              <a:t>(1/3)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VRP</a:t>
            </a:r>
            <a:r>
              <a:rPr lang="zh-CN" altLang="en-US" dirty="0"/>
              <a:t>系统定义了一系列的视图（</a:t>
            </a:r>
            <a:r>
              <a:rPr lang="en-US" altLang="zh-CN" dirty="0"/>
              <a:t>View</a:t>
            </a:r>
            <a:r>
              <a:rPr lang="zh-CN" altLang="en-US" dirty="0"/>
              <a:t>），视图和操作命令之间存在对应</a:t>
            </a:r>
            <a:r>
              <a:rPr lang="zh-CN" altLang="en-US" dirty="0" smtClean="0"/>
              <a:t>关系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655743"/>
              </p:ext>
            </p:extLst>
          </p:nvPr>
        </p:nvGraphicFramePr>
        <p:xfrm>
          <a:off x="1115616" y="2996952"/>
          <a:ext cx="6984776" cy="2420456"/>
        </p:xfrm>
        <a:graphic>
          <a:graphicData uri="http://schemas.openxmlformats.org/drawingml/2006/table">
            <a:tbl>
              <a:tblPr firstRow="1" firstCol="1" bandRow="1"/>
              <a:tblGrid>
                <a:gridCol w="1106289"/>
                <a:gridCol w="2854151"/>
                <a:gridCol w="3024336"/>
              </a:tblGrid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视图类型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提示符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作用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用户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zh-CN" sz="1600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设备名称</a:t>
                      </a:r>
                      <a:r>
                        <a:rPr lang="en-US" sz="1600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&gt;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查看运行状态或其他参数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系统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[</a:t>
                      </a:r>
                      <a:r>
                        <a:rPr lang="zh-CN" sz="1600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设备名称</a:t>
                      </a:r>
                      <a:r>
                        <a:rPr lang="en-US" sz="1600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]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配置全局或系统参数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接口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[</a:t>
                      </a:r>
                      <a:r>
                        <a:rPr lang="zh-CN" sz="1600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设备名称</a:t>
                      </a:r>
                      <a:r>
                        <a:rPr lang="en-US" sz="1600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zh-CN" sz="1600" kern="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接口</a:t>
                      </a:r>
                      <a:r>
                        <a:rPr lang="en-US" altLang="zh-CN" sz="1600" kern="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ID</a:t>
                      </a:r>
                      <a:r>
                        <a:rPr lang="en-US" sz="1600" kern="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]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配置接口参数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协议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+mn-ea"/>
                          <a:ea typeface="+mn-ea"/>
                          <a:cs typeface="Times New Roman"/>
                        </a:rPr>
                        <a:t>[</a:t>
                      </a:r>
                      <a:r>
                        <a:rPr lang="zh-CN" sz="1600" kern="0">
                          <a:effectLst/>
                          <a:latin typeface="+mn-ea"/>
                          <a:ea typeface="+mn-ea"/>
                          <a:cs typeface="Times New Roman"/>
                        </a:rPr>
                        <a:t>设备名称</a:t>
                      </a:r>
                      <a:r>
                        <a:rPr lang="en-US" sz="1600" kern="0">
                          <a:effectLst/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zh-CN" sz="1600" kern="0">
                          <a:effectLst/>
                          <a:latin typeface="+mn-ea"/>
                          <a:ea typeface="+mn-ea"/>
                          <a:cs typeface="Times New Roman"/>
                        </a:rPr>
                        <a:t>协议类型</a:t>
                      </a:r>
                      <a:r>
                        <a:rPr lang="en-US" sz="1600" kern="0">
                          <a:effectLst/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zh-CN" sz="1600" kern="0">
                          <a:effectLst/>
                          <a:latin typeface="+mn-ea"/>
                          <a:ea typeface="+mn-ea"/>
                          <a:cs typeface="Times New Roman"/>
                        </a:rPr>
                        <a:t>协议</a:t>
                      </a:r>
                      <a:r>
                        <a:rPr lang="en-US" sz="1600" kern="0">
                          <a:effectLst/>
                          <a:latin typeface="+mn-ea"/>
                          <a:ea typeface="+mn-ea"/>
                          <a:cs typeface="Times New Roman"/>
                        </a:rPr>
                        <a:t>ID]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配置协议参数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57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命令帮助</a:t>
            </a:r>
            <a:r>
              <a:rPr lang="zh-CN" altLang="en-US" dirty="0" smtClean="0"/>
              <a:t>功能 </a:t>
            </a:r>
            <a:r>
              <a:rPr lang="en-US" altLang="zh-CN" dirty="0" smtClean="0"/>
              <a:t>(4/6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r>
              <a:rPr lang="zh-CN" altLang="en-US" b="1" dirty="0" smtClean="0"/>
              <a:t>命令补全</a:t>
            </a:r>
            <a:r>
              <a:rPr lang="zh-CN" altLang="en-US" dirty="0" smtClean="0"/>
              <a:t>：使用“</a:t>
            </a:r>
            <a:r>
              <a:rPr lang="en-US" altLang="zh-CN" dirty="0" smtClean="0"/>
              <a:t>Tab</a:t>
            </a:r>
            <a:r>
              <a:rPr lang="zh-CN" altLang="en-US" dirty="0" smtClean="0"/>
              <a:t>”键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假设需要补全命令“</a:t>
            </a:r>
            <a:r>
              <a:rPr lang="en-US" altLang="zh-CN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system-view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正确场景：后续字符无歧义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错误场景：后续字符存在歧义</a:t>
            </a:r>
          </a:p>
          <a:p>
            <a:pPr lvl="1"/>
            <a:endParaRPr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946520" y="3106743"/>
            <a:ext cx="7153872" cy="8899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>
                <a:latin typeface="Courier New" pitchFamily="49" charset="0"/>
                <a:ea typeface="宋体" pitchFamily="2" charset="-122"/>
                <a:cs typeface="Courier New" pitchFamily="49" charset="0"/>
              </a:rPr>
              <a:t>&lt;Huawei&gt;</a:t>
            </a:r>
            <a:r>
              <a:rPr lang="en-US" altLang="zh-CN" sz="1600" b="1">
                <a:latin typeface="Courier New" pitchFamily="49" charset="0"/>
                <a:ea typeface="宋体" pitchFamily="2" charset="-122"/>
                <a:cs typeface="Courier New" pitchFamily="49" charset="0"/>
              </a:rPr>
              <a:t>sy</a:t>
            </a:r>
            <a:r>
              <a:rPr lang="en-US" altLang="zh-CN" sz="1600" b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? </a:t>
            </a:r>
            <a:r>
              <a:rPr lang="en-US" altLang="zh-CN" sz="160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</a:t>
            </a:r>
            <a:r>
              <a:rPr lang="en-US" altLang="zh-CN" sz="1600" smtClean="0">
                <a:latin typeface="+mn-ea"/>
                <a:ea typeface="+mn-ea"/>
                <a:cs typeface="Courier New" pitchFamily="49" charset="0"/>
              </a:rPr>
              <a:t>#</a:t>
            </a:r>
            <a:r>
              <a:rPr lang="zh-CN" altLang="en-US" sz="1600" smtClean="0">
                <a:latin typeface="+mn-ea"/>
                <a:ea typeface="+mn-ea"/>
                <a:cs typeface="Courier New" pitchFamily="49" charset="0"/>
              </a:rPr>
              <a:t>列出首字母为“</a:t>
            </a:r>
            <a:r>
              <a:rPr lang="en-US" altLang="zh-CN" sz="1600" smtClean="0">
                <a:latin typeface="+mn-ea"/>
                <a:ea typeface="+mn-ea"/>
                <a:cs typeface="Courier New" pitchFamily="49" charset="0"/>
              </a:rPr>
              <a:t>sy</a:t>
            </a:r>
            <a:r>
              <a:rPr lang="zh-CN" altLang="en-US" sz="1600" smtClean="0">
                <a:latin typeface="+mn-ea"/>
                <a:ea typeface="+mn-ea"/>
                <a:cs typeface="Courier New" pitchFamily="49" charset="0"/>
              </a:rPr>
              <a:t>”的命令</a:t>
            </a:r>
            <a:r>
              <a:rPr lang="en-US" altLang="zh-CN" sz="1600" smtClean="0">
                <a:latin typeface="+mn-ea"/>
                <a:ea typeface="+mn-ea"/>
                <a:cs typeface="Courier New" pitchFamily="49" charset="0"/>
              </a:rPr>
              <a:t>      </a:t>
            </a:r>
            <a:endParaRPr lang="en-US" altLang="zh-CN" sz="160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>
                <a:latin typeface="Courier New" pitchFamily="49" charset="0"/>
                <a:ea typeface="宋体" pitchFamily="2" charset="-122"/>
                <a:cs typeface="Courier New" pitchFamily="49" charset="0"/>
              </a:rPr>
              <a:t>  system-view  SystemView from terminal</a:t>
            </a:r>
          </a:p>
          <a:p>
            <a:r>
              <a:rPr lang="en-US" altLang="zh-CN" sz="160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1600">
                <a:latin typeface="Courier New" pitchFamily="49" charset="0"/>
                <a:ea typeface="宋体" pitchFamily="2" charset="-122"/>
                <a:cs typeface="Courier New" pitchFamily="49" charset="0"/>
              </a:rPr>
              <a:t>Huawei&gt;</a:t>
            </a:r>
            <a:r>
              <a:rPr lang="en-US" altLang="zh-CN" sz="1600" b="1">
                <a:latin typeface="Courier New" pitchFamily="49" charset="0"/>
                <a:ea typeface="宋体" pitchFamily="2" charset="-122"/>
                <a:cs typeface="Courier New" pitchFamily="49" charset="0"/>
              </a:rPr>
              <a:t>system-view</a:t>
            </a:r>
            <a:r>
              <a:rPr lang="en-US" altLang="zh-CN" sz="160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lang="en-US" altLang="zh-CN" sz="1600" smtClean="0">
                <a:latin typeface="+mn-ea"/>
                <a:ea typeface="+mn-ea"/>
                <a:cs typeface="Courier New" pitchFamily="49" charset="0"/>
              </a:rPr>
              <a:t>#</a:t>
            </a:r>
            <a:r>
              <a:rPr lang="zh-CN" altLang="en-US" sz="1600" smtClean="0">
                <a:latin typeface="+mn-ea"/>
                <a:ea typeface="+mn-ea"/>
                <a:cs typeface="Courier New" pitchFamily="49" charset="0"/>
              </a:rPr>
              <a:t>按下“</a:t>
            </a:r>
            <a:r>
              <a:rPr lang="en-US" altLang="zh-CN" sz="1600" smtClean="0">
                <a:latin typeface="+mn-ea"/>
                <a:ea typeface="+mn-ea"/>
                <a:cs typeface="Courier New" pitchFamily="49" charset="0"/>
              </a:rPr>
              <a:t>Tab</a:t>
            </a:r>
            <a:r>
              <a:rPr lang="zh-CN" altLang="en-US" sz="1600" smtClean="0">
                <a:latin typeface="+mn-ea"/>
                <a:ea typeface="+mn-ea"/>
                <a:cs typeface="Courier New" pitchFamily="49" charset="0"/>
              </a:rPr>
              <a:t>”键即可显示期望命令</a:t>
            </a:r>
            <a:endParaRPr lang="en-US" altLang="zh-CN" sz="1600"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69922" y="4548462"/>
            <a:ext cx="7130470" cy="13288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16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Huawei</a:t>
            </a:r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s</a:t>
            </a:r>
            <a:r>
              <a:rPr lang="en-US" altLang="zh-CN" sz="1600" b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?                  </a:t>
            </a:r>
            <a:r>
              <a:rPr lang="en-US" altLang="zh-CN" sz="1600" dirty="0" smtClean="0">
                <a:latin typeface="+mn-ea"/>
                <a:cs typeface="Courier New" pitchFamily="49" charset="0"/>
              </a:rPr>
              <a:t>#</a:t>
            </a:r>
            <a:r>
              <a:rPr lang="zh-CN" altLang="en-US" sz="1600" dirty="0">
                <a:latin typeface="+mn-ea"/>
                <a:ea typeface="+mn-ea"/>
                <a:cs typeface="Courier New" pitchFamily="49" charset="0"/>
              </a:rPr>
              <a:t>列出首字母为“</a:t>
            </a:r>
            <a:r>
              <a:rPr lang="en-US" altLang="zh-CN" sz="1600" dirty="0" smtClean="0">
                <a:latin typeface="+mn-ea"/>
                <a:ea typeface="+mn-ea"/>
                <a:cs typeface="Courier New" pitchFamily="49" charset="0"/>
              </a:rPr>
              <a:t>s</a:t>
            </a:r>
            <a:r>
              <a:rPr lang="zh-CN" altLang="en-US" sz="1600" dirty="0" smtClean="0">
                <a:latin typeface="+mn-ea"/>
                <a:ea typeface="+mn-ea"/>
                <a:cs typeface="Courier New" pitchFamily="49" charset="0"/>
              </a:rPr>
              <a:t>”</a:t>
            </a:r>
            <a:r>
              <a:rPr lang="zh-CN" altLang="en-US" sz="1600" dirty="0">
                <a:latin typeface="+mn-ea"/>
                <a:ea typeface="+mn-ea"/>
                <a:cs typeface="Courier New" pitchFamily="49" charset="0"/>
              </a:rPr>
              <a:t>的命令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</a:t>
            </a:r>
          </a:p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save           &lt;Group&gt; save command group</a:t>
            </a:r>
          </a:p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schedule       </a:t>
            </a:r>
            <a:r>
              <a:rPr lang="en-US" altLang="zh-CN" sz="16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Schedule</a:t>
            </a:r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system task</a:t>
            </a:r>
          </a:p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1600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……</a:t>
            </a:r>
          </a:p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1600" dirty="0" err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Huawei</a:t>
            </a:r>
            <a:r>
              <a:rPr lang="en-US" altLang="zh-CN" sz="1600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lang="en-US" altLang="zh-CN" sz="1600" b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save</a:t>
            </a:r>
            <a:r>
              <a:rPr lang="en-US" altLang="zh-CN" sz="1600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</a:t>
            </a:r>
            <a:r>
              <a:rPr lang="en-US" altLang="zh-CN" sz="1600" dirty="0" smtClean="0">
                <a:latin typeface="+mn-ea"/>
                <a:ea typeface="+mn-ea"/>
                <a:cs typeface="Courier New" pitchFamily="49" charset="0"/>
              </a:rPr>
              <a:t>#</a:t>
            </a:r>
            <a:r>
              <a:rPr lang="zh-CN" altLang="en-US" sz="1600" dirty="0">
                <a:latin typeface="+mn-ea"/>
                <a:ea typeface="+mn-ea"/>
                <a:cs typeface="Courier New" pitchFamily="49" charset="0"/>
              </a:rPr>
              <a:t>按下“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Tab</a:t>
            </a:r>
            <a:r>
              <a:rPr lang="zh-CN" altLang="en-US" sz="1600" dirty="0">
                <a:latin typeface="+mn-ea"/>
                <a:ea typeface="+mn-ea"/>
                <a:cs typeface="Courier New" pitchFamily="49" charset="0"/>
              </a:rPr>
              <a:t>”</a:t>
            </a:r>
            <a:r>
              <a:rPr lang="zh-CN" altLang="en-US" sz="1600" dirty="0" smtClean="0">
                <a:latin typeface="+mn-ea"/>
                <a:ea typeface="+mn-ea"/>
                <a:cs typeface="Courier New" pitchFamily="49" charset="0"/>
              </a:rPr>
              <a:t>键显示为非期望命令</a:t>
            </a:r>
            <a:endParaRPr lang="en-US" altLang="zh-CN" sz="1600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2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命令帮助</a:t>
            </a:r>
            <a:r>
              <a:rPr lang="zh-CN" altLang="en-US" dirty="0" smtClean="0"/>
              <a:t>功能 </a:t>
            </a:r>
            <a:r>
              <a:rPr lang="en-US" altLang="zh-CN" dirty="0" smtClean="0"/>
              <a:t>(5/6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7920037" cy="2340669"/>
          </a:xfrm>
        </p:spPr>
        <p:txBody>
          <a:bodyPr/>
          <a:lstStyle/>
          <a:p>
            <a:r>
              <a:rPr lang="zh-CN" altLang="en-US" b="1" dirty="0"/>
              <a:t>错误提示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</a:t>
            </a:r>
            <a:r>
              <a:rPr lang="zh-CN" altLang="en-US" dirty="0"/>
              <a:t>不</a:t>
            </a:r>
            <a:r>
              <a:rPr lang="zh-CN" altLang="en-US" dirty="0" smtClean="0"/>
              <a:t>完整：后续字符存在歧义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命令不完整：后续参数不明确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endParaRPr lang="en-US" altLang="zh-CN" dirty="0"/>
          </a:p>
          <a:p>
            <a:pPr>
              <a:buFont typeface="Wingdings" pitchFamily="2" charset="2"/>
              <a:buChar char="p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971600" y="2492326"/>
            <a:ext cx="7153872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&lt;Huawei&gt;</a:t>
            </a:r>
            <a:r>
              <a:rPr lang="en-US" altLang="zh-CN" sz="1600" b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s            </a:t>
            </a:r>
            <a:r>
              <a:rPr lang="en-US" altLang="zh-CN" sz="1600" dirty="0" smtClean="0">
                <a:latin typeface="+mn-ea"/>
                <a:ea typeface="+mn-ea"/>
                <a:cs typeface="Courier New" pitchFamily="49" charset="0"/>
              </a:rPr>
              <a:t>#</a:t>
            </a:r>
            <a:r>
              <a:rPr lang="zh-CN" altLang="en-US" sz="1600" dirty="0" smtClean="0">
                <a:latin typeface="+mn-ea"/>
                <a:ea typeface="+mn-ea"/>
                <a:cs typeface="Courier New" pitchFamily="49" charset="0"/>
              </a:rPr>
              <a:t>按下回车键执行</a:t>
            </a:r>
            <a:endParaRPr lang="en-US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^</a:t>
            </a:r>
          </a:p>
          <a:p>
            <a:r>
              <a:rPr lang="en-US" altLang="zh-CN" sz="160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Error:Ambiguous</a:t>
            </a:r>
            <a:r>
              <a:rPr lang="en-US" altLang="zh-CN" sz="16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command found at '^' position.</a:t>
            </a:r>
          </a:p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&lt;Huawei&gt;</a:t>
            </a:r>
            <a:endParaRPr lang="en-US" altLang="zh-CN" sz="1600" dirty="0"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71600" y="4492590"/>
            <a:ext cx="7153872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lang="en-US" altLang="zh-CN" sz="16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Huawei</a:t>
            </a:r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]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interface</a:t>
            </a:r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1600" dirty="0" smtClean="0">
                <a:latin typeface="+mn-ea"/>
                <a:ea typeface="+mn-ea"/>
                <a:cs typeface="Courier New" pitchFamily="49" charset="0"/>
              </a:rPr>
              <a:t>#</a:t>
            </a:r>
            <a:r>
              <a:rPr lang="zh-CN" altLang="en-US" sz="1600" dirty="0">
                <a:latin typeface="+mn-ea"/>
                <a:ea typeface="+mn-ea"/>
                <a:cs typeface="Courier New" pitchFamily="49" charset="0"/>
              </a:rPr>
              <a:t>按下回车键执行</a:t>
            </a:r>
            <a:endParaRPr lang="en-US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^</a:t>
            </a:r>
          </a:p>
          <a:p>
            <a:r>
              <a:rPr lang="en-US" altLang="zh-CN" sz="160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Error:Incomplete</a:t>
            </a:r>
            <a:r>
              <a:rPr lang="en-US" altLang="zh-CN" sz="16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command found at '^' position.</a:t>
            </a:r>
          </a:p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lang="en-US" altLang="zh-CN" sz="16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Huawei</a:t>
            </a:r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]</a:t>
            </a:r>
            <a:endParaRPr lang="en-US" altLang="zh-CN" sz="1600" dirty="0">
              <a:latin typeface="+mn-ea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命令帮助</a:t>
            </a:r>
            <a:r>
              <a:rPr lang="zh-CN" altLang="en-US" dirty="0" smtClean="0"/>
              <a:t>功能 </a:t>
            </a:r>
            <a:r>
              <a:rPr lang="en-US" altLang="zh-CN" dirty="0" smtClean="0"/>
              <a:t>(</a:t>
            </a:r>
            <a:r>
              <a:rPr lang="en-US" altLang="zh-CN" dirty="0"/>
              <a:t>6</a:t>
            </a:r>
            <a:r>
              <a:rPr lang="en-US" altLang="zh-CN" dirty="0" smtClean="0"/>
              <a:t>/6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dirty="0"/>
              <a:t>命令无法识别：输入视图错误、参数错误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971600" y="2132856"/>
            <a:ext cx="7153872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>
                <a:latin typeface="Courier New" pitchFamily="49" charset="0"/>
                <a:ea typeface="宋体" pitchFamily="2" charset="-122"/>
                <a:cs typeface="Courier New" pitchFamily="49" charset="0"/>
              </a:rPr>
              <a:t>[Huawei]</a:t>
            </a:r>
            <a:r>
              <a:rPr lang="en-US" altLang="zh-CN" sz="1600" b="1">
                <a:latin typeface="Courier New" pitchFamily="49" charset="0"/>
                <a:ea typeface="宋体" pitchFamily="2" charset="-122"/>
                <a:cs typeface="Courier New" pitchFamily="49" charset="0"/>
              </a:rPr>
              <a:t>system-view</a:t>
            </a:r>
          </a:p>
          <a:p>
            <a:r>
              <a:rPr lang="en-US" altLang="zh-CN" sz="1600"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^</a:t>
            </a:r>
          </a:p>
          <a:p>
            <a:r>
              <a:rPr lang="en-US" altLang="zh-CN" sz="160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Error: Unrecognized command found at '^' position.</a:t>
            </a:r>
          </a:p>
          <a:p>
            <a:r>
              <a:rPr lang="en-US" altLang="zh-CN" sz="1600">
                <a:latin typeface="Courier New" pitchFamily="49" charset="0"/>
                <a:ea typeface="宋体" pitchFamily="2" charset="-122"/>
                <a:cs typeface="Courier New" pitchFamily="49" charset="0"/>
              </a:rPr>
              <a:t>[Huawei]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977585" y="3789040"/>
            <a:ext cx="7153872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>
                <a:latin typeface="Courier New" pitchFamily="49" charset="0"/>
                <a:ea typeface="宋体" pitchFamily="2" charset="-122"/>
                <a:cs typeface="Courier New" pitchFamily="49" charset="0"/>
              </a:rPr>
              <a:t>[Huawei]</a:t>
            </a:r>
            <a:r>
              <a:rPr lang="en-US" altLang="zh-CN" sz="1600" b="1">
                <a:latin typeface="Courier New" pitchFamily="49" charset="0"/>
                <a:ea typeface="宋体" pitchFamily="2" charset="-122"/>
                <a:cs typeface="Courier New" pitchFamily="49" charset="0"/>
              </a:rPr>
              <a:t>inerface</a:t>
            </a:r>
            <a:r>
              <a:rPr lang="en-US" altLang="zh-CN" sz="160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i="1">
                <a:latin typeface="Courier New" pitchFamily="49" charset="0"/>
                <a:ea typeface="宋体" pitchFamily="2" charset="-122"/>
                <a:cs typeface="Courier New" pitchFamily="49" charset="0"/>
              </a:rPr>
              <a:t>GigabitEthernet 0/0/0</a:t>
            </a:r>
          </a:p>
          <a:p>
            <a:r>
              <a:rPr lang="en-US" altLang="zh-CN" sz="1600"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^</a:t>
            </a:r>
          </a:p>
          <a:p>
            <a:r>
              <a:rPr lang="en-US" altLang="zh-CN" sz="160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Error: Unrecognized command found at '^' position.</a:t>
            </a:r>
          </a:p>
          <a:p>
            <a:r>
              <a:rPr lang="en-US" altLang="zh-CN" sz="1600">
                <a:latin typeface="Courier New" pitchFamily="49" charset="0"/>
                <a:ea typeface="宋体" pitchFamily="2" charset="-122"/>
                <a:cs typeface="Courier New" pitchFamily="49" charset="0"/>
              </a:rPr>
              <a:t>[Huawei]</a:t>
            </a:r>
          </a:p>
        </p:txBody>
      </p:sp>
    </p:spTree>
    <p:extLst>
      <p:ext uri="{BB962C8B-B14F-4D97-AF65-F5344CB8AC3E}">
        <p14:creationId xmlns:p14="http://schemas.microsoft.com/office/powerpoint/2010/main" val="143975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</a:t>
            </a:r>
            <a:r>
              <a:rPr lang="zh-CN" altLang="en-US" dirty="0"/>
              <a:t>及</a:t>
            </a:r>
            <a:r>
              <a:rPr lang="zh-CN" altLang="en-US" dirty="0" smtClean="0"/>
              <a:t>验证信息 </a:t>
            </a:r>
            <a:r>
              <a:rPr lang="en-US" altLang="zh-CN" dirty="0" smtClean="0"/>
              <a:t>(1/5)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查看设备信息</a:t>
            </a:r>
            <a:endParaRPr lang="en-US" altLang="zh-CN" dirty="0"/>
          </a:p>
          <a:p>
            <a:pPr lvl="1"/>
            <a:r>
              <a:rPr lang="zh-CN" altLang="en-US" dirty="0" smtClean="0"/>
              <a:t>软件</a:t>
            </a:r>
            <a:endParaRPr lang="en-US" altLang="zh-CN" dirty="0" smtClean="0"/>
          </a:p>
          <a:p>
            <a:pPr lvl="1"/>
            <a:r>
              <a:rPr lang="zh-CN" altLang="en-US" dirty="0"/>
              <a:t>硬件</a:t>
            </a:r>
            <a:endParaRPr lang="en-US" altLang="zh-CN" dirty="0" smtClean="0"/>
          </a:p>
          <a:p>
            <a:r>
              <a:rPr lang="zh-CN" altLang="en-US" dirty="0" smtClean="0"/>
              <a:t>查看配置信息</a:t>
            </a:r>
            <a:endParaRPr lang="en-US" altLang="zh-CN" dirty="0" smtClean="0"/>
          </a:p>
          <a:p>
            <a:r>
              <a:rPr lang="zh-CN" altLang="en-US" dirty="0"/>
              <a:t>查看</a:t>
            </a:r>
            <a:r>
              <a:rPr lang="zh-CN" altLang="en-US" dirty="0" smtClean="0"/>
              <a:t>接口</a:t>
            </a:r>
            <a:r>
              <a:rPr lang="zh-CN" altLang="en-US" dirty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查看接口列表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5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查看及验证</a:t>
            </a:r>
            <a:r>
              <a:rPr lang="zh-CN" altLang="en-US" dirty="0" smtClean="0"/>
              <a:t>信息 </a:t>
            </a:r>
            <a:r>
              <a:rPr lang="en-US" altLang="zh-CN" dirty="0" smtClean="0"/>
              <a:t>(2/5)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查看设备</a:t>
            </a:r>
            <a:r>
              <a:rPr lang="zh-CN" altLang="en-US" dirty="0" smtClean="0"/>
              <a:t>信息：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display version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887139" y="2132856"/>
            <a:ext cx="7357270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&lt;Huawei&gt;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display version</a:t>
            </a:r>
          </a:p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Huawei Versatile Routing Platform Software</a:t>
            </a:r>
          </a:p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VRP (R) software, </a:t>
            </a:r>
            <a:r>
              <a:rPr lang="en-US" altLang="zh-CN" sz="16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Version 5.120 (AR2200 V200R003C01SPC900)</a:t>
            </a:r>
          </a:p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Copyright (C) 2011-2013 HUAWEI TECH CO., LTD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Huawei AR2220 Router </a:t>
            </a:r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uptime is 0 week, 0 day, 0 hour, 34 minutes</a:t>
            </a:r>
          </a:p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BKP 0 version information: </a:t>
            </a:r>
          </a:p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1. PCB      Version  : AR01BAK2A VER.A</a:t>
            </a:r>
          </a:p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2. If Supporting </a:t>
            </a:r>
            <a:r>
              <a:rPr lang="en-US" altLang="zh-CN" sz="16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PoE</a:t>
            </a:r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: No</a:t>
            </a:r>
          </a:p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3. Board    Type     : AR2220</a:t>
            </a:r>
          </a:p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4. </a:t>
            </a:r>
            <a:r>
              <a:rPr lang="en-US" altLang="zh-CN" sz="16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MPU</a:t>
            </a:r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Slot Quantity : </a:t>
            </a:r>
            <a:r>
              <a:rPr lang="en-US" altLang="zh-CN" sz="16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</a:p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5. </a:t>
            </a:r>
            <a:r>
              <a:rPr lang="en-US" altLang="zh-CN" sz="16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LPU</a:t>
            </a:r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Slot Quantity : </a:t>
            </a:r>
            <a:r>
              <a:rPr lang="en-US" altLang="zh-CN" sz="1600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6</a:t>
            </a:r>
          </a:p>
          <a:p>
            <a:r>
              <a:rPr lang="en-US" altLang="zh-CN" sz="1600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……</a:t>
            </a:r>
            <a:endParaRPr lang="en-US" altLang="zh-CN" sz="1600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600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48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查看及验证</a:t>
            </a:r>
            <a:r>
              <a:rPr lang="zh-CN" altLang="en-US" dirty="0" smtClean="0"/>
              <a:t>信息 </a:t>
            </a:r>
            <a:r>
              <a:rPr lang="en-US" altLang="zh-CN" dirty="0" smtClean="0"/>
              <a:t>(3/5)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查看配置信息：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display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current-configuration 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887139" y="2132856"/>
            <a:ext cx="7357270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</a:rPr>
              <a:t>Huawei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display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current-configuration </a:t>
            </a:r>
          </a:p>
          <a:p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[V200R003C00]</a:t>
            </a:r>
          </a:p>
          <a:p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#</a:t>
            </a:r>
          </a:p>
          <a:p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snmp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-agent local-</a:t>
            </a: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engineid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 800007DB03000000000000</a:t>
            </a:r>
          </a:p>
          <a:p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snmp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-agent </a:t>
            </a:r>
          </a:p>
          <a:p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#</a:t>
            </a:r>
          </a:p>
          <a:p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clock </a:t>
            </a:r>
            <a:r>
              <a:rPr lang="en-US" altLang="zh-CN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timezone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 China-Standard-Time minus 08:00:00</a:t>
            </a:r>
          </a:p>
          <a:p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#</a:t>
            </a:r>
          </a:p>
          <a:p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portal local-server load portalpage.zip</a:t>
            </a:r>
          </a:p>
          <a:p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#</a:t>
            </a:r>
          </a:p>
          <a:p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 drop illegal-</a:t>
            </a: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mac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 alarm</a:t>
            </a:r>
          </a:p>
          <a:p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#</a:t>
            </a:r>
          </a:p>
          <a:p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cpu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-usage threshold 80 restore 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75</a:t>
            </a:r>
          </a:p>
          <a:p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……</a:t>
            </a:r>
            <a:endParaRPr lang="en-US" altLang="zh-CN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5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查看及验证</a:t>
            </a:r>
            <a:r>
              <a:rPr lang="zh-CN" altLang="en-US" dirty="0" smtClean="0"/>
              <a:t>信息 </a:t>
            </a:r>
            <a:r>
              <a:rPr lang="en-US" altLang="zh-CN" dirty="0" smtClean="0"/>
              <a:t>(4/5)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查看接口</a:t>
            </a:r>
            <a:r>
              <a:rPr lang="zh-CN" altLang="en-US" dirty="0"/>
              <a:t>信息</a:t>
            </a:r>
            <a:r>
              <a:rPr lang="zh-CN" altLang="en-US" dirty="0" smtClean="0"/>
              <a:t>：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display interface </a:t>
            </a:r>
            <a:r>
              <a:rPr lang="en-US" altLang="zh-CN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zh-CN" altLang="en-US" i="1" dirty="0" smtClean="0">
                <a:latin typeface="Courier New" pitchFamily="49" charset="0"/>
                <a:cs typeface="Courier New" pitchFamily="49" charset="0"/>
              </a:rPr>
              <a:t>接口</a:t>
            </a:r>
            <a:r>
              <a:rPr lang="en-US" altLang="zh-CN" i="1" dirty="0" smtClean="0">
                <a:latin typeface="Courier New" pitchFamily="49" charset="0"/>
                <a:cs typeface="Courier New" pitchFamily="49" charset="0"/>
              </a:rPr>
              <a:t>ID&gt; </a:t>
            </a:r>
            <a:endParaRPr lang="en-US" altLang="zh-CN" i="1" dirty="0">
              <a:latin typeface="Courier New" pitchFamily="49" charset="0"/>
              <a:cs typeface="Courier New" pitchFamily="49" charset="0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887139" y="2132856"/>
            <a:ext cx="7357270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&lt;Huawei&gt;display interface GigabitEthernet0/0/0</a:t>
            </a:r>
          </a:p>
          <a:p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GigabitEthernet0/0/0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current state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UP</a:t>
            </a:r>
          </a:p>
          <a:p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Line protocol current state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UP</a:t>
            </a:r>
          </a:p>
          <a:p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Last line protocol up time : 2016-05-29 20:08:54 UTC-08:00</a:t>
            </a:r>
          </a:p>
          <a:p>
            <a:r>
              <a:rPr lang="en-US" altLang="zh-CN" sz="14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Description:HUAWEI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AR Series, GigabitEthernet0/0/0 Interface</a:t>
            </a:r>
          </a:p>
          <a:p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Route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Port,The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Maximum Transmit Unit is 1500</a:t>
            </a:r>
          </a:p>
          <a:p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Internet Address is 10.0.12.1/24</a:t>
            </a:r>
          </a:p>
          <a:p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IP Sending Frames' Format is PKTFMT_ETHNT_2,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Hardware address is 00e0-fc9c-6840</a:t>
            </a:r>
          </a:p>
          <a:p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Last physical up time   : 2016-05-29 20:08:54 UTC-08:00</a:t>
            </a:r>
          </a:p>
          <a:p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Last physical down time : 2016-05-29 18:22:48 UTC-08:00</a:t>
            </a:r>
          </a:p>
          <a:p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Current system time: 2016-05-29 20:55:03+08:00</a:t>
            </a:r>
          </a:p>
          <a:p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Port Mode: FORCE COPPER</a:t>
            </a:r>
          </a:p>
          <a:p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Speed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: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1000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 Loopback: NONE</a:t>
            </a:r>
          </a:p>
          <a:p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Duplex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FULL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 Negotiation: ENABLE</a:t>
            </a:r>
          </a:p>
          <a:p>
            <a:r>
              <a:rPr lang="en-US" altLang="zh-CN" sz="140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Mdi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: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340861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查看及验证</a:t>
            </a:r>
            <a:r>
              <a:rPr lang="zh-CN" altLang="en-US" dirty="0" smtClean="0"/>
              <a:t>信息 </a:t>
            </a:r>
            <a:r>
              <a:rPr lang="en-US" altLang="zh-CN" dirty="0" smtClean="0"/>
              <a:t>(</a:t>
            </a:r>
            <a:r>
              <a:rPr lang="en-US" altLang="zh-CN" dirty="0"/>
              <a:t>5</a:t>
            </a:r>
            <a:r>
              <a:rPr lang="en-US" altLang="zh-CN" dirty="0" smtClean="0"/>
              <a:t>/5)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查看接口状态：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display interface 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brief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887139" y="2132856"/>
            <a:ext cx="7357270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12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Huawei</a:t>
            </a:r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lang="en-US" altLang="zh-CN" sz="12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display interface brief</a:t>
            </a:r>
          </a:p>
          <a:p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PHY: Physical</a:t>
            </a:r>
          </a:p>
          <a:p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*down: administratively down</a:t>
            </a:r>
          </a:p>
          <a:p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(l): loopback</a:t>
            </a:r>
          </a:p>
          <a:p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(s): spoofing</a:t>
            </a:r>
          </a:p>
          <a:p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(b): BFD down</a:t>
            </a:r>
          </a:p>
          <a:p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^down: standby</a:t>
            </a:r>
          </a:p>
          <a:p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(e): ETHOAM down</a:t>
            </a:r>
          </a:p>
          <a:p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(d): Dampening Suppressed</a:t>
            </a:r>
          </a:p>
          <a:p>
            <a:r>
              <a:rPr lang="en-US" altLang="zh-CN" sz="12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InUti</a:t>
            </a:r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/</a:t>
            </a:r>
            <a:r>
              <a:rPr lang="en-US" altLang="zh-CN" sz="12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OutUti</a:t>
            </a:r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: input utility/output utility</a:t>
            </a:r>
          </a:p>
          <a:p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Interface                   PHY   Protocol </a:t>
            </a:r>
            <a:r>
              <a:rPr lang="en-US" altLang="zh-CN" sz="12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InUti</a:t>
            </a:r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2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OutUti</a:t>
            </a:r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lang="en-US" altLang="zh-CN" sz="12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inErrors</a:t>
            </a:r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12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outErrors</a:t>
            </a:r>
            <a:endParaRPr lang="en-US" altLang="zh-CN" sz="1200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Ethernet0/0/0               down  </a:t>
            </a:r>
            <a:r>
              <a:rPr lang="en-US" altLang="zh-CN" sz="12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down</a:t>
            </a:r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0%     0%          0          0</a:t>
            </a:r>
          </a:p>
          <a:p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Ethernet0/0/1               down  </a:t>
            </a:r>
            <a:r>
              <a:rPr lang="en-US" altLang="zh-CN" sz="12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down</a:t>
            </a:r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0%     0%          0          0</a:t>
            </a:r>
          </a:p>
          <a:p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Ethernet0/0/2               down  </a:t>
            </a:r>
            <a:r>
              <a:rPr lang="en-US" altLang="zh-CN" sz="12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down</a:t>
            </a:r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0%     0%          0          0</a:t>
            </a:r>
          </a:p>
          <a:p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Ethernet0/0/3               down  </a:t>
            </a:r>
            <a:r>
              <a:rPr lang="en-US" altLang="zh-CN" sz="12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down</a:t>
            </a:r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0%     0%          0          0</a:t>
            </a:r>
          </a:p>
          <a:p>
            <a:r>
              <a:rPr lang="en-US" altLang="zh-CN" sz="1200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GigabitEthernet0/0/0        </a:t>
            </a:r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up    down        0%     0%          0          0</a:t>
            </a:r>
          </a:p>
          <a:p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GigabitEthernet0/0/1        down  </a:t>
            </a:r>
            <a:r>
              <a:rPr lang="en-US" altLang="zh-CN" sz="12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down</a:t>
            </a:r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0%     0%          0          0</a:t>
            </a:r>
          </a:p>
          <a:p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NULL0                       up    </a:t>
            </a:r>
            <a:r>
              <a:rPr lang="en-US" altLang="zh-CN" sz="12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up</a:t>
            </a:r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(s)       0%     0%          0          0</a:t>
            </a:r>
          </a:p>
          <a:p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12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Huawei</a:t>
            </a:r>
            <a:r>
              <a:rPr lang="en-US" altLang="zh-CN" sz="12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lang="en-US" altLang="zh-CN" sz="1200" dirty="0">
              <a:solidFill>
                <a:srgbClr val="C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7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996911" y="5157193"/>
            <a:ext cx="6258011" cy="5040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[Huawei]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ospf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i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100</a:t>
            </a:r>
          </a:p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[Huawei-ospf-100]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996912" y="3663703"/>
            <a:ext cx="6311392" cy="6490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命令行</a:t>
            </a:r>
            <a:r>
              <a:rPr lang="zh-CN" altLang="en-US" dirty="0" smtClean="0"/>
              <a:t>基础 </a:t>
            </a:r>
            <a:r>
              <a:rPr lang="en-US" altLang="zh-CN" dirty="0" smtClean="0"/>
              <a:t>(2/3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77520" y="1376363"/>
            <a:ext cx="7920037" cy="540469"/>
          </a:xfrm>
        </p:spPr>
        <p:txBody>
          <a:bodyPr/>
          <a:lstStyle/>
          <a:p>
            <a:r>
              <a:rPr lang="zh-CN" altLang="en-US" dirty="0" smtClean="0"/>
              <a:t>用户视图切换至系统视图：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system-view</a:t>
            </a:r>
            <a:endParaRPr lang="zh-CN" altLang="en-US" b="1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 bwMode="auto">
          <a:xfrm>
            <a:off x="821241" y="3112016"/>
            <a:ext cx="7920037" cy="54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1625" indent="-301625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r>
              <a:rPr lang="zh-CN" altLang="en-US" dirty="0" smtClean="0"/>
              <a:t>系统视图切换至接口视图：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altLang="zh-CN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zh-CN" altLang="en-US" i="1" dirty="0" smtClean="0">
                <a:latin typeface="Courier New" pitchFamily="49" charset="0"/>
                <a:cs typeface="Courier New" pitchFamily="49" charset="0"/>
              </a:rPr>
              <a:t>接口</a:t>
            </a:r>
            <a:r>
              <a:rPr lang="en-US" altLang="zh-CN" i="1" dirty="0" smtClean="0">
                <a:latin typeface="Courier New" pitchFamily="49" charset="0"/>
                <a:cs typeface="Courier New" pitchFamily="49" charset="0"/>
              </a:rPr>
              <a:t>ID&gt;</a:t>
            </a:r>
            <a:r>
              <a:rPr lang="zh-CN" alt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zh-CN" altLang="en-US" i="1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937822" y="3771713"/>
            <a:ext cx="5030885" cy="5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980" tIns="49986" rIns="99980" bIns="49986" rtlCol="0">
            <a:spAutoFit/>
          </a:bodyPr>
          <a:lstStyle/>
          <a:p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[Huawei]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altLang="zh-CN" sz="1600" i="1" dirty="0" err="1">
                <a:latin typeface="Courier New" pitchFamily="49" charset="0"/>
                <a:cs typeface="Courier New" pitchFamily="49" charset="0"/>
              </a:rPr>
              <a:t>GigabitEthernet</a:t>
            </a:r>
            <a:r>
              <a:rPr lang="en-US" altLang="zh-CN" sz="1600" i="1" dirty="0">
                <a:latin typeface="Courier New" pitchFamily="49" charset="0"/>
                <a:cs typeface="Courier New" pitchFamily="49" charset="0"/>
              </a:rPr>
              <a:t> 0/0/0</a:t>
            </a:r>
          </a:p>
          <a:p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[Huawei-GigabitEthernet0/0/0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altLang="zh-CN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文本占位符 2"/>
          <p:cNvSpPr txBox="1">
            <a:spLocks/>
          </p:cNvSpPr>
          <p:nvPr/>
        </p:nvSpPr>
        <p:spPr bwMode="auto">
          <a:xfrm>
            <a:off x="818791" y="4581128"/>
            <a:ext cx="7920037" cy="54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1625" indent="-301625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r>
              <a:rPr lang="zh-CN" altLang="en-US" dirty="0" smtClean="0"/>
              <a:t>系统视图切换至协议视图：</a:t>
            </a:r>
            <a:r>
              <a:rPr lang="zh-CN" altLang="en-US" b="1" dirty="0" smtClean="0"/>
              <a:t>协议类型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zh-CN" altLang="en-US" i="1" dirty="0" smtClean="0">
                <a:latin typeface="Courier New" pitchFamily="49" charset="0"/>
                <a:cs typeface="Courier New" pitchFamily="49" charset="0"/>
              </a:rPr>
              <a:t>协议</a:t>
            </a:r>
            <a:r>
              <a:rPr lang="en-US" altLang="zh-CN" i="1" dirty="0" smtClean="0">
                <a:latin typeface="Courier New" pitchFamily="49" charset="0"/>
                <a:cs typeface="Courier New" pitchFamily="49" charset="0"/>
              </a:rPr>
              <a:t>ID&gt;</a:t>
            </a:r>
            <a:r>
              <a:rPr lang="zh-CN" alt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zh-CN" altLang="en-US" i="1" dirty="0"/>
          </a:p>
        </p:txBody>
      </p:sp>
      <p:sp>
        <p:nvSpPr>
          <p:cNvPr id="13" name="矩形 12"/>
          <p:cNvSpPr/>
          <p:nvPr/>
        </p:nvSpPr>
        <p:spPr bwMode="auto">
          <a:xfrm>
            <a:off x="924302" y="1999430"/>
            <a:ext cx="6311392" cy="78149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&lt;Huawei&gt;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system-view</a:t>
            </a:r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r>
              <a:rPr lang="en-US" altLang="zh-CN" sz="1600" i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Enter system view, return user view with </a:t>
            </a:r>
            <a:r>
              <a:rPr lang="en-US" altLang="zh-CN" sz="1600" i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Ctrl+Z</a:t>
            </a:r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</a:p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[Huawei]</a:t>
            </a: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2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命令行</a:t>
            </a:r>
            <a:r>
              <a:rPr lang="zh-CN" altLang="en-US" dirty="0" smtClean="0"/>
              <a:t>基础 </a:t>
            </a:r>
            <a:r>
              <a:rPr lang="en-US" altLang="zh-CN" dirty="0" smtClean="0"/>
              <a:t>(3/3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/>
              <a:t>用户等级与命令</a:t>
            </a:r>
            <a:r>
              <a:rPr lang="zh-CN" altLang="zh-CN" dirty="0" smtClean="0"/>
              <a:t>等级</a:t>
            </a:r>
            <a:r>
              <a:rPr lang="zh-CN" altLang="en-US" dirty="0" smtClean="0"/>
              <a:t>：</a:t>
            </a:r>
            <a:endParaRPr lang="zh-CN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927045"/>
              </p:ext>
            </p:extLst>
          </p:nvPr>
        </p:nvGraphicFramePr>
        <p:xfrm>
          <a:off x="1043608" y="2132856"/>
          <a:ext cx="6984776" cy="3716600"/>
        </p:xfrm>
        <a:graphic>
          <a:graphicData uri="http://schemas.openxmlformats.org/drawingml/2006/table">
            <a:tbl>
              <a:tblPr firstRow="1" firstCol="1" bandRow="1"/>
              <a:tblGrid>
                <a:gridCol w="1008112"/>
                <a:gridCol w="1008112"/>
                <a:gridCol w="1872208"/>
                <a:gridCol w="3096344"/>
              </a:tblGrid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黑体"/>
                          <a:cs typeface="Times New Roman"/>
                        </a:rPr>
                        <a:t>用户等级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黑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黑体"/>
                          <a:cs typeface="Times New Roman"/>
                        </a:rPr>
                        <a:t>名称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黑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黑体"/>
                          <a:cs typeface="Times New Roman"/>
                        </a:rPr>
                        <a:t>可执行的命令等级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黑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黑体"/>
                          <a:cs typeface="Times New Roman"/>
                        </a:rPr>
                        <a:t>命令类型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黑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9802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黑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访问级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黑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黑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包括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网络诊断工具相关的命令（如</a:t>
                      </a: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ping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、</a:t>
                      </a:r>
                      <a:r>
                        <a:rPr lang="en-US" sz="1600" b="1" kern="100" dirty="0" err="1">
                          <a:effectLst/>
                          <a:latin typeface="+mn-ea"/>
                          <a:ea typeface="+mn-ea"/>
                          <a:cs typeface="Times New Roman"/>
                        </a:rPr>
                        <a:t>tracert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）、从本设备出发访问外部设备的命令（如</a:t>
                      </a: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telnet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）和部分</a:t>
                      </a: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display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命令等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黑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黑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监控级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黑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r>
                        <a:rPr lang="zh-CN" sz="1600" b="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、</a:t>
                      </a:r>
                      <a:r>
                        <a:rPr lang="en-US" sz="1600" b="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1600" b="0" kern="100" dirty="0">
                        <a:effectLst/>
                        <a:latin typeface="+mn-ea"/>
                        <a:ea typeface="+mn-ea"/>
                        <a:cs typeface="黑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包括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用于系统维护的命令及</a:t>
                      </a: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display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命令等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黑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黑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配置级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黑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r>
                        <a:rPr lang="zh-CN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、</a:t>
                      </a:r>
                      <a:r>
                        <a:rPr lang="en-US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zh-CN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、</a:t>
                      </a:r>
                      <a:r>
                        <a:rPr lang="en-US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600" b="0" kern="100">
                        <a:effectLst/>
                        <a:latin typeface="+mn-ea"/>
                        <a:ea typeface="+mn-ea"/>
                        <a:cs typeface="黑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包括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路由及网络各层的命令等，用于向用户提供直接网络服务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黑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3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～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15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黑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管理级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黑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r>
                        <a:rPr lang="zh-CN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、</a:t>
                      </a:r>
                      <a:r>
                        <a:rPr lang="en-US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zh-CN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、</a:t>
                      </a:r>
                      <a:r>
                        <a:rPr lang="en-US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zh-CN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、</a:t>
                      </a:r>
                      <a:r>
                        <a:rPr lang="en-US" sz="1600" b="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3</a:t>
                      </a:r>
                      <a:endParaRPr lang="zh-CN" sz="1600" b="0" kern="100">
                        <a:effectLst/>
                        <a:latin typeface="+mn-ea"/>
                        <a:ea typeface="+mn-ea"/>
                        <a:cs typeface="黑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包括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文件系统管理、电源</a:t>
                      </a:r>
                      <a:r>
                        <a:rPr lang="zh-CN" sz="1600" kern="10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控制、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用户管理、命令级别设置、系统内部参数设置，以及用于业务故障诊断的</a:t>
                      </a:r>
                      <a:r>
                        <a:rPr lang="en-US" sz="16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debugging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命令等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黑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4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VRP</a:t>
            </a:r>
            <a:r>
              <a:rPr lang="zh-CN" altLang="en-US" dirty="0"/>
              <a:t>系统配置</a:t>
            </a:r>
            <a:r>
              <a:rPr lang="zh-CN" altLang="en-US" dirty="0" smtClean="0"/>
              <a:t>基础 </a:t>
            </a:r>
            <a:r>
              <a:rPr lang="en-US" altLang="zh-CN" dirty="0" smtClean="0"/>
              <a:t>(1/7)</a:t>
            </a:r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7920037" cy="3052769"/>
          </a:xfrm>
        </p:spPr>
        <p:txBody>
          <a:bodyPr/>
          <a:lstStyle/>
          <a:p>
            <a:r>
              <a:rPr lang="zh-CN" altLang="en-US" dirty="0" smtClean="0"/>
              <a:t>命名网络设备：</a:t>
            </a:r>
            <a:endParaRPr lang="en-US" altLang="zh-CN" dirty="0" smtClean="0"/>
          </a:p>
          <a:p>
            <a:pPr lvl="1"/>
            <a:r>
              <a:rPr lang="zh-CN" altLang="en-US" dirty="0"/>
              <a:t>区分</a:t>
            </a:r>
            <a:r>
              <a:rPr lang="zh-CN" altLang="en-US" dirty="0" smtClean="0"/>
              <a:t>设备的类型</a:t>
            </a:r>
            <a:r>
              <a:rPr lang="zh-CN" altLang="en-US" dirty="0"/>
              <a:t>（路由器、交换机、防火墙</a:t>
            </a:r>
            <a:r>
              <a:rPr lang="zh-CN" altLang="en-US" dirty="0" smtClean="0"/>
              <a:t>等）；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区分设备的所属部门；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区分设备的物理位置。</a:t>
            </a:r>
            <a:endParaRPr lang="en-US" altLang="zh-CN" dirty="0" smtClean="0"/>
          </a:p>
          <a:p>
            <a:r>
              <a:rPr lang="zh-CN" altLang="en-US" dirty="0" smtClean="0"/>
              <a:t>命令：</a:t>
            </a:r>
            <a:r>
              <a:rPr lang="en-US" altLang="zh-CN" b="1" dirty="0" err="1" smtClean="0">
                <a:latin typeface="+mn-ea"/>
              </a:rPr>
              <a:t>sysname</a:t>
            </a:r>
            <a:r>
              <a:rPr lang="en-US" altLang="zh-CN" b="1" dirty="0" smtClean="0">
                <a:latin typeface="+mn-ea"/>
              </a:rPr>
              <a:t> </a:t>
            </a:r>
            <a:r>
              <a:rPr lang="en-US" altLang="zh-CN" i="1" dirty="0" err="1" smtClean="0">
                <a:latin typeface="+mn-ea"/>
              </a:rPr>
              <a:t>sysname</a:t>
            </a:r>
            <a:endParaRPr lang="en-US" altLang="zh-CN" i="1" dirty="0" smtClean="0">
              <a:latin typeface="+mn-ea"/>
            </a:endParaRPr>
          </a:p>
          <a:p>
            <a:pPr>
              <a:buFont typeface="Wingdings" pitchFamily="2" charset="2"/>
              <a:buChar char="p"/>
            </a:pP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899592" y="4509120"/>
            <a:ext cx="7128792" cy="7036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Huawei]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sysname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i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R1</a:t>
            </a:r>
          </a:p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[R1]</a:t>
            </a:r>
          </a:p>
        </p:txBody>
      </p:sp>
    </p:spTree>
    <p:extLst>
      <p:ext uri="{BB962C8B-B14F-4D97-AF65-F5344CB8AC3E}">
        <p14:creationId xmlns:p14="http://schemas.microsoft.com/office/powerpoint/2010/main" val="178038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VRP</a:t>
            </a:r>
            <a:r>
              <a:rPr lang="zh-CN" altLang="en-US" dirty="0"/>
              <a:t>系统配置</a:t>
            </a:r>
            <a:r>
              <a:rPr lang="zh-CN" altLang="en-US" dirty="0" smtClean="0"/>
              <a:t>基础 </a:t>
            </a:r>
            <a:r>
              <a:rPr lang="en-US" altLang="zh-CN" dirty="0" smtClean="0"/>
              <a:t>(2/7)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7920037" cy="540469"/>
          </a:xfrm>
        </p:spPr>
        <p:txBody>
          <a:bodyPr/>
          <a:lstStyle/>
          <a:p>
            <a:r>
              <a:rPr lang="zh-CN" altLang="en-US" dirty="0"/>
              <a:t>设置系统</a:t>
            </a:r>
            <a:r>
              <a:rPr lang="zh-CN" altLang="en-US" dirty="0" smtClean="0"/>
              <a:t>时钟：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726956"/>
              </p:ext>
            </p:extLst>
          </p:nvPr>
        </p:nvGraphicFramePr>
        <p:xfrm>
          <a:off x="899592" y="2132856"/>
          <a:ext cx="7272808" cy="2016224"/>
        </p:xfrm>
        <a:graphic>
          <a:graphicData uri="http://schemas.openxmlformats.org/drawingml/2006/table">
            <a:tbl>
              <a:tblPr firstRow="1" firstCol="1" bandRow="1"/>
              <a:tblGrid>
                <a:gridCol w="5256584"/>
                <a:gridCol w="2016224"/>
              </a:tblGrid>
              <a:tr h="3563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命令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作用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clock</a:t>
                      </a:r>
                      <a:r>
                        <a:rPr lang="en-US" sz="1600" b="1" kern="0" baseline="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600" b="1" kern="0" dirty="0" err="1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timezone</a:t>
                      </a:r>
                      <a:r>
                        <a:rPr lang="en-US" sz="1600" b="1" kern="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600" i="1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time-zone-name</a:t>
                      </a:r>
                      <a:r>
                        <a:rPr lang="en-US" sz="1600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 {</a:t>
                      </a:r>
                      <a:r>
                        <a:rPr lang="en-US" sz="1600" b="1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add</a:t>
                      </a:r>
                      <a:r>
                        <a:rPr lang="en-US" sz="1600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 | </a:t>
                      </a:r>
                      <a:r>
                        <a:rPr lang="en-US" sz="1600" b="1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minus</a:t>
                      </a:r>
                      <a:r>
                        <a:rPr lang="en-US" sz="1600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} </a:t>
                      </a:r>
                      <a:r>
                        <a:rPr lang="en-US" sz="1600" i="1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offset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设置</a:t>
                      </a:r>
                      <a:r>
                        <a:rPr lang="zh-CN" sz="1600" kern="100" dirty="0" smtClean="0"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时区</a:t>
                      </a:r>
                      <a:r>
                        <a:rPr lang="zh-CN" altLang="en-US" sz="1600" kern="100" dirty="0" smtClean="0"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或其</a:t>
                      </a:r>
                      <a:r>
                        <a:rPr lang="zh-CN" sz="1600" kern="100" dirty="0" smtClean="0"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偏移</a:t>
                      </a:r>
                      <a:r>
                        <a:rPr lang="zh-CN" sz="1600" kern="100" dirty="0"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量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2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clock </a:t>
                      </a:r>
                      <a:r>
                        <a:rPr lang="en-US" sz="1600" b="1" kern="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600" b="1" kern="0" dirty="0" err="1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datetime</a:t>
                      </a:r>
                      <a:r>
                        <a:rPr lang="en-US" sz="1600" b="1" kern="0" dirty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600" i="1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HH:MM:SS YYYY-MM-DD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设置当前日期和时间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clock </a:t>
                      </a:r>
                      <a:r>
                        <a:rPr lang="en-US" sz="1600" b="1" kern="100" dirty="0" smtClean="0"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daylig</a:t>
                      </a:r>
                      <a:r>
                        <a:rPr lang="en-US" altLang="zh-CN" sz="1600" b="1" kern="100" dirty="0" smtClean="0"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h</a:t>
                      </a:r>
                      <a:r>
                        <a:rPr lang="en-US" sz="1600" b="1" kern="100" dirty="0" smtClean="0"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t-saving-time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设置采用夏令时制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 bwMode="auto">
          <a:xfrm>
            <a:off x="902718" y="4365104"/>
            <a:ext cx="7269682" cy="15677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&lt;Huawei&gt;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clock 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timezone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i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BEIJING 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add</a:t>
            </a:r>
            <a:r>
              <a:rPr lang="en-US" altLang="zh-CN" sz="1600" i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08:00:00</a:t>
            </a:r>
          </a:p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&lt;Huawei&gt;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clock 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datetime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i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03:08:18 2016-05-25</a:t>
            </a:r>
          </a:p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&lt;Huawei&gt;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display clock</a:t>
            </a:r>
          </a:p>
          <a:p>
            <a:r>
              <a:rPr lang="en-US" altLang="zh-CN" sz="1600" i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2016-05-25 03:08:25+08:00</a:t>
            </a:r>
          </a:p>
          <a:p>
            <a:r>
              <a:rPr lang="en-US" altLang="zh-CN" sz="1600" i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Wednesday</a:t>
            </a:r>
          </a:p>
          <a:p>
            <a:r>
              <a:rPr lang="en-US" altLang="zh-CN" sz="1600" i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Time Zone(BEIJING) : UTC+08:00</a:t>
            </a:r>
          </a:p>
        </p:txBody>
      </p:sp>
    </p:spTree>
    <p:extLst>
      <p:ext uri="{BB962C8B-B14F-4D97-AF65-F5344CB8AC3E}">
        <p14:creationId xmlns:p14="http://schemas.microsoft.com/office/powerpoint/2010/main" val="239974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VRP</a:t>
            </a:r>
            <a:r>
              <a:rPr lang="zh-CN" altLang="en-US" dirty="0"/>
              <a:t>系统配置</a:t>
            </a:r>
            <a:r>
              <a:rPr lang="zh-CN" altLang="en-US" dirty="0" smtClean="0"/>
              <a:t>基础 </a:t>
            </a:r>
            <a:r>
              <a:rPr lang="en-US" altLang="zh-CN" dirty="0" smtClean="0"/>
              <a:t>(3/7)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111556"/>
              </p:ext>
            </p:extLst>
          </p:nvPr>
        </p:nvGraphicFramePr>
        <p:xfrm>
          <a:off x="899592" y="2132856"/>
          <a:ext cx="7416824" cy="1224136"/>
        </p:xfrm>
        <a:graphic>
          <a:graphicData uri="http://schemas.openxmlformats.org/drawingml/2006/table">
            <a:tbl>
              <a:tblPr firstRow="1" firstCol="1" bandRow="1"/>
              <a:tblGrid>
                <a:gridCol w="3672408"/>
                <a:gridCol w="3744416"/>
              </a:tblGrid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命令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作用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/>
                        </a:rPr>
                        <a:t>header login information </a:t>
                      </a:r>
                      <a:r>
                        <a:rPr lang="en-US" sz="1600" i="1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/>
                        </a:rPr>
                        <a:t>text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配置在</a:t>
                      </a:r>
                      <a:r>
                        <a:rPr lang="zh-CN" sz="16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用户</a:t>
                      </a:r>
                      <a:r>
                        <a:rPr lang="zh-CN" altLang="en-US" sz="16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登录</a:t>
                      </a:r>
                      <a:r>
                        <a:rPr lang="zh-CN" sz="16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前</a:t>
                      </a:r>
                      <a:r>
                        <a:rPr lang="zh-CN" sz="1600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显示的标题消息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/>
                        </a:rPr>
                        <a:t>header shell information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/>
                        </a:rPr>
                        <a:t> </a:t>
                      </a:r>
                      <a:r>
                        <a:rPr lang="en-US" sz="1600" i="1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宋体"/>
                        </a:rPr>
                        <a:t>text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配置在</a:t>
                      </a:r>
                      <a:r>
                        <a:rPr lang="zh-CN" sz="16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用户</a:t>
                      </a:r>
                      <a:r>
                        <a:rPr lang="zh-CN" altLang="en-US" sz="16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登录</a:t>
                      </a:r>
                      <a:r>
                        <a:rPr lang="zh-CN" sz="1600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后</a:t>
                      </a:r>
                      <a:r>
                        <a:rPr lang="zh-CN" sz="1600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</a:rPr>
                        <a:t>显示的标题消息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7920037" cy="540469"/>
          </a:xfrm>
        </p:spPr>
        <p:txBody>
          <a:bodyPr/>
          <a:lstStyle/>
          <a:p>
            <a:r>
              <a:rPr lang="zh-CN" altLang="en-US" dirty="0"/>
              <a:t>配置标题</a:t>
            </a:r>
            <a:r>
              <a:rPr lang="zh-CN" altLang="en-US" dirty="0" smtClean="0"/>
              <a:t>消息：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866456" y="3645024"/>
            <a:ext cx="7521968" cy="23042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[Huawei]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header login information </a:t>
            </a:r>
            <a:r>
              <a:rPr lang="en-US" altLang="zh-CN" sz="1600" i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“welcome </a:t>
            </a:r>
            <a:r>
              <a:rPr lang="en-US" altLang="zh-CN" sz="1600" i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to </a:t>
            </a:r>
            <a:r>
              <a:rPr lang="en-US" altLang="zh-CN" sz="1600" i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access </a:t>
            </a:r>
            <a:r>
              <a:rPr lang="en-US" altLang="zh-CN" sz="1600" i="1" dirty="0" err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huawei</a:t>
            </a:r>
            <a:r>
              <a:rPr lang="en-US" altLang="zh-CN" sz="1600" i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!”</a:t>
            </a:r>
          </a:p>
          <a:p>
            <a:r>
              <a:rPr lang="en-US" altLang="zh-CN" sz="1600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[Huawei]</a:t>
            </a:r>
            <a:r>
              <a:rPr lang="en-US" altLang="zh-CN" sz="1600" b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header shell information </a:t>
            </a:r>
            <a:r>
              <a:rPr lang="en-US" altLang="zh-CN" sz="1600" i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“Do not reboot the device!”</a:t>
            </a:r>
          </a:p>
          <a:p>
            <a:r>
              <a:rPr lang="en-US" altLang="zh-CN" sz="1600" i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……</a:t>
            </a:r>
          </a:p>
          <a:p>
            <a:r>
              <a:rPr lang="en-US" altLang="zh-CN" sz="1600" i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User interface con0 is available</a:t>
            </a:r>
          </a:p>
          <a:p>
            <a:r>
              <a:rPr lang="en-US" altLang="zh-CN" sz="1600" i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Please </a:t>
            </a:r>
            <a:r>
              <a:rPr lang="en-US" altLang="zh-CN" sz="1600" i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Press ENTER</a:t>
            </a:r>
            <a:r>
              <a:rPr lang="en-US" altLang="zh-CN" sz="1600" i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endParaRPr lang="en-US" altLang="zh-CN" sz="1600" i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i="1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welcome to </a:t>
            </a:r>
            <a:r>
              <a:rPr lang="en-US" altLang="zh-CN" sz="1600" i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access </a:t>
            </a:r>
            <a:r>
              <a:rPr lang="en-US" altLang="zh-CN" sz="1600" i="1" dirty="0" err="1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huawei</a:t>
            </a:r>
            <a:r>
              <a:rPr lang="en-US" altLang="zh-CN" sz="1600" i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!</a:t>
            </a:r>
            <a:endParaRPr lang="en-US" altLang="zh-CN" sz="1600" i="1" dirty="0">
              <a:solidFill>
                <a:srgbClr val="C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i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Login authentication</a:t>
            </a:r>
          </a:p>
          <a:p>
            <a:r>
              <a:rPr lang="en-US" altLang="zh-CN" sz="1600" i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Password:</a:t>
            </a:r>
          </a:p>
          <a:p>
            <a:r>
              <a:rPr lang="en-US" altLang="zh-CN" sz="1600" i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 not reboot </a:t>
            </a:r>
            <a:r>
              <a:rPr lang="en-US" altLang="zh-CN" sz="1600" i="1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the device!</a:t>
            </a:r>
          </a:p>
          <a:p>
            <a:endParaRPr lang="en-US" altLang="zh-CN" sz="1600" i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6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VRP</a:t>
            </a:r>
            <a:r>
              <a:rPr lang="zh-CN" altLang="en-US" dirty="0"/>
              <a:t>系统配置</a:t>
            </a:r>
            <a:r>
              <a:rPr lang="zh-CN" altLang="en-US" dirty="0" smtClean="0"/>
              <a:t>基础 </a:t>
            </a:r>
            <a:r>
              <a:rPr lang="en-US" altLang="zh-CN" dirty="0" smtClean="0"/>
              <a:t>(4/7)</a:t>
            </a:r>
            <a:endParaRPr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7920037" cy="540469"/>
          </a:xfrm>
        </p:spPr>
        <p:txBody>
          <a:bodyPr/>
          <a:lstStyle/>
          <a:p>
            <a:r>
              <a:rPr lang="zh-CN" altLang="en-US" dirty="0" smtClean="0"/>
              <a:t>配置接口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地址：</a:t>
            </a:r>
            <a:endParaRPr lang="en-US" altLang="zh-CN" dirty="0" smtClean="0"/>
          </a:p>
          <a:p>
            <a:pPr lvl="1"/>
            <a:r>
              <a:rPr lang="zh-CN" altLang="en-US" dirty="0"/>
              <a:t>用于</a:t>
            </a:r>
            <a:r>
              <a:rPr lang="en-US" altLang="zh-CN" dirty="0" smtClean="0"/>
              <a:t>TCP/IP</a:t>
            </a:r>
            <a:r>
              <a:rPr lang="zh-CN" altLang="en-US" dirty="0"/>
              <a:t>协议栈实现</a:t>
            </a:r>
            <a:r>
              <a:rPr lang="zh-CN" altLang="en-US" dirty="0" smtClean="0"/>
              <a:t>数据通信；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格式：点分十进制；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组成：</a:t>
            </a:r>
            <a:r>
              <a:rPr lang="zh-CN" altLang="en-US" dirty="0"/>
              <a:t>网络位、</a:t>
            </a:r>
            <a:r>
              <a:rPr lang="zh-CN" altLang="en-US" dirty="0" smtClean="0"/>
              <a:t>掩码。</a:t>
            </a:r>
            <a:endParaRPr lang="en-US" altLang="zh-CN" dirty="0" smtClean="0"/>
          </a:p>
          <a:p>
            <a:r>
              <a:rPr lang="zh-CN" altLang="en-US" dirty="0" smtClean="0"/>
              <a:t>命令：</a:t>
            </a:r>
            <a:endParaRPr lang="en-US" altLang="zh-CN" dirty="0" smtClean="0"/>
          </a:p>
          <a:p>
            <a:pPr lvl="1"/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address </a:t>
            </a:r>
            <a:r>
              <a:rPr lang="en-US" altLang="zh-CN" i="1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altLang="zh-CN" i="1" dirty="0">
                <a:latin typeface="Courier New" pitchFamily="49" charset="0"/>
                <a:cs typeface="Courier New" pitchFamily="49" charset="0"/>
              </a:rPr>
              <a:t>-address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altLang="zh-CN" i="1" dirty="0">
                <a:latin typeface="Courier New" pitchFamily="49" charset="0"/>
                <a:cs typeface="Courier New" pitchFamily="49" charset="0"/>
              </a:rPr>
              <a:t>mask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altLang="zh-CN" i="1" dirty="0">
                <a:latin typeface="Courier New" pitchFamily="49" charset="0"/>
                <a:cs typeface="Courier New" pitchFamily="49" charset="0"/>
              </a:rPr>
              <a:t>mask-length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/>
          </a:p>
          <a:p>
            <a:pPr>
              <a:buFont typeface="Wingdings" pitchFamily="2" charset="2"/>
              <a:buChar char="p"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28316" y="4995506"/>
            <a:ext cx="7172075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[Huawei]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interface</a:t>
            </a:r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i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GigabitEthernet0/0/0</a:t>
            </a:r>
          </a:p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[Huawei-GigabitEthernet0/0/0]</a:t>
            </a:r>
            <a:r>
              <a:rPr lang="en-US" altLang="zh-CN" sz="16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ip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address </a:t>
            </a:r>
            <a:r>
              <a:rPr lang="en-US" altLang="zh-CN" sz="1600" i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10.0.12.1 24</a:t>
            </a:r>
          </a:p>
        </p:txBody>
      </p:sp>
    </p:spTree>
    <p:extLst>
      <p:ext uri="{BB962C8B-B14F-4D97-AF65-F5344CB8AC3E}">
        <p14:creationId xmlns:p14="http://schemas.microsoft.com/office/powerpoint/2010/main" val="134762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VRP</a:t>
            </a:r>
            <a:r>
              <a:rPr lang="zh-CN" altLang="en-US" dirty="0"/>
              <a:t>系统配置</a:t>
            </a:r>
            <a:r>
              <a:rPr lang="zh-CN" altLang="en-US" dirty="0" smtClean="0"/>
              <a:t>基础 </a:t>
            </a:r>
            <a:r>
              <a:rPr lang="en-US" altLang="zh-CN" dirty="0" smtClean="0"/>
              <a:t>(5/7)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保存配置</a:t>
            </a:r>
            <a:endParaRPr lang="en-US" altLang="zh-CN" dirty="0" smtClean="0"/>
          </a:p>
          <a:p>
            <a:r>
              <a:rPr lang="zh-CN" altLang="en-US" dirty="0" smtClean="0"/>
              <a:t>命令：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save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44697" y="2708920"/>
            <a:ext cx="7172075" cy="23042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16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Huawei</a:t>
            </a:r>
            <a:r>
              <a:rPr lang="en-US" altLang="zh-CN" sz="16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lang="en-US" altLang="zh-CN" sz="16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save</a:t>
            </a:r>
          </a:p>
          <a:p>
            <a:r>
              <a:rPr lang="en-US" altLang="zh-CN" sz="1600" i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The current configuration will be written to the device.</a:t>
            </a:r>
          </a:p>
          <a:p>
            <a:r>
              <a:rPr lang="en-US" altLang="zh-CN" sz="1600" i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Are you sure to continue?[Y/N</a:t>
            </a:r>
            <a:r>
              <a:rPr lang="en-US" altLang="zh-CN" sz="1600" i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]:</a:t>
            </a:r>
            <a:r>
              <a:rPr lang="en-US" altLang="zh-CN" sz="1600" b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y</a:t>
            </a:r>
            <a:endParaRPr lang="en-US" altLang="zh-CN" sz="1600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i="1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……</a:t>
            </a:r>
            <a:endParaRPr lang="en-US" altLang="zh-CN" sz="1600" i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600" i="1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Save the configuration successfully</a:t>
            </a:r>
            <a:r>
              <a:rPr lang="en-US" altLang="zh-CN" sz="1600" i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24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#UC&amp;C母版初稿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lIns="99980" tIns="49986" rIns="99980" bIns="49986">
        <a:spAutoFit/>
      </a:bodyPr>
      <a:lstStyle>
        <a:defPPr algn="ctr" defTabSz="1001649" eaLnBrk="0" hangingPunct="0">
          <a:defRPr sz="1400" dirty="0" smtClean="0">
            <a:solidFill>
              <a:srgbClr val="000000"/>
            </a:solidFill>
            <a:latin typeface="+mn-lt"/>
            <a:ea typeface="+mn-ea"/>
            <a:cs typeface="Arial" pitchFamily="34" charset="0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nd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D71D243-5CD0-4E08-8986-73C23207AA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E3093B-232B-4C15-AB25-7F1FBE134870}">
  <ds:schemaRefs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82686</TotalTime>
  <Words>3206</Words>
  <Application>Microsoft Office PowerPoint</Application>
  <PresentationFormat>全屏显示(4:3)</PresentationFormat>
  <Paragraphs>436</Paragraphs>
  <Slides>27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1#UC&amp;C母版初稿</vt:lpstr>
      <vt:lpstr>End</vt:lpstr>
      <vt:lpstr>PowerPoint 演示文稿</vt:lpstr>
      <vt:lpstr>命令行基础 (1/3)</vt:lpstr>
      <vt:lpstr>命令行基础 (2/3)</vt:lpstr>
      <vt:lpstr>命令行基础 (3/3)</vt:lpstr>
      <vt:lpstr>VRP系统配置基础 (1/7)</vt:lpstr>
      <vt:lpstr>VRP系统配置基础 (2/7)</vt:lpstr>
      <vt:lpstr>VRP系统配置基础 (3/7)</vt:lpstr>
      <vt:lpstr>VRP系统配置基础 (4/7)</vt:lpstr>
      <vt:lpstr>VRP系统配置基础 (5/7)</vt:lpstr>
      <vt:lpstr>VRP系统配置基础 (6/7)</vt:lpstr>
      <vt:lpstr>VRP系统配置基础(7/7)</vt:lpstr>
      <vt:lpstr>PowerPoint 演示文稿</vt:lpstr>
      <vt:lpstr>PowerPoint 演示文稿</vt:lpstr>
      <vt:lpstr>PowerPoint 演示文稿</vt:lpstr>
      <vt:lpstr>VRP系统入门操作</vt:lpstr>
      <vt:lpstr>快捷键的使用</vt:lpstr>
      <vt:lpstr>命令帮助功能 (1/6)</vt:lpstr>
      <vt:lpstr>命令帮助功能 (2/6)</vt:lpstr>
      <vt:lpstr>命令帮助功能 (3/6)</vt:lpstr>
      <vt:lpstr>命令帮助功能 (4/6)</vt:lpstr>
      <vt:lpstr>命令帮助功能 (5/6)</vt:lpstr>
      <vt:lpstr>命令帮助功能 (6/6)</vt:lpstr>
      <vt:lpstr>查看及验证信息 (1/5)</vt:lpstr>
      <vt:lpstr>查看及验证信息 (2/5)</vt:lpstr>
      <vt:lpstr>查看及验证信息 (3/5)</vt:lpstr>
      <vt:lpstr>查看及验证信息 (4/5)</vt:lpstr>
      <vt:lpstr>查看及验证信息 (5/5)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user</cp:lastModifiedBy>
  <cp:revision>2784</cp:revision>
  <dcterms:created xsi:type="dcterms:W3CDTF">2003-08-21T06:48:56Z</dcterms:created>
  <dcterms:modified xsi:type="dcterms:W3CDTF">2018-06-14T03:56:10Z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(3)JDZJJuhPLp5G3ItW9hbNingdEN9hmeVA7jjfPYoJ377RKHz8l/kyb0YtQkvdiHQvWR9k1/ed
lrQqwq4josGK2Tg64BX7ytQGff6CIVa2sbRxmnM8hb55BHBjRtk7j1dKofJV2/Oj6PCDAMUR
3k8e1B0YcFBVT4kqlFu5W1waWUiovD7b+Gtad2NeKGdylOu0IqbTKMWMZVnMJGVWKyjnMxzI
1s71aQRCph8vtP2ZWu</vt:lpwstr>
  </property>
  <property fmtid="{D5CDD505-2E9C-101B-9397-08002B2CF9AE}" pid="18" name="_2015_ms_pID_7253431">
    <vt:lpwstr>JghTJ9emPplMDw136EmH5dsLrbSwQOW4Fw/Zvgucu4AzizaPIpgbFR
Q/yRFvEISvsZpWUhjzH88yeVRP6v5SVRddi0g3N2SWGFj3NtOTo76CTkXi2oIX7asCfd9cqm
dpUo8DdrEyvvXxYz47ph2IdDyPkyIlDr2lIPLgURGAt0yLldKKqw7pBIyOY8MKzKlXZ4zNm/
X8TwbCCjnZIxNbnjR5uClWDHp04GDR6yPh6z</vt:lpwstr>
  </property>
  <property fmtid="{D5CDD505-2E9C-101B-9397-08002B2CF9AE}" pid="19" name="_2015_ms_pID_7253432">
    <vt:lpwstr>eq3gXsfsWJEtzkiwx4Fej9UUMl9evSkM4ICU
uahH2u9tYF0EZCfuItWhkPQ2b8CWWA==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1499937905</vt:lpwstr>
  </property>
</Properties>
</file>