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77" r:id="rId10"/>
    <p:sldId id="264" r:id="rId11"/>
    <p:sldId id="275" r:id="rId12"/>
    <p:sldId id="265" r:id="rId13"/>
    <p:sldId id="266" r:id="rId14"/>
    <p:sldId id="267" r:id="rId15"/>
    <p:sldId id="269" r:id="rId16"/>
    <p:sldId id="270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86" r:id="rId26"/>
    <p:sldId id="276" r:id="rId27"/>
    <p:sldId id="271" r:id="rId28"/>
    <p:sldId id="287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8587" autoAdjust="0"/>
  </p:normalViewPr>
  <p:slideViewPr>
    <p:cSldViewPr snapToGrid="0">
      <p:cViewPr varScale="1">
        <p:scale>
          <a:sx n="94" d="100"/>
          <a:sy n="94" d="100"/>
        </p:scale>
        <p:origin x="6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16-Aug-19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c" descr="General Business"/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General Business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6612453_Diabetic_retinopathy_detection_using_deep_convolutional_neural_networks" TargetMode="External"/><Relationship Id="rId2" Type="http://schemas.openxmlformats.org/officeDocument/2006/relationships/hyperlink" Target="https://ieeexplore.ieee.org/abstract/document/807969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779" y="206627"/>
            <a:ext cx="7315200" cy="3255264"/>
          </a:xfrm>
        </p:spPr>
        <p:txBody>
          <a:bodyPr>
            <a:normAutofit/>
          </a:bodyPr>
          <a:lstStyle/>
          <a:p>
            <a:r>
              <a:rPr lang="en-IN" sz="4400" dirty="0"/>
              <a:t>Eye blindness  detection in diabetic patients using CNN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E5F6A3-9B65-49D7-9BE5-E206C0DC8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				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A. CHARAN REDDY</a:t>
            </a:r>
          </a:p>
        </p:txBody>
      </p:sp>
    </p:spTree>
    <p:extLst>
      <p:ext uri="{BB962C8B-B14F-4D97-AF65-F5344CB8AC3E}">
        <p14:creationId xmlns:p14="http://schemas.microsoft.com/office/powerpoint/2010/main" val="551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GB" dirty="0"/>
          </a:p>
        </p:txBody>
      </p:sp>
      <p:pic>
        <p:nvPicPr>
          <p:cNvPr id="4" name="Content Placeholder 3" descr="CNN-Architecture-Detail-algorithm-is-explained-on-Algorithm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39595"/>
            <a:ext cx="7841041" cy="409692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DDA7-FD6C-46A6-B610-150331D5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DB343B-C506-4CA4-A3BD-8B6468A47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321" y="863600"/>
            <a:ext cx="2962034" cy="5121275"/>
          </a:xfrm>
        </p:spPr>
      </p:pic>
    </p:spTree>
    <p:extLst>
      <p:ext uri="{BB962C8B-B14F-4D97-AF65-F5344CB8AC3E}">
        <p14:creationId xmlns:p14="http://schemas.microsoft.com/office/powerpoint/2010/main" val="3946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roduct Sans" pitchFamily="34" charset="0"/>
              </a:rPr>
              <a:t>Collection of Data.</a:t>
            </a:r>
          </a:p>
          <a:p>
            <a:r>
              <a:rPr lang="en-US" sz="2400" dirty="0">
                <a:latin typeface="Product Sans" pitchFamily="34" charset="0"/>
              </a:rPr>
              <a:t>Segmentation of data.</a:t>
            </a:r>
          </a:p>
          <a:p>
            <a:r>
              <a:rPr lang="en-US" sz="2400" dirty="0">
                <a:latin typeface="Product Sans" pitchFamily="34" charset="0"/>
              </a:rPr>
              <a:t>Division of  Training and Testing Datasets.</a:t>
            </a:r>
          </a:p>
          <a:p>
            <a:r>
              <a:rPr lang="en-US" sz="2400" dirty="0">
                <a:latin typeface="Product Sans" pitchFamily="34" charset="0"/>
              </a:rPr>
              <a:t>Development of Model.</a:t>
            </a:r>
          </a:p>
          <a:p>
            <a:r>
              <a:rPr lang="en-US" sz="2400" dirty="0">
                <a:latin typeface="Product Sans" pitchFamily="34" charset="0"/>
              </a:rPr>
              <a:t>Training Model.</a:t>
            </a:r>
          </a:p>
          <a:p>
            <a:r>
              <a:rPr lang="en-US" sz="2400" dirty="0">
                <a:latin typeface="Product Sans" pitchFamily="34" charset="0"/>
              </a:rPr>
              <a:t>Testing  -  Validation.</a:t>
            </a:r>
          </a:p>
          <a:p>
            <a:r>
              <a:rPr lang="en-US" sz="2400" dirty="0">
                <a:latin typeface="Product Sans" pitchFamily="34" charset="0"/>
              </a:rPr>
              <a:t>Results / Features &amp; Functionalities.</a:t>
            </a:r>
            <a:endParaRPr lang="en-GB" sz="2400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GB" dirty="0"/>
          </a:p>
        </p:txBody>
      </p:sp>
      <p:pic>
        <p:nvPicPr>
          <p:cNvPr id="4" name="Content Placeholder 3" descr="Use case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64" y="600501"/>
            <a:ext cx="7424382" cy="551369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GB" dirty="0"/>
          </a:p>
        </p:txBody>
      </p:sp>
      <p:pic>
        <p:nvPicPr>
          <p:cNvPr id="4" name="Content Placeholder 3" descr="Activity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273" y="600503"/>
            <a:ext cx="8146510" cy="5540756"/>
          </a:xfr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D5FC3A7-A072-4314-BCB5-EB50227520A9}"/>
              </a:ext>
            </a:extLst>
          </p:cNvPr>
          <p:cNvCxnSpPr/>
          <p:nvPr/>
        </p:nvCxnSpPr>
        <p:spPr>
          <a:xfrm rot="5400000">
            <a:off x="6568116" y="4202349"/>
            <a:ext cx="848252" cy="76264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GB" dirty="0"/>
          </a:p>
        </p:txBody>
      </p:sp>
      <p:pic>
        <p:nvPicPr>
          <p:cNvPr id="4" name="Content Placeholder 3" descr="class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48" y="441330"/>
            <a:ext cx="7465326" cy="624793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GB" dirty="0"/>
          </a:p>
        </p:txBody>
      </p:sp>
      <p:pic>
        <p:nvPicPr>
          <p:cNvPr id="4" name="Content Placeholder 3" descr="sequence diagram majo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560" y="832515"/>
            <a:ext cx="7382698" cy="538437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 </a:t>
            </a:r>
            <a:endParaRPr lang="en-GB" sz="3200" dirty="0"/>
          </a:p>
        </p:txBody>
      </p:sp>
      <p:pic>
        <p:nvPicPr>
          <p:cNvPr id="2050" name="Picture 2" descr="C:\Users\HP\Desktop\impli screenshots\MA_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8453" y="408893"/>
            <a:ext cx="8047490" cy="55419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</a:t>
            </a:r>
            <a:endParaRPr lang="en-GB" sz="3200" dirty="0"/>
          </a:p>
        </p:txBody>
      </p:sp>
      <p:pic>
        <p:nvPicPr>
          <p:cNvPr id="3074" name="Picture 2" descr="C:\Users\HP\Desktop\impli screenshots\MA_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8109" y="786265"/>
            <a:ext cx="7815262" cy="5179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4098" name="Picture 2" descr="C:\Users\HP\Desktop\impli screenshots\MA_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2966" y="757236"/>
            <a:ext cx="8003947" cy="5135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13216" cy="5120640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Product Sans" pitchFamily="34" charset="0"/>
            </a:endParaRP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Plan of Action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Modules.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Architecture.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UML Diagrams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Implementation screenshots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Test cases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Future Scope</a:t>
            </a:r>
          </a:p>
          <a:p>
            <a:pPr algn="just"/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5122" name="Picture 2" descr="C:\Users\HP\Desktop\impli screenshots\CNN_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9424" y="707934"/>
            <a:ext cx="8032976" cy="5213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 Screenshots </a:t>
            </a:r>
            <a:endParaRPr lang="en-GB" sz="3200" dirty="0"/>
          </a:p>
        </p:txBody>
      </p:sp>
      <p:pic>
        <p:nvPicPr>
          <p:cNvPr id="6146" name="Picture 2" descr="C:\Users\HP\Desktop\impli screenshots\CNN_mode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0139" y="711200"/>
            <a:ext cx="8087404" cy="5297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Screenshots</a:t>
            </a:r>
            <a:endParaRPr lang="en-GB" sz="3200" dirty="0"/>
          </a:p>
        </p:txBody>
      </p:sp>
      <p:pic>
        <p:nvPicPr>
          <p:cNvPr id="7170" name="Picture 2" descr="C:\Users\HP\Desktop\impli screenshots\CNN_model_summa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1876" t="16575" r="23797" b="4420"/>
          <a:stretch>
            <a:fillRect/>
          </a:stretch>
        </p:blipFill>
        <p:spPr bwMode="auto">
          <a:xfrm>
            <a:off x="3839434" y="522514"/>
            <a:ext cx="7452680" cy="5904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4393" cy="4601183"/>
          </a:xfrm>
        </p:spPr>
        <p:txBody>
          <a:bodyPr>
            <a:normAutofit/>
          </a:bodyPr>
          <a:lstStyle/>
          <a:p>
            <a:r>
              <a:rPr lang="en-US" sz="3200" dirty="0"/>
              <a:t>Test case 1</a:t>
            </a:r>
            <a:endParaRPr lang="en-GB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71571-AC2E-4658-8B4F-30913FD94097}"/>
              </a:ext>
            </a:extLst>
          </p:cNvPr>
          <p:cNvSpPr txBox="1"/>
          <p:nvPr/>
        </p:nvSpPr>
        <p:spPr>
          <a:xfrm>
            <a:off x="4120896" y="663247"/>
            <a:ext cx="59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 Aneurysm Detection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5C90F-A9C3-4C8A-90B0-EBE73B09F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94"/>
          <a:stretch/>
        </p:blipFill>
        <p:spPr>
          <a:xfrm>
            <a:off x="4629874" y="1088070"/>
            <a:ext cx="6568632" cy="49851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Testcase</a:t>
            </a:r>
            <a:r>
              <a:rPr lang="en-US" dirty="0"/>
              <a:t> 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3F914-3531-4186-BE1F-138D0C86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833"/>
          <a:stretch/>
        </p:blipFill>
        <p:spPr>
          <a:xfrm>
            <a:off x="4725499" y="769716"/>
            <a:ext cx="5601677" cy="52151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parametric measures like sensitivity and accuracy have been predicted for the proposed algorithms and they are presented and discussed with the resultant images.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Future extension of this work may consider the segmentation of other abnormal features like “</a:t>
            </a:r>
            <a:r>
              <a:rPr lang="en-GB" b="1" dirty="0" err="1">
                <a:solidFill>
                  <a:schemeClr val="tx1"/>
                </a:solidFill>
                <a:latin typeface="Product Sans" pitchFamily="34" charset="0"/>
              </a:rPr>
              <a:t>drusen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 (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Age-related macular degeneration - AMD)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, cotton wool spot 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(optic nerve </a:t>
            </a:r>
            <a:r>
              <a:rPr lang="en-GB" dirty="0" err="1">
                <a:solidFill>
                  <a:schemeClr val="tx1"/>
                </a:solidFill>
                <a:latin typeface="Product Sans" pitchFamily="34" charset="0"/>
              </a:rPr>
              <a:t>Fiber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 Damage )</a:t>
            </a:r>
            <a:r>
              <a:rPr lang="en-GB" b="1" dirty="0">
                <a:solidFill>
                  <a:schemeClr val="tx1"/>
                </a:solidFill>
                <a:latin typeface="Product Sans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etc.” during the development of an automatic screening system of DR. </a:t>
            </a:r>
          </a:p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In the field of developing automatic screening systems, this work will contribute considerably in evaluation to predict abnormalities in diabetic retinopathy in different modules. </a:t>
            </a:r>
          </a:p>
          <a:p>
            <a:r>
              <a:rPr lang="en-GB" dirty="0">
                <a:solidFill>
                  <a:schemeClr val="tx1"/>
                </a:solidFill>
                <a:latin typeface="Product Sans" pitchFamily="34" charset="0"/>
              </a:rPr>
              <a:t>A system can be developed combining all these modules together to assist the physician and patients to suggest and understand proper remedial measures.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[1] </a:t>
            </a:r>
            <a:r>
              <a:rPr lang="en-GB" u="sng" dirty="0"/>
              <a:t>https://en.wikipedia.org/wiki/Convolutional_neural_network</a:t>
            </a:r>
          </a:p>
          <a:p>
            <a:endParaRPr lang="en-GB" u="sng" dirty="0"/>
          </a:p>
          <a:p>
            <a:pPr marL="0" indent="0">
              <a:buNone/>
            </a:pPr>
            <a:r>
              <a:rPr lang="en-GB" u="sng" dirty="0"/>
              <a:t>[2] https://www.mydr.com.au/diabetes/retinopathy-in-diabetes</a:t>
            </a:r>
          </a:p>
          <a:p>
            <a:endParaRPr lang="en-GB" u="sng" dirty="0"/>
          </a:p>
          <a:p>
            <a:pPr marL="0" indent="0">
              <a:buNone/>
            </a:pPr>
            <a:r>
              <a:rPr lang="en-GB" u="sng" dirty="0"/>
              <a:t>[3] https://en.wikipedia.org/wiki/Deep_learning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[4] </a:t>
            </a:r>
            <a:r>
              <a:rPr lang="en-GB" u="sng" dirty="0"/>
              <a:t>https://blog.keras.io/building-powerful-image-classification-models-using-very-little-data.html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3213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[5] </a:t>
            </a:r>
            <a:r>
              <a:rPr lang="en-GB" u="sng" dirty="0"/>
              <a:t>https://www.ncbi.nlm.nih.gov/pubmed/17332762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GB" u="sng" dirty="0"/>
              <a:t>[6] https://www.semanticscholar.org/paper/Diabetic-retinopathy-detection-using-deep-neural-Doshi-Shenoy/938a7a3308b6eb901c2d2b3231ce0c66f9b723f3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GB" u="sng" dirty="0"/>
              <a:t>[7] </a:t>
            </a:r>
            <a:r>
              <a:rPr lang="en-GB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https://ieeexplore.ieee.org/abstract/document/8079692</a:t>
            </a:r>
            <a:endParaRPr lang="en-GB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u="sng" dirty="0"/>
              <a:t>[8] https://idrid.grand-challenge.org/ </a:t>
            </a:r>
          </a:p>
          <a:p>
            <a:pPr marL="0" indent="0">
              <a:buNone/>
            </a:pPr>
            <a:r>
              <a:rPr lang="en-US" dirty="0"/>
              <a:t>[9]</a:t>
            </a:r>
            <a:r>
              <a:rPr lang="en-US" u="sng" dirty="0"/>
              <a:t>https://www.researchgate.net/publication/317951200_Automated_detection_o </a:t>
            </a:r>
            <a:r>
              <a:rPr lang="en-US" u="sng" dirty="0" err="1"/>
              <a:t>f_diabetic_retinopathy_using_SVM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[10] https://blog.keras.io/building-powerful-image-classification-models-usingvery-little-data.html 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endParaRPr lang="en-US" dirty="0">
              <a:hlinkClick r:id="rId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439" y="657003"/>
            <a:ext cx="7315200" cy="3255264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Product Sans" pitchFamily="34" charset="0"/>
              </a:rPr>
              <a:t>THANK 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7F40B8-C9C2-4B48-9E54-7EBAE05DB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latin typeface="Product Sans" pitchFamily="34" charset="0"/>
              </a:rPr>
              <a:t>Diabetic retinopathy falls into two main classes: </a:t>
            </a:r>
          </a:p>
          <a:p>
            <a:pPr algn="just">
              <a:buNone/>
            </a:pPr>
            <a:r>
              <a:rPr lang="en-GB" dirty="0">
                <a:latin typeface="Product Sans" pitchFamily="34" charset="0"/>
              </a:rPr>
              <a:t>            </a:t>
            </a:r>
            <a:r>
              <a:rPr lang="en-GB" b="1" dirty="0">
                <a:latin typeface="Product Sans" pitchFamily="34" charset="0"/>
              </a:rPr>
              <a:t> Non-Proliferative </a:t>
            </a:r>
            <a:r>
              <a:rPr lang="en-GB" b="1" i="1" dirty="0">
                <a:latin typeface="Product Sans" pitchFamily="34" charset="0"/>
              </a:rPr>
              <a:t> </a:t>
            </a:r>
            <a:r>
              <a:rPr lang="en-GB" dirty="0">
                <a:latin typeface="Product Sans" pitchFamily="34" charset="0"/>
              </a:rPr>
              <a:t>and   </a:t>
            </a:r>
            <a:r>
              <a:rPr lang="en-GB" b="1" dirty="0">
                <a:latin typeface="Product Sans" pitchFamily="34" charset="0"/>
              </a:rPr>
              <a:t>Proliferative.</a:t>
            </a:r>
            <a:r>
              <a:rPr lang="en-GB" dirty="0">
                <a:latin typeface="Product Sans" pitchFamily="34" charset="0"/>
              </a:rPr>
              <a:t> </a:t>
            </a:r>
          </a:p>
          <a:p>
            <a:pPr algn="just"/>
            <a:r>
              <a:rPr lang="en-GB" dirty="0">
                <a:latin typeface="Product Sans" pitchFamily="34" charset="0"/>
              </a:rPr>
              <a:t>The word "proliferative" refers to whether  there is neovascularization(abnormal blood vessel growth) in the retina. </a:t>
            </a:r>
          </a:p>
          <a:p>
            <a:pPr algn="just"/>
            <a:r>
              <a:rPr lang="en-GB" dirty="0">
                <a:latin typeface="Product Sans" pitchFamily="34" charset="0"/>
              </a:rPr>
              <a:t>Early disease without neovascularization is called non-proliferative diabetic retinopathy (NPDR).</a:t>
            </a:r>
          </a:p>
          <a:p>
            <a:pPr algn="just"/>
            <a:r>
              <a:rPr lang="en-GB" dirty="0">
                <a:latin typeface="Product Sans" pitchFamily="34" charset="0"/>
              </a:rPr>
              <a:t> As the disease progresses, it may evolve into proliferative diabetic retinopathy (PDR), which is defined by the presence of the non vascularization and has a greater potential for serious visual consequences and may result in Blindness.</a:t>
            </a:r>
          </a:p>
          <a:p>
            <a:pPr algn="just"/>
            <a:r>
              <a:rPr lang="en-GB" dirty="0">
                <a:latin typeface="Product Sans" pitchFamily="34" charset="0"/>
              </a:rPr>
              <a:t>So this ocular disease must be identified to ensure treatment for prevention of blindness.</a:t>
            </a: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Literacy Survey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Product Sans" pitchFamily="34" charset="0"/>
              </a:rPr>
              <a:t>Past studies using various high Bias, low variance digital image processing techniques have performed at identifying one specific feature , using top hat algorithm.</a:t>
            </a:r>
          </a:p>
          <a:p>
            <a:pPr algn="just"/>
            <a:r>
              <a:rPr lang="en-US" dirty="0">
                <a:latin typeface="Product Sans" pitchFamily="34" charset="0"/>
              </a:rPr>
              <a:t>Bayesian detection algorithm is used for diagnosing diabetic retinopathy using  brightness variation, outliers and segmentation errors. This algorithm has failed to analyze vascular changes in fundus image.(neo-vascularization)</a:t>
            </a:r>
          </a:p>
          <a:p>
            <a:pPr algn="just"/>
            <a:r>
              <a:rPr lang="en-US" dirty="0">
                <a:latin typeface="Product Sans" pitchFamily="34" charset="0"/>
              </a:rPr>
              <a:t>Visual Description of Infected/Damaged areas of Eye is not given.</a:t>
            </a:r>
          </a:p>
          <a:p>
            <a:endParaRPr lang="en-GB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Proposed System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oduct Sans" pitchFamily="34" charset="0"/>
              </a:rPr>
              <a:t>Our Project aims at better detection of Infected/Damaged areas of Eye using Machine Learning and Deep Learning techniques.</a:t>
            </a:r>
          </a:p>
          <a:p>
            <a:pPr>
              <a:buNone/>
            </a:pPr>
            <a:endParaRPr lang="en-US" dirty="0">
              <a:latin typeface="Product Sans" pitchFamily="34" charset="0"/>
            </a:endParaRPr>
          </a:p>
          <a:p>
            <a:r>
              <a:rPr lang="en-US" dirty="0">
                <a:latin typeface="Product Sans" pitchFamily="34" charset="0"/>
              </a:rPr>
              <a:t>Implement CNN’s to detect abnormalities in the images of Eye accurately than the existing system.</a:t>
            </a:r>
          </a:p>
          <a:p>
            <a:pPr>
              <a:buNone/>
            </a:pPr>
            <a:endParaRPr lang="en-US" dirty="0">
              <a:latin typeface="Product Sans" pitchFamily="34" charset="0"/>
            </a:endParaRPr>
          </a:p>
          <a:p>
            <a:r>
              <a:rPr lang="en-US" dirty="0">
                <a:latin typeface="Product Sans" pitchFamily="34" charset="0"/>
              </a:rPr>
              <a:t>Visual Description : Highlight the Damaged parts of Retina and Optical nerve, for better understanding and diagnosis.</a:t>
            </a:r>
            <a:endParaRPr lang="en-GB" dirty="0">
              <a:latin typeface="Product Sans" pitchFamily="34" charset="0"/>
            </a:endParaRPr>
          </a:p>
          <a:p>
            <a:endParaRPr lang="en-GB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Plan of Action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3405188" algn="l"/>
                <a:tab pos="3586163" algn="l"/>
                <a:tab pos="3681413" algn="l"/>
              </a:tabLst>
            </a:pPr>
            <a:r>
              <a:rPr lang="en-US" sz="2800" dirty="0">
                <a:latin typeface="Product Sans" pitchFamily="34" charset="0"/>
              </a:rPr>
              <a:t>Literature Survey  		:   3 weeks.</a:t>
            </a:r>
          </a:p>
          <a:p>
            <a:pPr>
              <a:tabLst>
                <a:tab pos="3586163" algn="l"/>
              </a:tabLst>
            </a:pPr>
            <a:r>
              <a:rPr lang="en-US" sz="2800" dirty="0">
                <a:latin typeface="Product Sans" pitchFamily="34" charset="0"/>
              </a:rPr>
              <a:t>Design                   	:   5 weeks.</a:t>
            </a:r>
          </a:p>
          <a:p>
            <a:pPr>
              <a:tabLst>
                <a:tab pos="3586163" algn="l"/>
              </a:tabLst>
            </a:pPr>
            <a:r>
              <a:rPr lang="en-US" sz="2800" dirty="0">
                <a:latin typeface="Product Sans" pitchFamily="34" charset="0"/>
              </a:rPr>
              <a:t>Implementation     	:   9 weeks.</a:t>
            </a:r>
            <a:endParaRPr lang="en-GB" sz="2800" dirty="0">
              <a:latin typeface="Product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3787126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latin typeface="Product Sans" pitchFamily="34" charset="0"/>
                <a:cs typeface="Times New Roman" panose="02020603050405020304" pitchFamily="18" charset="0"/>
              </a:rPr>
              <a:t>Hardware Requirement</a:t>
            </a:r>
          </a:p>
          <a:p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Product Sans" pitchFamily="34" charset="0"/>
              </a:rPr>
              <a:t>Ram : 8 GB or Higher.</a:t>
            </a:r>
          </a:p>
          <a:p>
            <a:r>
              <a:rPr lang="en-US" dirty="0">
                <a:latin typeface="Product Sans" pitchFamily="34" charset="0"/>
              </a:rPr>
              <a:t>OS : Windows 7 or Higher.</a:t>
            </a:r>
          </a:p>
          <a:p>
            <a:r>
              <a:rPr lang="en-US" dirty="0">
                <a:latin typeface="Product Sans" pitchFamily="34" charset="0"/>
              </a:rPr>
              <a:t>Hard Disk : 500 Gb or Higher.</a:t>
            </a:r>
          </a:p>
          <a:p>
            <a:r>
              <a:rPr lang="en-US" dirty="0">
                <a:latin typeface="Product Sans" pitchFamily="34" charset="0"/>
              </a:rPr>
              <a:t>Graphic card : 4Gb or Higher .</a:t>
            </a:r>
          </a:p>
          <a:p>
            <a:r>
              <a:rPr lang="en-US" dirty="0">
                <a:latin typeface="Product Sans" pitchFamily="34" charset="0"/>
              </a:rPr>
              <a:t>Fundus Equipment.</a:t>
            </a:r>
          </a:p>
          <a:p>
            <a:endParaRPr lang="en-US" dirty="0">
              <a:latin typeface="Product Sans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65872" y="839087"/>
            <a:ext cx="378712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Software 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duct Sans" pitchFamily="34" charset="0"/>
                <a:ea typeface="+mn-ea"/>
                <a:cs typeface="Times New Roman" panose="02020603050405020304" pitchFamily="18" charset="0"/>
              </a:rPr>
              <a:t>requirements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>
                <a:tab pos="1612900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Language : 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>
                <a:tab pos="1612900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Python.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Tools :</a:t>
            </a:r>
          </a:p>
          <a:p>
            <a:pPr marL="444500" marR="0" lvl="0" indent="-4445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Anaconda . </a:t>
            </a:r>
          </a:p>
          <a:p>
            <a:pPr marL="444500" marR="0" lvl="0" indent="-4445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Pycharm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IDE.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Libraries :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>
                <a:tab pos="541338" algn="l"/>
                <a:tab pos="1071563" algn="l"/>
              </a:tabLst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Keras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Scikit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– Learn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   - </a:t>
            </a: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, open CV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Product Sans" pitchFamily="34" charset="0"/>
                <a:cs typeface="Times New Roman" panose="02020603050405020304" pitchFamily="18" charset="0"/>
              </a:rPr>
              <a:t>System Requirements</a:t>
            </a:r>
            <a:endParaRPr lang="en-GB" dirty="0">
              <a:latin typeface="Product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7740" y="864108"/>
            <a:ext cx="3787126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latin typeface="Product Sans" pitchFamily="34" charset="0"/>
                <a:cs typeface="Times New Roman" panose="02020603050405020304" pitchFamily="18" charset="0"/>
              </a:rPr>
              <a:t>Non Functional requirements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Concurrency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Capacity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Maintainability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Usability</a:t>
            </a:r>
          </a:p>
          <a:p>
            <a:pPr marL="0" indent="0">
              <a:buNone/>
            </a:pPr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b="1" u="sng" dirty="0">
              <a:latin typeface="Product Sans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Product Sans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0879" y="864108"/>
            <a:ext cx="378712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IN" sz="2400" b="1" u="sng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  <a:cs typeface="Times New Roman" panose="02020603050405020304" pitchFamily="18" charset="0"/>
              </a:rPr>
              <a:t>Functional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duct Sans" pitchFamily="34" charset="0"/>
                <a:ea typeface="+mn-ea"/>
                <a:cs typeface="Times New Roman" panose="02020603050405020304" pitchFamily="18" charset="0"/>
              </a:rPr>
              <a:t> requirements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IN" sz="2400" dirty="0">
                <a:latin typeface="Product Sans" pitchFamily="34" charset="0"/>
                <a:cs typeface="Times New Roman" panose="02020603050405020304" pitchFamily="18" charset="0"/>
              </a:rPr>
              <a:t>Morphological transformation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Pre-processing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Data Augmentation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r>
              <a:rPr lang="en-GB" sz="2400" dirty="0"/>
              <a:t>Training and Testing Models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Product Sans" pitchFamily="34" charset="0"/>
              <a:cs typeface="Times New Roman" panose="02020603050405020304" pitchFamily="18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endParaRPr kumimoji="0" lang="en-IN" sz="2400" b="1" i="0" u="sng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Product Sans" pitchFamily="34" charset="0"/>
              <a:ea typeface="+mn-ea"/>
              <a:cs typeface="Times New Roman" panose="02020603050405020304" pitchFamily="18" charset="0"/>
            </a:endParaRPr>
          </a:p>
          <a:p>
            <a:pPr marL="182880" lvl="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Product Sans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GB" dirty="0"/>
              <a:t>Micro Aneurysms</a:t>
            </a:r>
            <a:r>
              <a:rPr lang="en-US" dirty="0"/>
              <a:t> Detection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Severity Level Detection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980</TotalTime>
  <Words>737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Corbel</vt:lpstr>
      <vt:lpstr>Microsoft Sans Serif</vt:lpstr>
      <vt:lpstr>Product Sans</vt:lpstr>
      <vt:lpstr>Wingdings 2</vt:lpstr>
      <vt:lpstr>Frame</vt:lpstr>
      <vt:lpstr>Eye blindness  detection in diabetic patients using CNN</vt:lpstr>
      <vt:lpstr>Agenda</vt:lpstr>
      <vt:lpstr>Abstract</vt:lpstr>
      <vt:lpstr>Literacy Survey</vt:lpstr>
      <vt:lpstr>Proposed System</vt:lpstr>
      <vt:lpstr>Plan of Action</vt:lpstr>
      <vt:lpstr>System Requirements</vt:lpstr>
      <vt:lpstr>System Requirements</vt:lpstr>
      <vt:lpstr>Modules</vt:lpstr>
      <vt:lpstr>CNN Architecture</vt:lpstr>
      <vt:lpstr>Project Flow Architecture</vt:lpstr>
      <vt:lpstr>Design Phases</vt:lpstr>
      <vt:lpstr>Use Case Diagram</vt:lpstr>
      <vt:lpstr>Activity Diagram</vt:lpstr>
      <vt:lpstr>Class Diagram</vt:lpstr>
      <vt:lpstr>Sequence Diagram</vt:lpstr>
      <vt:lpstr>Implementation Screenshots </vt:lpstr>
      <vt:lpstr>Implementation Screenshots</vt:lpstr>
      <vt:lpstr>Implementation  Screenshots </vt:lpstr>
      <vt:lpstr>Implementation  Screenshots </vt:lpstr>
      <vt:lpstr>Implementation  Screenshots </vt:lpstr>
      <vt:lpstr>Implementation Screenshots</vt:lpstr>
      <vt:lpstr>Test case 1</vt:lpstr>
      <vt:lpstr>Testcase 2</vt:lpstr>
      <vt:lpstr>Conclusion</vt:lpstr>
      <vt:lpstr>Future Scope</vt:lpstr>
      <vt:lpstr>References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– Design Pattern</dc:title>
  <dc:creator>PRUDVI RAJ BADDELA</dc:creator>
  <cp:lastModifiedBy>A CHARAN REDDY</cp:lastModifiedBy>
  <cp:revision>85</cp:revision>
  <dcterms:created xsi:type="dcterms:W3CDTF">2019-02-14T06:28:45Z</dcterms:created>
  <dcterms:modified xsi:type="dcterms:W3CDTF">2019-08-16T13:39:52Z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e4599ec8-b6c2-4644-9c7c-3d2a0d2931e9</vt:lpwstr>
  </property>
  <property fmtid="{D5CDD505-2E9C-101B-9397-08002B2CF9AE}" pid="3" name="Classification">
    <vt:lpwstr>GB</vt:lpwstr>
  </property>
</Properties>
</file>