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Fredoka" panose="020B0604020202020204" charset="0"/>
      <p:regular r:id="rId14"/>
    </p:embeddedFont>
    <p:embeddedFont>
      <p:font typeface="Gagalin" panose="020B0604020202020204" charset="0"/>
      <p:regular r:id="rId15"/>
    </p:embeddedFont>
    <p:embeddedFont>
      <p:font typeface="Montserrat" panose="020F0502020204030204" pitchFamily="2" charset="0"/>
      <p:regular r:id="rId16"/>
    </p:embeddedFont>
    <p:embeddedFont>
      <p:font typeface="Play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4426030"/>
            <a:ext cx="4878851" cy="6343660"/>
          </a:xfrm>
          <a:custGeom>
            <a:avLst/>
            <a:gdLst/>
            <a:ahLst/>
            <a:cxnLst/>
            <a:rect l="l" t="t" r="r" b="b"/>
            <a:pathLst>
              <a:path w="4878851" h="6343660">
                <a:moveTo>
                  <a:pt x="4878851" y="0"/>
                </a:moveTo>
                <a:lnTo>
                  <a:pt x="0" y="0"/>
                </a:lnTo>
                <a:lnTo>
                  <a:pt x="0" y="6343660"/>
                </a:lnTo>
                <a:lnTo>
                  <a:pt x="4878851" y="6343660"/>
                </a:lnTo>
                <a:lnTo>
                  <a:pt x="48788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81717">
            <a:off x="3777833" y="6518322"/>
            <a:ext cx="2564763" cy="4041890"/>
          </a:xfrm>
          <a:custGeom>
            <a:avLst/>
            <a:gdLst/>
            <a:ahLst/>
            <a:cxnLst/>
            <a:rect l="l" t="t" r="r" b="b"/>
            <a:pathLst>
              <a:path w="2564763" h="4041890">
                <a:moveTo>
                  <a:pt x="0" y="0"/>
                </a:moveTo>
                <a:lnTo>
                  <a:pt x="2564763" y="0"/>
                </a:lnTo>
                <a:lnTo>
                  <a:pt x="2564763" y="4041889"/>
                </a:lnTo>
                <a:lnTo>
                  <a:pt x="0" y="4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78851" y="2553745"/>
            <a:ext cx="12760519" cy="3988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10687" spc="213" dirty="0">
                <a:solidFill>
                  <a:srgbClr val="3F3E4A"/>
                </a:solidFill>
                <a:latin typeface="Gagalin"/>
                <a:ea typeface="Gagalin"/>
                <a:cs typeface="Gagalin"/>
                <a:sym typeface="Gagalin"/>
              </a:rPr>
              <a:t>DIGITAL SOLUTION FOR EFFECTIVE WASTE MANAGEMENT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12947" y="296944"/>
            <a:ext cx="10604302" cy="187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51"/>
              </a:lnSpc>
            </a:pPr>
            <a:r>
              <a:rPr lang="en-US" sz="9600" u="sng" dirty="0">
                <a:solidFill>
                  <a:srgbClr val="00BF63"/>
                </a:solidFill>
                <a:latin typeface="Fredoka"/>
                <a:ea typeface="Fredoka"/>
                <a:cs typeface="Fredoka"/>
                <a:sym typeface="Fredoka"/>
              </a:rPr>
              <a:t>TRASHONLINE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1090" y="1271872"/>
            <a:ext cx="5251336" cy="7743257"/>
          </a:xfrm>
          <a:custGeom>
            <a:avLst/>
            <a:gdLst/>
            <a:ahLst/>
            <a:cxnLst/>
            <a:rect l="l" t="t" r="r" b="b"/>
            <a:pathLst>
              <a:path w="5251336" h="7743257">
                <a:moveTo>
                  <a:pt x="0" y="0"/>
                </a:moveTo>
                <a:lnTo>
                  <a:pt x="5251336" y="0"/>
                </a:lnTo>
                <a:lnTo>
                  <a:pt x="5251336" y="7743256"/>
                </a:lnTo>
                <a:lnTo>
                  <a:pt x="0" y="7743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75761" y="4144467"/>
            <a:ext cx="8906702" cy="221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69"/>
              </a:lnSpc>
            </a:pPr>
            <a:r>
              <a:rPr lang="en-US" sz="12978">
                <a:solidFill>
                  <a:srgbClr val="3F3E4A"/>
                </a:solidFill>
                <a:latin typeface="Fredoka"/>
                <a:ea typeface="Fredoka"/>
                <a:cs typeface="Fredoka"/>
                <a:sym typeface="Fredok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01900" y="360045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1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35611" y="360045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1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45736" y="360045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1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0679" y="3531935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1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688073" y="2843821"/>
            <a:ext cx="3378912" cy="4318701"/>
          </a:xfrm>
          <a:custGeom>
            <a:avLst/>
            <a:gdLst/>
            <a:ahLst/>
            <a:cxnLst/>
            <a:rect l="l" t="t" r="r" b="b"/>
            <a:pathLst>
              <a:path w="3378912" h="4318701">
                <a:moveTo>
                  <a:pt x="0" y="0"/>
                </a:moveTo>
                <a:lnTo>
                  <a:pt x="3378912" y="0"/>
                </a:lnTo>
                <a:lnTo>
                  <a:pt x="3378912" y="4318701"/>
                </a:lnTo>
                <a:lnTo>
                  <a:pt x="0" y="431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00" r="-13030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789111" y="2733309"/>
            <a:ext cx="3844957" cy="4539726"/>
          </a:xfrm>
          <a:custGeom>
            <a:avLst/>
            <a:gdLst/>
            <a:ahLst/>
            <a:cxnLst/>
            <a:rect l="l" t="t" r="r" b="b"/>
            <a:pathLst>
              <a:path w="3844957" h="4539726">
                <a:moveTo>
                  <a:pt x="0" y="0"/>
                </a:moveTo>
                <a:lnTo>
                  <a:pt x="3844957" y="0"/>
                </a:lnTo>
                <a:lnTo>
                  <a:pt x="3844957" y="4539726"/>
                </a:lnTo>
                <a:lnTo>
                  <a:pt x="0" y="4539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733" t="-8240" r="-14420" b="-538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7110" y="2867141"/>
            <a:ext cx="3648351" cy="4295382"/>
          </a:xfrm>
          <a:custGeom>
            <a:avLst/>
            <a:gdLst/>
            <a:ahLst/>
            <a:cxnLst/>
            <a:rect l="l" t="t" r="r" b="b"/>
            <a:pathLst>
              <a:path w="3648351" h="4295382">
                <a:moveTo>
                  <a:pt x="0" y="0"/>
                </a:moveTo>
                <a:lnTo>
                  <a:pt x="3648351" y="0"/>
                </a:lnTo>
                <a:lnTo>
                  <a:pt x="3648351" y="4295381"/>
                </a:lnTo>
                <a:lnTo>
                  <a:pt x="0" y="4295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321" r="-13050" b="-16037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124260" y="2867141"/>
            <a:ext cx="3572963" cy="4295382"/>
          </a:xfrm>
          <a:custGeom>
            <a:avLst/>
            <a:gdLst/>
            <a:ahLst/>
            <a:cxnLst/>
            <a:rect l="l" t="t" r="r" b="b"/>
            <a:pathLst>
              <a:path w="3572963" h="4295382">
                <a:moveTo>
                  <a:pt x="0" y="0"/>
                </a:moveTo>
                <a:lnTo>
                  <a:pt x="3572963" y="0"/>
                </a:lnTo>
                <a:lnTo>
                  <a:pt x="3572963" y="4295381"/>
                </a:lnTo>
                <a:lnTo>
                  <a:pt x="0" y="4295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56" r="-32596" b="-28725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392960" y="590882"/>
            <a:ext cx="950208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TEAM MEMBERS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-26054" y="7215885"/>
            <a:ext cx="5579566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Prashant Shah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209544" y="7215885"/>
            <a:ext cx="5579566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Pratik Acharya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697223" y="7215885"/>
            <a:ext cx="5579566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Prabin Sah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44693" y="7215885"/>
            <a:ext cx="5579566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Navneet Mallick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539" y="1976694"/>
            <a:ext cx="6510519" cy="6899394"/>
          </a:xfrm>
          <a:custGeom>
            <a:avLst/>
            <a:gdLst/>
            <a:ahLst/>
            <a:cxnLst/>
            <a:rect l="l" t="t" r="r" b="b"/>
            <a:pathLst>
              <a:path w="6510519" h="6899394">
                <a:moveTo>
                  <a:pt x="0" y="0"/>
                </a:moveTo>
                <a:lnTo>
                  <a:pt x="6510520" y="0"/>
                </a:lnTo>
                <a:lnTo>
                  <a:pt x="6510520" y="6899394"/>
                </a:lnTo>
                <a:lnTo>
                  <a:pt x="0" y="6899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30902" y="857250"/>
            <a:ext cx="12009388" cy="148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     </a:t>
            </a:r>
            <a:r>
              <a:rPr lang="en-US" sz="800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TABLE OF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5059" y="2328544"/>
            <a:ext cx="7447806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and Impact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15043"/>
            <a:ext cx="5251336" cy="7743257"/>
          </a:xfrm>
          <a:custGeom>
            <a:avLst/>
            <a:gdLst/>
            <a:ahLst/>
            <a:cxnLst/>
            <a:rect l="l" t="t" r="r" b="b"/>
            <a:pathLst>
              <a:path w="5251336" h="7743257">
                <a:moveTo>
                  <a:pt x="0" y="0"/>
                </a:moveTo>
                <a:lnTo>
                  <a:pt x="5251336" y="0"/>
                </a:lnTo>
                <a:lnTo>
                  <a:pt x="5251336" y="7743257"/>
                </a:lnTo>
                <a:lnTo>
                  <a:pt x="0" y="7743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91736" y="4686585"/>
            <a:ext cx="8466935" cy="57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38450" y="159703"/>
            <a:ext cx="1099884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 dirty="0">
                <a:solidFill>
                  <a:srgbClr val="3F3E4A"/>
                </a:solidFill>
                <a:latin typeface="Fredoka"/>
                <a:ea typeface="Fredoka"/>
                <a:cs typeface="Fredoka"/>
                <a:sym typeface="Fredoka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80036" y="1429318"/>
            <a:ext cx="11670927" cy="625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0"/>
              </a:lnSpc>
            </a:pPr>
            <a:endParaRPr/>
          </a:p>
          <a:p>
            <a:pPr marL="954630" lvl="1" indent="-477315" algn="l">
              <a:lnSpc>
                <a:spcPts val="6190"/>
              </a:lnSpc>
              <a:buFont typeface="Arial"/>
              <a:buChar char="•"/>
            </a:pPr>
            <a:r>
              <a:rPr lang="en-US" sz="4421" b="1" dirty="0">
                <a:solidFill>
                  <a:srgbClr val="3F3E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efficient scrap collection systems.</a:t>
            </a:r>
          </a:p>
          <a:p>
            <a:pPr marL="954630" lvl="1" indent="-477315" algn="l">
              <a:lnSpc>
                <a:spcPts val="6190"/>
              </a:lnSpc>
              <a:buFont typeface="Arial"/>
              <a:buChar char="•"/>
            </a:pPr>
            <a:r>
              <a:rPr lang="en-US" sz="4421" b="1" dirty="0">
                <a:solidFill>
                  <a:srgbClr val="3F3E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Difficulty for individuals to recycle due to waiting for collection services.</a:t>
            </a:r>
          </a:p>
          <a:p>
            <a:pPr marL="954630" lvl="1" indent="-477315" algn="l">
              <a:lnSpc>
                <a:spcPts val="6190"/>
              </a:lnSpc>
              <a:buFont typeface="Arial"/>
              <a:buChar char="•"/>
            </a:pPr>
            <a:r>
              <a:rPr lang="en-US" sz="4421" b="1" dirty="0">
                <a:solidFill>
                  <a:srgbClr val="3F3E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Environmental impact of non-recycled waste.</a:t>
            </a:r>
          </a:p>
          <a:p>
            <a:pPr algn="ctr">
              <a:lnSpc>
                <a:spcPts val="6190"/>
              </a:lnSpc>
            </a:pPr>
            <a:endParaRPr lang="en-US" sz="4421" b="1" dirty="0">
              <a:solidFill>
                <a:srgbClr val="3F3E4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410" y="1940512"/>
            <a:ext cx="4723950" cy="6818744"/>
          </a:xfrm>
          <a:custGeom>
            <a:avLst/>
            <a:gdLst/>
            <a:ahLst/>
            <a:cxnLst/>
            <a:rect l="l" t="t" r="r" b="b"/>
            <a:pathLst>
              <a:path w="4723950" h="6818744">
                <a:moveTo>
                  <a:pt x="0" y="0"/>
                </a:moveTo>
                <a:lnTo>
                  <a:pt x="4723950" y="0"/>
                </a:lnTo>
                <a:lnTo>
                  <a:pt x="4723950" y="6818744"/>
                </a:lnTo>
                <a:lnTo>
                  <a:pt x="0" y="6818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088" r="-760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26860" y="-209550"/>
            <a:ext cx="6189228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04"/>
              </a:lnSpc>
            </a:pPr>
            <a:r>
              <a:rPr lang="en-US" sz="1036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Approach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85360" y="5971521"/>
            <a:ext cx="1254131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schedule pickups or find nearby recycling centers.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Scrap is collected and recycled responsibly through partnered facilities.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85360" y="2881032"/>
            <a:ext cx="1195962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a user-friendly website connecting individuals and businesses to efficient recycling services.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63204" y="2026354"/>
            <a:ext cx="2627709" cy="836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5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10578" y="4885241"/>
            <a:ext cx="2332961" cy="8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5"/>
              </a:lnSpc>
            </a:pPr>
            <a:r>
              <a:rPr lang="en-US" sz="488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5010" y="-90428"/>
            <a:ext cx="6533234" cy="192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43"/>
              </a:lnSpc>
            </a:pPr>
            <a:r>
              <a:rPr lang="en-US" sz="11745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262" y="1967941"/>
            <a:ext cx="12584484" cy="257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5"/>
              </a:lnSpc>
            </a:pPr>
            <a:endParaRPr dirty="0"/>
          </a:p>
          <a:p>
            <a:pPr marL="788926" lvl="1" indent="-394463" algn="l">
              <a:lnSpc>
                <a:spcPts val="5115"/>
              </a:lnSpc>
              <a:buFont typeface="Arial"/>
              <a:buChar char="•"/>
            </a:pPr>
            <a:r>
              <a:rPr lang="en-US" sz="3654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Easy scheduling for scrap pickups.</a:t>
            </a:r>
          </a:p>
          <a:p>
            <a:pPr marL="788926" lvl="1" indent="-394463" algn="l">
              <a:lnSpc>
                <a:spcPts val="5115"/>
              </a:lnSpc>
              <a:buFont typeface="Arial"/>
              <a:buChar char="•"/>
            </a:pPr>
            <a:r>
              <a:rPr lang="en-US" sz="3654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Educational resources on recycling best practices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1190" y="1758266"/>
            <a:ext cx="4673420" cy="95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8"/>
              </a:lnSpc>
            </a:pPr>
            <a:r>
              <a:rPr lang="en-US" sz="5506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For Individual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5400" y="4519937"/>
            <a:ext cx="4252682" cy="9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4"/>
              </a:lnSpc>
            </a:pPr>
            <a:r>
              <a:rPr lang="en-US" sz="5538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For business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2346" y="5373237"/>
            <a:ext cx="10437131" cy="1403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4922" lvl="1" indent="-437461" algn="l">
              <a:lnSpc>
                <a:spcPts val="5673"/>
              </a:lnSpc>
              <a:buFont typeface="Arial"/>
              <a:buChar char="•"/>
            </a:pPr>
            <a:r>
              <a:rPr lang="en-US" sz="4052" b="1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Bulk recycling options.</a:t>
            </a:r>
          </a:p>
          <a:p>
            <a:pPr marL="874922" lvl="1" indent="-437461" algn="l">
              <a:lnSpc>
                <a:spcPts val="5673"/>
              </a:lnSpc>
              <a:buFont typeface="Arial"/>
              <a:buChar char="•"/>
            </a:pPr>
            <a:r>
              <a:rPr lang="en-US" sz="4052" b="1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Dashboard representing waste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0691" y="7398780"/>
            <a:ext cx="57565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General Features: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2346" y="7465697"/>
            <a:ext cx="13660298" cy="268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9"/>
              </a:lnSpc>
            </a:pPr>
            <a:endParaRPr/>
          </a:p>
          <a:p>
            <a:pPr marL="831178" lvl="1" indent="-415589" algn="l">
              <a:lnSpc>
                <a:spcPts val="5389"/>
              </a:lnSpc>
              <a:buFont typeface="Arial"/>
              <a:buChar char="•"/>
            </a:pPr>
            <a:r>
              <a:rPr lang="en-US" sz="3849" b="1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Location-based pickup services .</a:t>
            </a:r>
          </a:p>
          <a:p>
            <a:pPr marL="831178" lvl="1" indent="-415589" algn="l">
              <a:lnSpc>
                <a:spcPts val="5389"/>
              </a:lnSpc>
              <a:buFont typeface="Arial"/>
              <a:buChar char="•"/>
            </a:pPr>
            <a:r>
              <a:rPr lang="en-US" sz="3849" b="1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Simple, intuitive user interface for all users.</a:t>
            </a:r>
          </a:p>
          <a:p>
            <a:pPr algn="ctr">
              <a:lnSpc>
                <a:spcPts val="5389"/>
              </a:lnSpc>
            </a:pPr>
            <a:endParaRPr lang="en-US" sz="3849" b="1">
              <a:solidFill>
                <a:srgbClr val="000000"/>
              </a:solidFill>
              <a:latin typeface="Playpen Sans Bold"/>
              <a:ea typeface="Playpen Sans Bold"/>
              <a:cs typeface="Playpen Sans Bold"/>
              <a:sym typeface="Play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33052" y="617220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93030" y="159703"/>
            <a:ext cx="1056069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Market and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9541" y="6277610"/>
            <a:ext cx="13341697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Reduce landfill waste and promote responsible recycling.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Empower communities to adopt sustainable practices.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Drive environmental awareness and education.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Generate Jobs Opportunity</a:t>
            </a:r>
          </a:p>
          <a:p>
            <a:pPr algn="ctr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Playpen Sans Bold"/>
              <a:ea typeface="Playpen Sans Bold"/>
              <a:cs typeface="Playpen Sans Bold"/>
              <a:sym typeface="Play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717622"/>
            <a:ext cx="470520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Target Market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968" y="3142119"/>
            <a:ext cx="15699461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dirty="0"/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Individuals: Residents looking for convenient recycling solutions.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Businesses: Companies seeking sustainability initiatives.</a:t>
            </a:r>
          </a:p>
          <a:p>
            <a:pPr algn="ctr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Playpen Sans Bold"/>
              <a:ea typeface="Playpen Sans Bold"/>
              <a:cs typeface="Playpen Sans Bold"/>
              <a:sym typeface="Play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0968" y="5823407"/>
            <a:ext cx="4776564" cy="858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00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Impact Goals: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38071" y="3054340"/>
            <a:ext cx="8486349" cy="5034598"/>
          </a:xfrm>
          <a:custGeom>
            <a:avLst/>
            <a:gdLst/>
            <a:ahLst/>
            <a:cxnLst/>
            <a:rect l="l" t="t" r="r" b="b"/>
            <a:pathLst>
              <a:path w="8486349" h="5034598">
                <a:moveTo>
                  <a:pt x="0" y="0"/>
                </a:moveTo>
                <a:lnTo>
                  <a:pt x="8486349" y="0"/>
                </a:lnTo>
                <a:lnTo>
                  <a:pt x="8486349" y="5034598"/>
                </a:lnTo>
                <a:lnTo>
                  <a:pt x="0" y="5034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58267" y="-171450"/>
            <a:ext cx="8615362" cy="150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u="sng" dirty="0">
                <a:solidFill>
                  <a:srgbClr val="3F3E4A"/>
                </a:solidFill>
                <a:latin typeface="Fredoka"/>
                <a:ea typeface="Fredoka"/>
                <a:cs typeface="Fredoka"/>
                <a:sym typeface="Fredoka"/>
              </a:rPr>
              <a:t>Business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9233" y="1299844"/>
            <a:ext cx="57380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3F3E4A"/>
                </a:solidFill>
                <a:latin typeface="Fredoka"/>
                <a:ea typeface="Fredoka"/>
                <a:cs typeface="Fredoka"/>
                <a:sym typeface="Fredoka"/>
              </a:rPr>
              <a:t>Revenue Streams: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70737" y="2607412"/>
            <a:ext cx="9120667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 dirty="0">
                <a:solidFill>
                  <a:srgbClr val="3F3E4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Service fees for on-demand scrap collection and pickups.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 dirty="0">
                <a:solidFill>
                  <a:srgbClr val="3F3E4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Subscription plans for businesses managing large-scale recycling operations.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 dirty="0">
                <a:solidFill>
                  <a:srgbClr val="3F3E4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Advertising and sponsorship opportunities with eco-conscious brands.</a:t>
            </a:r>
          </a:p>
          <a:p>
            <a:pPr algn="ctr">
              <a:lnSpc>
                <a:spcPts val="4759"/>
              </a:lnSpc>
            </a:pPr>
            <a:endParaRPr lang="en-US" sz="3399" b="1" dirty="0">
              <a:solidFill>
                <a:srgbClr val="3F3E4A"/>
              </a:solidFill>
              <a:latin typeface="Playpen Sans Bold"/>
              <a:ea typeface="Playpen Sans Bold"/>
              <a:cs typeface="Playpen Sans Bold"/>
              <a:sym typeface="Play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143000" y="7597766"/>
            <a:ext cx="9450495" cy="846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algn="ctr">
              <a:lnSpc>
                <a:spcPts val="7279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  <a:r>
              <a:rPr lang="en-US" sz="480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Collaboration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600" y="8509411"/>
            <a:ext cx="10542027" cy="119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Building a scalable, impactful recycling        ecosystem with key partners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37935" y="3269241"/>
            <a:ext cx="5447750" cy="5370147"/>
          </a:xfrm>
          <a:custGeom>
            <a:avLst/>
            <a:gdLst/>
            <a:ahLst/>
            <a:cxnLst/>
            <a:rect l="l" t="t" r="r" b="b"/>
            <a:pathLst>
              <a:path w="5447750" h="5370147">
                <a:moveTo>
                  <a:pt x="0" y="0"/>
                </a:moveTo>
                <a:lnTo>
                  <a:pt x="5447750" y="0"/>
                </a:lnTo>
                <a:lnTo>
                  <a:pt x="5447750" y="5370146"/>
                </a:lnTo>
                <a:lnTo>
                  <a:pt x="0" y="5370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9240" y="3269241"/>
            <a:ext cx="7180060" cy="5166604"/>
          </a:xfrm>
          <a:custGeom>
            <a:avLst/>
            <a:gdLst/>
            <a:ahLst/>
            <a:cxnLst/>
            <a:rect l="l" t="t" r="r" b="b"/>
            <a:pathLst>
              <a:path w="7180060" h="5166604">
                <a:moveTo>
                  <a:pt x="0" y="0"/>
                </a:moveTo>
                <a:lnTo>
                  <a:pt x="7180060" y="0"/>
                </a:lnTo>
                <a:lnTo>
                  <a:pt x="7180060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28008" y="159703"/>
            <a:ext cx="10631984" cy="317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u="sng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Technologies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232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Canva Sans Bold</vt:lpstr>
      <vt:lpstr>Calibri</vt:lpstr>
      <vt:lpstr>Gagalin</vt:lpstr>
      <vt:lpstr>Canva Sans</vt:lpstr>
      <vt:lpstr>Fredoka</vt:lpstr>
      <vt:lpstr>Playpen Sans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Turquoise Recycling Process Presentation</dc:title>
  <dc:creator>NAVNEET</dc:creator>
  <cp:lastModifiedBy>NAVNEET MALLICK</cp:lastModifiedBy>
  <cp:revision>2</cp:revision>
  <dcterms:created xsi:type="dcterms:W3CDTF">2006-08-16T00:00:00Z</dcterms:created>
  <dcterms:modified xsi:type="dcterms:W3CDTF">2025-01-25T23:53:30Z</dcterms:modified>
  <dc:identifier>DAGdM983EJk</dc:identifier>
</cp:coreProperties>
</file>