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B1DAEA-C40F-496A-B20A-988C3B03D5BC}" type="datetimeFigureOut">
              <a:rPr lang="en-IN" smtClean="0"/>
              <a:t>17-10-2019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D4457-579D-458F-9775-CF9EB9CD1585}" type="slidenum">
              <a:rPr lang="en-IN" smtClean="0"/>
              <a:t>‹#›</a:t>
            </a:fld>
            <a:endParaRPr lang="en-IN"/>
          </a:p>
        </p:txBody>
      </p:sp>
    </p:spTree>
    <p:extLst>
      <p:ext uri="{BB962C8B-B14F-4D97-AF65-F5344CB8AC3E}">
        <p14:creationId xmlns:p14="http://schemas.microsoft.com/office/powerpoint/2010/main" val="174255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6910F8-96E5-4016-9260-047CB7F18AD2}"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F05D84A-F696-43F9-B115-EB897B8E2B4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910F8-96E5-4016-9260-047CB7F18AD2}"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5D84A-F696-43F9-B115-EB897B8E2B4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910F8-96E5-4016-9260-047CB7F18AD2}"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5D84A-F696-43F9-B115-EB897B8E2B4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6910F8-96E5-4016-9260-047CB7F18AD2}"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5D84A-F696-43F9-B115-EB897B8E2B4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86910F8-96E5-4016-9260-047CB7F18AD2}" type="datetimeFigureOut">
              <a:rPr lang="en-IN" smtClean="0"/>
              <a:t>17-10-2019</a:t>
            </a:fld>
            <a:endParaRPr lang="en-IN"/>
          </a:p>
        </p:txBody>
      </p:sp>
      <p:sp>
        <p:nvSpPr>
          <p:cNvPr id="8" name="Slide Number Placeholder 7"/>
          <p:cNvSpPr>
            <a:spLocks noGrp="1"/>
          </p:cNvSpPr>
          <p:nvPr>
            <p:ph type="sldNum" sz="quarter" idx="11"/>
          </p:nvPr>
        </p:nvSpPr>
        <p:spPr/>
        <p:txBody>
          <a:bodyPr/>
          <a:lstStyle/>
          <a:p>
            <a:fld id="{9F05D84A-F696-43F9-B115-EB897B8E2B48}"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6910F8-96E5-4016-9260-047CB7F18AD2}"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05D84A-F696-43F9-B115-EB897B8E2B4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6910F8-96E5-4016-9260-047CB7F18AD2}" type="datetimeFigureOut">
              <a:rPr lang="en-IN" smtClean="0"/>
              <a:t>17-10-2019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05D84A-F696-43F9-B115-EB897B8E2B4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6910F8-96E5-4016-9260-047CB7F18AD2}"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05D84A-F696-43F9-B115-EB897B8E2B4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910F8-96E5-4016-9260-047CB7F18AD2}" type="datetimeFigureOut">
              <a:rPr lang="en-IN" smtClean="0"/>
              <a:t>17-10-2019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05D84A-F696-43F9-B115-EB897B8E2B4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910F8-96E5-4016-9260-047CB7F18AD2}"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05D84A-F696-43F9-B115-EB897B8E2B48}"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910F8-96E5-4016-9260-047CB7F18AD2}"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F05D84A-F696-43F9-B115-EB897B8E2B48}"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86910F8-96E5-4016-9260-047CB7F18AD2}" type="datetimeFigureOut">
              <a:rPr lang="en-IN" smtClean="0"/>
              <a:t>17-10-2019</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9F05D84A-F696-43F9-B115-EB897B8E2B48}"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Data analytics with python</a:t>
            </a:r>
            <a:endParaRPr lang="en-IN" dirty="0"/>
          </a:p>
        </p:txBody>
      </p:sp>
      <p:sp>
        <p:nvSpPr>
          <p:cNvPr id="11" name="Content Placeholder 10"/>
          <p:cNvSpPr>
            <a:spLocks noGrp="1"/>
          </p:cNvSpPr>
          <p:nvPr>
            <p:ph idx="1"/>
          </p:nvPr>
        </p:nvSpPr>
        <p:spPr>
          <a:xfrm>
            <a:off x="457200" y="2276872"/>
            <a:ext cx="7620000" cy="3849291"/>
          </a:xfrm>
        </p:spPr>
        <p:txBody>
          <a:bodyPr/>
          <a:lstStyle/>
          <a:p>
            <a:r>
              <a:rPr lang="en-US" dirty="0" smtClean="0"/>
              <a:t>Name : </a:t>
            </a:r>
            <a:r>
              <a:rPr lang="en-US" dirty="0" err="1" smtClean="0"/>
              <a:t>Karthikeya</a:t>
            </a:r>
            <a:r>
              <a:rPr lang="en-US" dirty="0" smtClean="0"/>
              <a:t> K</a:t>
            </a:r>
          </a:p>
          <a:p>
            <a:r>
              <a:rPr lang="en-US" dirty="0" smtClean="0"/>
              <a:t>Designation : Software Engineer at Tech Mahindra Ltd</a:t>
            </a:r>
          </a:p>
          <a:p>
            <a:r>
              <a:rPr lang="en-US" dirty="0" smtClean="0"/>
              <a:t>Current location : Electronic city, Bengaluru</a:t>
            </a:r>
          </a:p>
          <a:p>
            <a:endParaRPr lang="en-US" dirty="0"/>
          </a:p>
          <a:p>
            <a:r>
              <a:rPr lang="en-US" dirty="0" smtClean="0"/>
              <a:t>Domain : Social Media</a:t>
            </a:r>
          </a:p>
          <a:p>
            <a:r>
              <a:rPr lang="en-US" dirty="0" smtClean="0"/>
              <a:t>Project : Facebook Data</a:t>
            </a:r>
            <a:endParaRPr lang="en-IN" dirty="0"/>
          </a:p>
        </p:txBody>
      </p:sp>
    </p:spTree>
    <p:extLst>
      <p:ext uri="{BB962C8B-B14F-4D97-AF65-F5344CB8AC3E}">
        <p14:creationId xmlns:p14="http://schemas.microsoft.com/office/powerpoint/2010/main" val="1640408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260648"/>
            <a:ext cx="7620000" cy="6120680"/>
          </a:xfrm>
        </p:spPr>
        <p:txBody>
          <a:bodyPr/>
          <a:lstStyle/>
          <a:p>
            <a:r>
              <a:rPr lang="en-US" dirty="0" smtClean="0"/>
              <a:t>Continued . . .</a:t>
            </a:r>
          </a:p>
          <a:p>
            <a:endParaRPr lang="en-US" dirty="0" smtClean="0"/>
          </a:p>
          <a:p>
            <a:r>
              <a:rPr lang="en-US" b="0" dirty="0" smtClean="0"/>
              <a:t>Since gender column contains the categorical data (not numerical) we will be using the mode of the gender column to fill the missing values in it.</a:t>
            </a:r>
          </a:p>
          <a:p>
            <a:endParaRPr lang="en-US" b="0" dirty="0"/>
          </a:p>
          <a:p>
            <a:r>
              <a:rPr lang="en-US" b="0" dirty="0" smtClean="0"/>
              <a:t>If we observe carefully we can see that in the tenure column the difference between the min and 25% &amp; difference b/w the max and 75% is drastic.</a:t>
            </a:r>
          </a:p>
          <a:p>
            <a:endParaRPr lang="en-US" b="0" dirty="0"/>
          </a:p>
          <a:p>
            <a:r>
              <a:rPr lang="en-US" b="0" dirty="0" smtClean="0"/>
              <a:t>In tenure column the standard deviation is high compared to mean. This indicates that the mean is drawn towards the outliers and it’s not a normal distribution. </a:t>
            </a:r>
          </a:p>
          <a:p>
            <a:r>
              <a:rPr lang="en-US" b="0" dirty="0" smtClean="0"/>
              <a:t>Hence we fill its missing values with median instead of mean.</a:t>
            </a:r>
            <a:endParaRPr lang="en-US" b="0" dirty="0"/>
          </a:p>
        </p:txBody>
      </p:sp>
    </p:spTree>
    <p:extLst>
      <p:ext uri="{BB962C8B-B14F-4D97-AF65-F5344CB8AC3E}">
        <p14:creationId xmlns:p14="http://schemas.microsoft.com/office/powerpoint/2010/main" val="2762974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5865515"/>
          </a:xfrm>
        </p:spPr>
        <p:txBody>
          <a:bodyPr>
            <a:normAutofit/>
          </a:bodyPr>
          <a:lstStyle/>
          <a:p>
            <a:r>
              <a:rPr lang="en-US" sz="3200" dirty="0" smtClean="0"/>
              <a:t>Detect the outliers : </a:t>
            </a:r>
          </a:p>
          <a:p>
            <a:endParaRPr lang="en-US" b="0" dirty="0" smtClean="0"/>
          </a:p>
          <a:p>
            <a:r>
              <a:rPr lang="en-US" b="0" dirty="0" smtClean="0"/>
              <a:t>Outliers can be detected with the help of box plots. Its evident that outliers are present in many columns in our data frame.</a:t>
            </a:r>
          </a:p>
          <a:p>
            <a:r>
              <a:rPr lang="en-US" b="0" dirty="0" err="1" smtClean="0"/>
              <a:t>Eg</a:t>
            </a:r>
            <a:r>
              <a:rPr lang="en-US" b="0" dirty="0" smtClean="0"/>
              <a:t> :</a:t>
            </a:r>
          </a:p>
          <a:p>
            <a:r>
              <a:rPr lang="en-US" b="0" dirty="0" err="1"/>
              <a:t>sns.boxplot</a:t>
            </a:r>
            <a:r>
              <a:rPr lang="en-US" b="0" dirty="0"/>
              <a:t>(x='age', data=</a:t>
            </a:r>
            <a:r>
              <a:rPr lang="en-US" b="0" dirty="0" err="1"/>
              <a:t>facebook_df</a:t>
            </a:r>
            <a:r>
              <a:rPr lang="en-US" b="0" dirty="0" smtClean="0"/>
              <a:t>)</a:t>
            </a:r>
          </a:p>
          <a:p>
            <a:endParaRPr lang="en-US" b="0" dirty="0"/>
          </a:p>
          <a:p>
            <a:endParaRPr lang="en-US" sz="3200" dirty="0" smtClean="0"/>
          </a:p>
          <a:p>
            <a:endParaRPr lang="en-IN" sz="3200" dirty="0"/>
          </a:p>
        </p:txBody>
      </p:sp>
      <p:pic>
        <p:nvPicPr>
          <p:cNvPr id="2" name="Picture 1"/>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68333" y="2996952"/>
            <a:ext cx="7255995" cy="3672408"/>
          </a:xfrm>
          <a:prstGeom prst="rect">
            <a:avLst/>
          </a:prstGeom>
        </p:spPr>
      </p:pic>
    </p:spTree>
    <p:extLst>
      <p:ext uri="{BB962C8B-B14F-4D97-AF65-F5344CB8AC3E}">
        <p14:creationId xmlns:p14="http://schemas.microsoft.com/office/powerpoint/2010/main" val="3021108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7620000" cy="5001419"/>
          </a:xfrm>
        </p:spPr>
        <p:txBody>
          <a:bodyPr/>
          <a:lstStyle/>
          <a:p>
            <a:endParaRPr lang="en-US" b="0" dirty="0" smtClean="0"/>
          </a:p>
          <a:p>
            <a:r>
              <a:rPr lang="en-US" dirty="0" err="1" smtClean="0"/>
              <a:t>Zscore</a:t>
            </a:r>
            <a:r>
              <a:rPr lang="en-US" dirty="0" smtClean="0"/>
              <a:t> to eliminate outliers :</a:t>
            </a:r>
          </a:p>
          <a:p>
            <a:endParaRPr lang="en-US" b="0" dirty="0"/>
          </a:p>
          <a:p>
            <a:r>
              <a:rPr lang="en-US" b="0" dirty="0" smtClean="0"/>
              <a:t>In </a:t>
            </a:r>
            <a:r>
              <a:rPr lang="en-US" b="0" dirty="0"/>
              <a:t>our example we use the tenure and the age column to find the outliers. Our method to find the outliers here will be the “</a:t>
            </a:r>
            <a:r>
              <a:rPr lang="en-US" b="0" dirty="0" err="1"/>
              <a:t>zscore</a:t>
            </a:r>
            <a:r>
              <a:rPr lang="en-US" b="0" dirty="0"/>
              <a:t>” method.</a:t>
            </a:r>
          </a:p>
          <a:p>
            <a:r>
              <a:rPr lang="en-US" b="0" dirty="0"/>
              <a:t>First we detect the </a:t>
            </a:r>
            <a:r>
              <a:rPr lang="en-US" b="0" dirty="0" err="1"/>
              <a:t>zscore</a:t>
            </a:r>
            <a:r>
              <a:rPr lang="en-US" b="0" dirty="0"/>
              <a:t> of these columns and keep the threshold as 3.</a:t>
            </a:r>
          </a:p>
          <a:p>
            <a:r>
              <a:rPr lang="en-US" b="0" dirty="0"/>
              <a:t>So in our case if the </a:t>
            </a:r>
            <a:r>
              <a:rPr lang="en-US" b="0" dirty="0" err="1"/>
              <a:t>zscore</a:t>
            </a:r>
            <a:r>
              <a:rPr lang="en-US" b="0" dirty="0"/>
              <a:t> &gt; 3  we  drop such values from the data frame.</a:t>
            </a:r>
          </a:p>
          <a:p>
            <a:r>
              <a:rPr lang="en-US" b="0" dirty="0"/>
              <a:t>Hence in this way we drop some of the outliers in the data to make it more of a normal distribution.</a:t>
            </a:r>
          </a:p>
          <a:p>
            <a:endParaRPr lang="en-IN" dirty="0"/>
          </a:p>
        </p:txBody>
      </p:sp>
    </p:spTree>
    <p:extLst>
      <p:ext uri="{BB962C8B-B14F-4D97-AF65-F5344CB8AC3E}">
        <p14:creationId xmlns:p14="http://schemas.microsoft.com/office/powerpoint/2010/main" val="2384805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7620000" cy="5145435"/>
          </a:xfrm>
        </p:spPr>
        <p:txBody>
          <a:bodyPr/>
          <a:lstStyle/>
          <a:p>
            <a:r>
              <a:rPr lang="en-US" sz="3200" dirty="0" smtClean="0"/>
              <a:t>Data transformation :</a:t>
            </a:r>
          </a:p>
          <a:p>
            <a:endParaRPr lang="en-IN" sz="3200" dirty="0" smtClean="0"/>
          </a:p>
          <a:p>
            <a:r>
              <a:rPr lang="en-US" b="0" dirty="0" smtClean="0"/>
              <a:t>We can convert the categorical gender column into numerical data for easy analysis.</a:t>
            </a:r>
          </a:p>
          <a:p>
            <a:r>
              <a:rPr lang="en-US" b="0" dirty="0" err="1" smtClean="0"/>
              <a:t>Eg</a:t>
            </a:r>
            <a:r>
              <a:rPr lang="en-US" b="0" dirty="0" smtClean="0"/>
              <a:t> : convert male as 1 and female  as 0.</a:t>
            </a:r>
          </a:p>
          <a:p>
            <a:endParaRPr lang="en-US" b="0" dirty="0" smtClean="0"/>
          </a:p>
          <a:p>
            <a:r>
              <a:rPr lang="en-US" b="0" dirty="0" smtClean="0"/>
              <a:t>We can also create a new column. We will create a </a:t>
            </a:r>
            <a:r>
              <a:rPr lang="en-US" b="0" dirty="0"/>
              <a:t>new column named </a:t>
            </a:r>
            <a:r>
              <a:rPr lang="en-US" b="0" dirty="0" err="1" smtClean="0"/>
              <a:t>Facebook_Usertype</a:t>
            </a:r>
            <a:r>
              <a:rPr lang="en-US" b="0" dirty="0" smtClean="0"/>
              <a:t> for easy categorization of the gender column.</a:t>
            </a:r>
          </a:p>
          <a:p>
            <a:r>
              <a:rPr lang="en-US" b="0" dirty="0" err="1" smtClean="0"/>
              <a:t>Eg</a:t>
            </a:r>
            <a:r>
              <a:rPr lang="en-US" b="0" dirty="0" smtClean="0"/>
              <a:t> : If age &lt; 20 we call them “Teenager” else male or female.</a:t>
            </a:r>
          </a:p>
          <a:p>
            <a:endParaRPr lang="en-US" b="0" dirty="0" smtClean="0"/>
          </a:p>
        </p:txBody>
      </p:sp>
    </p:spTree>
    <p:extLst>
      <p:ext uri="{BB962C8B-B14F-4D97-AF65-F5344CB8AC3E}">
        <p14:creationId xmlns:p14="http://schemas.microsoft.com/office/powerpoint/2010/main" val="1684071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smtClean="0"/>
              <a:t>Feature Engineering : </a:t>
            </a:r>
          </a:p>
          <a:p>
            <a:endParaRPr lang="en-US" dirty="0"/>
          </a:p>
          <a:p>
            <a:r>
              <a:rPr lang="en-US" b="0" dirty="0" smtClean="0"/>
              <a:t>We usually convert categorical data to numerical data for easy statistical analysis and to create models using machine learning.</a:t>
            </a:r>
          </a:p>
          <a:p>
            <a:endParaRPr lang="en-US" b="0" dirty="0"/>
          </a:p>
          <a:p>
            <a:r>
              <a:rPr lang="en-US" b="0" dirty="0" smtClean="0"/>
              <a:t>Hence we convert </a:t>
            </a:r>
            <a:r>
              <a:rPr lang="en-US" b="0" dirty="0" err="1"/>
              <a:t>Facebook_Usertype</a:t>
            </a:r>
            <a:r>
              <a:rPr lang="en-US" b="0" dirty="0"/>
              <a:t> </a:t>
            </a:r>
            <a:r>
              <a:rPr lang="en-US" b="0" dirty="0" smtClean="0"/>
              <a:t>column to numerical values . </a:t>
            </a:r>
          </a:p>
          <a:p>
            <a:r>
              <a:rPr lang="en-US" b="0" dirty="0" err="1" smtClean="0"/>
              <a:t>Eg</a:t>
            </a:r>
            <a:r>
              <a:rPr lang="en-US" b="0" dirty="0" smtClean="0"/>
              <a:t> : 	Teenager as 2</a:t>
            </a:r>
          </a:p>
          <a:p>
            <a:r>
              <a:rPr lang="en-US" b="0" dirty="0"/>
              <a:t>	</a:t>
            </a:r>
            <a:r>
              <a:rPr lang="en-US" b="0" dirty="0" smtClean="0"/>
              <a:t>Male as 1</a:t>
            </a:r>
          </a:p>
          <a:p>
            <a:r>
              <a:rPr lang="en-US" b="0"/>
              <a:t>	</a:t>
            </a:r>
            <a:r>
              <a:rPr lang="en-US" b="0" smtClean="0"/>
              <a:t>Female as 0</a:t>
            </a:r>
            <a:endParaRPr lang="en-IN" b="0" dirty="0"/>
          </a:p>
        </p:txBody>
      </p:sp>
    </p:spTree>
    <p:extLst>
      <p:ext uri="{BB962C8B-B14F-4D97-AF65-F5344CB8AC3E}">
        <p14:creationId xmlns:p14="http://schemas.microsoft.com/office/powerpoint/2010/main" val="3272714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757"/>
            <a:ext cx="5791200" cy="687606"/>
          </a:xfrm>
        </p:spPr>
        <p:txBody>
          <a:bodyPr/>
          <a:lstStyle/>
          <a:p>
            <a:r>
              <a:rPr lang="en-US" dirty="0" smtClean="0"/>
              <a:t>Data visualization</a:t>
            </a:r>
            <a:endParaRPr lang="en-IN" dirty="0"/>
          </a:p>
        </p:txBody>
      </p:sp>
      <p:sp>
        <p:nvSpPr>
          <p:cNvPr id="3" name="Content Placeholder 2"/>
          <p:cNvSpPr>
            <a:spLocks noGrp="1"/>
          </p:cNvSpPr>
          <p:nvPr>
            <p:ph idx="1"/>
          </p:nvPr>
        </p:nvSpPr>
        <p:spPr>
          <a:xfrm>
            <a:off x="334318" y="656692"/>
            <a:ext cx="8352928" cy="5688632"/>
          </a:xfrm>
        </p:spPr>
        <p:txBody>
          <a:bodyPr/>
          <a:lstStyle/>
          <a:p>
            <a:r>
              <a:rPr lang="en-US" sz="3200" dirty="0" smtClean="0"/>
              <a:t>Factor plot :</a:t>
            </a:r>
          </a:p>
          <a:p>
            <a:r>
              <a:rPr lang="en-US" b="0" dirty="0" smtClean="0"/>
              <a:t>To </a:t>
            </a:r>
            <a:r>
              <a:rPr lang="en-US" b="0" dirty="0" err="1" smtClean="0"/>
              <a:t>analyse</a:t>
            </a:r>
            <a:r>
              <a:rPr lang="en-US" b="0" dirty="0"/>
              <a:t> the </a:t>
            </a:r>
            <a:r>
              <a:rPr lang="en-US" b="0" dirty="0" err="1" smtClean="0"/>
              <a:t>Facebook_Usertype</a:t>
            </a:r>
            <a:r>
              <a:rPr lang="en-US" b="0" dirty="0" smtClean="0"/>
              <a:t> column. </a:t>
            </a:r>
            <a:r>
              <a:rPr lang="en-US" b="0" dirty="0" err="1" smtClean="0"/>
              <a:t>i.e</a:t>
            </a:r>
            <a:r>
              <a:rPr lang="en-US" b="0" dirty="0" smtClean="0"/>
              <a:t> the different types of </a:t>
            </a:r>
            <a:r>
              <a:rPr lang="en-US" b="0" dirty="0" err="1" smtClean="0"/>
              <a:t>facebook</a:t>
            </a:r>
            <a:r>
              <a:rPr lang="en-US" b="0" dirty="0" smtClean="0"/>
              <a:t> users :</a:t>
            </a:r>
          </a:p>
          <a:p>
            <a:r>
              <a:rPr lang="en-US" b="0" dirty="0" err="1" smtClean="0"/>
              <a:t>Eg</a:t>
            </a:r>
            <a:r>
              <a:rPr lang="en-US" b="0" dirty="0" smtClean="0"/>
              <a:t> : (More male </a:t>
            </a:r>
            <a:r>
              <a:rPr lang="en-US" b="0" dirty="0" err="1" smtClean="0"/>
              <a:t>fb</a:t>
            </a:r>
            <a:r>
              <a:rPr lang="en-US" b="0" dirty="0" smtClean="0"/>
              <a:t> users compared to female/teenager)</a:t>
            </a:r>
            <a:endParaRPr lang="en-IN" b="0" dirty="0" smtClean="0"/>
          </a:p>
          <a:p>
            <a:r>
              <a:rPr lang="en-IN" b="0" dirty="0" err="1" smtClean="0"/>
              <a:t>factor_visual</a:t>
            </a:r>
            <a:r>
              <a:rPr lang="en-IN" b="0" dirty="0" smtClean="0"/>
              <a:t> </a:t>
            </a:r>
            <a:r>
              <a:rPr lang="en-IN" b="0" dirty="0"/>
              <a:t>= </a:t>
            </a:r>
            <a:r>
              <a:rPr lang="en-IN" b="0" dirty="0" err="1"/>
              <a:t>sns.factorplot</a:t>
            </a:r>
            <a:r>
              <a:rPr lang="en-IN" b="0" dirty="0"/>
              <a:t>(x='</a:t>
            </a:r>
            <a:r>
              <a:rPr lang="en-IN" b="0" dirty="0" err="1"/>
              <a:t>Facebook_Usertype</a:t>
            </a:r>
            <a:r>
              <a:rPr lang="en-IN" b="0" dirty="0"/>
              <a:t>', data=</a:t>
            </a:r>
            <a:r>
              <a:rPr lang="en-IN" b="0" dirty="0" err="1"/>
              <a:t>facebook_df</a:t>
            </a:r>
            <a:r>
              <a:rPr lang="en-IN" b="0" dirty="0"/>
              <a:t>, kind='count', size=8, </a:t>
            </a:r>
            <a:r>
              <a:rPr lang="en-IN" b="0" dirty="0" smtClean="0"/>
              <a:t>aspect=2.0)</a:t>
            </a:r>
          </a:p>
          <a:p>
            <a:endParaRPr lang="en-US" b="0" dirty="0" smtClean="0"/>
          </a:p>
        </p:txBody>
      </p:sp>
      <p:pic>
        <p:nvPicPr>
          <p:cNvPr id="4" name="Picture 3"/>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179512" y="3140968"/>
            <a:ext cx="8660793" cy="3528392"/>
          </a:xfrm>
          <a:prstGeom prst="rect">
            <a:avLst/>
          </a:prstGeom>
        </p:spPr>
      </p:pic>
    </p:spTree>
    <p:extLst>
      <p:ext uri="{BB962C8B-B14F-4D97-AF65-F5344CB8AC3E}">
        <p14:creationId xmlns:p14="http://schemas.microsoft.com/office/powerpoint/2010/main" val="787312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640000" cy="5937523"/>
          </a:xfrm>
        </p:spPr>
        <p:txBody>
          <a:bodyPr/>
          <a:lstStyle/>
          <a:p>
            <a:r>
              <a:rPr lang="en-US" sz="3200" dirty="0" smtClean="0"/>
              <a:t>Scatter plot :</a:t>
            </a:r>
          </a:p>
          <a:p>
            <a:r>
              <a:rPr lang="en-US" b="0" dirty="0" smtClean="0"/>
              <a:t>Lets try to find the relationship b/w the date of birth of a person </a:t>
            </a:r>
            <a:r>
              <a:rPr lang="en-US" b="0" dirty="0" err="1" smtClean="0"/>
              <a:t>vs</a:t>
            </a:r>
            <a:r>
              <a:rPr lang="en-US" b="0" dirty="0" smtClean="0"/>
              <a:t> the number of friends he/she has.</a:t>
            </a:r>
          </a:p>
          <a:p>
            <a:r>
              <a:rPr lang="en-US" b="0" dirty="0" err="1" smtClean="0"/>
              <a:t>Eg</a:t>
            </a:r>
            <a:r>
              <a:rPr lang="en-US" b="0" dirty="0" smtClean="0"/>
              <a:t>:</a:t>
            </a:r>
          </a:p>
          <a:p>
            <a:r>
              <a:rPr lang="en-IN" b="0" dirty="0" err="1"/>
              <a:t>plt.scatter</a:t>
            </a:r>
            <a:r>
              <a:rPr lang="en-IN" b="0" dirty="0"/>
              <a:t>(</a:t>
            </a:r>
            <a:r>
              <a:rPr lang="en-IN" b="0" dirty="0" err="1"/>
              <a:t>facebook_df</a:t>
            </a:r>
            <a:r>
              <a:rPr lang="en-IN" b="0" dirty="0"/>
              <a:t>['</a:t>
            </a:r>
            <a:r>
              <a:rPr lang="en-IN" b="0" dirty="0" err="1"/>
              <a:t>dob_year</a:t>
            </a:r>
            <a:r>
              <a:rPr lang="en-IN" b="0" dirty="0"/>
              <a:t>'], </a:t>
            </a:r>
            <a:r>
              <a:rPr lang="en-IN" b="0" dirty="0" err="1"/>
              <a:t>facebook_df</a:t>
            </a:r>
            <a:r>
              <a:rPr lang="en-IN" b="0" dirty="0"/>
              <a:t>['</a:t>
            </a:r>
            <a:r>
              <a:rPr lang="en-IN" b="0" dirty="0" err="1"/>
              <a:t>friend_count</a:t>
            </a:r>
            <a:r>
              <a:rPr lang="en-IN" b="0" dirty="0"/>
              <a:t>'] </a:t>
            </a:r>
            <a:r>
              <a:rPr lang="en-IN" b="0" dirty="0" smtClean="0"/>
              <a:t>)</a:t>
            </a:r>
          </a:p>
          <a:p>
            <a:endParaRPr lang="en-US" b="0" dirty="0"/>
          </a:p>
          <a:p>
            <a:endParaRPr lang="en-US" b="0" dirty="0" smtClean="0"/>
          </a:p>
          <a:p>
            <a:endParaRPr lang="en-US" b="0" dirty="0"/>
          </a:p>
          <a:p>
            <a:endParaRPr lang="en-US" b="0" dirty="0" smtClean="0"/>
          </a:p>
          <a:p>
            <a:endParaRPr lang="en-US" b="0" dirty="0"/>
          </a:p>
          <a:p>
            <a:endParaRPr lang="en-US" b="0" dirty="0" smtClean="0"/>
          </a:p>
          <a:p>
            <a:r>
              <a:rPr lang="en-US" b="0" dirty="0" smtClean="0"/>
              <a:t>DOB analysis : It can be seen that people who are born after 1980 have more friend count in their </a:t>
            </a:r>
            <a:r>
              <a:rPr lang="en-US" b="0" dirty="0" err="1" smtClean="0"/>
              <a:t>facebook</a:t>
            </a:r>
            <a:r>
              <a:rPr lang="en-US" b="0" dirty="0" smtClean="0"/>
              <a:t> profile.</a:t>
            </a:r>
            <a:endParaRPr lang="en-IN" b="0" dirty="0" smtClean="0"/>
          </a:p>
          <a:p>
            <a:endParaRPr lang="en-IN" b="0" dirty="0"/>
          </a:p>
        </p:txBody>
      </p:sp>
      <p:pic>
        <p:nvPicPr>
          <p:cNvPr id="4" name="Picture 3"/>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179512" y="2809295"/>
            <a:ext cx="8640000" cy="1944000"/>
          </a:xfrm>
          <a:prstGeom prst="rect">
            <a:avLst/>
          </a:prstGeom>
        </p:spPr>
      </p:pic>
    </p:spTree>
    <p:extLst>
      <p:ext uri="{BB962C8B-B14F-4D97-AF65-F5344CB8AC3E}">
        <p14:creationId xmlns:p14="http://schemas.microsoft.com/office/powerpoint/2010/main" val="2645479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7620000" cy="6009531"/>
          </a:xfrm>
        </p:spPr>
        <p:txBody>
          <a:bodyPr>
            <a:normAutofit fontScale="92500" lnSpcReduction="10000"/>
          </a:bodyPr>
          <a:lstStyle/>
          <a:p>
            <a:r>
              <a:rPr lang="en-US" sz="3200" dirty="0" smtClean="0"/>
              <a:t>Distribution plot :</a:t>
            </a:r>
          </a:p>
          <a:p>
            <a:r>
              <a:rPr lang="en-US" b="0" dirty="0" err="1" smtClean="0"/>
              <a:t>Eg</a:t>
            </a:r>
            <a:r>
              <a:rPr lang="en-US" b="0" dirty="0" smtClean="0"/>
              <a:t> :</a:t>
            </a:r>
          </a:p>
          <a:p>
            <a:r>
              <a:rPr lang="en-IN" b="0" dirty="0" err="1"/>
              <a:t>sns.distplot</a:t>
            </a:r>
            <a:r>
              <a:rPr lang="en-IN" b="0" dirty="0"/>
              <a:t>(</a:t>
            </a:r>
            <a:r>
              <a:rPr lang="en-IN" b="0" dirty="0" err="1"/>
              <a:t>facebook_df.age.values</a:t>
            </a:r>
            <a:r>
              <a:rPr lang="en-IN" b="0" dirty="0"/>
              <a:t>, bins=10, </a:t>
            </a:r>
            <a:r>
              <a:rPr lang="en-IN" b="0" dirty="0" err="1"/>
              <a:t>kde</a:t>
            </a:r>
            <a:r>
              <a:rPr lang="en-IN" b="0" dirty="0"/>
              <a:t>=False</a:t>
            </a:r>
            <a:r>
              <a:rPr lang="en-IN" b="0" dirty="0" smtClean="0"/>
              <a:t>)</a:t>
            </a:r>
          </a:p>
          <a:p>
            <a:endParaRPr lang="en-US" b="0" dirty="0"/>
          </a:p>
          <a:p>
            <a:endParaRPr lang="en-US" b="0" dirty="0" smtClean="0"/>
          </a:p>
          <a:p>
            <a:endParaRPr lang="en-US" b="0" dirty="0"/>
          </a:p>
          <a:p>
            <a:endParaRPr lang="en-US" b="0" dirty="0" smtClean="0"/>
          </a:p>
          <a:p>
            <a:endParaRPr lang="en-US" b="0" dirty="0"/>
          </a:p>
          <a:p>
            <a:endParaRPr lang="en-US" b="0" dirty="0" smtClean="0"/>
          </a:p>
          <a:p>
            <a:endParaRPr lang="en-US" b="0" dirty="0" smtClean="0"/>
          </a:p>
          <a:p>
            <a:endParaRPr lang="en-US" b="0" dirty="0"/>
          </a:p>
          <a:p>
            <a:endParaRPr lang="en-US" b="0" dirty="0" smtClean="0"/>
          </a:p>
          <a:p>
            <a:r>
              <a:rPr lang="en-US" b="0" dirty="0" smtClean="0"/>
              <a:t>Plot suggests that there are more number of young people who use </a:t>
            </a:r>
            <a:r>
              <a:rPr lang="en-US" b="0" dirty="0" err="1" smtClean="0"/>
              <a:t>fb</a:t>
            </a:r>
            <a:r>
              <a:rPr lang="en-US" b="0" dirty="0" smtClean="0"/>
              <a:t> social media. Older people engage very less with the social media platform.</a:t>
            </a:r>
            <a:endParaRPr lang="en-IN" b="0" dirty="0"/>
          </a:p>
        </p:txBody>
      </p:sp>
      <p:pic>
        <p:nvPicPr>
          <p:cNvPr id="4" name="Picture 3"/>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39552" y="1628800"/>
            <a:ext cx="6696744" cy="3096344"/>
          </a:xfrm>
          <a:prstGeom prst="rect">
            <a:avLst/>
          </a:prstGeom>
        </p:spPr>
      </p:pic>
    </p:spTree>
    <p:extLst>
      <p:ext uri="{BB962C8B-B14F-4D97-AF65-F5344CB8AC3E}">
        <p14:creationId xmlns:p14="http://schemas.microsoft.com/office/powerpoint/2010/main" val="734775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5865515"/>
          </a:xfrm>
        </p:spPr>
        <p:txBody>
          <a:bodyPr/>
          <a:lstStyle/>
          <a:p>
            <a:r>
              <a:rPr lang="en-US" sz="3200" dirty="0" smtClean="0"/>
              <a:t>Joint plot :</a:t>
            </a:r>
          </a:p>
          <a:p>
            <a:r>
              <a:rPr lang="en-US" b="0" dirty="0" err="1" smtClean="0"/>
              <a:t>Eg</a:t>
            </a:r>
            <a:r>
              <a:rPr lang="en-US" b="0" dirty="0" smtClean="0"/>
              <a:t> : Tenure analysis – Bulk of users spend time b/w 0-1000 </a:t>
            </a:r>
            <a:r>
              <a:rPr lang="en-US" b="0" dirty="0" err="1" smtClean="0"/>
              <a:t>mins</a:t>
            </a:r>
            <a:r>
              <a:rPr lang="en-US" b="0" dirty="0" smtClean="0"/>
              <a:t> with the likes being less than 5000.</a:t>
            </a:r>
          </a:p>
          <a:p>
            <a:r>
              <a:rPr lang="en-IN" b="0" dirty="0" err="1" smtClean="0"/>
              <a:t>sns.jointplot</a:t>
            </a:r>
            <a:r>
              <a:rPr lang="en-IN" b="0" dirty="0" smtClean="0"/>
              <a:t>(x</a:t>
            </a:r>
            <a:r>
              <a:rPr lang="en-IN" b="0" dirty="0"/>
              <a:t>='tenure', y='likes', data=</a:t>
            </a:r>
            <a:r>
              <a:rPr lang="en-IN" b="0" dirty="0" err="1"/>
              <a:t>facebook_df</a:t>
            </a:r>
            <a:r>
              <a:rPr lang="en-IN" b="0" dirty="0"/>
              <a:t>, height=12, ratio=2, </a:t>
            </a:r>
            <a:r>
              <a:rPr lang="en-IN" b="0" dirty="0" err="1"/>
              <a:t>color</a:t>
            </a:r>
            <a:r>
              <a:rPr lang="en-IN" b="0" dirty="0"/>
              <a:t>='g</a:t>
            </a:r>
            <a:r>
              <a:rPr lang="en-IN" b="0" dirty="0" smtClean="0"/>
              <a:t>')</a:t>
            </a:r>
          </a:p>
          <a:p>
            <a:endParaRPr lang="en-IN" b="0" dirty="0"/>
          </a:p>
        </p:txBody>
      </p:sp>
      <p:pic>
        <p:nvPicPr>
          <p:cNvPr id="4" name="Picture 3"/>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915816" y="2060848"/>
            <a:ext cx="4680000" cy="4680000"/>
          </a:xfrm>
          <a:prstGeom prst="rect">
            <a:avLst/>
          </a:prstGeom>
        </p:spPr>
      </p:pic>
    </p:spTree>
    <p:extLst>
      <p:ext uri="{BB962C8B-B14F-4D97-AF65-F5344CB8AC3E}">
        <p14:creationId xmlns:p14="http://schemas.microsoft.com/office/powerpoint/2010/main" val="3744189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435280" cy="6669360"/>
          </a:xfrm>
        </p:spPr>
        <p:txBody>
          <a:bodyPr>
            <a:normAutofit lnSpcReduction="10000"/>
          </a:bodyPr>
          <a:lstStyle/>
          <a:p>
            <a:r>
              <a:rPr lang="en-US" b="0" dirty="0" smtClean="0"/>
              <a:t>Friend count analysis :</a:t>
            </a:r>
          </a:p>
          <a:p>
            <a:endParaRPr lang="en-US" b="0" dirty="0" smtClean="0"/>
          </a:p>
          <a:p>
            <a:endParaRPr lang="en-US" b="0" dirty="0"/>
          </a:p>
          <a:p>
            <a:endParaRPr lang="en-US" b="0" dirty="0" smtClean="0"/>
          </a:p>
          <a:p>
            <a:endParaRPr lang="en-US" b="0" dirty="0"/>
          </a:p>
          <a:p>
            <a:endParaRPr lang="en-US" b="0" dirty="0" smtClean="0"/>
          </a:p>
          <a:p>
            <a:endParaRPr lang="en-US" b="0" dirty="0"/>
          </a:p>
          <a:p>
            <a:endParaRPr lang="en-US" b="0" dirty="0" smtClean="0"/>
          </a:p>
          <a:p>
            <a:endParaRPr lang="en-US" b="0" dirty="0"/>
          </a:p>
          <a:p>
            <a:endParaRPr lang="en-US" b="0" dirty="0" smtClean="0"/>
          </a:p>
          <a:p>
            <a:endParaRPr lang="en-US" b="0" dirty="0" smtClean="0"/>
          </a:p>
          <a:p>
            <a:endParaRPr lang="en-US" b="0" dirty="0" smtClean="0"/>
          </a:p>
          <a:p>
            <a:r>
              <a:rPr lang="en-US" b="0" dirty="0" smtClean="0"/>
              <a:t>When friend count is less than 1000 people spend around 500-1000 </a:t>
            </a:r>
            <a:r>
              <a:rPr lang="en-US" b="0" dirty="0" err="1" smtClean="0"/>
              <a:t>mins</a:t>
            </a:r>
            <a:r>
              <a:rPr lang="en-US" b="0" dirty="0" smtClean="0"/>
              <a:t> online. As friend count increases the tenure decreases. This says that </a:t>
            </a:r>
            <a:r>
              <a:rPr lang="en-US" b="0" dirty="0" err="1" smtClean="0"/>
              <a:t>fb</a:t>
            </a:r>
            <a:r>
              <a:rPr lang="en-US" b="0" dirty="0" smtClean="0"/>
              <a:t> usage reaches saturation with increase in friends and the engagement with virtual reality decreases.</a:t>
            </a:r>
            <a:endParaRPr lang="en-US" b="0" dirty="0"/>
          </a:p>
          <a:p>
            <a:endParaRPr lang="en-US" b="0" dirty="0" smtClean="0"/>
          </a:p>
          <a:p>
            <a:endParaRPr lang="en-IN" b="0" dirty="0"/>
          </a:p>
        </p:txBody>
      </p:sp>
      <p:pic>
        <p:nvPicPr>
          <p:cNvPr id="4" name="Picture 3"/>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3131840" y="116632"/>
            <a:ext cx="5040000" cy="5040000"/>
          </a:xfrm>
          <a:prstGeom prst="rect">
            <a:avLst/>
          </a:prstGeom>
        </p:spPr>
      </p:pic>
    </p:spTree>
    <p:extLst>
      <p:ext uri="{BB962C8B-B14F-4D97-AF65-F5344CB8AC3E}">
        <p14:creationId xmlns:p14="http://schemas.microsoft.com/office/powerpoint/2010/main" val="2456155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67544" y="1340768"/>
            <a:ext cx="7620000" cy="4857403"/>
          </a:xfrm>
        </p:spPr>
        <p:txBody>
          <a:bodyPr>
            <a:normAutofit/>
          </a:bodyPr>
          <a:lstStyle/>
          <a:p>
            <a:r>
              <a:rPr lang="en-US" sz="3200" dirty="0" smtClean="0"/>
              <a:t>Introduction :  </a:t>
            </a:r>
          </a:p>
          <a:p>
            <a:endParaRPr lang="en-US" b="0" dirty="0" smtClean="0"/>
          </a:p>
          <a:p>
            <a:r>
              <a:rPr lang="en-US" b="0" dirty="0" smtClean="0"/>
              <a:t>Social media is an interactive platform where information, ideas and data can be created, shared through virtual communities and networks.</a:t>
            </a:r>
          </a:p>
          <a:p>
            <a:endParaRPr lang="en-US" b="0" dirty="0" smtClean="0"/>
          </a:p>
          <a:p>
            <a:r>
              <a:rPr lang="en-US" b="0" dirty="0" smtClean="0"/>
              <a:t>We will try to understand the details of a person through his Facebook profile details and find some relationship between the different attributes.</a:t>
            </a:r>
            <a:endParaRPr lang="en-US" b="0" dirty="0"/>
          </a:p>
          <a:p>
            <a:endParaRPr lang="en-US" b="0" dirty="0" smtClean="0"/>
          </a:p>
        </p:txBody>
      </p:sp>
    </p:spTree>
    <p:extLst>
      <p:ext uri="{BB962C8B-B14F-4D97-AF65-F5344CB8AC3E}">
        <p14:creationId xmlns:p14="http://schemas.microsoft.com/office/powerpoint/2010/main" val="390862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91264" cy="6552728"/>
          </a:xfrm>
        </p:spPr>
        <p:txBody>
          <a:bodyPr/>
          <a:lstStyle/>
          <a:p>
            <a:r>
              <a:rPr lang="en-US" sz="3200" dirty="0" err="1" smtClean="0"/>
              <a:t>Heatmap</a:t>
            </a:r>
            <a:r>
              <a:rPr lang="en-US" sz="3200" dirty="0" smtClean="0"/>
              <a:t> : </a:t>
            </a:r>
            <a:r>
              <a:rPr lang="en-US" b="0" dirty="0" smtClean="0"/>
              <a:t>Visual representation of correlation between columns using </a:t>
            </a:r>
            <a:r>
              <a:rPr lang="en-US" b="0" dirty="0" err="1" smtClean="0"/>
              <a:t>heatmap</a:t>
            </a:r>
            <a:r>
              <a:rPr lang="en-US" b="0" dirty="0" smtClean="0"/>
              <a:t>.</a:t>
            </a:r>
          </a:p>
          <a:p>
            <a:endParaRPr lang="en-US" b="0" dirty="0"/>
          </a:p>
          <a:p>
            <a:endParaRPr lang="en-US" b="0" dirty="0" smtClean="0"/>
          </a:p>
        </p:txBody>
      </p:sp>
      <p:pic>
        <p:nvPicPr>
          <p:cNvPr id="5" name="Picture 4"/>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425968" y="1052736"/>
            <a:ext cx="7920000" cy="5040000"/>
          </a:xfrm>
          <a:prstGeom prst="rect">
            <a:avLst/>
          </a:prstGeom>
        </p:spPr>
      </p:pic>
    </p:spTree>
    <p:extLst>
      <p:ext uri="{BB962C8B-B14F-4D97-AF65-F5344CB8AC3E}">
        <p14:creationId xmlns:p14="http://schemas.microsoft.com/office/powerpoint/2010/main" val="988138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075240" cy="5577483"/>
          </a:xfrm>
        </p:spPr>
        <p:txBody>
          <a:bodyPr/>
          <a:lstStyle/>
          <a:p>
            <a:r>
              <a:rPr lang="en-US" b="0" dirty="0" err="1"/>
              <a:t>Eg</a:t>
            </a:r>
            <a:r>
              <a:rPr lang="en-US" b="0" dirty="0"/>
              <a:t>:</a:t>
            </a:r>
          </a:p>
          <a:p>
            <a:r>
              <a:rPr lang="en-IN" b="0" dirty="0" err="1"/>
              <a:t>sns.heatmap</a:t>
            </a:r>
            <a:r>
              <a:rPr lang="en-IN" b="0" dirty="0"/>
              <a:t>(</a:t>
            </a:r>
            <a:r>
              <a:rPr lang="en-IN" b="0" dirty="0" err="1"/>
              <a:t>facebook_df</a:t>
            </a:r>
            <a:r>
              <a:rPr lang="en-IN" b="0" dirty="0"/>
              <a:t>[['</a:t>
            </a:r>
            <a:r>
              <a:rPr lang="en-IN" b="0" dirty="0" err="1"/>
              <a:t>dob_year</a:t>
            </a:r>
            <a:r>
              <a:rPr lang="en-IN" b="0" dirty="0"/>
              <a:t>', '</a:t>
            </a:r>
            <a:r>
              <a:rPr lang="en-IN" b="0" dirty="0" err="1"/>
              <a:t>FBUserType_num</a:t>
            </a:r>
            <a:r>
              <a:rPr lang="en-IN" b="0" dirty="0"/>
              <a:t>', 'tenure', '</a:t>
            </a:r>
            <a:r>
              <a:rPr lang="en-IN" b="0" dirty="0" err="1"/>
              <a:t>friend_count</a:t>
            </a:r>
            <a:r>
              <a:rPr lang="en-IN" b="0" dirty="0"/>
              <a:t>', '</a:t>
            </a:r>
            <a:r>
              <a:rPr lang="en-IN" b="0" dirty="0" err="1"/>
              <a:t>likes_received</a:t>
            </a:r>
            <a:r>
              <a:rPr lang="en-IN" b="0" dirty="0"/>
              <a:t>']].</a:t>
            </a:r>
            <a:r>
              <a:rPr lang="en-IN" b="0" dirty="0" err="1"/>
              <a:t>corr</a:t>
            </a:r>
            <a:r>
              <a:rPr lang="en-IN" b="0" dirty="0"/>
              <a:t>(), </a:t>
            </a:r>
            <a:r>
              <a:rPr lang="en-IN" b="0" dirty="0" err="1"/>
              <a:t>cmap</a:t>
            </a:r>
            <a:r>
              <a:rPr lang="en-IN" b="0" dirty="0"/>
              <a:t>='</a:t>
            </a:r>
            <a:r>
              <a:rPr lang="en-IN" b="0" dirty="0" err="1"/>
              <a:t>YlGnBu_r</a:t>
            </a:r>
            <a:r>
              <a:rPr lang="en-IN" b="0" dirty="0"/>
              <a:t>', </a:t>
            </a:r>
            <a:r>
              <a:rPr lang="en-IN" b="0" dirty="0" err="1"/>
              <a:t>annot</a:t>
            </a:r>
            <a:r>
              <a:rPr lang="en-IN" b="0" dirty="0"/>
              <a:t>=True)</a:t>
            </a:r>
          </a:p>
          <a:p>
            <a:endParaRPr lang="en-US" b="0" dirty="0" smtClean="0"/>
          </a:p>
          <a:p>
            <a:r>
              <a:rPr lang="en-US" b="0" dirty="0" smtClean="0"/>
              <a:t>Some observations :</a:t>
            </a:r>
          </a:p>
          <a:p>
            <a:endParaRPr lang="en-US" b="0" dirty="0" smtClean="0"/>
          </a:p>
          <a:p>
            <a:pPr marL="342900" indent="-342900">
              <a:buFont typeface="Arial" pitchFamily="34" charset="0"/>
              <a:buChar char="•"/>
            </a:pPr>
            <a:r>
              <a:rPr lang="en-US" b="0" dirty="0" smtClean="0"/>
              <a:t>No. of likes received is positively correlated with the number of friends in a person’s social media account.</a:t>
            </a:r>
          </a:p>
          <a:p>
            <a:pPr marL="342900" indent="-342900">
              <a:buFont typeface="Arial" pitchFamily="34" charset="0"/>
              <a:buChar char="•"/>
            </a:pPr>
            <a:r>
              <a:rPr lang="en-US" b="0" dirty="0" smtClean="0"/>
              <a:t>Tenure is highly negatively correlated with the DOB of a person.</a:t>
            </a:r>
          </a:p>
          <a:p>
            <a:pPr marL="342900" indent="-342900">
              <a:buFont typeface="Arial" pitchFamily="34" charset="0"/>
              <a:buChar char="•"/>
            </a:pPr>
            <a:r>
              <a:rPr lang="en-US" b="0" dirty="0" smtClean="0"/>
              <a:t>User type has negligible effect on the number of likes received by a person.</a:t>
            </a:r>
          </a:p>
          <a:p>
            <a:pPr marL="342900" indent="-342900">
              <a:buFont typeface="Arial" pitchFamily="34" charset="0"/>
              <a:buChar char="•"/>
            </a:pPr>
            <a:endParaRPr lang="en-US" b="0" dirty="0" smtClean="0"/>
          </a:p>
          <a:p>
            <a:endParaRPr lang="en-IN" b="0" dirty="0"/>
          </a:p>
          <a:p>
            <a:endParaRPr lang="en-IN" dirty="0"/>
          </a:p>
        </p:txBody>
      </p:sp>
    </p:spTree>
    <p:extLst>
      <p:ext uri="{BB962C8B-B14F-4D97-AF65-F5344CB8AC3E}">
        <p14:creationId xmlns:p14="http://schemas.microsoft.com/office/powerpoint/2010/main" val="2033051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2718"/>
            <a:ext cx="8712968" cy="1371600"/>
          </a:xfrm>
        </p:spPr>
        <p:txBody>
          <a:bodyPr/>
          <a:lstStyle/>
          <a:p>
            <a:pPr algn="ctr"/>
            <a:r>
              <a:rPr lang="en-US" dirty="0" smtClean="0"/>
              <a:t>THANK YOU </a:t>
            </a:r>
            <a:endParaRPr lang="en-IN" dirty="0"/>
          </a:p>
        </p:txBody>
      </p:sp>
      <p:sp>
        <p:nvSpPr>
          <p:cNvPr id="3" name="Content Placeholder 2"/>
          <p:cNvSpPr>
            <a:spLocks noGrp="1"/>
          </p:cNvSpPr>
          <p:nvPr>
            <p:ph idx="1"/>
          </p:nvPr>
        </p:nvSpPr>
        <p:spPr>
          <a:xfrm>
            <a:off x="457200" y="1752600"/>
            <a:ext cx="8435280" cy="4373563"/>
          </a:xfrm>
        </p:spPr>
        <p:txBody>
          <a:bodyPr/>
          <a:lstStyle/>
          <a:p>
            <a:endParaRPr lang="en-US" dirty="0" smtClean="0"/>
          </a:p>
          <a:p>
            <a:endParaRPr lang="en-US" dirty="0"/>
          </a:p>
          <a:p>
            <a:endParaRPr lang="en-US" dirty="0" smtClean="0"/>
          </a:p>
          <a:p>
            <a:endParaRPr lang="en-US" dirty="0"/>
          </a:p>
          <a:p>
            <a:pPr algn="ctr"/>
            <a:r>
              <a:rPr lang="en-US" sz="3200" dirty="0" smtClean="0"/>
              <a:t>End of slideshow</a:t>
            </a:r>
            <a:endParaRPr lang="en-IN" sz="3200" dirty="0"/>
          </a:p>
        </p:txBody>
      </p:sp>
    </p:spTree>
    <p:extLst>
      <p:ext uri="{BB962C8B-B14F-4D97-AF65-F5344CB8AC3E}">
        <p14:creationId xmlns:p14="http://schemas.microsoft.com/office/powerpoint/2010/main" val="393240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8840"/>
            <a:ext cx="7620000" cy="4137323"/>
          </a:xfrm>
        </p:spPr>
        <p:txBody>
          <a:bodyPr>
            <a:normAutofit/>
          </a:bodyPr>
          <a:lstStyle/>
          <a:p>
            <a:r>
              <a:rPr lang="en-US" sz="3200" dirty="0" smtClean="0"/>
              <a:t>Data set description :  </a:t>
            </a:r>
          </a:p>
          <a:p>
            <a:endParaRPr lang="en-US" sz="3200" dirty="0"/>
          </a:p>
          <a:p>
            <a:r>
              <a:rPr lang="en-US" b="0" dirty="0"/>
              <a:t>Our data set contains collective information about the Facebook social media platform. It has several attributes regarding a person’s  Facebook account like DOB, number of friends, total number of likes, gender of the person etc.</a:t>
            </a:r>
            <a:endParaRPr lang="en-IN" b="0" dirty="0"/>
          </a:p>
          <a:p>
            <a:endParaRPr lang="en-IN" b="0" dirty="0"/>
          </a:p>
        </p:txBody>
      </p:sp>
    </p:spTree>
    <p:extLst>
      <p:ext uri="{BB962C8B-B14F-4D97-AF65-F5344CB8AC3E}">
        <p14:creationId xmlns:p14="http://schemas.microsoft.com/office/powerpoint/2010/main" val="139358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7620000" cy="5145435"/>
          </a:xfrm>
        </p:spPr>
        <p:txBody>
          <a:bodyPr/>
          <a:lstStyle/>
          <a:p>
            <a:r>
              <a:rPr lang="en-US" sz="3200" dirty="0" smtClean="0"/>
              <a:t>Pandas profiling :</a:t>
            </a:r>
          </a:p>
          <a:p>
            <a:r>
              <a:rPr lang="en-US" b="0" dirty="0" smtClean="0"/>
              <a:t>We will be reading the data from a </a:t>
            </a:r>
            <a:r>
              <a:rPr lang="en-US" b="0" dirty="0" err="1" smtClean="0"/>
              <a:t>tsv</a:t>
            </a:r>
            <a:r>
              <a:rPr lang="en-US" b="0" dirty="0" smtClean="0"/>
              <a:t> file and converting them into a data frame.</a:t>
            </a:r>
          </a:p>
          <a:p>
            <a:r>
              <a:rPr lang="en-US" b="0" dirty="0" smtClean="0"/>
              <a:t>With the help of pandas profiling we will be able to get an overview about the data collected.</a:t>
            </a:r>
          </a:p>
          <a:p>
            <a:r>
              <a:rPr lang="en-US" b="0" dirty="0" smtClean="0"/>
              <a:t>We can basically speed up EDA with the help of pandas profiling which is very powerful. </a:t>
            </a:r>
          </a:p>
          <a:p>
            <a:r>
              <a:rPr lang="en-US" b="0" dirty="0" smtClean="0"/>
              <a:t>We can get  quick information like the number of columns and rows in the data frame, the type of data in each column, what are the missing values, how many rows are duplicated, the correlation between the columns, sample of the first and last few rows of the data frame.</a:t>
            </a:r>
            <a:endParaRPr lang="en-US" b="0" dirty="0"/>
          </a:p>
        </p:txBody>
      </p:sp>
    </p:spTree>
    <p:extLst>
      <p:ext uri="{BB962C8B-B14F-4D97-AF65-F5344CB8AC3E}">
        <p14:creationId xmlns:p14="http://schemas.microsoft.com/office/powerpoint/2010/main" val="2678989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539978"/>
          </a:xfrm>
        </p:spPr>
        <p:txBody>
          <a:bodyPr>
            <a:normAutofit/>
          </a:bodyPr>
          <a:lstStyle/>
          <a:p>
            <a:r>
              <a:rPr lang="en-US" sz="2800" dirty="0" smtClean="0"/>
              <a:t>Summary of the data</a:t>
            </a:r>
            <a:endParaRPr lang="en-IN" sz="2800" dirty="0"/>
          </a:p>
        </p:txBody>
      </p:sp>
      <p:sp>
        <p:nvSpPr>
          <p:cNvPr id="3" name="Content Placeholder 2"/>
          <p:cNvSpPr>
            <a:spLocks noGrp="1"/>
          </p:cNvSpPr>
          <p:nvPr>
            <p:ph idx="1"/>
          </p:nvPr>
        </p:nvSpPr>
        <p:spPr>
          <a:xfrm>
            <a:off x="617544" y="908720"/>
            <a:ext cx="7620000" cy="5217443"/>
          </a:xfrm>
        </p:spPr>
        <p:txBody>
          <a:bodyPr/>
          <a:lstStyle/>
          <a:p>
            <a:r>
              <a:rPr lang="en-US" b="0" dirty="0" smtClean="0"/>
              <a:t>We will be naming our </a:t>
            </a:r>
            <a:r>
              <a:rPr lang="en-US" b="0" dirty="0"/>
              <a:t>data frame as “</a:t>
            </a:r>
            <a:r>
              <a:rPr lang="en-US" b="0" dirty="0" err="1"/>
              <a:t>facebook_df</a:t>
            </a:r>
            <a:r>
              <a:rPr lang="en-US" b="0" dirty="0" smtClean="0"/>
              <a:t>” . </a:t>
            </a:r>
          </a:p>
          <a:p>
            <a:r>
              <a:rPr lang="en-US" b="0" dirty="0" smtClean="0"/>
              <a:t>Summary can be obtained by looking into the head and tail of the data set. </a:t>
            </a:r>
          </a:p>
          <a:p>
            <a:r>
              <a:rPr lang="en-US" b="0" dirty="0" err="1" smtClean="0"/>
              <a:t>Eg</a:t>
            </a:r>
            <a:r>
              <a:rPr lang="en-US" b="0" dirty="0"/>
              <a:t>: </a:t>
            </a:r>
            <a:r>
              <a:rPr lang="en-US" b="0" dirty="0" err="1"/>
              <a:t>facebook_df.head</a:t>
            </a:r>
            <a:r>
              <a:rPr lang="en-US" b="0" dirty="0" smtClean="0"/>
              <a:t>()</a:t>
            </a:r>
          </a:p>
          <a:p>
            <a:endParaRPr lang="en-US" b="0" dirty="0"/>
          </a:p>
          <a:p>
            <a:endParaRPr lang="en-US" b="0" dirty="0" smtClean="0"/>
          </a:p>
          <a:p>
            <a:endParaRPr lang="en-IN" b="0" dirty="0"/>
          </a:p>
        </p:txBody>
      </p:sp>
      <p:pic>
        <p:nvPicPr>
          <p:cNvPr id="6" name="Picture 5"/>
          <p:cNvPicPr>
            <a:picLocks noChangeAspect="1"/>
          </p:cNvPicPr>
          <p:nvPr/>
        </p:nvPicPr>
        <p:blipFill>
          <a:blip r:embed="rId2" cstate="email">
            <a:extLst>
              <a:ext uri="{BEBA8EAE-BF5A-486C-A8C5-ECC9F3942E4B}">
                <a14:imgProps xmlns:a14="http://schemas.microsoft.com/office/drawing/2010/main">
                  <a14:imgLayer r:embed="rId3">
                    <a14:imgEffect>
                      <a14:sharpenSoften amount="27000"/>
                    </a14:imgEffect>
                  </a14:imgLayer>
                </a14:imgProps>
              </a:ext>
              <a:ext uri="{28A0092B-C50C-407E-A947-70E740481C1C}">
                <a14:useLocalDpi xmlns:a14="http://schemas.microsoft.com/office/drawing/2010/main"/>
              </a:ext>
            </a:extLst>
          </a:blip>
          <a:stretch>
            <a:fillRect/>
          </a:stretch>
        </p:blipFill>
        <p:spPr>
          <a:xfrm>
            <a:off x="251520" y="2996952"/>
            <a:ext cx="8640000" cy="1844756"/>
          </a:xfrm>
          <a:prstGeom prst="rect">
            <a:avLst/>
          </a:prstGeom>
        </p:spPr>
      </p:pic>
    </p:spTree>
    <p:extLst>
      <p:ext uri="{BB962C8B-B14F-4D97-AF65-F5344CB8AC3E}">
        <p14:creationId xmlns:p14="http://schemas.microsoft.com/office/powerpoint/2010/main" val="3157062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7620000" cy="5361459"/>
          </a:xfrm>
        </p:spPr>
        <p:txBody>
          <a:bodyPr/>
          <a:lstStyle/>
          <a:p>
            <a:endParaRPr lang="en-IN" b="0" dirty="0" smtClean="0"/>
          </a:p>
          <a:p>
            <a:endParaRPr lang="en-IN" b="0" dirty="0"/>
          </a:p>
          <a:p>
            <a:r>
              <a:rPr lang="en-IN" b="0" dirty="0" smtClean="0"/>
              <a:t> </a:t>
            </a:r>
            <a:r>
              <a:rPr lang="en-IN" b="0" dirty="0" err="1"/>
              <a:t>E</a:t>
            </a:r>
            <a:r>
              <a:rPr lang="en-IN" b="0" dirty="0" err="1" smtClean="0"/>
              <a:t>g</a:t>
            </a:r>
            <a:r>
              <a:rPr lang="en-IN" b="0" dirty="0" smtClean="0"/>
              <a:t> : </a:t>
            </a:r>
            <a:r>
              <a:rPr lang="en-IN" b="0" dirty="0" err="1" smtClean="0"/>
              <a:t>facebook_df.tail</a:t>
            </a:r>
            <a:r>
              <a:rPr lang="en-IN" b="0" dirty="0" smtClean="0"/>
              <a:t>()</a:t>
            </a:r>
          </a:p>
          <a:p>
            <a:endParaRPr lang="en-US" b="0" dirty="0"/>
          </a:p>
          <a:p>
            <a:endParaRPr lang="en-IN" b="0" dirty="0"/>
          </a:p>
        </p:txBody>
      </p:sp>
      <p:pic>
        <p:nvPicPr>
          <p:cNvPr id="4" name="Picture 3"/>
          <p:cNvPicPr preferRelativeResize="0">
            <a:picLocks/>
          </p:cNvPicPr>
          <p:nvPr/>
        </p:nvPicPr>
        <p:blipFill>
          <a:blip r:embed="rId2">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179512" y="2708920"/>
            <a:ext cx="8640000" cy="194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1463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5865515"/>
          </a:xfrm>
        </p:spPr>
        <p:txBody>
          <a:bodyPr/>
          <a:lstStyle/>
          <a:p>
            <a:r>
              <a:rPr lang="en-US" sz="3200" dirty="0" smtClean="0"/>
              <a:t>Basic info of the date frame:</a:t>
            </a:r>
          </a:p>
          <a:p>
            <a:r>
              <a:rPr lang="en-US" b="0" dirty="0" smtClean="0"/>
              <a:t>Gives information about the number of rows and columns and the type of elements in each column of the data frame.</a:t>
            </a:r>
          </a:p>
          <a:p>
            <a:endParaRPr lang="en-US" b="0" dirty="0"/>
          </a:p>
          <a:p>
            <a:endParaRPr lang="en-US" b="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83" y="2204864"/>
            <a:ext cx="8297434" cy="3672408"/>
          </a:xfrm>
          <a:prstGeom prst="rect">
            <a:avLst/>
          </a:prstGeom>
        </p:spPr>
      </p:pic>
    </p:spTree>
    <p:extLst>
      <p:ext uri="{BB962C8B-B14F-4D97-AF65-F5344CB8AC3E}">
        <p14:creationId xmlns:p14="http://schemas.microsoft.com/office/powerpoint/2010/main" val="847493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7620000" cy="6009531"/>
          </a:xfrm>
        </p:spPr>
        <p:txBody>
          <a:bodyPr/>
          <a:lstStyle/>
          <a:p>
            <a:endParaRPr lang="en-US" dirty="0" smtClean="0"/>
          </a:p>
          <a:p>
            <a:r>
              <a:rPr lang="en-US" sz="3200" dirty="0" smtClean="0"/>
              <a:t>Descriptive statistics :</a:t>
            </a:r>
          </a:p>
          <a:p>
            <a:endParaRPr lang="en-US" dirty="0"/>
          </a:p>
          <a:p>
            <a:endParaRPr lang="en-US" dirty="0" smtClean="0"/>
          </a:p>
          <a:p>
            <a:r>
              <a:rPr lang="en-US" dirty="0" smtClean="0"/>
              <a:t>We can understand the Q1, Q2, Q3, mean, </a:t>
            </a:r>
            <a:r>
              <a:rPr lang="en-US" dirty="0" err="1" smtClean="0"/>
              <a:t>std</a:t>
            </a:r>
            <a:r>
              <a:rPr lang="en-US" dirty="0" smtClean="0"/>
              <a:t> deviation, min, max and count  data from this command. </a:t>
            </a:r>
          </a:p>
          <a:p>
            <a:endParaRPr lang="en-US" dirty="0"/>
          </a:p>
          <a:p>
            <a:endParaRPr lang="en-IN" dirty="0"/>
          </a:p>
        </p:txBody>
      </p:sp>
      <p:pic>
        <p:nvPicPr>
          <p:cNvPr id="4" name="Picture 3"/>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179512" y="2996952"/>
            <a:ext cx="8640000" cy="1944000"/>
          </a:xfrm>
          <a:prstGeom prst="rect">
            <a:avLst/>
          </a:prstGeom>
        </p:spPr>
      </p:pic>
    </p:spTree>
    <p:extLst>
      <p:ext uri="{BB962C8B-B14F-4D97-AF65-F5344CB8AC3E}">
        <p14:creationId xmlns:p14="http://schemas.microsoft.com/office/powerpoint/2010/main" val="2226608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649491"/>
          </a:xfrm>
        </p:spPr>
        <p:txBody>
          <a:bodyPr/>
          <a:lstStyle/>
          <a:p>
            <a:r>
              <a:rPr lang="en-US" sz="3200" dirty="0" smtClean="0"/>
              <a:t>Missing  values :</a:t>
            </a:r>
          </a:p>
          <a:p>
            <a:endParaRPr lang="en-US" dirty="0"/>
          </a:p>
          <a:p>
            <a:r>
              <a:rPr lang="en-US" dirty="0" smtClean="0"/>
              <a:t>Note : </a:t>
            </a:r>
            <a:r>
              <a:rPr lang="en-US" b="0" dirty="0" smtClean="0"/>
              <a:t>Columns with high co relation are dropped from the data frame.</a:t>
            </a:r>
          </a:p>
          <a:p>
            <a:endParaRPr lang="en-US" b="0" dirty="0"/>
          </a:p>
          <a:p>
            <a:r>
              <a:rPr lang="en-US" b="0" dirty="0" smtClean="0"/>
              <a:t>As we can see there are 2 columns with some missing row values. </a:t>
            </a:r>
            <a:r>
              <a:rPr lang="en-US" b="0" dirty="0" err="1" smtClean="0"/>
              <a:t>i.e</a:t>
            </a:r>
            <a:r>
              <a:rPr lang="en-US" b="0" dirty="0" smtClean="0"/>
              <a:t> gender and tenure column.</a:t>
            </a:r>
          </a:p>
          <a:p>
            <a:endParaRPr lang="en-US" b="0" dirty="0" smtClean="0"/>
          </a:p>
          <a:p>
            <a:r>
              <a:rPr lang="en-US" b="0" dirty="0" smtClean="0"/>
              <a:t>We use the </a:t>
            </a:r>
            <a:r>
              <a:rPr lang="en-US" b="0" dirty="0" err="1" smtClean="0"/>
              <a:t>isnull</a:t>
            </a:r>
            <a:r>
              <a:rPr lang="en-US" b="0" dirty="0" smtClean="0"/>
              <a:t>() python method of the pandas package to find the missing values present in the above 2 columns.</a:t>
            </a:r>
          </a:p>
          <a:p>
            <a:r>
              <a:rPr lang="en-US" b="0" dirty="0" smtClean="0"/>
              <a:t>We list out the indices of all the missing values.</a:t>
            </a:r>
            <a:endParaRPr lang="en-IN" b="0" dirty="0"/>
          </a:p>
        </p:txBody>
      </p:sp>
    </p:spTree>
    <p:extLst>
      <p:ext uri="{BB962C8B-B14F-4D97-AF65-F5344CB8AC3E}">
        <p14:creationId xmlns:p14="http://schemas.microsoft.com/office/powerpoint/2010/main" val="39815559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246</TotalTime>
  <Words>1060</Words>
  <Application>Microsoft Office PowerPoint</Application>
  <PresentationFormat>On-screen Show (4:3)</PresentationFormat>
  <Paragraphs>140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Essential</vt:lpstr>
      <vt:lpstr>Data analytics with python</vt:lpstr>
      <vt:lpstr>PowerPoint Presentation</vt:lpstr>
      <vt:lpstr>PowerPoint Presentation</vt:lpstr>
      <vt:lpstr>PowerPoint Presentation</vt:lpstr>
      <vt:lpstr>Summary of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dc:creator>
  <cp:lastModifiedBy>karthikeya</cp:lastModifiedBy>
  <cp:revision>36</cp:revision>
  <dcterms:created xsi:type="dcterms:W3CDTF">2019-10-14T14:39:51Z</dcterms:created>
  <dcterms:modified xsi:type="dcterms:W3CDTF">2019-10-16T18:44:56Z</dcterms:modified>
</cp:coreProperties>
</file>