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29735235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2"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2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8"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2"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33"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3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35"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36"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37" name="Footer Placeholder 4"/>
          <p:cNvSpPr>
            <a:spLocks noGrp="1"/>
          </p:cNvSpPr>
          <p:nvPr>
            <p:ph type="ftr" sz="quarter" idx="11"/>
          </p:nvPr>
        </p:nvSpPr>
        <p:spPr/>
        <p:txBody>
          <a:bodyPr/>
          <a:lstStyle/>
          <a:p>
            <a:endParaRPr lang="en-US"/>
          </a:p>
        </p:txBody>
      </p:sp>
      <p:sp>
        <p:nvSpPr>
          <p:cNvPr id="1048638"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9"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9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92" name="Footer Placeholder 4"/>
          <p:cNvSpPr>
            <a:spLocks noGrp="1"/>
          </p:cNvSpPr>
          <p:nvPr>
            <p:ph type="ftr" sz="quarter" idx="11"/>
          </p:nvPr>
        </p:nvSpPr>
        <p:spPr/>
        <p:txBody>
          <a:bodyPr/>
          <a:lstStyle/>
          <a:p>
            <a:endParaRPr lang="en-US"/>
          </a:p>
        </p:txBody>
      </p:sp>
      <p:sp>
        <p:nvSpPr>
          <p:cNvPr id="1048693"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0"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51" name="Footer Placeholder 4"/>
          <p:cNvSpPr>
            <a:spLocks noGrp="1"/>
          </p:cNvSpPr>
          <p:nvPr>
            <p:ph type="ftr" sz="quarter" idx="11"/>
          </p:nvPr>
        </p:nvSpPr>
        <p:spPr/>
        <p:txBody>
          <a:bodyPr/>
          <a:lstStyle/>
          <a:p>
            <a:endParaRPr lang="en-US"/>
          </a:p>
        </p:txBody>
      </p:sp>
      <p:sp>
        <p:nvSpPr>
          <p:cNvPr id="1048652" name="Slide Number Placeholder 5"/>
          <p:cNvSpPr>
            <a:spLocks noGrp="1"/>
          </p:cNvSpPr>
          <p:nvPr>
            <p:ph type="sldNum" sz="quarter" idx="12"/>
          </p:nvPr>
        </p:nvSpPr>
        <p:spPr/>
        <p:txBody>
          <a:bodyPr/>
          <a:lstStyle/>
          <a:p>
            <a:fld id="{227D96AB-A740-4195-A9A5-E29775CC5E71}" type="slidenum">
              <a:rPr lang="en-US" smtClean="0"/>
              <a:t>‹#›</a:t>
            </a:fld>
            <a:endParaRPr lang="en-US"/>
          </a:p>
        </p:txBody>
      </p:sp>
      <p:sp>
        <p:nvSpPr>
          <p:cNvPr id="1048653"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4"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9"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8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82" name="Footer Placeholder 4"/>
          <p:cNvSpPr>
            <a:spLocks noGrp="1"/>
          </p:cNvSpPr>
          <p:nvPr>
            <p:ph type="ftr" sz="quarter" idx="11"/>
          </p:nvPr>
        </p:nvSpPr>
        <p:spPr/>
        <p:txBody>
          <a:bodyPr/>
          <a:lstStyle/>
          <a:p>
            <a:endParaRPr lang="en-US"/>
          </a:p>
        </p:txBody>
      </p:sp>
      <p:sp>
        <p:nvSpPr>
          <p:cNvPr id="1048683"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227D96AB-A740-4195-A9A5-E29775CC5E71}" type="slidenum">
              <a:rPr lang="en-US" smtClean="0"/>
              <a:t>‹#›</a:t>
            </a:fld>
            <a:endParaRPr lang="en-US"/>
          </a:p>
        </p:txBody>
      </p:sp>
      <p:sp>
        <p:nvSpPr>
          <p:cNvPr id="1048645"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00"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70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70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03"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704" name="Footer Placeholder 4"/>
          <p:cNvSpPr>
            <a:spLocks noGrp="1"/>
          </p:cNvSpPr>
          <p:nvPr>
            <p:ph type="ftr" sz="quarter" idx="11"/>
          </p:nvPr>
        </p:nvSpPr>
        <p:spPr/>
        <p:txBody>
          <a:bodyPr/>
          <a:lstStyle/>
          <a:p>
            <a:endParaRPr lang="en-US"/>
          </a:p>
        </p:txBody>
      </p:sp>
      <p:sp>
        <p:nvSpPr>
          <p:cNvPr id="1048705"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r>
              <a:rPr lang="en-US"/>
              <a:t>Click to edit Master title style</a:t>
            </a:r>
            <a:endParaRPr lang="en-US" dirty="0"/>
          </a:p>
        </p:txBody>
      </p:sp>
      <p:sp>
        <p:nvSpPr>
          <p:cNvPr id="104866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3"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64" name="Footer Placeholder 4"/>
          <p:cNvSpPr>
            <a:spLocks noGrp="1"/>
          </p:cNvSpPr>
          <p:nvPr>
            <p:ph type="ftr" sz="quarter" idx="11"/>
          </p:nvPr>
        </p:nvSpPr>
        <p:spPr/>
        <p:txBody>
          <a:bodyPr/>
          <a:lstStyle/>
          <a:p>
            <a:endParaRPr lang="en-US"/>
          </a:p>
        </p:txBody>
      </p:sp>
      <p:sp>
        <p:nvSpPr>
          <p:cNvPr id="1048665"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1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1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4"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8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6"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87" name="Footer Placeholder 4"/>
          <p:cNvSpPr>
            <a:spLocks noGrp="1"/>
          </p:cNvSpPr>
          <p:nvPr>
            <p:ph type="ftr" sz="quarter" idx="11"/>
          </p:nvPr>
        </p:nvSpPr>
        <p:spPr/>
        <p:txBody>
          <a:bodyPr/>
          <a:lstStyle/>
          <a:p>
            <a:endParaRPr lang="en-US"/>
          </a:p>
        </p:txBody>
      </p:sp>
      <p:sp>
        <p:nvSpPr>
          <p:cNvPr id="1048688"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66"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67"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lstStyle/>
          <a:p>
            <a:fld id="{C5C289DB-505E-4134-91F1-08103932160C}" type="datetimeFigureOut">
              <a:rPr lang="en-US" smtClean="0"/>
              <a:t>4/28/2025</a:t>
            </a:fld>
            <a:endParaRPr lang="en-US"/>
          </a:p>
        </p:txBody>
      </p:sp>
      <p:sp>
        <p:nvSpPr>
          <p:cNvPr id="1048669" name="Footer Placeholder 4"/>
          <p:cNvSpPr>
            <a:spLocks noGrp="1"/>
          </p:cNvSpPr>
          <p:nvPr>
            <p:ph type="ftr" sz="quarter" idx="11"/>
          </p:nvPr>
        </p:nvSpPr>
        <p:spPr/>
        <p:txBody>
          <a:bodyPr/>
          <a:lstStyle/>
          <a:p>
            <a:endParaRPr lang="en-US"/>
          </a:p>
        </p:txBody>
      </p:sp>
      <p:sp>
        <p:nvSpPr>
          <p:cNvPr id="1048670" name="Slide Number Placeholder 5"/>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a:t>Click to edit Master title style</a:t>
            </a:r>
            <a:endParaRPr lang="en-US" dirty="0"/>
          </a:p>
        </p:txBody>
      </p:sp>
      <p:sp>
        <p:nvSpPr>
          <p:cNvPr id="1048695"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6"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Date Placeholder 4"/>
          <p:cNvSpPr>
            <a:spLocks noGrp="1"/>
          </p:cNvSpPr>
          <p:nvPr>
            <p:ph type="dt" sz="half" idx="10"/>
          </p:nvPr>
        </p:nvSpPr>
        <p:spPr/>
        <p:txBody>
          <a:bodyPr/>
          <a:lstStyle/>
          <a:p>
            <a:fld id="{C5C289DB-505E-4134-91F1-08103932160C}" type="datetimeFigureOut">
              <a:rPr lang="en-US" smtClean="0"/>
              <a:t>4/28/2025</a:t>
            </a:fld>
            <a:endParaRPr lang="en-US"/>
          </a:p>
        </p:txBody>
      </p:sp>
      <p:sp>
        <p:nvSpPr>
          <p:cNvPr id="1048698" name="Footer Placeholder 5"/>
          <p:cNvSpPr>
            <a:spLocks noGrp="1"/>
          </p:cNvSpPr>
          <p:nvPr>
            <p:ph type="ftr" sz="quarter" idx="11"/>
          </p:nvPr>
        </p:nvSpPr>
        <p:spPr/>
        <p:txBody>
          <a:bodyPr/>
          <a:lstStyle/>
          <a:p>
            <a:endParaRPr lang="en-US"/>
          </a:p>
        </p:txBody>
      </p:sp>
      <p:sp>
        <p:nvSpPr>
          <p:cNvPr id="1048699" name="Slide Number Placeholder 6"/>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1" name="Title 1"/>
          <p:cNvSpPr>
            <a:spLocks noGrp="1"/>
          </p:cNvSpPr>
          <p:nvPr>
            <p:ph type="title"/>
          </p:nvPr>
        </p:nvSpPr>
        <p:spPr/>
        <p:txBody>
          <a:bodyPr/>
          <a:lstStyle/>
          <a:p>
            <a:r>
              <a:rPr lang="en-US"/>
              <a:t>Click to edit Master title style</a:t>
            </a:r>
            <a:endParaRPr lang="en-US" dirty="0"/>
          </a:p>
        </p:txBody>
      </p:sp>
      <p:sp>
        <p:nvSpPr>
          <p:cNvPr id="1048672"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3"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5"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6" name="Date Placeholder 6"/>
          <p:cNvSpPr>
            <a:spLocks noGrp="1"/>
          </p:cNvSpPr>
          <p:nvPr>
            <p:ph type="dt" sz="half" idx="10"/>
          </p:nvPr>
        </p:nvSpPr>
        <p:spPr/>
        <p:txBody>
          <a:bodyPr/>
          <a:lstStyle/>
          <a:p>
            <a:fld id="{C5C289DB-505E-4134-91F1-08103932160C}" type="datetimeFigureOut">
              <a:rPr lang="en-US" smtClean="0"/>
              <a:t>4/28/2025</a:t>
            </a:fld>
            <a:endParaRPr lang="en-US"/>
          </a:p>
        </p:txBody>
      </p:sp>
      <p:sp>
        <p:nvSpPr>
          <p:cNvPr id="1048677" name="Footer Placeholder 7"/>
          <p:cNvSpPr>
            <a:spLocks noGrp="1"/>
          </p:cNvSpPr>
          <p:nvPr>
            <p:ph type="ftr" sz="quarter" idx="11"/>
          </p:nvPr>
        </p:nvSpPr>
        <p:spPr/>
        <p:txBody>
          <a:bodyPr/>
          <a:lstStyle/>
          <a:p>
            <a:endParaRPr lang="en-US"/>
          </a:p>
        </p:txBody>
      </p:sp>
      <p:sp>
        <p:nvSpPr>
          <p:cNvPr id="1048678" name="Slide Number Placeholder 8"/>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9"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590" name="Date Placeholder 2"/>
          <p:cNvSpPr>
            <a:spLocks noGrp="1"/>
          </p:cNvSpPr>
          <p:nvPr>
            <p:ph type="dt" sz="half" idx="10"/>
          </p:nvPr>
        </p:nvSpPr>
        <p:spPr/>
        <p:txBody>
          <a:bodyPr/>
          <a:lstStyle/>
          <a:p>
            <a:fld id="{C5C289DB-505E-4134-91F1-08103932160C}" type="datetimeFigureOut">
              <a:rPr lang="en-US" smtClean="0"/>
              <a:t>4/28/2025</a:t>
            </a:fld>
            <a:endParaRPr lang="en-US"/>
          </a:p>
        </p:txBody>
      </p:sp>
      <p:sp>
        <p:nvSpPr>
          <p:cNvPr id="1048591" name="Footer Placeholder 3"/>
          <p:cNvSpPr>
            <a:spLocks noGrp="1"/>
          </p:cNvSpPr>
          <p:nvPr>
            <p:ph type="ftr" sz="quarter" idx="11"/>
          </p:nvPr>
        </p:nvSpPr>
        <p:spPr/>
        <p:txBody>
          <a:bodyPr/>
          <a:lstStyle/>
          <a:p>
            <a:endParaRPr lang="en-US"/>
          </a:p>
        </p:txBody>
      </p:sp>
      <p:sp>
        <p:nvSpPr>
          <p:cNvPr id="1048592" name="Slide Number Placeholder 4"/>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7" name="Date Placeholder 1"/>
          <p:cNvSpPr>
            <a:spLocks noGrp="1"/>
          </p:cNvSpPr>
          <p:nvPr>
            <p:ph type="dt" sz="half" idx="10"/>
          </p:nvPr>
        </p:nvSpPr>
        <p:spPr/>
        <p:txBody>
          <a:bodyPr/>
          <a:lstStyle/>
          <a:p>
            <a:fld id="{C5C289DB-505E-4134-91F1-08103932160C}" type="datetimeFigureOut">
              <a:rPr lang="en-US" smtClean="0"/>
              <a:t>4/28/2025</a:t>
            </a:fld>
            <a:endParaRPr lang="en-US"/>
          </a:p>
        </p:txBody>
      </p:sp>
      <p:sp>
        <p:nvSpPr>
          <p:cNvPr id="1048598" name="Footer Placeholder 2"/>
          <p:cNvSpPr>
            <a:spLocks noGrp="1"/>
          </p:cNvSpPr>
          <p:nvPr>
            <p:ph type="ftr" sz="quarter" idx="11"/>
          </p:nvPr>
        </p:nvSpPr>
        <p:spPr/>
        <p:txBody>
          <a:bodyPr/>
          <a:lstStyle/>
          <a:p>
            <a:endParaRPr lang="en-US"/>
          </a:p>
        </p:txBody>
      </p:sp>
      <p:sp>
        <p:nvSpPr>
          <p:cNvPr id="1048599" name="Slide Number Placeholder 3"/>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0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07"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09" name="Date Placeholder 4"/>
          <p:cNvSpPr>
            <a:spLocks noGrp="1"/>
          </p:cNvSpPr>
          <p:nvPr>
            <p:ph type="dt" sz="half" idx="10"/>
          </p:nvPr>
        </p:nvSpPr>
        <p:spPr/>
        <p:txBody>
          <a:bodyPr/>
          <a:lstStyle/>
          <a:p>
            <a:fld id="{C5C289DB-505E-4134-91F1-08103932160C}" type="datetimeFigureOut">
              <a:rPr lang="en-US" smtClean="0"/>
              <a:t>4/28/2025</a:t>
            </a:fld>
            <a:endParaRPr lang="en-US"/>
          </a:p>
        </p:txBody>
      </p:sp>
      <p:sp>
        <p:nvSpPr>
          <p:cNvPr id="1048710" name="Footer Placeholder 5"/>
          <p:cNvSpPr>
            <a:spLocks noGrp="1"/>
          </p:cNvSpPr>
          <p:nvPr>
            <p:ph type="ftr" sz="quarter" idx="11"/>
          </p:nvPr>
        </p:nvSpPr>
        <p:spPr/>
        <p:txBody>
          <a:bodyPr/>
          <a:lstStyle/>
          <a:p>
            <a:endParaRPr lang="en-US"/>
          </a:p>
        </p:txBody>
      </p:sp>
      <p:sp>
        <p:nvSpPr>
          <p:cNvPr id="1048711" name="Slide Number Placeholder 6"/>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6"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7"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8" name="Date Placeholder 4"/>
          <p:cNvSpPr>
            <a:spLocks noGrp="1"/>
          </p:cNvSpPr>
          <p:nvPr>
            <p:ph type="dt" sz="half" idx="10"/>
          </p:nvPr>
        </p:nvSpPr>
        <p:spPr/>
        <p:txBody>
          <a:bodyPr/>
          <a:lstStyle/>
          <a:p>
            <a:fld id="{C5C289DB-505E-4134-91F1-08103932160C}" type="datetimeFigureOut">
              <a:rPr lang="en-US" smtClean="0"/>
              <a:t>4/28/2025</a:t>
            </a:fld>
            <a:endParaRPr lang="en-US"/>
          </a:p>
        </p:txBody>
      </p:sp>
      <p:sp>
        <p:nvSpPr>
          <p:cNvPr id="1048659" name="Footer Placeholder 5"/>
          <p:cNvSpPr>
            <a:spLocks noGrp="1"/>
          </p:cNvSpPr>
          <p:nvPr>
            <p:ph type="ftr" sz="quarter" idx="11"/>
          </p:nvPr>
        </p:nvSpPr>
        <p:spPr/>
        <p:txBody>
          <a:bodyPr/>
          <a:lstStyle/>
          <a:p>
            <a:endParaRPr lang="en-US" dirty="0"/>
          </a:p>
        </p:txBody>
      </p:sp>
      <p:sp>
        <p:nvSpPr>
          <p:cNvPr id="1048660" name="Slide Number Placeholder 6"/>
          <p:cNvSpPr>
            <a:spLocks noGrp="1"/>
          </p:cNvSpPr>
          <p:nvPr>
            <p:ph type="sldNum" sz="quarter" idx="12"/>
          </p:nvPr>
        </p:nvSpPr>
        <p:spPr/>
        <p:txBody>
          <a:bodyPr/>
          <a:lstStyle/>
          <a:p>
            <a:fld id="{227D96AB-A740-4195-A9A5-E29775CC5E7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C289DB-505E-4134-91F1-08103932160C}" type="datetimeFigureOut">
              <a:rPr lang="en-US" smtClean="0"/>
              <a:t>4/28/2025</a:t>
            </a:fld>
            <a:endParaRPr 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27D96AB-A740-4195-A9A5-E29775CC5E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www.gao.gov/products/GAO-20-400"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6.xml"/><Relationship Id="rId5" Type="http://schemas.openxmlformats.org/officeDocument/2006/relationships/hyperlink" Target="https://www.dhs.gov/nccic" TargetMode="External"/><Relationship Id="rId4" Type="http://schemas.openxmlformats.org/officeDocument/2006/relationships/hyperlink" Target="https://www.fedramp.gov/"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4"/>
          <p:cNvSpPr txBox="1"/>
          <p:nvPr/>
        </p:nvSpPr>
        <p:spPr>
          <a:xfrm>
            <a:off x="809735" y="3215746"/>
            <a:ext cx="7405735" cy="1446550"/>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Organization - Federal Data Solutions, Inc.</a:t>
            </a: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Prepared By – Ram Acharya</a:t>
            </a: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Course - MCY660 - Risk Management</a:t>
            </a: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Date </a:t>
            </a:r>
            <a:r>
              <a:rPr lang="en-US" sz="2200" b="1">
                <a:latin typeface="Arial" panose="020B0604020202020204" pitchFamily="34" charset="0"/>
                <a:cs typeface="Arial" panose="020B0604020202020204" pitchFamily="34" charset="0"/>
              </a:rPr>
              <a:t>– 04/28/2025</a:t>
            </a:r>
            <a:endParaRPr lang="en-US" sz="2200" b="1" dirty="0">
              <a:latin typeface="Arial" panose="020B0604020202020204" pitchFamily="34" charset="0"/>
              <a:cs typeface="Arial" panose="020B0604020202020204" pitchFamily="34" charset="0"/>
            </a:endParaRPr>
          </a:p>
        </p:txBody>
      </p:sp>
      <p:sp>
        <p:nvSpPr>
          <p:cNvPr id="1048594" name="Title 5"/>
          <p:cNvSpPr>
            <a:spLocks noGrp="1"/>
          </p:cNvSpPr>
          <p:nvPr>
            <p:ph type="title"/>
          </p:nvPr>
        </p:nvSpPr>
        <p:spPr>
          <a:xfrm>
            <a:off x="215021" y="108642"/>
            <a:ext cx="9561368" cy="1626153"/>
          </a:xfrm>
        </p:spPr>
        <p:txBody>
          <a:bodyPr>
            <a:normAutofit fontScale="90000"/>
          </a:bodyPr>
          <a:lstStyle/>
          <a:p>
            <a:r>
              <a:rPr lang="en-US" sz="4000" dirty="0">
                <a:latin typeface="Arial" panose="020B0604020202020204" pitchFamily="34" charset="0"/>
                <a:cs typeface="Arial" panose="020B0604020202020204" pitchFamily="34" charset="0"/>
              </a:rPr>
              <a:t>A company, which primarily works on federal agency sub-contracts, migrates from locally hosted (in house) servers to cloud-based third party storage for storing data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txBox="1"/>
          <p:nvPr/>
        </p:nvSpPr>
        <p:spPr>
          <a:xfrm>
            <a:off x="224073" y="169751"/>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Business Impact Analysis (BIA) Overview</a:t>
            </a:r>
          </a:p>
        </p:txBody>
      </p:sp>
      <p:sp>
        <p:nvSpPr>
          <p:cNvPr id="1048615" name="TextBox 4"/>
          <p:cNvSpPr txBox="1"/>
          <p:nvPr/>
        </p:nvSpPr>
        <p:spPr>
          <a:xfrm>
            <a:off x="305554" y="1258342"/>
            <a:ext cx="9680419" cy="5171440"/>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 Business Impact Analysis (BIA) evaluates potential disruptions during cloud migration, helping prioritize critical systems and data for continuity.</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1 - BIA Purpose</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Identify and assess the impact of risks on federal data and operations.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Prioritize recovery strategies for key business functions and data.</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1 - Key BIA Components</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Critical Business Functions:</a:t>
            </a:r>
            <a:r>
              <a:rPr lang="en-US" sz="2200" dirty="0">
                <a:latin typeface="Arial" panose="020B0604020202020204" pitchFamily="34" charset="0"/>
                <a:cs typeface="Arial" panose="020B0604020202020204" pitchFamily="34" charset="0"/>
              </a:rPr>
              <a:t> Identifying essential operations (e.g., data processing, reporting).</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Recovery Objectives:</a:t>
            </a:r>
            <a:r>
              <a:rPr lang="en-US" sz="2200" dirty="0">
                <a:latin typeface="Arial" panose="020B0604020202020204" pitchFamily="34" charset="0"/>
                <a:cs typeface="Arial" panose="020B0604020202020204" pitchFamily="34" charset="0"/>
              </a:rPr>
              <a:t> Defining acceptable downtime (RTO) and data loss (RPO).</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Impact Assessment:</a:t>
            </a:r>
            <a:r>
              <a:rPr lang="en-US" sz="2200" dirty="0">
                <a:latin typeface="Arial" panose="020B0604020202020204" pitchFamily="34" charset="0"/>
                <a:cs typeface="Arial" panose="020B0604020202020204" pitchFamily="34" charset="0"/>
              </a:rPr>
              <a:t> Evaluating financial, operational, and reputational impacts.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txBox="1"/>
          <p:nvPr/>
        </p:nvSpPr>
        <p:spPr>
          <a:xfrm>
            <a:off x="215020" y="106377"/>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Critical Business Functions, MAO, RPO &amp; RTO</a:t>
            </a:r>
          </a:p>
        </p:txBody>
      </p:sp>
      <p:sp>
        <p:nvSpPr>
          <p:cNvPr id="1048617" name="TextBox 3"/>
          <p:cNvSpPr txBox="1"/>
          <p:nvPr/>
        </p:nvSpPr>
        <p:spPr>
          <a:xfrm>
            <a:off x="296501" y="1064563"/>
            <a:ext cx="9680419" cy="5170646"/>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1 - Critical Business Functions</a:t>
            </a:r>
          </a:p>
          <a:p>
            <a:pPr marL="342900" indent="-34290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Data Storage &amp; Access:</a:t>
            </a:r>
            <a:r>
              <a:rPr lang="en-US" sz="2200" dirty="0">
                <a:latin typeface="Arial" panose="020B0604020202020204" pitchFamily="34" charset="0"/>
                <a:cs typeface="Arial" panose="020B0604020202020204" pitchFamily="34" charset="0"/>
              </a:rPr>
              <a:t> Uninterrupted secure data storage is vital.</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Compliance Reporting:</a:t>
            </a:r>
            <a:r>
              <a:rPr lang="en-US" sz="2200" dirty="0">
                <a:latin typeface="Arial" panose="020B0604020202020204" pitchFamily="34" charset="0"/>
                <a:cs typeface="Arial" panose="020B0604020202020204" pitchFamily="34" charset="0"/>
              </a:rPr>
              <a:t> Continuous reporting for audits and regulations.</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Communication:</a:t>
            </a:r>
            <a:r>
              <a:rPr lang="en-US" sz="2200" dirty="0">
                <a:latin typeface="Arial" panose="020B0604020202020204" pitchFamily="34" charset="0"/>
                <a:cs typeface="Arial" panose="020B0604020202020204" pitchFamily="34" charset="0"/>
              </a:rPr>
              <a:t> Maintaining communication with federal agencies and stakeholders.</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2 - Key Metrics</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MAO signifies the maximum period of unavailability that could lead to damaging consequences (4 hours for storing data).</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RPO: Maximum acceptable data loss (e.g., 1 hour for critical data).</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RTO stands for Maximum time to restore operations with an applicable example of 2 hours for compliance reporting requirements</a:t>
            </a:r>
            <a:r>
              <a:rPr lang="en-US" sz="2200" dirty="0">
                <a:latin typeface="Arial" panose="020B0604020202020204" pitchFamily="34" charset="0"/>
                <a:cs typeface="Arial" panose="020B0604020202020204" pitchFamily="34"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txBox="1"/>
          <p:nvPr/>
        </p:nvSpPr>
        <p:spPr>
          <a:xfrm>
            <a:off x="215020" y="106377"/>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Business Continuity Plan (BCP) Summary</a:t>
            </a:r>
          </a:p>
        </p:txBody>
      </p:sp>
      <p:sp>
        <p:nvSpPr>
          <p:cNvPr id="1048619" name="TextBox 3"/>
          <p:cNvSpPr txBox="1"/>
          <p:nvPr/>
        </p:nvSpPr>
        <p:spPr>
          <a:xfrm>
            <a:off x="305554" y="1258342"/>
            <a:ext cx="9680419" cy="5171439"/>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 Business Continuity Plan (BCP) ensures critical functions are maintained or quickly restored during cloud migration.</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1 - BCP Purpose</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Ensure operational continuity and quick recovery from disruptions.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Safeguard data integrity, access, and compliance.</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2 - Key BCP Components</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Business Continuity Objectives: Set recovery goals (MAO, RPO, RTO).</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business requires procedures to handle interruptions.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Communication Plan: Keep stakeholders informed.</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Resource Allocation: Identify resources for recovery.</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BCP serves to decrease operational interruptions while protecting important company information from destruction.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txBox="1"/>
          <p:nvPr/>
        </p:nvSpPr>
        <p:spPr>
          <a:xfrm>
            <a:off x="215020" y="106377"/>
            <a:ext cx="9399760" cy="1151965"/>
          </a:xfrm>
          <a:prstGeom prst="rect">
            <a:avLst/>
          </a:prstGeom>
        </p:spPr>
        <p:txBody>
          <a:bodyP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BCP Testing Plan</a:t>
            </a:r>
          </a:p>
        </p:txBody>
      </p:sp>
      <p:sp>
        <p:nvSpPr>
          <p:cNvPr id="1048621" name="TextBox 3"/>
          <p:cNvSpPr txBox="1"/>
          <p:nvPr/>
        </p:nvSpPr>
        <p:spPr>
          <a:xfrm>
            <a:off x="415954" y="852760"/>
            <a:ext cx="9680419" cy="5171440"/>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 BCP testing plan ensures readiness for disruptions during cloud migration.</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1 - Testing Objectives</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Validate recovery (RTO, RPO, MAO).</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Identify gaps and ensure stakeholders' roles are clear.</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2 - Testing Types</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Tabletop Exercises:</a:t>
            </a:r>
            <a:r>
              <a:rPr lang="en-US" sz="2200" dirty="0">
                <a:latin typeface="Arial" panose="020B0604020202020204" pitchFamily="34" charset="0"/>
                <a:cs typeface="Arial" panose="020B0604020202020204" pitchFamily="34" charset="0"/>
              </a:rPr>
              <a:t> Simulate disruptions to find gaps.</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Full-Scale Drills:</a:t>
            </a:r>
            <a:r>
              <a:rPr lang="en-US" sz="2200" dirty="0">
                <a:latin typeface="Arial" panose="020B0604020202020204" pitchFamily="34" charset="0"/>
                <a:cs typeface="Arial" panose="020B0604020202020204" pitchFamily="34" charset="0"/>
              </a:rPr>
              <a:t> Test actual recovery actions.</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Technical Testing:</a:t>
            </a:r>
            <a:r>
              <a:rPr lang="en-US" sz="2200" dirty="0">
                <a:latin typeface="Arial" panose="020B0604020202020204" pitchFamily="34" charset="0"/>
                <a:cs typeface="Arial" panose="020B0604020202020204" pitchFamily="34" charset="0"/>
              </a:rPr>
              <a:t> Validate cloud backup and failover.</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Test Frequency:</a:t>
            </a:r>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Quarterly:</a:t>
            </a:r>
            <a:r>
              <a:rPr lang="en-US" sz="2200" dirty="0">
                <a:latin typeface="Arial" panose="020B0604020202020204" pitchFamily="34" charset="0"/>
                <a:cs typeface="Arial" panose="020B0604020202020204" pitchFamily="34" charset="0"/>
              </a:rPr>
              <a:t> Evaluate preparedness.</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Annually:</a:t>
            </a:r>
            <a:r>
              <a:rPr lang="en-US" sz="2200" dirty="0">
                <a:latin typeface="Arial" panose="020B0604020202020204" pitchFamily="34" charset="0"/>
                <a:cs typeface="Arial" panose="020B0604020202020204" pitchFamily="34" charset="0"/>
              </a:rPr>
              <a:t> Test real recovery.</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Post-Migration:</a:t>
            </a:r>
            <a:r>
              <a:rPr lang="en-US" sz="2200" dirty="0">
                <a:latin typeface="Arial" panose="020B0604020202020204" pitchFamily="34" charset="0"/>
                <a:cs typeface="Arial" panose="020B0604020202020204" pitchFamily="34" charset="0"/>
              </a:rPr>
              <a:t> Ensure cloud integration.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txBox="1"/>
          <p:nvPr/>
        </p:nvSpPr>
        <p:spPr>
          <a:xfrm>
            <a:off x="215020" y="106377"/>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Summary &amp; Continuous Improvement</a:t>
            </a:r>
          </a:p>
        </p:txBody>
      </p:sp>
      <p:sp>
        <p:nvSpPr>
          <p:cNvPr id="1048623" name="TextBox 3"/>
          <p:cNvSpPr txBox="1"/>
          <p:nvPr/>
        </p:nvSpPr>
        <p:spPr>
          <a:xfrm>
            <a:off x="912136" y="2029710"/>
            <a:ext cx="8005527" cy="3477875"/>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The Risk Management Plan (RMP) gets summarized here while showing continuous dedication to enhance risk management practices for cloud migration. Critical functions along with recovery objectives appear in the BIA definition. The BCP along with its testing protocols establishes operational maintenance steps to maintain functionality during disturbances. The information gathered from training exercises and drills will help improve upcoming plans and strategies. The monitoring activities confirm compliance with federal guidance while adapting to new security threats that appear.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1"/>
          <p:cNvSpPr txBox="1"/>
          <p:nvPr/>
        </p:nvSpPr>
        <p:spPr>
          <a:xfrm>
            <a:off x="215020" y="106377"/>
            <a:ext cx="9399760" cy="1151965"/>
          </a:xfrm>
          <a:prstGeom prst="rect">
            <a:avLst/>
          </a:prstGeom>
        </p:spPr>
        <p:txBody>
          <a:bodyP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References (ACM Style)</a:t>
            </a:r>
          </a:p>
        </p:txBody>
      </p:sp>
      <p:sp>
        <p:nvSpPr>
          <p:cNvPr id="1048625" name="TextBox 3"/>
          <p:cNvSpPr txBox="1"/>
          <p:nvPr/>
        </p:nvSpPr>
        <p:spPr>
          <a:xfrm>
            <a:off x="215020" y="671691"/>
            <a:ext cx="9680419" cy="5806440"/>
          </a:xfrm>
          <a:prstGeom prst="rect">
            <a:avLst/>
          </a:prstGeom>
          <a:noFill/>
        </p:spPr>
        <p:txBody>
          <a:bodyPr wrap="square" rtlCol="0">
            <a:spAutoFit/>
          </a:bodyPr>
          <a:lstStyle/>
          <a:p>
            <a:endParaRPr lang="en-US" sz="2200" b="1"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References:</a:t>
            </a:r>
          </a:p>
          <a:p>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National Institute of Standards and Technology (NIST). (2018). Framework for Improving Critical Infrastructure Cybersecurity. NIST. Retrieved from </a:t>
            </a:r>
            <a:r>
              <a:rPr lang="en-US" sz="2200" dirty="0">
                <a:latin typeface="Arial" panose="020B0604020202020204" pitchFamily="34" charset="0"/>
                <a:cs typeface="Arial" panose="020B0604020202020204" pitchFamily="34" charset="0"/>
                <a:hlinkClick r:id="rId2"/>
              </a:rPr>
              <a:t>https://www.nist.gov/cyberframework</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U.S. Government Accountability Office (GAO). (2020). Cloud Computing: Federal Agencies Need to Better Manage Security and Risks. GAO. Retrieved from </a:t>
            </a:r>
            <a:r>
              <a:rPr lang="en-US" sz="2200" dirty="0">
                <a:latin typeface="Arial" panose="020B0604020202020204" pitchFamily="34" charset="0"/>
                <a:cs typeface="Arial" panose="020B0604020202020204" pitchFamily="34" charset="0"/>
                <a:hlinkClick r:id="rId3"/>
              </a:rPr>
              <a:t>https://www.gao.gov/products/GAO-20-400</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Federal Risk and Authorization Management Program (</a:t>
            </a:r>
            <a:r>
              <a:rPr lang="en-US" sz="2200" dirty="0" err="1">
                <a:latin typeface="Arial" panose="020B0604020202020204" pitchFamily="34" charset="0"/>
                <a:cs typeface="Arial" panose="020B0604020202020204" pitchFamily="34" charset="0"/>
              </a:rPr>
              <a:t>FedRAMP</a:t>
            </a:r>
            <a:r>
              <a:rPr lang="en-US" sz="2200" dirty="0">
                <a:latin typeface="Arial" panose="020B0604020202020204" pitchFamily="34" charset="0"/>
                <a:cs typeface="Arial" panose="020B0604020202020204" pitchFamily="34" charset="0"/>
              </a:rPr>
              <a:t>). (2021). </a:t>
            </a:r>
            <a:r>
              <a:rPr lang="en-US" sz="2200" dirty="0" err="1">
                <a:latin typeface="Arial" panose="020B0604020202020204" pitchFamily="34" charset="0"/>
                <a:cs typeface="Arial" panose="020B0604020202020204" pitchFamily="34" charset="0"/>
              </a:rPr>
              <a:t>FedRAMP</a:t>
            </a:r>
            <a:r>
              <a:rPr lang="en-US" sz="2200" dirty="0">
                <a:latin typeface="Arial" panose="020B0604020202020204" pitchFamily="34" charset="0"/>
                <a:cs typeface="Arial" panose="020B0604020202020204" pitchFamily="34" charset="0"/>
              </a:rPr>
              <a:t> Security Assessment Framework (SAF). Retrieved from </a:t>
            </a:r>
            <a:r>
              <a:rPr lang="en-US" sz="2200" dirty="0">
                <a:latin typeface="Arial" panose="020B0604020202020204" pitchFamily="34" charset="0"/>
                <a:cs typeface="Arial" panose="020B0604020202020204" pitchFamily="34" charset="0"/>
                <a:hlinkClick r:id="rId4"/>
              </a:rPr>
              <a:t>https://www.fedramp.gov</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U.S. Department of Homeland Security (DHS). (2017). National Cybersecurity and Communications Integration Center (NCCIC) Cloud Security. DHS. Retrieved from </a:t>
            </a:r>
            <a:r>
              <a:rPr lang="en-US" sz="2200" dirty="0">
                <a:latin typeface="Arial" panose="020B0604020202020204" pitchFamily="34" charset="0"/>
                <a:cs typeface="Arial" panose="020B0604020202020204" pitchFamily="34" charset="0"/>
                <a:hlinkClick r:id="rId5"/>
              </a:rPr>
              <a:t>https://www.dhs.gov/nccic</a:t>
            </a:r>
            <a:endParaRPr lang="en-US" sz="2200"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Smith, J., &amp; Green, L. (2019). Cloud Security and Compliance in Federal Agencies: Risks and Strategies. </a:t>
            </a:r>
            <a:r>
              <a:rPr lang="en-US" sz="2200" i="1" dirty="0">
                <a:latin typeface="Arial" panose="020B0604020202020204" pitchFamily="34" charset="0"/>
                <a:cs typeface="Arial" panose="020B0604020202020204" pitchFamily="34" charset="0"/>
              </a:rPr>
              <a:t>Journal of Cybersecurity and Privacy, 3</a:t>
            </a:r>
            <a:r>
              <a:rPr lang="en-US" sz="2200" dirty="0">
                <a:latin typeface="Arial" panose="020B0604020202020204" pitchFamily="34" charset="0"/>
                <a:cs typeface="Arial" panose="020B0604020202020204" pitchFamily="34" charset="0"/>
              </a:rPr>
              <a:t>(2), 45-60.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242181" y="0"/>
            <a:ext cx="10396882" cy="1151965"/>
          </a:xfrm>
        </p:spPr>
        <p:txBody>
          <a:bodyPr>
            <a:normAutofit/>
          </a:bodyPr>
          <a:lstStyle/>
          <a:p>
            <a:r>
              <a:rPr lang="en-US" sz="4000" dirty="0">
                <a:latin typeface="Arial" panose="020B0604020202020204" pitchFamily="34" charset="0"/>
                <a:cs typeface="Arial" panose="020B0604020202020204" pitchFamily="34" charset="0"/>
              </a:rPr>
              <a:t>Organization Overview</a:t>
            </a:r>
          </a:p>
        </p:txBody>
      </p:sp>
      <p:sp>
        <p:nvSpPr>
          <p:cNvPr id="1048596" name="TextBox 9"/>
          <p:cNvSpPr txBox="1"/>
          <p:nvPr/>
        </p:nvSpPr>
        <p:spPr>
          <a:xfrm>
            <a:off x="305555" y="1151964"/>
            <a:ext cx="10142143" cy="3215640"/>
          </a:xfrm>
          <a:prstGeom prst="rect">
            <a:avLst/>
          </a:prstGeom>
          <a:noFill/>
        </p:spPr>
        <p:txBody>
          <a:bodyPr wrap="square" rtlCol="0">
            <a:spAutoFit/>
          </a:bodyPr>
          <a:lstStyle/>
          <a:p>
            <a:pPr lvl="0" eaLnBrk="0" fontAlgn="base" hangingPunct="0">
              <a:spcBef>
                <a:spcPct val="0"/>
              </a:spcBef>
              <a:spcAft>
                <a:spcPct val="0"/>
              </a:spcAft>
            </a:pPr>
            <a:endParaRPr dirty="0"/>
          </a:p>
          <a:p>
            <a:pPr lvl="0" eaLnBrk="0" fontAlgn="base" hangingPunct="0">
              <a:spcBef>
                <a:spcPct val="0"/>
              </a:spcBef>
              <a:spcAft>
                <a:spcPct val="0"/>
              </a:spcAft>
            </a:pPr>
            <a:r>
              <a:rPr lang="en-US" sz="2200" dirty="0">
                <a:latin typeface="Arial" panose="020B0604020202020204" pitchFamily="34" charset="0"/>
              </a:rPr>
              <a:t>Federal Data Solutions, Inc. The company operates as a U.S.-based provider which offers secure data management solutions to both government agencies and federal contractors. Services include</a:t>
            </a:r>
          </a:p>
          <a:p>
            <a:pPr marL="342900" lvl="0" indent="-342900" eaLnBrk="0" fontAlgn="base" hangingPunct="0">
              <a:spcBef>
                <a:spcPct val="0"/>
              </a:spcBef>
              <a:spcAft>
                <a:spcPct val="0"/>
              </a:spcAft>
              <a:buFont typeface="Arial" panose="020B0604020202020204" pitchFamily="34" charset="0"/>
              <a:buChar char="•"/>
            </a:pPr>
            <a:r>
              <a:rPr lang="en-US" sz="2200" dirty="0">
                <a:latin typeface="Arial" panose="020B0604020202020204" pitchFamily="34" charset="0"/>
              </a:rPr>
              <a:t>Data hosting &amp; secure file storage</a:t>
            </a:r>
          </a:p>
          <a:p>
            <a:pPr marL="342900" lvl="0" indent="-342900" eaLnBrk="0" fontAlgn="base" hangingPunct="0">
              <a:spcBef>
                <a:spcPct val="0"/>
              </a:spcBef>
              <a:spcAft>
                <a:spcPct val="0"/>
              </a:spcAft>
              <a:buFont typeface="Arial" panose="020B0604020202020204" pitchFamily="34" charset="0"/>
              <a:buChar char="•"/>
            </a:pPr>
            <a:r>
              <a:rPr lang="en-US" sz="2200" dirty="0">
                <a:latin typeface="Arial" panose="020B0604020202020204" pitchFamily="34" charset="0"/>
              </a:rPr>
              <a:t>Compliance reporting &amp; auditing</a:t>
            </a:r>
          </a:p>
          <a:p>
            <a:pPr marL="342900" lvl="0" indent="-342900" eaLnBrk="0" fontAlgn="base" hangingPunct="0">
              <a:spcBef>
                <a:spcPct val="0"/>
              </a:spcBef>
              <a:spcAft>
                <a:spcPct val="0"/>
              </a:spcAft>
              <a:buFont typeface="Arial" panose="020B0604020202020204" pitchFamily="34" charset="0"/>
              <a:buChar char="•"/>
            </a:pPr>
            <a:r>
              <a:rPr lang="en-US" sz="2200" dirty="0">
                <a:latin typeface="Arial" panose="020B0604020202020204" pitchFamily="34" charset="0"/>
              </a:rPr>
              <a:t>Application support for federal projects</a:t>
            </a:r>
          </a:p>
          <a:p>
            <a:pPr lvl="0" eaLnBrk="0" fontAlgn="base" hangingPunct="0">
              <a:spcBef>
                <a:spcPct val="0"/>
              </a:spcBef>
              <a:spcAft>
                <a:spcPct val="0"/>
              </a:spcAft>
            </a:pPr>
            <a:r>
              <a:rPr lang="en-US" sz="2200" dirty="0">
                <a:latin typeface="Arial" panose="020B0604020202020204" pitchFamily="34" charset="0"/>
              </a:rPr>
              <a:t>The healthcare provider implemented cloud-based storage which improves operational scalability and reduces expenses and enhances disaster recovery process without compromising cybersecurity standards (FISMA, NIST)..</a:t>
            </a:r>
          </a:p>
        </p:txBody>
      </p:sp>
      <p:pic>
        <p:nvPicPr>
          <p:cNvPr id="2097152" name="Picture 10"/>
          <p:cNvPicPr>
            <a:picLocks noChangeAspect="1"/>
          </p:cNvPicPr>
          <p:nvPr/>
        </p:nvPicPr>
        <p:blipFill>
          <a:blip r:embed="rId2"/>
          <a:stretch>
            <a:fillRect/>
          </a:stretch>
        </p:blipFill>
        <p:spPr>
          <a:xfrm>
            <a:off x="0" y="4629839"/>
            <a:ext cx="12192000" cy="2720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txBox="1"/>
          <p:nvPr/>
        </p:nvSpPr>
        <p:spPr>
          <a:xfrm>
            <a:off x="205967" y="251233"/>
            <a:ext cx="10396882" cy="1151965"/>
          </a:xfrm>
          <a:prstGeom prst="rect">
            <a:avLst/>
          </a:prstGeom>
        </p:spPr>
        <p:txBody>
          <a:bodyPr>
            <a:norm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Purpose &amp; Scope of the RMP</a:t>
            </a:r>
          </a:p>
        </p:txBody>
      </p:sp>
      <p:sp>
        <p:nvSpPr>
          <p:cNvPr id="1048601" name="TextBox 4"/>
          <p:cNvSpPr txBox="1"/>
          <p:nvPr/>
        </p:nvSpPr>
        <p:spPr>
          <a:xfrm>
            <a:off x="269341" y="1206286"/>
            <a:ext cx="9472187" cy="5324535"/>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The Risk Management Plan (RMP) develops an extensive system that enables Federal Data Solutions to identify assess and reduce risks stemming from their transition from on-premises servers to cloud-based third-party storage.</a:t>
            </a:r>
          </a:p>
          <a:p>
            <a:endParaRPr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The goal is to manage security risks and compliance variables and operational interruptions which occur while migrating to the cloud.</a:t>
            </a:r>
            <a:endParaRPr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Federal cybersecurity and data privacy requirements must be satisfied by the cloud storage solution.</a:t>
            </a:r>
          </a:p>
          <a:p>
            <a:endParaRPr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Scope</a:t>
            </a:r>
          </a:p>
          <a:p>
            <a:endParaRPr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Covers migration from on-premises servers to a cloud-based storage solution.</a:t>
            </a:r>
            <a:endParaRPr dirty="0">
              <a:latin typeface="Arial" panose="020B0604020202020204" pitchFamily="34" charset="0"/>
              <a:cs typeface="Arial" panose="020B0604020202020204" pitchFamily="34" charset="0"/>
            </a:endParaRPr>
          </a:p>
          <a:p>
            <a:r>
              <a:rPr lang="en-US" sz="2200" dirty="0">
                <a:latin typeface="Arial" panose="020B0604020202020204" pitchFamily="34" charset="0"/>
                <a:cs typeface="Arial" panose="020B0604020202020204" pitchFamily="34" charset="0"/>
              </a:rPr>
              <a:t>Risk assessments along with vendor management and data protection standards and federal compliance make up the scope of the project..</a:t>
            </a:r>
            <a:endParaRPr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txBox="1"/>
          <p:nvPr/>
        </p:nvSpPr>
        <p:spPr>
          <a:xfrm>
            <a:off x="215021" y="142591"/>
            <a:ext cx="10396882"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Identified Risk Scenarios &amp; Compliance Overview</a:t>
            </a:r>
          </a:p>
        </p:txBody>
      </p:sp>
      <p:sp>
        <p:nvSpPr>
          <p:cNvPr id="1048603" name="TextBox 3"/>
          <p:cNvSpPr txBox="1"/>
          <p:nvPr/>
        </p:nvSpPr>
        <p:spPr>
          <a:xfrm>
            <a:off x="830658" y="1575214"/>
            <a:ext cx="7752028" cy="3816429"/>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The migration of federal data into cloud storage systems generates several noteworthy risks which need proper management to satisfy federal rules and protect both data security and data integrity. The main security risks include unauthorized access to sensitive data together with issues that stem from data migration corruption and migration errors as well as failure of cloud providers to maintain compliance with federal standards. Security protection requires strong encryption and both multi-factor authentication systems as well as periodic security audits to maintain data protection before and after the transition.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txBox="1"/>
          <p:nvPr/>
        </p:nvSpPr>
        <p:spPr>
          <a:xfrm>
            <a:off x="205967" y="251233"/>
            <a:ext cx="10396882"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Key Roles, Responsibilities &amp; Planning Schedule</a:t>
            </a:r>
          </a:p>
        </p:txBody>
      </p:sp>
      <p:sp>
        <p:nvSpPr>
          <p:cNvPr id="1048605" name="TextBox 3"/>
          <p:cNvSpPr txBox="1"/>
          <p:nvPr/>
        </p:nvSpPr>
        <p:spPr>
          <a:xfrm>
            <a:off x="314609" y="1403198"/>
            <a:ext cx="8494413" cy="4832092"/>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Proper cloud migration risk management depends on both well-identified team roles and a detailed operational design.</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1 - Key Roles and Their Spelled-Out Responsibilities</a:t>
            </a:r>
          </a:p>
          <a:p>
            <a:endParaRPr lang="en-US" sz="2200" dirty="0">
              <a:latin typeface="Arial" panose="020B0604020202020204" pitchFamily="34" charset="0"/>
              <a:cs typeface="Arial" panose="020B0604020202020204" pitchFamily="34" charset="0"/>
            </a:endParaRPr>
          </a:p>
          <a:p>
            <a:pPr algn="just"/>
            <a:r>
              <a:rPr lang="en-US" sz="2200" dirty="0">
                <a:latin typeface="Arial" panose="020B0604020202020204" pitchFamily="34" charset="0"/>
                <a:cs typeface="Arial" panose="020B0604020202020204" pitchFamily="34" charset="0"/>
              </a:rPr>
              <a:t>The Project Manager performs oversight on both deadlines and regulatory compliance. The IT Security Officer executes security protocol administration. The Compliance Officer protects FISMA and NIST and FedRAMP standards. Infrastructure management along with security administration belongs to the Cloud Provider. The Business Continuity Team performs contingency plan procedures. Migration (Weeks 5–12): data migration, testing. Monitoring together with recovery testing takes place during the period from Week 13 through Week 16.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txBox="1"/>
          <p:nvPr/>
        </p:nvSpPr>
        <p:spPr>
          <a:xfrm>
            <a:off x="215020" y="88271"/>
            <a:ext cx="9091942"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Risk Assessment Approach &amp; Scope</a:t>
            </a:r>
          </a:p>
        </p:txBody>
      </p:sp>
      <p:sp>
        <p:nvSpPr>
          <p:cNvPr id="1048607" name="TextBox 3"/>
          <p:cNvSpPr txBox="1"/>
          <p:nvPr/>
        </p:nvSpPr>
        <p:spPr>
          <a:xfrm>
            <a:off x="1201848" y="1801550"/>
            <a:ext cx="7254089" cy="3250283"/>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An assessment of risks during cloud migration ensures both security measures along with compliance requirements for federal regulations. The assessment analyzes risks through probability evaluations to determine their impact effects on security standards and compliance standards as well as business operational continuity priorities. The institution implements mitigation strategies through proper controls which address significant risks..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txBox="1"/>
          <p:nvPr/>
        </p:nvSpPr>
        <p:spPr>
          <a:xfrm>
            <a:off x="224073" y="169751"/>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Threats, Vulnerabilities, and Controls</a:t>
            </a:r>
          </a:p>
        </p:txBody>
      </p:sp>
      <p:sp>
        <p:nvSpPr>
          <p:cNvPr id="1048609" name="TextBox 3"/>
          <p:cNvSpPr txBox="1"/>
          <p:nvPr/>
        </p:nvSpPr>
        <p:spPr>
          <a:xfrm>
            <a:off x="305554" y="1493732"/>
            <a:ext cx="9435975" cy="3583939"/>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Mitigation Controls (Continued):</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Security audits of vendor systems periodically verify that cloud service providers fulfill their security requirements including FedRAMP standards.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Real-time system and network monitoring gives constant surveillance to spot untypical activities.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A tested incident response plan should be developed to handle security breaches together with data loss and unauthorized access incidents.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Cloud Configuration Management maintains secure operations through scheduled reviews along with automatic checks which stop misconfigurations from harming data visibility.</a:t>
            </a:r>
          </a:p>
        </p:txBody>
      </p:sp>
      <p:pic>
        <p:nvPicPr>
          <p:cNvPr id="2097153" name="Picture 4"/>
          <p:cNvPicPr>
            <a:picLocks noChangeAspect="1"/>
          </p:cNvPicPr>
          <p:nvPr/>
        </p:nvPicPr>
        <p:blipFill>
          <a:blip r:embed="rId2"/>
          <a:stretch>
            <a:fillRect/>
          </a:stretch>
        </p:blipFill>
        <p:spPr>
          <a:xfrm>
            <a:off x="-1" y="4971607"/>
            <a:ext cx="12192001" cy="18863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txBox="1"/>
          <p:nvPr/>
        </p:nvSpPr>
        <p:spPr>
          <a:xfrm>
            <a:off x="224073" y="169751"/>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b="1" dirty="0"/>
              <a:t>Mitigation Strategies &amp; NIST RMF Mapping</a:t>
            </a:r>
          </a:p>
        </p:txBody>
      </p:sp>
      <p:sp>
        <p:nvSpPr>
          <p:cNvPr id="1048611" name="TextBox 3"/>
          <p:cNvSpPr txBox="1"/>
          <p:nvPr/>
        </p:nvSpPr>
        <p:spPr>
          <a:xfrm>
            <a:off x="359874" y="1258342"/>
            <a:ext cx="9680419" cy="5170646"/>
          </a:xfrm>
          <a:prstGeom prst="rect">
            <a:avLst/>
          </a:prstGeom>
          <a:noFill/>
        </p:spPr>
        <p:txBody>
          <a:bodyPr wrap="square" rtlCol="0">
            <a:spAutoFit/>
          </a:bodyPr>
          <a:lstStyle/>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Mitigation Strategies</a:t>
            </a:r>
            <a:r>
              <a:rPr lang="en-US" sz="2200" dirty="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Encrypt data at rest and in transit.</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Enforce multi-factor authentication and least privilege access.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Perform regular vendor security audits.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Implement backup, recovery, and continuous monitoring tools.</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NIST RMF Mapping</a:t>
            </a:r>
            <a:r>
              <a:rPr lang="en-US" sz="2200" dirty="0">
                <a:latin typeface="Arial" panose="020B0604020202020204" pitchFamily="34" charset="0"/>
                <a:cs typeface="Arial" panose="020B0604020202020204" pitchFamily="34" charset="0"/>
              </a:rPr>
              <a:t>:</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Categorize</a:t>
            </a:r>
            <a:r>
              <a:rPr lang="en-US" sz="2200" dirty="0">
                <a:latin typeface="Arial" panose="020B0604020202020204" pitchFamily="34" charset="0"/>
                <a:cs typeface="Arial" panose="020B0604020202020204" pitchFamily="34" charset="0"/>
              </a:rPr>
              <a:t> systems and data.</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Select &amp; Implement</a:t>
            </a:r>
            <a:r>
              <a:rPr lang="en-US" sz="2200" dirty="0">
                <a:latin typeface="Arial" panose="020B0604020202020204" pitchFamily="34" charset="0"/>
                <a:cs typeface="Arial" panose="020B0604020202020204" pitchFamily="34" charset="0"/>
              </a:rPr>
              <a:t> controls (per NIST SP 800-53).</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Assess</a:t>
            </a:r>
            <a:r>
              <a:rPr lang="en-US" sz="2200" dirty="0">
                <a:latin typeface="Arial" panose="020B0604020202020204" pitchFamily="34" charset="0"/>
                <a:cs typeface="Arial" panose="020B0604020202020204" pitchFamily="34" charset="0"/>
              </a:rPr>
              <a:t> control effectiveness.</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Authorize</a:t>
            </a:r>
            <a:r>
              <a:rPr lang="en-US" sz="2200" dirty="0">
                <a:latin typeface="Arial" panose="020B0604020202020204" pitchFamily="34" charset="0"/>
                <a:cs typeface="Arial" panose="020B0604020202020204" pitchFamily="34" charset="0"/>
              </a:rPr>
              <a:t> the system for operation.</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Monitor</a:t>
            </a:r>
            <a:r>
              <a:rPr lang="en-US" sz="2200" dirty="0">
                <a:latin typeface="Arial" panose="020B0604020202020204" pitchFamily="34" charset="0"/>
                <a:cs typeface="Arial" panose="020B0604020202020204" pitchFamily="34" charset="0"/>
              </a:rPr>
              <a:t> continuously for risks and compliance.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txBox="1"/>
          <p:nvPr/>
        </p:nvSpPr>
        <p:spPr>
          <a:xfrm>
            <a:off x="224073" y="169751"/>
            <a:ext cx="9399760" cy="1151965"/>
          </a:xfrm>
          <a:prstGeom prst="rect">
            <a:avLst/>
          </a:prstGeom>
        </p:spPr>
        <p:txBody>
          <a:bodyPr>
            <a:normAutofit lnSpcReduction="10000"/>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latin typeface="Arial" panose="020B0604020202020204" pitchFamily="34" charset="0"/>
                <a:cs typeface="Arial" panose="020B0604020202020204" pitchFamily="34" charset="0"/>
              </a:rPr>
              <a:t>Security Controls &amp; Budget Justification</a:t>
            </a:r>
          </a:p>
        </p:txBody>
      </p:sp>
      <p:sp>
        <p:nvSpPr>
          <p:cNvPr id="1048613" name="TextBox 3"/>
          <p:cNvSpPr txBox="1"/>
          <p:nvPr/>
        </p:nvSpPr>
        <p:spPr>
          <a:xfrm>
            <a:off x="323660" y="1466572"/>
            <a:ext cx="9680419" cy="4154984"/>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1 - Security Controls</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Encryption:</a:t>
            </a:r>
            <a:r>
              <a:rPr lang="en-US" sz="2200" dirty="0">
                <a:latin typeface="Arial" panose="020B0604020202020204" pitchFamily="34" charset="0"/>
                <a:cs typeface="Arial" panose="020B0604020202020204" pitchFamily="34" charset="0"/>
              </a:rPr>
              <a:t> Full disk and transit encryption using AES-256 and TLS 1.2.</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IAM:</a:t>
            </a:r>
            <a:r>
              <a:rPr lang="en-US" sz="2200" dirty="0">
                <a:latin typeface="Arial" panose="020B0604020202020204" pitchFamily="34" charset="0"/>
                <a:cs typeface="Arial" panose="020B0604020202020204" pitchFamily="34" charset="0"/>
              </a:rPr>
              <a:t> Multi-factor authentication and access log monitoring.</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DLP:</a:t>
            </a:r>
            <a:r>
              <a:rPr lang="en-US" sz="2200" dirty="0">
                <a:latin typeface="Arial" panose="020B0604020202020204" pitchFamily="34" charset="0"/>
                <a:cs typeface="Arial" panose="020B0604020202020204" pitchFamily="34" charset="0"/>
              </a:rPr>
              <a:t> Preventing unauthorized data sharing.</a:t>
            </a:r>
          </a:p>
          <a:p>
            <a:pPr marL="342900" indent="-342900">
              <a:buFont typeface="Arial" panose="020B0604020202020204" pitchFamily="34" charset="0"/>
              <a:buChar char="•"/>
            </a:pPr>
            <a:r>
              <a:rPr lang="en-US" sz="2200" b="1" dirty="0">
                <a:latin typeface="Arial" panose="020B0604020202020204" pitchFamily="34" charset="0"/>
                <a:cs typeface="Arial" panose="020B0604020202020204" pitchFamily="34" charset="0"/>
              </a:rPr>
              <a:t>Audit and Logging:</a:t>
            </a:r>
            <a:r>
              <a:rPr lang="en-US" sz="2200" dirty="0">
                <a:latin typeface="Arial" panose="020B0604020202020204" pitchFamily="34" charset="0"/>
                <a:cs typeface="Arial" panose="020B0604020202020204" pitchFamily="34" charset="0"/>
              </a:rPr>
              <a:t> Continuous logging and automated alerts.</a:t>
            </a:r>
          </a:p>
          <a:p>
            <a:endParaRPr lang="en-US" sz="2200" dirty="0">
              <a:latin typeface="Arial" panose="020B0604020202020204" pitchFamily="34" charset="0"/>
              <a:cs typeface="Arial" panose="020B0604020202020204" pitchFamily="34" charset="0"/>
            </a:endParaRPr>
          </a:p>
          <a:p>
            <a:r>
              <a:rPr lang="en-US" sz="2200" b="1" dirty="0">
                <a:latin typeface="Arial" panose="020B0604020202020204" pitchFamily="34" charset="0"/>
                <a:cs typeface="Arial" panose="020B0604020202020204" pitchFamily="34" charset="0"/>
              </a:rPr>
              <a:t>2 - Budget Justification:</a:t>
            </a:r>
          </a:p>
          <a:p>
            <a:endParaRPr lang="en-US" sz="2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Cloud provider security services (encryption, compliance certifications)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Security tools (DLP software, endpoint protection)</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Staff training on cloud security policies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1428</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A company, which primarily works on federal agency sub-contracts, migrates from locally hosted (in house) servers to cloud-based third party storage for storing data </vt:lpstr>
      <vt:lpstr>Organization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HTC</dc:creator>
  <cp:lastModifiedBy>Ram Acharya</cp:lastModifiedBy>
  <cp:revision>4</cp:revision>
  <dcterms:created xsi:type="dcterms:W3CDTF">2025-04-27T22:25:11Z</dcterms:created>
  <dcterms:modified xsi:type="dcterms:W3CDTF">2025-04-29T03:40:56Z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343c426c67f1411cb050c8f4aa5e8c75</vt:lpwstr>
  </property>
</Properties>
</file>