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7" r:id="rId4"/>
    <p:sldId id="260" r:id="rId5"/>
    <p:sldId id="261" r:id="rId6"/>
    <p:sldId id="267" r:id="rId7"/>
    <p:sldId id="262" r:id="rId8"/>
    <p:sldId id="264" r:id="rId9"/>
    <p:sldId id="265" r:id="rId10"/>
    <p:sldId id="258" r:id="rId11"/>
    <p:sldId id="263" r:id="rId12"/>
    <p:sldId id="268" r:id="rId13"/>
    <p:sldId id="269" r:id="rId14"/>
    <p:sldId id="270" r:id="rId15"/>
    <p:sldId id="271" r:id="rId16"/>
    <p:sldId id="26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3" d="100"/>
          <a:sy n="63" d="100"/>
        </p:scale>
        <p:origin x="84"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E56266D-2D95-4A07-ADBB-41E870FF4054}" type="datetimeFigureOut">
              <a:rPr lang="en-US" smtClean="0"/>
              <a:t>4/26/2018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61EDB796-C379-46DB-8791-92C69D66BC76}" type="slidenum">
              <a:rPr lang="en-US" smtClean="0"/>
              <a:t>‹#›</a:t>
            </a:fld>
            <a:endParaRPr lang="en-US"/>
          </a:p>
        </p:txBody>
      </p:sp>
    </p:spTree>
    <p:extLst>
      <p:ext uri="{BB962C8B-B14F-4D97-AF65-F5344CB8AC3E}">
        <p14:creationId xmlns:p14="http://schemas.microsoft.com/office/powerpoint/2010/main" val="2112748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56266D-2D95-4A07-ADBB-41E870FF4054}" type="datetimeFigureOut">
              <a:rPr lang="en-US" smtClean="0"/>
              <a:t>4/26/2018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EDB796-C379-46DB-8791-92C69D66BC76}" type="slidenum">
              <a:rPr lang="en-US" smtClean="0"/>
              <a:t>‹#›</a:t>
            </a:fld>
            <a:endParaRPr lang="en-US"/>
          </a:p>
        </p:txBody>
      </p:sp>
    </p:spTree>
    <p:extLst>
      <p:ext uri="{BB962C8B-B14F-4D97-AF65-F5344CB8AC3E}">
        <p14:creationId xmlns:p14="http://schemas.microsoft.com/office/powerpoint/2010/main" val="2554835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56266D-2D95-4A07-ADBB-41E870FF4054}" type="datetimeFigureOut">
              <a:rPr lang="en-US" smtClean="0"/>
              <a:t>4/26/2018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EDB796-C379-46DB-8791-92C69D66BC76}" type="slidenum">
              <a:rPr lang="en-US" smtClean="0"/>
              <a:t>‹#›</a:t>
            </a:fld>
            <a:endParaRPr lang="en-US"/>
          </a:p>
        </p:txBody>
      </p:sp>
    </p:spTree>
    <p:extLst>
      <p:ext uri="{BB962C8B-B14F-4D97-AF65-F5344CB8AC3E}">
        <p14:creationId xmlns:p14="http://schemas.microsoft.com/office/powerpoint/2010/main" val="3339804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56266D-2D95-4A07-ADBB-41E870FF4054}" type="datetimeFigureOut">
              <a:rPr lang="en-US" smtClean="0"/>
              <a:t>4/26/2018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EDB796-C379-46DB-8791-92C69D66BC76}" type="slidenum">
              <a:rPr lang="en-US" smtClean="0"/>
              <a:t>‹#›</a:t>
            </a:fld>
            <a:endParaRPr lang="en-US"/>
          </a:p>
        </p:txBody>
      </p:sp>
    </p:spTree>
    <p:extLst>
      <p:ext uri="{BB962C8B-B14F-4D97-AF65-F5344CB8AC3E}">
        <p14:creationId xmlns:p14="http://schemas.microsoft.com/office/powerpoint/2010/main" val="1354327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FE56266D-2D95-4A07-ADBB-41E870FF4054}" type="datetimeFigureOut">
              <a:rPr lang="en-US" smtClean="0"/>
              <a:t>4/26/2018</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61EDB796-C379-46DB-8791-92C69D66BC76}" type="slidenum">
              <a:rPr lang="en-US" smtClean="0"/>
              <a:t>‹#›</a:t>
            </a:fld>
            <a:endParaRPr lang="en-US"/>
          </a:p>
        </p:txBody>
      </p:sp>
    </p:spTree>
    <p:extLst>
      <p:ext uri="{BB962C8B-B14F-4D97-AF65-F5344CB8AC3E}">
        <p14:creationId xmlns:p14="http://schemas.microsoft.com/office/powerpoint/2010/main" val="2592636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E56266D-2D95-4A07-ADBB-41E870FF4054}" type="datetimeFigureOut">
              <a:rPr lang="en-US" smtClean="0"/>
              <a:t>4/26/2018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EDB796-C379-46DB-8791-92C69D66BC76}" type="slidenum">
              <a:rPr lang="en-US" smtClean="0"/>
              <a:t>‹#›</a:t>
            </a:fld>
            <a:endParaRPr lang="en-US"/>
          </a:p>
        </p:txBody>
      </p:sp>
    </p:spTree>
    <p:extLst>
      <p:ext uri="{BB962C8B-B14F-4D97-AF65-F5344CB8AC3E}">
        <p14:creationId xmlns:p14="http://schemas.microsoft.com/office/powerpoint/2010/main" val="2208083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56266D-2D95-4A07-ADBB-41E870FF4054}" type="datetimeFigureOut">
              <a:rPr lang="en-US" smtClean="0"/>
              <a:t>4/26/2018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EDB796-C379-46DB-8791-92C69D66BC76}" type="slidenum">
              <a:rPr lang="en-US" smtClean="0"/>
              <a:t>‹#›</a:t>
            </a:fld>
            <a:endParaRPr lang="en-US"/>
          </a:p>
        </p:txBody>
      </p:sp>
    </p:spTree>
    <p:extLst>
      <p:ext uri="{BB962C8B-B14F-4D97-AF65-F5344CB8AC3E}">
        <p14:creationId xmlns:p14="http://schemas.microsoft.com/office/powerpoint/2010/main" val="2030595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E56266D-2D95-4A07-ADBB-41E870FF4054}" type="datetimeFigureOut">
              <a:rPr lang="en-US" smtClean="0"/>
              <a:t>4/26/2018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EDB796-C379-46DB-8791-92C69D66BC76}" type="slidenum">
              <a:rPr lang="en-US" smtClean="0"/>
              <a:t>‹#›</a:t>
            </a:fld>
            <a:endParaRPr lang="en-US"/>
          </a:p>
        </p:txBody>
      </p:sp>
    </p:spTree>
    <p:extLst>
      <p:ext uri="{BB962C8B-B14F-4D97-AF65-F5344CB8AC3E}">
        <p14:creationId xmlns:p14="http://schemas.microsoft.com/office/powerpoint/2010/main" val="2806857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56266D-2D95-4A07-ADBB-41E870FF4054}" type="datetimeFigureOut">
              <a:rPr lang="en-US" smtClean="0"/>
              <a:t>4/26/2018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EDB796-C379-46DB-8791-92C69D66BC76}" type="slidenum">
              <a:rPr lang="en-US" smtClean="0"/>
              <a:t>‹#›</a:t>
            </a:fld>
            <a:endParaRPr lang="en-US"/>
          </a:p>
        </p:txBody>
      </p:sp>
    </p:spTree>
    <p:extLst>
      <p:ext uri="{BB962C8B-B14F-4D97-AF65-F5344CB8AC3E}">
        <p14:creationId xmlns:p14="http://schemas.microsoft.com/office/powerpoint/2010/main" val="2543662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E56266D-2D95-4A07-ADBB-41E870FF4054}" type="datetimeFigureOut">
              <a:rPr lang="en-US" smtClean="0"/>
              <a:t>4/26/2018</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1EDB796-C379-46DB-8791-92C69D66BC76}" type="slidenum">
              <a:rPr lang="en-US" smtClean="0"/>
              <a:t>‹#›</a:t>
            </a:fld>
            <a:endParaRPr lang="en-US"/>
          </a:p>
        </p:txBody>
      </p:sp>
    </p:spTree>
    <p:extLst>
      <p:ext uri="{BB962C8B-B14F-4D97-AF65-F5344CB8AC3E}">
        <p14:creationId xmlns:p14="http://schemas.microsoft.com/office/powerpoint/2010/main" val="704610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E56266D-2D95-4A07-ADBB-41E870FF4054}" type="datetimeFigureOut">
              <a:rPr lang="en-US" smtClean="0"/>
              <a:t>4/26/2018</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1EDB796-C379-46DB-8791-92C69D66BC76}" type="slidenum">
              <a:rPr lang="en-US" smtClean="0"/>
              <a:t>‹#›</a:t>
            </a:fld>
            <a:endParaRPr lang="en-US"/>
          </a:p>
        </p:txBody>
      </p:sp>
    </p:spTree>
    <p:extLst>
      <p:ext uri="{BB962C8B-B14F-4D97-AF65-F5344CB8AC3E}">
        <p14:creationId xmlns:p14="http://schemas.microsoft.com/office/powerpoint/2010/main" val="1134309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FE56266D-2D95-4A07-ADBB-41E870FF4054}" type="datetimeFigureOut">
              <a:rPr lang="en-US" smtClean="0"/>
              <a:t>4/26/2018</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61EDB796-C379-46DB-8791-92C69D66BC76}" type="slidenum">
              <a:rPr lang="en-US" smtClean="0"/>
              <a:t>‹#›</a:t>
            </a:fld>
            <a:endParaRPr lang="en-US"/>
          </a:p>
        </p:txBody>
      </p:sp>
    </p:spTree>
    <p:extLst>
      <p:ext uri="{BB962C8B-B14F-4D97-AF65-F5344CB8AC3E}">
        <p14:creationId xmlns:p14="http://schemas.microsoft.com/office/powerpoint/2010/main" val="28607891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BFC03-E7E6-4634-984F-E8FABE401F61}"/>
              </a:ext>
            </a:extLst>
          </p:cNvPr>
          <p:cNvSpPr>
            <a:spLocks noGrp="1"/>
          </p:cNvSpPr>
          <p:nvPr>
            <p:ph type="ctrTitle"/>
          </p:nvPr>
        </p:nvSpPr>
        <p:spPr/>
        <p:txBody>
          <a:bodyPr/>
          <a:lstStyle/>
          <a:p>
            <a:r>
              <a:rPr lang="en-US" sz="8000" dirty="0"/>
              <a:t>Bitcoin trading system</a:t>
            </a:r>
            <a:br>
              <a:rPr lang="en-US" sz="8000" dirty="0"/>
            </a:br>
            <a:r>
              <a:rPr lang="en-US" sz="8000" dirty="0"/>
              <a:t>								</a:t>
            </a:r>
            <a:r>
              <a:rPr lang="en-US" sz="4000" dirty="0"/>
              <a:t>-mavericks</a:t>
            </a:r>
          </a:p>
        </p:txBody>
      </p:sp>
      <p:sp>
        <p:nvSpPr>
          <p:cNvPr id="3" name="Subtitle 2">
            <a:extLst>
              <a:ext uri="{FF2B5EF4-FFF2-40B4-BE49-F238E27FC236}">
                <a16:creationId xmlns:a16="http://schemas.microsoft.com/office/drawing/2014/main" id="{C65D237C-53F8-4681-8F56-0AAA8EF2FC65}"/>
              </a:ext>
            </a:extLst>
          </p:cNvPr>
          <p:cNvSpPr>
            <a:spLocks noGrp="1"/>
          </p:cNvSpPr>
          <p:nvPr>
            <p:ph type="subTitle" idx="1"/>
          </p:nvPr>
        </p:nvSpPr>
        <p:spPr>
          <a:xfrm>
            <a:off x="942680" y="4468031"/>
            <a:ext cx="10075840" cy="2055317"/>
          </a:xfrm>
        </p:spPr>
        <p:txBody>
          <a:bodyPr>
            <a:normAutofit/>
          </a:bodyPr>
          <a:lstStyle/>
          <a:p>
            <a:endParaRPr lang="en-US" sz="2000" dirty="0"/>
          </a:p>
          <a:p>
            <a:r>
              <a:rPr lang="en-US" sz="2000" dirty="0"/>
              <a:t>Preetam Jain</a:t>
            </a:r>
          </a:p>
          <a:p>
            <a:r>
              <a:rPr lang="en-US" sz="2000" dirty="0"/>
              <a:t>Rupesh Acharya</a:t>
            </a:r>
          </a:p>
          <a:p>
            <a:r>
              <a:rPr lang="en-US" sz="2000" dirty="0"/>
              <a:t>Niyati Maheshwari</a:t>
            </a:r>
          </a:p>
        </p:txBody>
      </p:sp>
    </p:spTree>
    <p:extLst>
      <p:ext uri="{BB962C8B-B14F-4D97-AF65-F5344CB8AC3E}">
        <p14:creationId xmlns:p14="http://schemas.microsoft.com/office/powerpoint/2010/main" val="3691314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0E0D4-CE60-4D31-8D08-4C052D9F0E08}"/>
              </a:ext>
            </a:extLst>
          </p:cNvPr>
          <p:cNvSpPr>
            <a:spLocks noGrp="1"/>
          </p:cNvSpPr>
          <p:nvPr>
            <p:ph type="title"/>
          </p:nvPr>
        </p:nvSpPr>
        <p:spPr>
          <a:xfrm>
            <a:off x="1069848" y="484632"/>
            <a:ext cx="10058400" cy="1029208"/>
          </a:xfrm>
        </p:spPr>
        <p:txBody>
          <a:bodyPr/>
          <a:lstStyle/>
          <a:p>
            <a:r>
              <a:rPr lang="en-US" dirty="0"/>
              <a:t>SPECIAL FEATURES</a:t>
            </a:r>
          </a:p>
        </p:txBody>
      </p:sp>
      <p:sp>
        <p:nvSpPr>
          <p:cNvPr id="3" name="Content Placeholder 2">
            <a:extLst>
              <a:ext uri="{FF2B5EF4-FFF2-40B4-BE49-F238E27FC236}">
                <a16:creationId xmlns:a16="http://schemas.microsoft.com/office/drawing/2014/main" id="{4044E39B-5E60-4B8A-BA67-FCA884D90A9D}"/>
              </a:ext>
            </a:extLst>
          </p:cNvPr>
          <p:cNvSpPr>
            <a:spLocks noGrp="1"/>
          </p:cNvSpPr>
          <p:nvPr>
            <p:ph idx="1"/>
          </p:nvPr>
        </p:nvSpPr>
        <p:spPr>
          <a:xfrm>
            <a:off x="1069848" y="1696720"/>
            <a:ext cx="10058400" cy="4475480"/>
          </a:xfrm>
        </p:spPr>
        <p:txBody>
          <a:bodyPr/>
          <a:lstStyle/>
          <a:p>
            <a:r>
              <a:rPr lang="en-US" dirty="0"/>
              <a:t>Sending SMS on sign up of a new user</a:t>
            </a:r>
          </a:p>
          <a:p>
            <a:r>
              <a:rPr lang="en-US" dirty="0"/>
              <a:t>Email system on registering a user</a:t>
            </a:r>
          </a:p>
          <a:p>
            <a:r>
              <a:rPr lang="en-US" dirty="0"/>
              <a:t>Create and Email Interactive Charts to users of the application</a:t>
            </a:r>
          </a:p>
          <a:p>
            <a:r>
              <a:rPr lang="en-US" dirty="0"/>
              <a:t>Report Analysis of the exchanged data</a:t>
            </a:r>
          </a:p>
          <a:p>
            <a:r>
              <a:rPr lang="en-US" dirty="0"/>
              <a:t>Download report and export to csv format </a:t>
            </a:r>
          </a:p>
          <a:p>
            <a:r>
              <a:rPr lang="en-US" dirty="0"/>
              <a:t>Email report to the respective users</a:t>
            </a:r>
          </a:p>
          <a:p>
            <a:r>
              <a:rPr lang="en-US" dirty="0"/>
              <a:t>Generating a math puzzle for a transaction to be confirmed by Miners</a:t>
            </a:r>
          </a:p>
          <a:p>
            <a:r>
              <a:rPr lang="en-US" dirty="0"/>
              <a:t>Well maintained ledger with bitcoin ownership exchange details</a:t>
            </a:r>
          </a:p>
          <a:p>
            <a:r>
              <a:rPr lang="en-US" dirty="0"/>
              <a:t>Total Eco-System design</a:t>
            </a:r>
          </a:p>
        </p:txBody>
      </p:sp>
    </p:spTree>
    <p:extLst>
      <p:ext uri="{BB962C8B-B14F-4D97-AF65-F5344CB8AC3E}">
        <p14:creationId xmlns:p14="http://schemas.microsoft.com/office/powerpoint/2010/main" val="442974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A9847-D77A-450D-A972-1FE2AC3FA206}"/>
              </a:ext>
            </a:extLst>
          </p:cNvPr>
          <p:cNvSpPr>
            <a:spLocks noGrp="1"/>
          </p:cNvSpPr>
          <p:nvPr>
            <p:ph type="title"/>
          </p:nvPr>
        </p:nvSpPr>
        <p:spPr>
          <a:xfrm>
            <a:off x="1069848" y="484632"/>
            <a:ext cx="10058400" cy="683768"/>
          </a:xfrm>
        </p:spPr>
        <p:txBody>
          <a:bodyPr>
            <a:normAutofit fontScale="90000"/>
          </a:bodyPr>
          <a:lstStyle/>
          <a:p>
            <a:r>
              <a:rPr lang="en-US" dirty="0"/>
              <a:t>SCREENSHOTS – </a:t>
            </a:r>
            <a:r>
              <a:rPr lang="en-US" sz="2000" dirty="0"/>
              <a:t>Key Screens of the system</a:t>
            </a:r>
          </a:p>
        </p:txBody>
      </p:sp>
      <p:pic>
        <p:nvPicPr>
          <p:cNvPr id="5" name="Content Placeholder 4" descr="A screenshot of a cell phone&#10;&#10;Description generated with very high confidence">
            <a:extLst>
              <a:ext uri="{FF2B5EF4-FFF2-40B4-BE49-F238E27FC236}">
                <a16:creationId xmlns:a16="http://schemas.microsoft.com/office/drawing/2014/main" id="{19C3D3FD-BE57-4B73-82DA-E5562CDA5D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2211" y="1168400"/>
            <a:ext cx="8873709" cy="5003800"/>
          </a:xfrm>
        </p:spPr>
      </p:pic>
    </p:spTree>
    <p:extLst>
      <p:ext uri="{BB962C8B-B14F-4D97-AF65-F5344CB8AC3E}">
        <p14:creationId xmlns:p14="http://schemas.microsoft.com/office/powerpoint/2010/main" val="3277956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social media post&#10;&#10;Description generated with very high confidence">
            <a:extLst>
              <a:ext uri="{FF2B5EF4-FFF2-40B4-BE49-F238E27FC236}">
                <a16:creationId xmlns:a16="http://schemas.microsoft.com/office/drawing/2014/main" id="{8F08DF28-A640-4A72-971F-E9FA2ABD66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975" y="646144"/>
            <a:ext cx="10058400" cy="5367275"/>
          </a:xfrm>
        </p:spPr>
      </p:pic>
    </p:spTree>
    <p:extLst>
      <p:ext uri="{BB962C8B-B14F-4D97-AF65-F5344CB8AC3E}">
        <p14:creationId xmlns:p14="http://schemas.microsoft.com/office/powerpoint/2010/main" val="3475095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social media post&#10;&#10;Description generated with very high confidence">
            <a:extLst>
              <a:ext uri="{FF2B5EF4-FFF2-40B4-BE49-F238E27FC236}">
                <a16:creationId xmlns:a16="http://schemas.microsoft.com/office/drawing/2014/main" id="{DA344B2B-AF28-4B98-B686-29A549C2B7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975" y="651549"/>
            <a:ext cx="10058400" cy="5335826"/>
          </a:xfrm>
        </p:spPr>
      </p:pic>
    </p:spTree>
    <p:extLst>
      <p:ext uri="{BB962C8B-B14F-4D97-AF65-F5344CB8AC3E}">
        <p14:creationId xmlns:p14="http://schemas.microsoft.com/office/powerpoint/2010/main" val="14889822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social media post&#10;&#10;Description generated with very high confidence">
            <a:extLst>
              <a:ext uri="{FF2B5EF4-FFF2-40B4-BE49-F238E27FC236}">
                <a16:creationId xmlns:a16="http://schemas.microsoft.com/office/drawing/2014/main" id="{DB17D072-9342-4A5B-A540-DAC3B53F9D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975" y="575664"/>
            <a:ext cx="10058400" cy="5346309"/>
          </a:xfrm>
        </p:spPr>
      </p:pic>
    </p:spTree>
    <p:extLst>
      <p:ext uri="{BB962C8B-B14F-4D97-AF65-F5344CB8AC3E}">
        <p14:creationId xmlns:p14="http://schemas.microsoft.com/office/powerpoint/2010/main" val="15424661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social media post&#10;&#10;Description generated with very high confidence">
            <a:extLst>
              <a:ext uri="{FF2B5EF4-FFF2-40B4-BE49-F238E27FC236}">
                <a16:creationId xmlns:a16="http://schemas.microsoft.com/office/drawing/2014/main" id="{B3C69165-962D-4457-8B75-BD8197D341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975" y="578449"/>
            <a:ext cx="10058400" cy="5320101"/>
          </a:xfrm>
        </p:spPr>
      </p:pic>
    </p:spTree>
    <p:extLst>
      <p:ext uri="{BB962C8B-B14F-4D97-AF65-F5344CB8AC3E}">
        <p14:creationId xmlns:p14="http://schemas.microsoft.com/office/powerpoint/2010/main" val="31497441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C08D2-097C-4FBC-BF0A-1C5A61E498B7}"/>
              </a:ext>
            </a:extLst>
          </p:cNvPr>
          <p:cNvSpPr>
            <a:spLocks noGrp="1"/>
          </p:cNvSpPr>
          <p:nvPr>
            <p:ph type="title"/>
          </p:nvPr>
        </p:nvSpPr>
        <p:spPr>
          <a:xfrm>
            <a:off x="1069848" y="484632"/>
            <a:ext cx="10058400" cy="4747768"/>
          </a:xfrm>
        </p:spPr>
        <p:txBody>
          <a:bodyPr/>
          <a:lstStyle/>
          <a:p>
            <a:pPr algn="ctr"/>
            <a:r>
              <a:rPr lang="en-US" dirty="0"/>
              <a:t>THANK YOU</a:t>
            </a:r>
          </a:p>
        </p:txBody>
      </p:sp>
    </p:spTree>
    <p:extLst>
      <p:ext uri="{BB962C8B-B14F-4D97-AF65-F5344CB8AC3E}">
        <p14:creationId xmlns:p14="http://schemas.microsoft.com/office/powerpoint/2010/main" val="3037309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FB0A5-4046-48D6-A55C-C2607ED0B143}"/>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71361074-E325-4378-B942-A460DF4FF401}"/>
              </a:ext>
            </a:extLst>
          </p:cNvPr>
          <p:cNvSpPr>
            <a:spLocks noGrp="1"/>
          </p:cNvSpPr>
          <p:nvPr>
            <p:ph idx="1"/>
          </p:nvPr>
        </p:nvSpPr>
        <p:spPr>
          <a:xfrm>
            <a:off x="1069848" y="1828800"/>
            <a:ext cx="10058400" cy="4343400"/>
          </a:xfrm>
        </p:spPr>
        <p:txBody>
          <a:bodyPr/>
          <a:lstStyle/>
          <a:p>
            <a:r>
              <a:rPr lang="en-US" dirty="0"/>
              <a:t>The focus is on using and encouraging the widespread usage of digital currency to a level equivalent to paper currency transactions in our day-to-day life such as in e-commerce platform, Hospitals, malls, etc.</a:t>
            </a:r>
          </a:p>
          <a:p>
            <a:r>
              <a:rPr lang="en-US" dirty="0"/>
              <a:t>The application will demonstrate the trade of bitcoins among different investors via custodian organization and miner organization.</a:t>
            </a:r>
          </a:p>
          <a:p>
            <a:r>
              <a:rPr lang="en-US" dirty="0"/>
              <a:t>Also, the application supports the online shopping of products through a bitcoin mall which accepts the payments in bitcoins only.</a:t>
            </a:r>
          </a:p>
          <a:p>
            <a:r>
              <a:rPr lang="en-US" dirty="0"/>
              <a:t>To achieve the interaction of different networks, enterprises and organizations via usage of the trending technology called “Blockchain Technology”.</a:t>
            </a:r>
          </a:p>
          <a:p>
            <a:r>
              <a:rPr lang="en-US" dirty="0"/>
              <a:t>To combine ideas of bitcoin usage in e-commerce industry and healthcare industry keeping the total Eco-system design as a reference.</a:t>
            </a:r>
          </a:p>
          <a:p>
            <a:pPr marL="0" indent="0">
              <a:buNone/>
            </a:pPr>
            <a:endParaRPr lang="en-US" dirty="0"/>
          </a:p>
        </p:txBody>
      </p:sp>
    </p:spTree>
    <p:extLst>
      <p:ext uri="{BB962C8B-B14F-4D97-AF65-F5344CB8AC3E}">
        <p14:creationId xmlns:p14="http://schemas.microsoft.com/office/powerpoint/2010/main" val="3790432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B3DFD-B19C-45CD-BFE6-8363E7CC65CF}"/>
              </a:ext>
            </a:extLst>
          </p:cNvPr>
          <p:cNvSpPr>
            <a:spLocks noGrp="1"/>
          </p:cNvSpPr>
          <p:nvPr>
            <p:ph type="title"/>
          </p:nvPr>
        </p:nvSpPr>
        <p:spPr/>
        <p:txBody>
          <a:bodyPr/>
          <a:lstStyle/>
          <a:p>
            <a:r>
              <a:rPr lang="en-US" dirty="0"/>
              <a:t>Description</a:t>
            </a:r>
          </a:p>
        </p:txBody>
      </p:sp>
      <p:sp>
        <p:nvSpPr>
          <p:cNvPr id="3" name="Content Placeholder 2">
            <a:extLst>
              <a:ext uri="{FF2B5EF4-FFF2-40B4-BE49-F238E27FC236}">
                <a16:creationId xmlns:a16="http://schemas.microsoft.com/office/drawing/2014/main" id="{2B9398A8-6952-4A2A-9407-44F0730AFE60}"/>
              </a:ext>
            </a:extLst>
          </p:cNvPr>
          <p:cNvSpPr>
            <a:spLocks noGrp="1"/>
          </p:cNvSpPr>
          <p:nvPr>
            <p:ph idx="1"/>
          </p:nvPr>
        </p:nvSpPr>
        <p:spPr/>
        <p:txBody>
          <a:bodyPr>
            <a:normAutofit/>
          </a:bodyPr>
          <a:lstStyle/>
          <a:p>
            <a:r>
              <a:rPr lang="en-US" dirty="0"/>
              <a:t>The project is a Bitcoin trading ecosystem simulating blockchain technology, where every enterprise in the system will communicate with the Bitcoin Exchange enterprise.</a:t>
            </a:r>
          </a:p>
          <a:p>
            <a:r>
              <a:rPr lang="en-US" dirty="0"/>
              <a:t>The system is pushed down to organizational level trading, where every organization in the environment can trade through bitcoins at enterprise and network level too.</a:t>
            </a:r>
          </a:p>
          <a:p>
            <a:r>
              <a:rPr lang="en-US" dirty="0"/>
              <a:t>The application can be useful for everyone especially those who find trading in bitcoins difficult and also the purpose of bringing the bitcoin into existence in our daily lives will be served well.</a:t>
            </a:r>
          </a:p>
          <a:p>
            <a:r>
              <a:rPr lang="en-US" dirty="0"/>
              <a:t>Using the special features of cryptocurrency like authenticity,  scalability and no central authority involved in the transactions, the trading system becomes more secure and also easier to transact.</a:t>
            </a:r>
          </a:p>
        </p:txBody>
      </p:sp>
    </p:spTree>
    <p:extLst>
      <p:ext uri="{BB962C8B-B14F-4D97-AF65-F5344CB8AC3E}">
        <p14:creationId xmlns:p14="http://schemas.microsoft.com/office/powerpoint/2010/main" val="2507358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F989F-4E25-4E79-8A19-59041965B77A}"/>
              </a:ext>
            </a:extLst>
          </p:cNvPr>
          <p:cNvSpPr>
            <a:spLocks noGrp="1"/>
          </p:cNvSpPr>
          <p:nvPr>
            <p:ph type="title"/>
          </p:nvPr>
        </p:nvSpPr>
        <p:spPr/>
        <p:txBody>
          <a:bodyPr/>
          <a:lstStyle/>
          <a:p>
            <a:r>
              <a:rPr lang="en-US" dirty="0"/>
              <a:t>APPROACH - </a:t>
            </a:r>
            <a:r>
              <a:rPr lang="en-US" dirty="0" err="1"/>
              <a:t>i</a:t>
            </a:r>
            <a:endParaRPr lang="en-US" dirty="0"/>
          </a:p>
        </p:txBody>
      </p:sp>
      <p:sp>
        <p:nvSpPr>
          <p:cNvPr id="3" name="Content Placeholder 2">
            <a:extLst>
              <a:ext uri="{FF2B5EF4-FFF2-40B4-BE49-F238E27FC236}">
                <a16:creationId xmlns:a16="http://schemas.microsoft.com/office/drawing/2014/main" id="{86D112CD-C066-4D64-A075-C8D3C029F8A0}"/>
              </a:ext>
            </a:extLst>
          </p:cNvPr>
          <p:cNvSpPr>
            <a:spLocks noGrp="1"/>
          </p:cNvSpPr>
          <p:nvPr>
            <p:ph idx="1"/>
          </p:nvPr>
        </p:nvSpPr>
        <p:spPr>
          <a:xfrm>
            <a:off x="1069848" y="2083324"/>
            <a:ext cx="10058400" cy="4088876"/>
          </a:xfrm>
        </p:spPr>
        <p:txBody>
          <a:bodyPr/>
          <a:lstStyle/>
          <a:p>
            <a:r>
              <a:rPr lang="en-US" dirty="0"/>
              <a:t>Bitcoin trading among different investors is made easy by introducing a Custodian Organization which acts as a medium/interface between clients and the miners.</a:t>
            </a:r>
          </a:p>
          <a:p>
            <a:r>
              <a:rPr lang="en-US" dirty="0"/>
              <a:t>This being a cryptocurrency project, in the absence of a central authority, all the transactions are withheld in an intermediary called as </a:t>
            </a:r>
            <a:r>
              <a:rPr lang="en-US" dirty="0" err="1"/>
              <a:t>Mempool</a:t>
            </a:r>
            <a:r>
              <a:rPr lang="en-US" dirty="0"/>
              <a:t> which is a network of computers and devices connected to the internet running the Bitcoin core software.</a:t>
            </a:r>
          </a:p>
          <a:p>
            <a:r>
              <a:rPr lang="en-US" dirty="0"/>
              <a:t>All the transactions in the System design wait inside the </a:t>
            </a:r>
            <a:r>
              <a:rPr lang="en-US" dirty="0" err="1"/>
              <a:t>Mempool</a:t>
            </a:r>
            <a:r>
              <a:rPr lang="en-US" dirty="0"/>
              <a:t> until a member/group of the Miner Organization called ‘Miners’ confirm them.</a:t>
            </a:r>
          </a:p>
          <a:p>
            <a:r>
              <a:rPr lang="en-US" dirty="0"/>
              <a:t>To confirm a transaction, a Miner has to solve a math puzzle of a difficulty level varying on the number of blocks that have been mined.</a:t>
            </a:r>
          </a:p>
          <a:p>
            <a:r>
              <a:rPr lang="en-US" dirty="0"/>
              <a:t>If a Miner is able to solve the puzzle, then he can add those confirmed transactions into a block.</a:t>
            </a:r>
          </a:p>
        </p:txBody>
      </p:sp>
    </p:spTree>
    <p:extLst>
      <p:ext uri="{BB962C8B-B14F-4D97-AF65-F5344CB8AC3E}">
        <p14:creationId xmlns:p14="http://schemas.microsoft.com/office/powerpoint/2010/main" val="738783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5B3A2-8269-4452-B644-3497B12E8854}"/>
              </a:ext>
            </a:extLst>
          </p:cNvPr>
          <p:cNvSpPr>
            <a:spLocks noGrp="1"/>
          </p:cNvSpPr>
          <p:nvPr>
            <p:ph type="title"/>
          </p:nvPr>
        </p:nvSpPr>
        <p:spPr/>
        <p:txBody>
          <a:bodyPr/>
          <a:lstStyle/>
          <a:p>
            <a:r>
              <a:rPr lang="en-US" dirty="0"/>
              <a:t>APPROACH - ii</a:t>
            </a:r>
          </a:p>
        </p:txBody>
      </p:sp>
      <p:sp>
        <p:nvSpPr>
          <p:cNvPr id="3" name="Content Placeholder 2">
            <a:extLst>
              <a:ext uri="{FF2B5EF4-FFF2-40B4-BE49-F238E27FC236}">
                <a16:creationId xmlns:a16="http://schemas.microsoft.com/office/drawing/2014/main" id="{A52251B2-7392-47AC-A6C2-EC8B293A42C5}"/>
              </a:ext>
            </a:extLst>
          </p:cNvPr>
          <p:cNvSpPr>
            <a:spLocks noGrp="1"/>
          </p:cNvSpPr>
          <p:nvPr>
            <p:ph idx="1"/>
          </p:nvPr>
        </p:nvSpPr>
        <p:spPr>
          <a:xfrm>
            <a:off x="1069848" y="1885361"/>
            <a:ext cx="10058400" cy="4286839"/>
          </a:xfrm>
        </p:spPr>
        <p:txBody>
          <a:bodyPr/>
          <a:lstStyle/>
          <a:p>
            <a:r>
              <a:rPr lang="en-US" dirty="0"/>
              <a:t>These blocks are then published into a chain of blocks called as ‘Ledger’ – which is nothing but a single and common record of all the bitcoin transactions; and hence the name “Blockchain Technology”.</a:t>
            </a:r>
          </a:p>
          <a:p>
            <a:r>
              <a:rPr lang="en-US" dirty="0"/>
              <a:t>Bitcoin mall’s operations include all those operations of any e-commerce industry and the transactions here are purely bitcoin based.</a:t>
            </a:r>
          </a:p>
          <a:p>
            <a:r>
              <a:rPr lang="en-US" dirty="0"/>
              <a:t>We have incorporated the bitcoin transaction system into healthcare industry as well where the financial exchanges of daily test requests from a doctor to a lab assistant are demonstrated through bitcoin blockchain.</a:t>
            </a:r>
          </a:p>
          <a:p>
            <a:r>
              <a:rPr lang="en-US" dirty="0"/>
              <a:t>The idea behind the amalgamation of blockchain and healthcare industry is that the reports will be decentralized and be accessible to a doctors anywhere across the world.</a:t>
            </a:r>
          </a:p>
        </p:txBody>
      </p:sp>
    </p:spTree>
    <p:extLst>
      <p:ext uri="{BB962C8B-B14F-4D97-AF65-F5344CB8AC3E}">
        <p14:creationId xmlns:p14="http://schemas.microsoft.com/office/powerpoint/2010/main" val="1042982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5073C-7D9B-4C20-B7AF-A31C63E4FECF}"/>
              </a:ext>
            </a:extLst>
          </p:cNvPr>
          <p:cNvSpPr>
            <a:spLocks noGrp="1"/>
          </p:cNvSpPr>
          <p:nvPr>
            <p:ph type="title"/>
          </p:nvPr>
        </p:nvSpPr>
        <p:spPr>
          <a:xfrm>
            <a:off x="629920" y="484632"/>
            <a:ext cx="10498328" cy="663448"/>
          </a:xfrm>
        </p:spPr>
        <p:txBody>
          <a:bodyPr>
            <a:normAutofit fontScale="90000"/>
          </a:bodyPr>
          <a:lstStyle/>
          <a:p>
            <a:r>
              <a:rPr lang="en-US" dirty="0"/>
              <a:t>ECOSYSTEM ARCHITECTURE</a:t>
            </a:r>
          </a:p>
        </p:txBody>
      </p:sp>
      <p:pic>
        <p:nvPicPr>
          <p:cNvPr id="5" name="Content Placeholder 4">
            <a:extLst>
              <a:ext uri="{FF2B5EF4-FFF2-40B4-BE49-F238E27FC236}">
                <a16:creationId xmlns:a16="http://schemas.microsoft.com/office/drawing/2014/main" id="{0D1D7B71-2ED6-45D3-A572-521FB50A58C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2240" y="1147763"/>
            <a:ext cx="9377679" cy="5024437"/>
          </a:xfrm>
        </p:spPr>
      </p:pic>
    </p:spTree>
    <p:extLst>
      <p:ext uri="{BB962C8B-B14F-4D97-AF65-F5344CB8AC3E}">
        <p14:creationId xmlns:p14="http://schemas.microsoft.com/office/powerpoint/2010/main" val="1652980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19354-CA91-4D92-8C36-70B5E137F388}"/>
              </a:ext>
            </a:extLst>
          </p:cNvPr>
          <p:cNvSpPr>
            <a:spLocks noGrp="1"/>
          </p:cNvSpPr>
          <p:nvPr>
            <p:ph type="title"/>
          </p:nvPr>
        </p:nvSpPr>
        <p:spPr>
          <a:xfrm>
            <a:off x="609600" y="484633"/>
            <a:ext cx="10518648" cy="246887"/>
          </a:xfrm>
        </p:spPr>
        <p:txBody>
          <a:bodyPr>
            <a:normAutofit fontScale="90000"/>
          </a:bodyPr>
          <a:lstStyle/>
          <a:p>
            <a:r>
              <a:rPr lang="en-US" dirty="0"/>
              <a:t>OBJECT MODEL</a:t>
            </a:r>
          </a:p>
        </p:txBody>
      </p:sp>
      <p:pic>
        <p:nvPicPr>
          <p:cNvPr id="5" name="Content Placeholder 4" descr="A close up of text on a black background&#10;&#10;Description generated with very high confidence">
            <a:extLst>
              <a:ext uri="{FF2B5EF4-FFF2-40B4-BE49-F238E27FC236}">
                <a16:creationId xmlns:a16="http://schemas.microsoft.com/office/drawing/2014/main" id="{99B17EA9-57D7-47E3-BD44-FF22BB9C7A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6560" y="985521"/>
            <a:ext cx="11338560" cy="5262880"/>
          </a:xfrm>
        </p:spPr>
      </p:pic>
    </p:spTree>
    <p:extLst>
      <p:ext uri="{BB962C8B-B14F-4D97-AF65-F5344CB8AC3E}">
        <p14:creationId xmlns:p14="http://schemas.microsoft.com/office/powerpoint/2010/main" val="89108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88547-8F19-4174-896F-8F150DF81D16}"/>
              </a:ext>
            </a:extLst>
          </p:cNvPr>
          <p:cNvSpPr>
            <a:spLocks noGrp="1"/>
          </p:cNvSpPr>
          <p:nvPr>
            <p:ph type="title"/>
          </p:nvPr>
        </p:nvSpPr>
        <p:spPr>
          <a:xfrm>
            <a:off x="1069848" y="484632"/>
            <a:ext cx="10058400" cy="853974"/>
          </a:xfrm>
        </p:spPr>
        <p:txBody>
          <a:bodyPr/>
          <a:lstStyle/>
          <a:p>
            <a:r>
              <a:rPr lang="en-US" dirty="0"/>
              <a:t>KEY ROLES</a:t>
            </a:r>
          </a:p>
        </p:txBody>
      </p:sp>
      <p:sp>
        <p:nvSpPr>
          <p:cNvPr id="3" name="Content Placeholder 2">
            <a:extLst>
              <a:ext uri="{FF2B5EF4-FFF2-40B4-BE49-F238E27FC236}">
                <a16:creationId xmlns:a16="http://schemas.microsoft.com/office/drawing/2014/main" id="{932F8492-18C4-4F37-BE1D-6F926C050618}"/>
              </a:ext>
            </a:extLst>
          </p:cNvPr>
          <p:cNvSpPr>
            <a:spLocks noGrp="1"/>
          </p:cNvSpPr>
          <p:nvPr>
            <p:ph idx="1"/>
          </p:nvPr>
        </p:nvSpPr>
        <p:spPr>
          <a:xfrm>
            <a:off x="1069848" y="1244338"/>
            <a:ext cx="10492232" cy="4927862"/>
          </a:xfrm>
        </p:spPr>
        <p:txBody>
          <a:bodyPr>
            <a:normAutofit lnSpcReduction="10000"/>
          </a:bodyPr>
          <a:lstStyle/>
          <a:p>
            <a:endParaRPr lang="en-US" dirty="0"/>
          </a:p>
          <a:p>
            <a:r>
              <a:rPr lang="en-US" dirty="0"/>
              <a:t>SHARED ROLES</a:t>
            </a:r>
          </a:p>
          <a:p>
            <a:pPr>
              <a:buFontTx/>
              <a:buChar char="-"/>
            </a:pPr>
            <a:r>
              <a:rPr lang="en-US" dirty="0"/>
              <a:t>Custodian Role : Processes and completes</a:t>
            </a:r>
          </a:p>
          <a:p>
            <a:pPr marL="0" indent="0">
              <a:buNone/>
            </a:pPr>
            <a:r>
              <a:rPr lang="en-US" dirty="0"/>
              <a:t>   the input requests received from Investor</a:t>
            </a:r>
          </a:p>
          <a:p>
            <a:pPr marL="0" indent="0">
              <a:buNone/>
            </a:pPr>
            <a:r>
              <a:rPr lang="en-US" dirty="0"/>
              <a:t>- Miner Role : Validates and confirms the list</a:t>
            </a:r>
          </a:p>
          <a:p>
            <a:pPr marL="0" indent="0">
              <a:buNone/>
            </a:pPr>
            <a:r>
              <a:rPr lang="en-US" dirty="0"/>
              <a:t>  of unconfirmed transactions received from</a:t>
            </a:r>
          </a:p>
          <a:p>
            <a:pPr marL="0" indent="0">
              <a:buNone/>
            </a:pPr>
            <a:r>
              <a:rPr lang="en-US" dirty="0"/>
              <a:t>  the Custodian and publishes those transaction</a:t>
            </a:r>
          </a:p>
          <a:p>
            <a:pPr marL="0" indent="0">
              <a:buNone/>
            </a:pPr>
            <a:r>
              <a:rPr lang="en-US" dirty="0"/>
              <a:t>  blocks into a ledger.</a:t>
            </a:r>
          </a:p>
          <a:p>
            <a:pPr marL="0" indent="0">
              <a:buNone/>
            </a:pPr>
            <a:endParaRPr lang="en-US" dirty="0"/>
          </a:p>
          <a:p>
            <a:r>
              <a:rPr lang="en-US" dirty="0"/>
              <a:t>OTHER ROLES</a:t>
            </a:r>
          </a:p>
          <a:p>
            <a:pPr>
              <a:buFontTx/>
              <a:buChar char="-"/>
            </a:pPr>
            <a:r>
              <a:rPr lang="en-US" dirty="0"/>
              <a:t>Investor Role : Invests money to carry out bitcoin trading</a:t>
            </a:r>
          </a:p>
          <a:p>
            <a:pPr marL="0" indent="0">
              <a:buNone/>
            </a:pPr>
            <a:r>
              <a:rPr lang="en-US" dirty="0"/>
              <a:t>   through a custodian.</a:t>
            </a:r>
          </a:p>
        </p:txBody>
      </p:sp>
      <p:pic>
        <p:nvPicPr>
          <p:cNvPr id="8" name="Picture 7" descr="A close up of text on a white background&#10;&#10;Description generated with high confidence">
            <a:extLst>
              <a:ext uri="{FF2B5EF4-FFF2-40B4-BE49-F238E27FC236}">
                <a16:creationId xmlns:a16="http://schemas.microsoft.com/office/drawing/2014/main" id="{090EC6B2-FFE7-4E79-8888-6C283C9310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2750" y="1066800"/>
            <a:ext cx="5124450" cy="3978013"/>
          </a:xfrm>
          <a:prstGeom prst="rect">
            <a:avLst/>
          </a:prstGeom>
        </p:spPr>
      </p:pic>
    </p:spTree>
    <p:extLst>
      <p:ext uri="{BB962C8B-B14F-4D97-AF65-F5344CB8AC3E}">
        <p14:creationId xmlns:p14="http://schemas.microsoft.com/office/powerpoint/2010/main" val="51938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5CB9B-D7B1-49D3-9E75-73C8D32A5045}"/>
              </a:ext>
            </a:extLst>
          </p:cNvPr>
          <p:cNvSpPr>
            <a:spLocks noGrp="1"/>
          </p:cNvSpPr>
          <p:nvPr>
            <p:ph type="title"/>
          </p:nvPr>
        </p:nvSpPr>
        <p:spPr>
          <a:xfrm>
            <a:off x="1069848" y="484632"/>
            <a:ext cx="10058400" cy="876808"/>
          </a:xfrm>
        </p:spPr>
        <p:txBody>
          <a:bodyPr>
            <a:normAutofit/>
          </a:bodyPr>
          <a:lstStyle/>
          <a:p>
            <a:r>
              <a:rPr lang="en-US" dirty="0"/>
              <a:t>ACTORS &amp; USE CASES</a:t>
            </a:r>
          </a:p>
        </p:txBody>
      </p:sp>
      <p:sp>
        <p:nvSpPr>
          <p:cNvPr id="3" name="Content Placeholder 2">
            <a:extLst>
              <a:ext uri="{FF2B5EF4-FFF2-40B4-BE49-F238E27FC236}">
                <a16:creationId xmlns:a16="http://schemas.microsoft.com/office/drawing/2014/main" id="{86AD4314-FF2F-4313-8C1E-1A514641CF7F}"/>
              </a:ext>
            </a:extLst>
          </p:cNvPr>
          <p:cNvSpPr>
            <a:spLocks noGrp="1"/>
          </p:cNvSpPr>
          <p:nvPr>
            <p:ph idx="1"/>
          </p:nvPr>
        </p:nvSpPr>
        <p:spPr>
          <a:xfrm>
            <a:off x="1069848" y="1483360"/>
            <a:ext cx="10058400" cy="4688840"/>
          </a:xfrm>
        </p:spPr>
        <p:txBody>
          <a:bodyPr/>
          <a:lstStyle/>
          <a:p>
            <a:r>
              <a:rPr lang="en-US" dirty="0"/>
              <a:t>System Administrator: Administrator responsible for creating and managing networks</a:t>
            </a:r>
          </a:p>
          <a:p>
            <a:r>
              <a:rPr lang="en-US" dirty="0"/>
              <a:t>Mall Administrator: Administrator responsible for creating and managing customers and retailers in a Bitcoin mall</a:t>
            </a:r>
          </a:p>
          <a:p>
            <a:r>
              <a:rPr lang="en-US" dirty="0"/>
              <a:t>Retailer: Supplies products to customers of Bitcoin mall</a:t>
            </a:r>
          </a:p>
          <a:p>
            <a:r>
              <a:rPr lang="en-US" dirty="0"/>
              <a:t>Customer: End user who orders products from Bitcoin mall</a:t>
            </a:r>
          </a:p>
          <a:p>
            <a:r>
              <a:rPr lang="en-US" dirty="0"/>
              <a:t>Doctor: Requests Lab Assistant to carry out medical tests</a:t>
            </a:r>
          </a:p>
          <a:p>
            <a:r>
              <a:rPr lang="en-US" dirty="0"/>
              <a:t>Lab Assistant: Carries out tests and generates report of the tests requested by the doctor</a:t>
            </a:r>
          </a:p>
        </p:txBody>
      </p:sp>
    </p:spTree>
    <p:extLst>
      <p:ext uri="{BB962C8B-B14F-4D97-AF65-F5344CB8AC3E}">
        <p14:creationId xmlns:p14="http://schemas.microsoft.com/office/powerpoint/2010/main" val="16829419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834</TotalTime>
  <Words>739</Words>
  <Application>Microsoft Office PowerPoint</Application>
  <PresentationFormat>Widescreen</PresentationFormat>
  <Paragraphs>61</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Rockwell</vt:lpstr>
      <vt:lpstr>Rockwell Condensed</vt:lpstr>
      <vt:lpstr>Wingdings</vt:lpstr>
      <vt:lpstr>Wood Type</vt:lpstr>
      <vt:lpstr>Bitcoin trading system         -mavericks</vt:lpstr>
      <vt:lpstr>PROBLEM STATEMENT</vt:lpstr>
      <vt:lpstr>Description</vt:lpstr>
      <vt:lpstr>APPROACH - i</vt:lpstr>
      <vt:lpstr>APPROACH - ii</vt:lpstr>
      <vt:lpstr>ECOSYSTEM ARCHITECTURE</vt:lpstr>
      <vt:lpstr>OBJECT MODEL</vt:lpstr>
      <vt:lpstr>KEY ROLES</vt:lpstr>
      <vt:lpstr>ACTORS &amp; USE CASES</vt:lpstr>
      <vt:lpstr>SPECIAL FEATURES</vt:lpstr>
      <vt:lpstr>SCREENSHOTS – Key Screens of the system</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Bitcoin trading system</dc:title>
  <dc:creator>Niyati Maheshwari</dc:creator>
  <cp:lastModifiedBy>Niyati Maheshwari</cp:lastModifiedBy>
  <cp:revision>34</cp:revision>
  <dcterms:created xsi:type="dcterms:W3CDTF">2018-04-26T22:03:45Z</dcterms:created>
  <dcterms:modified xsi:type="dcterms:W3CDTF">2018-04-27T11:58:38Z</dcterms:modified>
</cp:coreProperties>
</file>