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74" r:id="rId4"/>
    <p:sldId id="264" r:id="rId5"/>
    <p:sldId id="265" r:id="rId6"/>
    <p:sldId id="275" r:id="rId7"/>
    <p:sldId id="266" r:id="rId8"/>
    <p:sldId id="260" r:id="rId9"/>
    <p:sldId id="267" r:id="rId10"/>
    <p:sldId id="262" r:id="rId11"/>
    <p:sldId id="261" r:id="rId12"/>
    <p:sldId id="263" r:id="rId13"/>
    <p:sldId id="277" r:id="rId14"/>
    <p:sldId id="278" r:id="rId15"/>
    <p:sldId id="279" r:id="rId16"/>
    <p:sldId id="28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A286B8-7381-4FAB-B87D-163232FF37BF}" type="datetimeFigureOut">
              <a:rPr lang="en-US" smtClean="0"/>
              <a:t>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28009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286B8-7381-4FAB-B87D-163232FF37BF}" type="datetimeFigureOut">
              <a:rPr lang="en-US" smtClean="0"/>
              <a:t>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02771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286B8-7381-4FAB-B87D-163232FF37BF}" type="datetimeFigureOut">
              <a:rPr lang="en-US" smtClean="0"/>
              <a:t>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92303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A286B8-7381-4FAB-B87D-163232FF37BF}" type="datetimeFigureOut">
              <a:rPr lang="en-US" smtClean="0"/>
              <a:t>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19495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A286B8-7381-4FAB-B87D-163232FF37BF}" type="datetimeFigureOut">
              <a:rPr lang="en-US" smtClean="0"/>
              <a:t>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165933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A286B8-7381-4FAB-B87D-163232FF37BF}" type="datetimeFigureOut">
              <a:rPr lang="en-US" smtClean="0"/>
              <a:t>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127356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A286B8-7381-4FAB-B87D-163232FF37BF}" type="datetimeFigureOut">
              <a:rPr lang="en-US" smtClean="0"/>
              <a:t>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30878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A286B8-7381-4FAB-B87D-163232FF37BF}" type="datetimeFigureOut">
              <a:rPr lang="en-US" smtClean="0"/>
              <a:t>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64499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286B8-7381-4FAB-B87D-163232FF37BF}" type="datetimeFigureOut">
              <a:rPr lang="en-US" smtClean="0"/>
              <a:t>11/6/2017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94771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A286B8-7381-4FAB-B87D-163232FF37BF}" type="datetimeFigureOut">
              <a:rPr lang="en-US" smtClean="0"/>
              <a:t>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74845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A286B8-7381-4FAB-B87D-163232FF37BF}" type="datetimeFigureOut">
              <a:rPr lang="en-US" smtClean="0"/>
              <a:t>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864147-1E72-4321-82FC-E5333AF4A7F2}" type="slidenum">
              <a:rPr lang="en-US" smtClean="0"/>
              <a:t>‹#›</a:t>
            </a:fld>
            <a:endParaRPr lang="en-US" dirty="0"/>
          </a:p>
        </p:txBody>
      </p:sp>
    </p:spTree>
    <p:extLst>
      <p:ext uri="{BB962C8B-B14F-4D97-AF65-F5344CB8AC3E}">
        <p14:creationId xmlns:p14="http://schemas.microsoft.com/office/powerpoint/2010/main" val="265029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286B8-7381-4FAB-B87D-163232FF37BF}" type="datetimeFigureOut">
              <a:rPr lang="en-US" smtClean="0"/>
              <a:t>11/6/2017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64147-1E72-4321-82FC-E5333AF4A7F2}" type="slidenum">
              <a:rPr lang="en-US" smtClean="0"/>
              <a:t>‹#›</a:t>
            </a:fld>
            <a:endParaRPr lang="en-US" dirty="0"/>
          </a:p>
        </p:txBody>
      </p:sp>
    </p:spTree>
    <p:extLst>
      <p:ext uri="{BB962C8B-B14F-4D97-AF65-F5344CB8AC3E}">
        <p14:creationId xmlns:p14="http://schemas.microsoft.com/office/powerpoint/2010/main" val="47016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438276"/>
            <a:ext cx="10515600" cy="2363788"/>
          </a:xfrm>
        </p:spPr>
        <p:txBody>
          <a:bodyPr>
            <a:normAutofit/>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Detecting Fake Hotel Reviews</a:t>
            </a:r>
            <a:br>
              <a:rPr lang="en-US" dirty="0">
                <a:latin typeface="Segoe UI Black" panose="020B0A02040204020203" pitchFamily="34" charset="0"/>
                <a:ea typeface="Segoe UI Black" panose="020B0A02040204020203" pitchFamily="34" charset="0"/>
                <a:cs typeface="Segoe UI Black" panose="020B0A02040204020203" pitchFamily="34" charset="0"/>
              </a:rPr>
            </a:br>
            <a:r>
              <a:rPr lang="en-US" sz="2000" dirty="0">
                <a:latin typeface="Segoe UI Light" panose="020B0502040204020203" pitchFamily="34" charset="0"/>
                <a:ea typeface="Segoe UI Black" panose="020B0A02040204020203" pitchFamily="34" charset="0"/>
                <a:cs typeface="Segoe UI Light" panose="020B0502040204020203" pitchFamily="34" charset="0"/>
              </a:rPr>
              <a:t>using:</a:t>
            </a:r>
            <a:br>
              <a:rPr lang="en-US" sz="2000" dirty="0">
                <a:latin typeface="Segoe UI Light" panose="020B0502040204020203" pitchFamily="34" charset="0"/>
                <a:ea typeface="Segoe UI Black" panose="020B0A02040204020203" pitchFamily="34" charset="0"/>
                <a:cs typeface="Segoe UI Light" panose="020B0502040204020203" pitchFamily="34" charset="0"/>
              </a:rPr>
            </a:br>
            <a:r>
              <a:rPr lang="en-US" sz="2000" dirty="0">
                <a:latin typeface="Segoe UI Light" panose="020B0502040204020203" pitchFamily="34" charset="0"/>
                <a:ea typeface="Segoe UI Black" panose="020B0A02040204020203" pitchFamily="34" charset="0"/>
                <a:cs typeface="Segoe UI Light" panose="020B0502040204020203" pitchFamily="34" charset="0"/>
              </a:rPr>
              <a:t>- Natural Language Processing</a:t>
            </a:r>
            <a:br>
              <a:rPr lang="en-US" sz="2000" dirty="0">
                <a:latin typeface="Segoe UI Light" panose="020B0502040204020203" pitchFamily="34" charset="0"/>
                <a:ea typeface="Segoe UI Black" panose="020B0A02040204020203" pitchFamily="34" charset="0"/>
                <a:cs typeface="Segoe UI Light" panose="020B0502040204020203" pitchFamily="34" charset="0"/>
              </a:rPr>
            </a:br>
            <a:r>
              <a:rPr lang="en-US" sz="2000" dirty="0">
                <a:latin typeface="Segoe UI Light" panose="020B0502040204020203" pitchFamily="34" charset="0"/>
                <a:ea typeface="Segoe UI Black" panose="020B0A02040204020203" pitchFamily="34" charset="0"/>
                <a:cs typeface="Segoe UI Light" panose="020B0502040204020203" pitchFamily="34" charset="0"/>
              </a:rPr>
              <a:t>- Topic Modeling</a:t>
            </a:r>
            <a:br>
              <a:rPr lang="en-US" sz="2000" dirty="0">
                <a:latin typeface="Segoe UI Light" panose="020B0502040204020203" pitchFamily="34" charset="0"/>
                <a:ea typeface="Segoe UI Black" panose="020B0A02040204020203" pitchFamily="34" charset="0"/>
                <a:cs typeface="Segoe UI Light" panose="020B0502040204020203" pitchFamily="34" charset="0"/>
              </a:rPr>
            </a:br>
            <a:r>
              <a:rPr lang="en-US" sz="2000" dirty="0">
                <a:latin typeface="Segoe UI Light" panose="020B0502040204020203" pitchFamily="34" charset="0"/>
                <a:ea typeface="Segoe UI Black" panose="020B0A02040204020203" pitchFamily="34" charset="0"/>
                <a:cs typeface="Segoe UI Light" panose="020B0502040204020203" pitchFamily="34" charset="0"/>
              </a:rPr>
              <a:t>- Machine Classification</a:t>
            </a:r>
          </a:p>
        </p:txBody>
      </p:sp>
      <p:sp>
        <p:nvSpPr>
          <p:cNvPr id="3" name="Content Placeholder 2"/>
          <p:cNvSpPr>
            <a:spLocks noGrp="1"/>
          </p:cNvSpPr>
          <p:nvPr>
            <p:ph idx="1"/>
          </p:nvPr>
        </p:nvSpPr>
        <p:spPr>
          <a:xfrm>
            <a:off x="838200" y="4419599"/>
            <a:ext cx="10515600" cy="1757363"/>
          </a:xfrm>
        </p:spPr>
        <p:txBody>
          <a:bodyPr>
            <a:normAutofit/>
          </a:bodyPr>
          <a:lstStyle/>
          <a:p>
            <a:pPr marL="0" indent="0">
              <a:buNone/>
            </a:pPr>
            <a:r>
              <a:rPr lang="en-US" sz="2000" dirty="0" err="1">
                <a:latin typeface="Segoe UI Light" panose="020B0502040204020203" pitchFamily="34" charset="0"/>
                <a:cs typeface="Segoe UI Light" panose="020B0502040204020203" pitchFamily="34" charset="0"/>
              </a:rPr>
              <a:t>SpringBoard</a:t>
            </a:r>
            <a:r>
              <a:rPr lang="en-US" sz="2000" dirty="0">
                <a:latin typeface="Segoe UI Light" panose="020B0502040204020203" pitchFamily="34" charset="0"/>
                <a:cs typeface="Segoe UI Light" panose="020B0502040204020203" pitchFamily="34" charset="0"/>
              </a:rPr>
              <a:t> – Capstone 2</a:t>
            </a:r>
          </a:p>
          <a:p>
            <a:pPr marL="0" indent="0">
              <a:buNone/>
            </a:pPr>
            <a:r>
              <a:rPr lang="en-US" sz="2000" dirty="0">
                <a:latin typeface="Segoe UI Light" panose="020B0502040204020203" pitchFamily="34" charset="0"/>
                <a:cs typeface="Segoe UI Light" panose="020B0502040204020203" pitchFamily="34" charset="0"/>
              </a:rPr>
              <a:t>11/2/2017</a:t>
            </a:r>
          </a:p>
          <a:p>
            <a:pPr marL="0" indent="0">
              <a:buNone/>
            </a:pPr>
            <a:r>
              <a:rPr lang="en-US" sz="2000" dirty="0">
                <a:latin typeface="Segoe UI Light" panose="020B0502040204020203" pitchFamily="34" charset="0"/>
                <a:cs typeface="Segoe UI Light" panose="020B0502040204020203" pitchFamily="34" charset="0"/>
              </a:rPr>
              <a:t>Chris Gian</a:t>
            </a:r>
          </a:p>
          <a:p>
            <a:pPr marL="0" indent="0">
              <a:buNone/>
            </a:pPr>
            <a:r>
              <a:rPr lang="en-US" sz="2000" dirty="0">
                <a:latin typeface="Segoe UI Light" panose="020B0502040204020203" pitchFamily="34" charset="0"/>
                <a:cs typeface="Segoe UI Light" panose="020B0502040204020203" pitchFamily="34" charset="0"/>
              </a:rPr>
              <a:t>github.com/chrisgian</a:t>
            </a:r>
          </a:p>
          <a:p>
            <a:pPr marL="0" indent="0">
              <a:buNone/>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9851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Topic Modeling</a:t>
            </a:r>
          </a:p>
        </p:txBody>
      </p:sp>
      <p:sp>
        <p:nvSpPr>
          <p:cNvPr id="4" name="Content Placeholder 3"/>
          <p:cNvSpPr>
            <a:spLocks noGrp="1"/>
          </p:cNvSpPr>
          <p:nvPr>
            <p:ph idx="1"/>
          </p:nvPr>
        </p:nvSpPr>
        <p:spPr>
          <a:xfrm>
            <a:off x="838200" y="1825625"/>
            <a:ext cx="10515600" cy="1639028"/>
          </a:xfrm>
        </p:spPr>
        <p:txBody>
          <a:bodyPr>
            <a:normAutofit/>
          </a:bodyPr>
          <a:lstStyle/>
          <a:p>
            <a:r>
              <a:rPr lang="en-US" dirty="0">
                <a:latin typeface="Segoe UI Light" panose="020B0502040204020203" pitchFamily="34" charset="0"/>
                <a:cs typeface="Segoe UI Light" panose="020B0502040204020203" pitchFamily="34" charset="0"/>
              </a:rPr>
              <a:t>Latent Semantic Analysis: </a:t>
            </a:r>
          </a:p>
          <a:p>
            <a:pPr lvl="1"/>
            <a:r>
              <a:rPr lang="en-US" dirty="0">
                <a:latin typeface="Segoe UI Light" panose="020B0502040204020203" pitchFamily="34" charset="0"/>
                <a:cs typeface="Segoe UI Light" panose="020B0502040204020203" pitchFamily="34" charset="0"/>
              </a:rPr>
              <a:t>Transform words used by reviewers into “groupings” – these are “topics”</a:t>
            </a:r>
          </a:p>
          <a:p>
            <a:pPr lvl="1"/>
            <a:r>
              <a:rPr lang="en-US" dirty="0">
                <a:latin typeface="Segoe UI Light" panose="020B0502040204020203" pitchFamily="34" charset="0"/>
                <a:cs typeface="Segoe UI Light" panose="020B0502040204020203" pitchFamily="34" charset="0"/>
              </a:rPr>
              <a:t>Examples: </a:t>
            </a:r>
          </a:p>
          <a:p>
            <a:pPr lvl="2"/>
            <a:r>
              <a:rPr lang="en-US" dirty="0">
                <a:latin typeface="Segoe UI Light" panose="020B0502040204020203" pitchFamily="34" charset="0"/>
                <a:cs typeface="Segoe UI Light" panose="020B0502040204020203" pitchFamily="34" charset="0"/>
              </a:rPr>
              <a:t>“Great family vacation”, “Terrible room service”, “No pets allowed”</a:t>
            </a:r>
          </a:p>
        </p:txBody>
      </p:sp>
      <p:pic>
        <p:nvPicPr>
          <p:cNvPr id="5" name="Picture 4">
            <a:extLst>
              <a:ext uri="{FF2B5EF4-FFF2-40B4-BE49-F238E27FC236}">
                <a16:creationId xmlns:a16="http://schemas.microsoft.com/office/drawing/2014/main" id="{8114744D-9675-4D0D-8C51-912D808B8FAA}"/>
              </a:ext>
            </a:extLst>
          </p:cNvPr>
          <p:cNvPicPr>
            <a:picLocks noChangeAspect="1"/>
          </p:cNvPicPr>
          <p:nvPr/>
        </p:nvPicPr>
        <p:blipFill>
          <a:blip r:embed="rId2"/>
          <a:stretch>
            <a:fillRect/>
          </a:stretch>
        </p:blipFill>
        <p:spPr>
          <a:xfrm>
            <a:off x="595100" y="4445016"/>
            <a:ext cx="4814815" cy="2051060"/>
          </a:xfrm>
          <a:prstGeom prst="rect">
            <a:avLst/>
          </a:prstGeom>
        </p:spPr>
      </p:pic>
      <p:pic>
        <p:nvPicPr>
          <p:cNvPr id="13" name="Picture 12">
            <a:extLst>
              <a:ext uri="{FF2B5EF4-FFF2-40B4-BE49-F238E27FC236}">
                <a16:creationId xmlns:a16="http://schemas.microsoft.com/office/drawing/2014/main" id="{47756677-7E54-49AD-BE0F-C7A5E5F78D24}"/>
              </a:ext>
            </a:extLst>
          </p:cNvPr>
          <p:cNvPicPr>
            <a:picLocks noChangeAspect="1"/>
          </p:cNvPicPr>
          <p:nvPr/>
        </p:nvPicPr>
        <p:blipFill>
          <a:blip r:embed="rId3"/>
          <a:stretch>
            <a:fillRect/>
          </a:stretch>
        </p:blipFill>
        <p:spPr>
          <a:xfrm>
            <a:off x="7956715" y="4445016"/>
            <a:ext cx="3594018" cy="2034892"/>
          </a:xfrm>
          <a:prstGeom prst="rect">
            <a:avLst/>
          </a:prstGeom>
        </p:spPr>
      </p:pic>
      <p:sp>
        <p:nvSpPr>
          <p:cNvPr id="15" name="Arrow: Right 14">
            <a:extLst>
              <a:ext uri="{FF2B5EF4-FFF2-40B4-BE49-F238E27FC236}">
                <a16:creationId xmlns:a16="http://schemas.microsoft.com/office/drawing/2014/main" id="{6D316852-D196-4547-8CEC-D5C26B29CA03}"/>
              </a:ext>
            </a:extLst>
          </p:cNvPr>
          <p:cNvSpPr/>
          <p:nvPr/>
        </p:nvSpPr>
        <p:spPr>
          <a:xfrm>
            <a:off x="5959150" y="4907908"/>
            <a:ext cx="1448330" cy="112527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Reduce into x “Topics”</a:t>
            </a:r>
          </a:p>
        </p:txBody>
      </p:sp>
    </p:spTree>
    <p:extLst>
      <p:ext uri="{BB962C8B-B14F-4D97-AF65-F5344CB8AC3E}">
        <p14:creationId xmlns:p14="http://schemas.microsoft.com/office/powerpoint/2010/main" val="227892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Baseline Classification</a:t>
            </a:r>
          </a:p>
        </p:txBody>
      </p:sp>
      <p:sp>
        <p:nvSpPr>
          <p:cNvPr id="3" name="Content Placeholder 2"/>
          <p:cNvSpPr>
            <a:spLocks noGrp="1"/>
          </p:cNvSpPr>
          <p:nvPr>
            <p:ph idx="1"/>
          </p:nvPr>
        </p:nvSpPr>
        <p:spPr/>
        <p:txBody>
          <a:bodyPr>
            <a:normAutofit fontScale="92500" lnSpcReduction="20000"/>
          </a:bodyPr>
          <a:lstStyle/>
          <a:p>
            <a:r>
              <a:rPr lang="en-US" dirty="0">
                <a:latin typeface="Segoe UI Light" panose="020B0502040204020203" pitchFamily="34" charset="0"/>
                <a:cs typeface="Segoe UI Light" panose="020B0502040204020203" pitchFamily="34" charset="0"/>
              </a:rPr>
              <a:t>6 Classification Models</a:t>
            </a:r>
          </a:p>
          <a:p>
            <a:pPr lvl="1"/>
            <a:r>
              <a:rPr lang="en-US" dirty="0">
                <a:latin typeface="Segoe UI Light" panose="020B0502040204020203" pitchFamily="34" charset="0"/>
                <a:cs typeface="Segoe UI Light" panose="020B0502040204020203" pitchFamily="34" charset="0"/>
              </a:rPr>
              <a:t>Logistic Regression</a:t>
            </a:r>
          </a:p>
          <a:p>
            <a:pPr lvl="1"/>
            <a:r>
              <a:rPr lang="en-US" dirty="0">
                <a:latin typeface="Segoe UI Light" panose="020B0502040204020203" pitchFamily="34" charset="0"/>
                <a:cs typeface="Segoe UI Light" panose="020B0502040204020203" pitchFamily="34" charset="0"/>
              </a:rPr>
              <a:t>Linear Discriminant Analysis (LDA)</a:t>
            </a:r>
          </a:p>
          <a:p>
            <a:pPr lvl="1"/>
            <a:r>
              <a:rPr lang="en-US" dirty="0">
                <a:latin typeface="Segoe UI Light" panose="020B0502040204020203" pitchFamily="34" charset="0"/>
                <a:cs typeface="Segoe UI Light" panose="020B0502040204020203" pitchFamily="34" charset="0"/>
              </a:rPr>
              <a:t>K Nearest Neighbor Classification</a:t>
            </a:r>
          </a:p>
          <a:p>
            <a:pPr lvl="1"/>
            <a:r>
              <a:rPr lang="en-US" dirty="0">
                <a:latin typeface="Segoe UI Light" panose="020B0502040204020203" pitchFamily="34" charset="0"/>
                <a:cs typeface="Segoe UI Light" panose="020B0502040204020203" pitchFamily="34" charset="0"/>
              </a:rPr>
              <a:t>Decision Trees</a:t>
            </a:r>
          </a:p>
          <a:p>
            <a:pPr lvl="1"/>
            <a:r>
              <a:rPr lang="en-US" dirty="0">
                <a:latin typeface="Segoe UI Light" panose="020B0502040204020203" pitchFamily="34" charset="0"/>
                <a:cs typeface="Segoe UI Light" panose="020B0502040204020203" pitchFamily="34" charset="0"/>
              </a:rPr>
              <a:t>Naive Bayes (NB)</a:t>
            </a:r>
          </a:p>
          <a:p>
            <a:pPr lvl="1"/>
            <a:r>
              <a:rPr lang="en-US" dirty="0">
                <a:latin typeface="Segoe UI Light" panose="020B0502040204020203" pitchFamily="34" charset="0"/>
                <a:cs typeface="Segoe UI Light" panose="020B0502040204020203" pitchFamily="34" charset="0"/>
              </a:rPr>
              <a:t>Support Vector Classifier (SVM)</a:t>
            </a:r>
          </a:p>
          <a:p>
            <a:pPr lvl="1"/>
            <a:r>
              <a:rPr lang="en-US" dirty="0">
                <a:latin typeface="Segoe UI Light" panose="020B0502040204020203" pitchFamily="34" charset="0"/>
                <a:cs typeface="Segoe UI Light" panose="020B0502040204020203" pitchFamily="34" charset="0"/>
              </a:rPr>
              <a:t>Random Forest (RF)</a:t>
            </a:r>
          </a:p>
          <a:p>
            <a:pPr lvl="1"/>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Three sets of Features:</a:t>
            </a:r>
          </a:p>
          <a:p>
            <a:pPr lvl="1"/>
            <a:r>
              <a:rPr lang="en-US" dirty="0">
                <a:latin typeface="Segoe UI Light" panose="020B0502040204020203" pitchFamily="34" charset="0"/>
                <a:cs typeface="Segoe UI Light" panose="020B0502040204020203" pitchFamily="34" charset="0"/>
              </a:rPr>
              <a:t>X1 = Topics Only (300 Variables) </a:t>
            </a:r>
          </a:p>
          <a:p>
            <a:pPr lvl="1"/>
            <a:r>
              <a:rPr lang="en-US" dirty="0">
                <a:latin typeface="Segoe UI Light" panose="020B0502040204020203" pitchFamily="34" charset="0"/>
                <a:cs typeface="Segoe UI Light" panose="020B0502040204020203" pitchFamily="34" charset="0"/>
              </a:rPr>
              <a:t>X2 = Topics + Parts of Speech Metrics (300 + 4) </a:t>
            </a:r>
          </a:p>
          <a:p>
            <a:pPr lvl="1"/>
            <a:r>
              <a:rPr lang="en-US" dirty="0">
                <a:latin typeface="Segoe UI Light" panose="020B0502040204020203" pitchFamily="34" charset="0"/>
                <a:cs typeface="Segoe UI Light" panose="020B0502040204020203" pitchFamily="34" charset="0"/>
              </a:rPr>
              <a:t>X3 = Topics + Parts of Speech Metrics + Dummy Variables (300 + 4 + 22)</a:t>
            </a:r>
          </a:p>
          <a:p>
            <a:pPr lvl="1"/>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1105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632040" y="2007240"/>
            <a:ext cx="3825215" cy="4088709"/>
          </a:xfrm>
          <a:prstGeom prst="rect">
            <a:avLst/>
          </a:prstGeom>
        </p:spPr>
      </p:pic>
      <p:pic>
        <p:nvPicPr>
          <p:cNvPr id="5" name="Picture 4"/>
          <p:cNvPicPr>
            <a:picLocks noChangeAspect="1"/>
          </p:cNvPicPr>
          <p:nvPr/>
        </p:nvPicPr>
        <p:blipFill>
          <a:blip r:embed="rId3"/>
          <a:stretch>
            <a:fillRect/>
          </a:stretch>
        </p:blipFill>
        <p:spPr>
          <a:xfrm>
            <a:off x="8340009" y="2015420"/>
            <a:ext cx="3759825" cy="3956300"/>
          </a:xfrm>
          <a:prstGeom prst="rect">
            <a:avLst/>
          </a:prstGeom>
        </p:spPr>
      </p:pic>
      <p:pic>
        <p:nvPicPr>
          <p:cNvPr id="8" name="Picture 7"/>
          <p:cNvPicPr>
            <a:picLocks noChangeAspect="1"/>
          </p:cNvPicPr>
          <p:nvPr/>
        </p:nvPicPr>
        <p:blipFill>
          <a:blip r:embed="rId4"/>
          <a:stretch>
            <a:fillRect/>
          </a:stretch>
        </p:blipFill>
        <p:spPr>
          <a:xfrm>
            <a:off x="949735" y="2031400"/>
            <a:ext cx="3706241" cy="3965231"/>
          </a:xfrm>
          <a:prstGeom prst="rect">
            <a:avLst/>
          </a:prstGeom>
        </p:spPr>
      </p:pic>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Model + Feature Selection (1)</a:t>
            </a:r>
          </a:p>
        </p:txBody>
      </p:sp>
      <p:sp>
        <p:nvSpPr>
          <p:cNvPr id="12" name="Rectangle 11"/>
          <p:cNvSpPr/>
          <p:nvPr/>
        </p:nvSpPr>
        <p:spPr>
          <a:xfrm>
            <a:off x="263313" y="1453301"/>
            <a:ext cx="3660711" cy="400110"/>
          </a:xfrm>
          <a:prstGeom prst="rect">
            <a:avLst/>
          </a:prstGeom>
        </p:spPr>
        <p:txBody>
          <a:bodyPr wrap="square">
            <a:spAutoFit/>
          </a:bodyPr>
          <a:lstStyle/>
          <a:p>
            <a:pPr lvl="1" algn="ctr"/>
            <a:r>
              <a:rPr lang="en-US" sz="2000" dirty="0">
                <a:latin typeface="Segoe UI Light" panose="020B0502040204020203" pitchFamily="34" charset="0"/>
                <a:cs typeface="Segoe UI Light" panose="020B0502040204020203" pitchFamily="34" charset="0"/>
              </a:rPr>
              <a:t>Topics Only</a:t>
            </a:r>
          </a:p>
        </p:txBody>
      </p:sp>
      <p:sp>
        <p:nvSpPr>
          <p:cNvPr id="13" name="Rectangle 12"/>
          <p:cNvSpPr/>
          <p:nvPr/>
        </p:nvSpPr>
        <p:spPr>
          <a:xfrm>
            <a:off x="4265644" y="1290023"/>
            <a:ext cx="3660711" cy="707886"/>
          </a:xfrm>
          <a:prstGeom prst="rect">
            <a:avLst/>
          </a:prstGeom>
        </p:spPr>
        <p:txBody>
          <a:bodyPr wrap="square">
            <a:spAutoFit/>
          </a:bodyPr>
          <a:lstStyle/>
          <a:p>
            <a:pPr algn="ctr"/>
            <a:r>
              <a:rPr lang="en-US" sz="2000" dirty="0">
                <a:latin typeface="Segoe UI Light" panose="020B0502040204020203" pitchFamily="34" charset="0"/>
                <a:cs typeface="Segoe UI Light" panose="020B0502040204020203" pitchFamily="34" charset="0"/>
              </a:rPr>
              <a:t>Previous + Parts of Speech Metrics</a:t>
            </a:r>
          </a:p>
        </p:txBody>
      </p:sp>
      <p:sp>
        <p:nvSpPr>
          <p:cNvPr id="14" name="Rectangle 13"/>
          <p:cNvSpPr/>
          <p:nvPr/>
        </p:nvSpPr>
        <p:spPr>
          <a:xfrm>
            <a:off x="8340009" y="1451250"/>
            <a:ext cx="3660711" cy="400110"/>
          </a:xfrm>
          <a:prstGeom prst="rect">
            <a:avLst/>
          </a:prstGeom>
        </p:spPr>
        <p:txBody>
          <a:bodyPr wrap="square">
            <a:spAutoFit/>
          </a:bodyPr>
          <a:lstStyle/>
          <a:p>
            <a:pPr algn="ctr"/>
            <a:r>
              <a:rPr lang="en-US" sz="2000" dirty="0">
                <a:latin typeface="Segoe UI Light" panose="020B0502040204020203" pitchFamily="34" charset="0"/>
                <a:cs typeface="Segoe UI Light" panose="020B0502040204020203" pitchFamily="34" charset="0"/>
              </a:rPr>
              <a:t>Previous + Dummy Variables</a:t>
            </a:r>
          </a:p>
        </p:txBody>
      </p:sp>
      <p:sp>
        <p:nvSpPr>
          <p:cNvPr id="16" name="Rectangle 15"/>
          <p:cNvSpPr/>
          <p:nvPr/>
        </p:nvSpPr>
        <p:spPr>
          <a:xfrm>
            <a:off x="1504324" y="5955630"/>
            <a:ext cx="2419701" cy="369332"/>
          </a:xfrm>
          <a:prstGeom prst="rect">
            <a:avLst/>
          </a:prstGeom>
        </p:spPr>
        <p:txBody>
          <a:bodyPr wrap="none">
            <a:spAutoFit/>
          </a:bodyPr>
          <a:lstStyle/>
          <a:p>
            <a:pPr algn="ctr"/>
            <a:r>
              <a:rPr lang="en-US" dirty="0">
                <a:latin typeface="Segoe UI Light" panose="020B0502040204020203" pitchFamily="34" charset="0"/>
                <a:cs typeface="Segoe UI Light" panose="020B0502040204020203" pitchFamily="34" charset="0"/>
              </a:rPr>
              <a:t>LDA performs the best.</a:t>
            </a:r>
          </a:p>
        </p:txBody>
      </p:sp>
      <p:sp>
        <p:nvSpPr>
          <p:cNvPr id="11" name="Rectangle 10"/>
          <p:cNvSpPr/>
          <p:nvPr/>
        </p:nvSpPr>
        <p:spPr>
          <a:xfrm>
            <a:off x="1008458" y="2208850"/>
            <a:ext cx="9976598" cy="163380"/>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6936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Going beyond baseline</a:t>
            </a:r>
          </a:p>
        </p:txBody>
      </p:sp>
      <p:sp>
        <p:nvSpPr>
          <p:cNvPr id="4" name="Content Placeholder 3"/>
          <p:cNvSpPr>
            <a:spLocks noGrp="1"/>
          </p:cNvSpPr>
          <p:nvPr>
            <p:ph idx="1"/>
          </p:nvPr>
        </p:nvSpPr>
        <p:spPr>
          <a:xfrm>
            <a:off x="838200" y="1825625"/>
            <a:ext cx="8399105" cy="4351338"/>
          </a:xfrm>
        </p:spPr>
        <p:txBody>
          <a:bodyPr/>
          <a:lstStyle/>
          <a:p>
            <a:pPr marL="0" indent="0">
              <a:buNone/>
            </a:pPr>
            <a:r>
              <a:rPr lang="en-US" dirty="0">
                <a:latin typeface="Segoe UI Light" panose="020B0502040204020203" pitchFamily="34" charset="0"/>
                <a:cs typeface="Segoe UI Light" panose="020B0502040204020203" pitchFamily="34" charset="0"/>
              </a:rPr>
              <a:t>Random Forest classifier because…</a:t>
            </a:r>
          </a:p>
          <a:p>
            <a:pPr lvl="1">
              <a:buFontTx/>
              <a:buChar char="-"/>
            </a:pPr>
            <a:r>
              <a:rPr lang="en-US" dirty="0">
                <a:latin typeface="Segoe UI Light" panose="020B0502040204020203" pitchFamily="34" charset="0"/>
                <a:cs typeface="Segoe UI Light" panose="020B0502040204020203" pitchFamily="34" charset="0"/>
              </a:rPr>
              <a:t>Many dimensions to data</a:t>
            </a:r>
          </a:p>
          <a:p>
            <a:pPr lvl="1">
              <a:buFontTx/>
              <a:buChar char="-"/>
            </a:pPr>
            <a:r>
              <a:rPr lang="en-US" dirty="0">
                <a:latin typeface="Segoe UI Light" panose="020B0502040204020203" pitchFamily="34" charset="0"/>
                <a:cs typeface="Segoe UI Light" panose="020B0502040204020203" pitchFamily="34" charset="0"/>
              </a:rPr>
              <a:t>Many parameters to be tuned</a:t>
            </a:r>
          </a:p>
          <a:p>
            <a:pPr lvl="1">
              <a:buFontTx/>
              <a:buChar char="-"/>
            </a:pPr>
            <a:r>
              <a:rPr lang="en-US" dirty="0">
                <a:latin typeface="Segoe UI Light" panose="020B0502040204020203" pitchFamily="34" charset="0"/>
                <a:cs typeface="Segoe UI Light" panose="020B0502040204020203" pitchFamily="34" charset="0"/>
              </a:rPr>
              <a:t>Bonus:</a:t>
            </a:r>
          </a:p>
          <a:p>
            <a:pPr lvl="2">
              <a:buFontTx/>
              <a:buChar char="-"/>
            </a:pPr>
            <a:r>
              <a:rPr lang="en-US" dirty="0">
                <a:latin typeface="Segoe UI Light" panose="020B0502040204020203" pitchFamily="34" charset="0"/>
                <a:cs typeface="Segoe UI Light" panose="020B0502040204020203" pitchFamily="34" charset="0"/>
              </a:rPr>
              <a:t>Does well with correlated variables</a:t>
            </a:r>
          </a:p>
          <a:p>
            <a:pPr lvl="2">
              <a:buFontTx/>
              <a:buChar char="-"/>
            </a:pPr>
            <a:r>
              <a:rPr lang="en-US" dirty="0">
                <a:latin typeface="Segoe UI Light" panose="020B0502040204020203" pitchFamily="34" charset="0"/>
                <a:cs typeface="Segoe UI Light" panose="020B0502040204020203" pitchFamily="34" charset="0"/>
              </a:rPr>
              <a:t>Easily get variable importance</a:t>
            </a:r>
          </a:p>
          <a:p>
            <a:pPr marL="457200" lvl="1" indent="0">
              <a:buNone/>
            </a:pPr>
            <a:endParaRPr lang="en-US" dirty="0">
              <a:latin typeface="Segoe UI Light" panose="020B0502040204020203" pitchFamily="34" charset="0"/>
              <a:cs typeface="Segoe UI Light" panose="020B0502040204020203" pitchFamily="34" charset="0"/>
            </a:endParaRPr>
          </a:p>
        </p:txBody>
      </p:sp>
      <p:pic>
        <p:nvPicPr>
          <p:cNvPr id="4098" name="Picture 2" descr="Evergreen Tree on Apple iOS 11.1">
            <a:extLst>
              <a:ext uri="{FF2B5EF4-FFF2-40B4-BE49-F238E27FC236}">
                <a16:creationId xmlns:a16="http://schemas.microsoft.com/office/drawing/2014/main" id="{C9E20B4E-024A-4E31-A48A-211092114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2373401"/>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vergreen Tree on Apple iOS 11.1">
            <a:extLst>
              <a:ext uri="{FF2B5EF4-FFF2-40B4-BE49-F238E27FC236}">
                <a16:creationId xmlns:a16="http://schemas.microsoft.com/office/drawing/2014/main" id="{578A070F-2464-4BC3-AE52-E72626151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904" y="2373401"/>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vergreen Tree on Apple iOS 11.1">
            <a:extLst>
              <a:ext uri="{FF2B5EF4-FFF2-40B4-BE49-F238E27FC236}">
                <a16:creationId xmlns:a16="http://schemas.microsoft.com/office/drawing/2014/main" id="{D880288B-B619-4032-A4DA-EF8297678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289" y="2373401"/>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Evergreen Tree on Apple iOS 11.1">
            <a:extLst>
              <a:ext uri="{FF2B5EF4-FFF2-40B4-BE49-F238E27FC236}">
                <a16:creationId xmlns:a16="http://schemas.microsoft.com/office/drawing/2014/main" id="{8CA50C65-64C3-42A7-8E7C-1670C481E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2373401"/>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7E67D47-3565-4CB1-AB58-BB65DC12F219}"/>
              </a:ext>
            </a:extLst>
          </p:cNvPr>
          <p:cNvSpPr/>
          <p:nvPr/>
        </p:nvSpPr>
        <p:spPr>
          <a:xfrm>
            <a:off x="6713826" y="1914847"/>
            <a:ext cx="2363147" cy="369332"/>
          </a:xfrm>
          <a:prstGeom prst="rect">
            <a:avLst/>
          </a:prstGeom>
        </p:spPr>
        <p:txBody>
          <a:bodyPr wrap="none">
            <a:spAutoFit/>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“Forest” of models</a:t>
            </a:r>
            <a:endParaRPr lang="en-US" dirty="0"/>
          </a:p>
        </p:txBody>
      </p:sp>
      <p:sp>
        <p:nvSpPr>
          <p:cNvPr id="6" name="Rectangle 5">
            <a:extLst>
              <a:ext uri="{FF2B5EF4-FFF2-40B4-BE49-F238E27FC236}">
                <a16:creationId xmlns:a16="http://schemas.microsoft.com/office/drawing/2014/main" id="{6226C84F-E08A-4767-B0F4-F7F7F65C410C}"/>
              </a:ext>
            </a:extLst>
          </p:cNvPr>
          <p:cNvSpPr/>
          <p:nvPr/>
        </p:nvSpPr>
        <p:spPr>
          <a:xfrm>
            <a:off x="7324735" y="3885121"/>
            <a:ext cx="3460058" cy="738664"/>
          </a:xfrm>
          <a:prstGeom prst="rect">
            <a:avLst/>
          </a:prstGeom>
        </p:spPr>
        <p:txBody>
          <a:bodyPr wrap="square">
            <a:spAutoFit/>
          </a:bodyPr>
          <a:lstStyle/>
          <a:p>
            <a:pPr algn="ctr"/>
            <a:r>
              <a:rPr lang="en-US" dirty="0">
                <a:latin typeface="Segoe UI Black" panose="020B0A02040204020203" pitchFamily="34" charset="0"/>
                <a:ea typeface="Segoe UI Black" panose="020B0A02040204020203" pitchFamily="34" charset="0"/>
                <a:cs typeface="Segoe UI Black" panose="020B0A02040204020203" pitchFamily="34" charset="0"/>
              </a:rPr>
              <a:t>= </a:t>
            </a:r>
          </a:p>
          <a:p>
            <a:pPr algn="ctr"/>
            <a:r>
              <a:rPr lang="en-US" sz="1200" dirty="0">
                <a:latin typeface="Segoe UI Black" panose="020B0A02040204020203" pitchFamily="34" charset="0"/>
                <a:ea typeface="Segoe UI Black" panose="020B0A02040204020203" pitchFamily="34" charset="0"/>
                <a:cs typeface="Segoe UI Black" panose="020B0A02040204020203" pitchFamily="34" charset="0"/>
              </a:rPr>
              <a:t>100’s of Decision Tree models at random subsets of data</a:t>
            </a:r>
            <a:endParaRPr lang="en-US" sz="1200" dirty="0"/>
          </a:p>
        </p:txBody>
      </p:sp>
      <p:pic>
        <p:nvPicPr>
          <p:cNvPr id="12" name="Picture 10" descr="Evergreen Tree on Apple iOS 11.1">
            <a:extLst>
              <a:ext uri="{FF2B5EF4-FFF2-40B4-BE49-F238E27FC236}">
                <a16:creationId xmlns:a16="http://schemas.microsoft.com/office/drawing/2014/main" id="{6CD2FE67-B246-4A9C-82DC-B0712C9BC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683" y="3795899"/>
            <a:ext cx="410789" cy="41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69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Results (1)</a:t>
            </a:r>
          </a:p>
        </p:txBody>
      </p:sp>
      <p:sp>
        <p:nvSpPr>
          <p:cNvPr id="4" name="Content Placeholder 3"/>
          <p:cNvSpPr>
            <a:spLocks noGrp="1"/>
          </p:cNvSpPr>
          <p:nvPr>
            <p:ph idx="1"/>
          </p:nvPr>
        </p:nvSpPr>
        <p:spPr>
          <a:xfrm>
            <a:off x="838201" y="1825625"/>
            <a:ext cx="7049846" cy="4351338"/>
          </a:xfrm>
        </p:spPr>
        <p:txBody>
          <a:bodyPr>
            <a:normAutofit lnSpcReduction="10000"/>
          </a:bodyPr>
          <a:lstStyle/>
          <a:p>
            <a:r>
              <a:rPr lang="en-US" dirty="0">
                <a:latin typeface="Segoe UI Light" panose="020B0502040204020203" pitchFamily="34" charset="0"/>
                <a:cs typeface="Segoe UI Light" panose="020B0502040204020203" pitchFamily="34" charset="0"/>
              </a:rPr>
              <a:t>Best Accuracy: 84.6% </a:t>
            </a:r>
          </a:p>
          <a:p>
            <a:pPr lvl="1"/>
            <a:r>
              <a:rPr lang="en-US" dirty="0">
                <a:latin typeface="Segoe UI Light" panose="020B0502040204020203" pitchFamily="34" charset="0"/>
                <a:cs typeface="Segoe UI Light" panose="020B0502040204020203" pitchFamily="34" charset="0"/>
              </a:rPr>
              <a:t>1.6 % improvement compared to LDA</a:t>
            </a:r>
          </a:p>
          <a:p>
            <a:pPr lvl="1"/>
            <a:r>
              <a:rPr lang="en-US" dirty="0">
                <a:latin typeface="Segoe UI Light" panose="020B0502040204020203" pitchFamily="34" charset="0"/>
                <a:cs typeface="Segoe UI Light" panose="020B0502040204020203" pitchFamily="34" charset="0"/>
              </a:rPr>
              <a:t>+ 20% improvement compared to untuned Random Forest model</a:t>
            </a:r>
          </a:p>
          <a:p>
            <a:r>
              <a:rPr lang="en-US" dirty="0">
                <a:latin typeface="Segoe UI Light" panose="020B0502040204020203" pitchFamily="34" charset="0"/>
                <a:cs typeface="Segoe UI Light" panose="020B0502040204020203" pitchFamily="34" charset="0"/>
              </a:rPr>
              <a:t>Best Model:</a:t>
            </a:r>
          </a:p>
          <a:p>
            <a:pPr lvl="1"/>
            <a:r>
              <a:rPr lang="en-US" dirty="0">
                <a:latin typeface="Segoe UI Light" panose="020B0502040204020203" pitchFamily="34" charset="0"/>
                <a:cs typeface="Segoe UI Light" panose="020B0502040204020203" pitchFamily="34" charset="0"/>
              </a:rPr>
              <a:t>Max Tree Depth = 50</a:t>
            </a:r>
          </a:p>
          <a:p>
            <a:pPr lvl="1"/>
            <a:r>
              <a:rPr lang="en-US" dirty="0">
                <a:latin typeface="Segoe UI Light" panose="020B0502040204020203" pitchFamily="34" charset="0"/>
                <a:cs typeface="Segoe UI Light" panose="020B0502040204020203" pitchFamily="34" charset="0"/>
              </a:rPr>
              <a:t>Minimum Samples per Node = 50</a:t>
            </a:r>
          </a:p>
          <a:p>
            <a:pPr lvl="1"/>
            <a:r>
              <a:rPr lang="en-US" dirty="0">
                <a:latin typeface="Segoe UI Light" panose="020B0502040204020203" pitchFamily="34" charset="0"/>
                <a:cs typeface="Segoe UI Light" panose="020B0502040204020203" pitchFamily="34" charset="0"/>
              </a:rPr>
              <a:t>Gini Impurity</a:t>
            </a:r>
          </a:p>
          <a:p>
            <a:pPr lvl="1"/>
            <a:r>
              <a:rPr lang="en-US" dirty="0">
                <a:latin typeface="Segoe UI Light" panose="020B0502040204020203" pitchFamily="34" charset="0"/>
                <a:cs typeface="Segoe UI Light" panose="020B0502040204020203" pitchFamily="34" charset="0"/>
              </a:rPr>
              <a:t>Of 322 variables, randomly select 18 per tree</a:t>
            </a:r>
          </a:p>
          <a:p>
            <a:pPr lvl="1"/>
            <a:r>
              <a:rPr lang="en-US" dirty="0">
                <a:latin typeface="Segoe UI Light" panose="020B0502040204020203" pitchFamily="34" charset="0"/>
                <a:cs typeface="Segoe UI Light" panose="020B0502040204020203" pitchFamily="34" charset="0"/>
              </a:rPr>
              <a:t>1000 Decision Trees</a:t>
            </a:r>
          </a:p>
          <a:p>
            <a:pPr lvl="1"/>
            <a:r>
              <a:rPr lang="en-US" dirty="0">
                <a:latin typeface="Segoe UI Light" panose="020B0502040204020203" pitchFamily="34" charset="0"/>
                <a:cs typeface="Segoe UI Light" panose="020B0502040204020203" pitchFamily="34" charset="0"/>
              </a:rPr>
              <a:t>10 folds cross validation</a:t>
            </a:r>
          </a:p>
          <a:p>
            <a:pPr lvl="1"/>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pic>
        <p:nvPicPr>
          <p:cNvPr id="5" name="Picture 10" descr="Evergreen Tree on Apple iOS 11.1">
            <a:extLst>
              <a:ext uri="{FF2B5EF4-FFF2-40B4-BE49-F238E27FC236}">
                <a16:creationId xmlns:a16="http://schemas.microsoft.com/office/drawing/2014/main" id="{AEDCC305-DBB8-4DD9-BE1D-10E52D109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324" y="3402792"/>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Evergreen Tree on Apple iOS 11.1">
            <a:extLst>
              <a:ext uri="{FF2B5EF4-FFF2-40B4-BE49-F238E27FC236}">
                <a16:creationId xmlns:a16="http://schemas.microsoft.com/office/drawing/2014/main" id="{2ED3B4A2-6A05-4C08-B0C9-60DF41E7D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1113" y="34027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Evergreen Tree on Apple iOS 11.1">
            <a:extLst>
              <a:ext uri="{FF2B5EF4-FFF2-40B4-BE49-F238E27FC236}">
                <a16:creationId xmlns:a16="http://schemas.microsoft.com/office/drawing/2014/main" id="{AA965997-DA85-4FE1-B324-CC816F263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5698" y="34027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Evergreen Tree on Apple iOS 11.1">
            <a:extLst>
              <a:ext uri="{FF2B5EF4-FFF2-40B4-BE49-F238E27FC236}">
                <a16:creationId xmlns:a16="http://schemas.microsoft.com/office/drawing/2014/main" id="{EDF035D0-19BC-4B98-ADF1-70E1AC878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6487" y="3402790"/>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Evergreen Tree on Apple iOS 11.1">
            <a:extLst>
              <a:ext uri="{FF2B5EF4-FFF2-40B4-BE49-F238E27FC236}">
                <a16:creationId xmlns:a16="http://schemas.microsoft.com/office/drawing/2014/main" id="{67EE7DCB-D573-4526-B0DF-DC901ECB5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724" y="3555192"/>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Evergreen Tree on Apple iOS 11.1">
            <a:extLst>
              <a:ext uri="{FF2B5EF4-FFF2-40B4-BE49-F238E27FC236}">
                <a16:creationId xmlns:a16="http://schemas.microsoft.com/office/drawing/2014/main" id="{CF4D7DED-ABAC-424E-BFE3-ADE154324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3513" y="35551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Evergreen Tree on Apple iOS 11.1">
            <a:extLst>
              <a:ext uri="{FF2B5EF4-FFF2-40B4-BE49-F238E27FC236}">
                <a16:creationId xmlns:a16="http://schemas.microsoft.com/office/drawing/2014/main" id="{AE0CA296-A5B0-4469-BD46-D7D65A9DD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098" y="35551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Evergreen Tree on Apple iOS 11.1">
            <a:extLst>
              <a:ext uri="{FF2B5EF4-FFF2-40B4-BE49-F238E27FC236}">
                <a16:creationId xmlns:a16="http://schemas.microsoft.com/office/drawing/2014/main" id="{F252A18F-B349-4AC5-A167-68AC280FA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887" y="3555190"/>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Evergreen Tree on Apple iOS 11.1">
            <a:extLst>
              <a:ext uri="{FF2B5EF4-FFF2-40B4-BE49-F238E27FC236}">
                <a16:creationId xmlns:a16="http://schemas.microsoft.com/office/drawing/2014/main" id="{04A7FB4E-E8FE-4486-8E3D-FC34A5FF9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124" y="3707592"/>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descr="Evergreen Tree on Apple iOS 11.1">
            <a:extLst>
              <a:ext uri="{FF2B5EF4-FFF2-40B4-BE49-F238E27FC236}">
                <a16:creationId xmlns:a16="http://schemas.microsoft.com/office/drawing/2014/main" id="{3006B3B4-D006-42CA-BCE5-FD54DFAE3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5913" y="37075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Evergreen Tree on Apple iOS 11.1">
            <a:extLst>
              <a:ext uri="{FF2B5EF4-FFF2-40B4-BE49-F238E27FC236}">
                <a16:creationId xmlns:a16="http://schemas.microsoft.com/office/drawing/2014/main" id="{BF397242-001B-42FC-B036-44816F50E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498" y="37075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Evergreen Tree on Apple iOS 11.1">
            <a:extLst>
              <a:ext uri="{FF2B5EF4-FFF2-40B4-BE49-F238E27FC236}">
                <a16:creationId xmlns:a16="http://schemas.microsoft.com/office/drawing/2014/main" id="{29BC426E-6F0D-45BF-B568-A7BD8D8DB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1287" y="3707590"/>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Evergreen Tree on Apple iOS 11.1">
            <a:extLst>
              <a:ext uri="{FF2B5EF4-FFF2-40B4-BE49-F238E27FC236}">
                <a16:creationId xmlns:a16="http://schemas.microsoft.com/office/drawing/2014/main" id="{A1E68C7E-5387-4DE7-95BB-96D1BBD38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524" y="3859992"/>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Evergreen Tree on Apple iOS 11.1">
            <a:extLst>
              <a:ext uri="{FF2B5EF4-FFF2-40B4-BE49-F238E27FC236}">
                <a16:creationId xmlns:a16="http://schemas.microsoft.com/office/drawing/2014/main" id="{2BAC9FEE-1BC6-449D-8FE2-73F1049CF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8313" y="38599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Evergreen Tree on Apple iOS 11.1">
            <a:extLst>
              <a:ext uri="{FF2B5EF4-FFF2-40B4-BE49-F238E27FC236}">
                <a16:creationId xmlns:a16="http://schemas.microsoft.com/office/drawing/2014/main" id="{E127AD35-8E70-4244-ADD7-12CA20B2C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2898" y="38599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Evergreen Tree on Apple iOS 11.1">
            <a:extLst>
              <a:ext uri="{FF2B5EF4-FFF2-40B4-BE49-F238E27FC236}">
                <a16:creationId xmlns:a16="http://schemas.microsoft.com/office/drawing/2014/main" id="{81D2EA90-9C14-4C3C-B878-3D4413E6B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3687" y="3859990"/>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Evergreen Tree on Apple iOS 11.1">
            <a:extLst>
              <a:ext uri="{FF2B5EF4-FFF2-40B4-BE49-F238E27FC236}">
                <a16:creationId xmlns:a16="http://schemas.microsoft.com/office/drawing/2014/main" id="{1D7D6C97-7CCE-425C-8D96-71CD2D3EF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9924" y="4012392"/>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Evergreen Tree on Apple iOS 11.1">
            <a:extLst>
              <a:ext uri="{FF2B5EF4-FFF2-40B4-BE49-F238E27FC236}">
                <a16:creationId xmlns:a16="http://schemas.microsoft.com/office/drawing/2014/main" id="{A44B902F-FAF7-470E-A8F3-F85DF0406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0713" y="40123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Evergreen Tree on Apple iOS 11.1">
            <a:extLst>
              <a:ext uri="{FF2B5EF4-FFF2-40B4-BE49-F238E27FC236}">
                <a16:creationId xmlns:a16="http://schemas.microsoft.com/office/drawing/2014/main" id="{3B9E79AF-3ED3-4383-A45B-B1D88DC20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5298" y="40123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Evergreen Tree on Apple iOS 11.1">
            <a:extLst>
              <a:ext uri="{FF2B5EF4-FFF2-40B4-BE49-F238E27FC236}">
                <a16:creationId xmlns:a16="http://schemas.microsoft.com/office/drawing/2014/main" id="{ED5DAC18-3B87-4B78-9FE6-E3319F065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087" y="4012390"/>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Evergreen Tree on Apple iOS 11.1">
            <a:extLst>
              <a:ext uri="{FF2B5EF4-FFF2-40B4-BE49-F238E27FC236}">
                <a16:creationId xmlns:a16="http://schemas.microsoft.com/office/drawing/2014/main" id="{12C5A1D9-0557-4996-8D6B-BA5027FF9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324" y="4164792"/>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Evergreen Tree on Apple iOS 11.1">
            <a:extLst>
              <a:ext uri="{FF2B5EF4-FFF2-40B4-BE49-F238E27FC236}">
                <a16:creationId xmlns:a16="http://schemas.microsoft.com/office/drawing/2014/main" id="{F6BDBEE2-AAAA-4EE1-B48A-DAEA7DB9D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113" y="41647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Evergreen Tree on Apple iOS 11.1">
            <a:extLst>
              <a:ext uri="{FF2B5EF4-FFF2-40B4-BE49-F238E27FC236}">
                <a16:creationId xmlns:a16="http://schemas.microsoft.com/office/drawing/2014/main" id="{A32D2DE2-DF07-47EB-A912-36BAF2754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7698" y="41647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Evergreen Tree on Apple iOS 11.1">
            <a:extLst>
              <a:ext uri="{FF2B5EF4-FFF2-40B4-BE49-F238E27FC236}">
                <a16:creationId xmlns:a16="http://schemas.microsoft.com/office/drawing/2014/main" id="{EFBF62C0-6A3D-479E-A56F-576252F8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8487" y="4164790"/>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Evergreen Tree on Apple iOS 11.1">
            <a:extLst>
              <a:ext uri="{FF2B5EF4-FFF2-40B4-BE49-F238E27FC236}">
                <a16:creationId xmlns:a16="http://schemas.microsoft.com/office/drawing/2014/main" id="{CB156653-9CF2-4E1A-B3E0-F9466EAD3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724" y="4317192"/>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Evergreen Tree on Apple iOS 11.1">
            <a:extLst>
              <a:ext uri="{FF2B5EF4-FFF2-40B4-BE49-F238E27FC236}">
                <a16:creationId xmlns:a16="http://schemas.microsoft.com/office/drawing/2014/main" id="{F0EFE031-0103-42D2-B310-F23087764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5513" y="43171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Evergreen Tree on Apple iOS 11.1">
            <a:extLst>
              <a:ext uri="{FF2B5EF4-FFF2-40B4-BE49-F238E27FC236}">
                <a16:creationId xmlns:a16="http://schemas.microsoft.com/office/drawing/2014/main" id="{696EA96D-0481-4229-9DBB-25B5C5451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0098" y="43171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Evergreen Tree on Apple iOS 11.1">
            <a:extLst>
              <a:ext uri="{FF2B5EF4-FFF2-40B4-BE49-F238E27FC236}">
                <a16:creationId xmlns:a16="http://schemas.microsoft.com/office/drawing/2014/main" id="{999160E6-0FFC-4707-B669-195A378F0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887" y="4317190"/>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Evergreen Tree on Apple iOS 11.1">
            <a:extLst>
              <a:ext uri="{FF2B5EF4-FFF2-40B4-BE49-F238E27FC236}">
                <a16:creationId xmlns:a16="http://schemas.microsoft.com/office/drawing/2014/main" id="{2FD5F658-D34A-4245-8712-1C8833777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7124" y="4469592"/>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0" descr="Evergreen Tree on Apple iOS 11.1">
            <a:extLst>
              <a:ext uri="{FF2B5EF4-FFF2-40B4-BE49-F238E27FC236}">
                <a16:creationId xmlns:a16="http://schemas.microsoft.com/office/drawing/2014/main" id="{A1112134-180F-4637-B1E0-34C133C86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7913" y="44695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0" descr="Evergreen Tree on Apple iOS 11.1">
            <a:extLst>
              <a:ext uri="{FF2B5EF4-FFF2-40B4-BE49-F238E27FC236}">
                <a16:creationId xmlns:a16="http://schemas.microsoft.com/office/drawing/2014/main" id="{1102DC5A-6543-44E1-988B-97DFF256C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2498" y="44695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Evergreen Tree on Apple iOS 11.1">
            <a:extLst>
              <a:ext uri="{FF2B5EF4-FFF2-40B4-BE49-F238E27FC236}">
                <a16:creationId xmlns:a16="http://schemas.microsoft.com/office/drawing/2014/main" id="{5E7C77B8-AE79-47D1-B2F3-690DE4A9C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3287" y="4469590"/>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0" descr="Evergreen Tree on Apple iOS 11.1">
            <a:extLst>
              <a:ext uri="{FF2B5EF4-FFF2-40B4-BE49-F238E27FC236}">
                <a16:creationId xmlns:a16="http://schemas.microsoft.com/office/drawing/2014/main" id="{625C7DBB-E108-4580-8E50-1A35B9467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524" y="4621992"/>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Evergreen Tree on Apple iOS 11.1">
            <a:extLst>
              <a:ext uri="{FF2B5EF4-FFF2-40B4-BE49-F238E27FC236}">
                <a16:creationId xmlns:a16="http://schemas.microsoft.com/office/drawing/2014/main" id="{5D0755F6-5097-458B-9491-F9D3C44BF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0313" y="46219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Evergreen Tree on Apple iOS 11.1">
            <a:extLst>
              <a:ext uri="{FF2B5EF4-FFF2-40B4-BE49-F238E27FC236}">
                <a16:creationId xmlns:a16="http://schemas.microsoft.com/office/drawing/2014/main" id="{C59080CE-D8B8-480A-B73E-09B7F66B8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898" y="46219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Evergreen Tree on Apple iOS 11.1">
            <a:extLst>
              <a:ext uri="{FF2B5EF4-FFF2-40B4-BE49-F238E27FC236}">
                <a16:creationId xmlns:a16="http://schemas.microsoft.com/office/drawing/2014/main" id="{B4982AE3-9790-4A60-A53F-1ECC1FE6D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5687" y="4621990"/>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Evergreen Tree on Apple iOS 11.1">
            <a:extLst>
              <a:ext uri="{FF2B5EF4-FFF2-40B4-BE49-F238E27FC236}">
                <a16:creationId xmlns:a16="http://schemas.microsoft.com/office/drawing/2014/main" id="{FE10D952-658C-46AB-BED3-57DB7FD36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1924" y="4774392"/>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Evergreen Tree on Apple iOS 11.1">
            <a:extLst>
              <a:ext uri="{FF2B5EF4-FFF2-40B4-BE49-F238E27FC236}">
                <a16:creationId xmlns:a16="http://schemas.microsoft.com/office/drawing/2014/main" id="{4EC82DAD-7FE4-457E-8272-D12A24BEA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2713" y="47743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Evergreen Tree on Apple iOS 11.1">
            <a:extLst>
              <a:ext uri="{FF2B5EF4-FFF2-40B4-BE49-F238E27FC236}">
                <a16:creationId xmlns:a16="http://schemas.microsoft.com/office/drawing/2014/main" id="{124224DA-0C53-40CA-9918-E366D787B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7298" y="47743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 descr="Evergreen Tree on Apple iOS 11.1">
            <a:extLst>
              <a:ext uri="{FF2B5EF4-FFF2-40B4-BE49-F238E27FC236}">
                <a16:creationId xmlns:a16="http://schemas.microsoft.com/office/drawing/2014/main" id="{E2BB3CD0-DB96-4D8A-800F-D206BD9B3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8087" y="4774390"/>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Evergreen Tree on Apple iOS 11.1">
            <a:extLst>
              <a:ext uri="{FF2B5EF4-FFF2-40B4-BE49-F238E27FC236}">
                <a16:creationId xmlns:a16="http://schemas.microsoft.com/office/drawing/2014/main" id="{76CCCCFD-E10C-405B-A2AF-04C4542D2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324" y="4926792"/>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Evergreen Tree on Apple iOS 11.1">
            <a:extLst>
              <a:ext uri="{FF2B5EF4-FFF2-40B4-BE49-F238E27FC236}">
                <a16:creationId xmlns:a16="http://schemas.microsoft.com/office/drawing/2014/main" id="{23992E59-AE3D-4194-8875-2281B3309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113" y="49267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Evergreen Tree on Apple iOS 11.1">
            <a:extLst>
              <a:ext uri="{FF2B5EF4-FFF2-40B4-BE49-F238E27FC236}">
                <a16:creationId xmlns:a16="http://schemas.microsoft.com/office/drawing/2014/main" id="{220FEBE6-28F1-46CF-AC94-1D7028264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9698" y="4926791"/>
            <a:ext cx="410789" cy="41078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Evergreen Tree on Apple iOS 11.1">
            <a:extLst>
              <a:ext uri="{FF2B5EF4-FFF2-40B4-BE49-F238E27FC236}">
                <a16:creationId xmlns:a16="http://schemas.microsoft.com/office/drawing/2014/main" id="{09F15E53-3F0A-4624-8A49-3426CF04B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487" y="4926790"/>
            <a:ext cx="410789" cy="4107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8ED008E-3D39-4794-9E65-A4ACD5D45C36}"/>
              </a:ext>
            </a:extLst>
          </p:cNvPr>
          <p:cNvSpPr/>
          <p:nvPr/>
        </p:nvSpPr>
        <p:spPr>
          <a:xfrm>
            <a:off x="7808876" y="4224280"/>
            <a:ext cx="6096000" cy="923330"/>
          </a:xfrm>
          <a:prstGeom prst="rect">
            <a:avLst/>
          </a:prstGeom>
        </p:spPr>
        <p:txBody>
          <a:bodyPr>
            <a:spAutoFit/>
          </a:bodyPr>
          <a:lstStyle/>
          <a:p>
            <a:pPr lvl="1"/>
            <a:r>
              <a:rPr lang="en-US" dirty="0">
                <a:latin typeface="Segoe UI Light" panose="020B0502040204020203" pitchFamily="34" charset="0"/>
                <a:cs typeface="Segoe UI Light" panose="020B0502040204020203" pitchFamily="34" charset="0"/>
              </a:rPr>
              <a:t>10,000 </a:t>
            </a:r>
          </a:p>
          <a:p>
            <a:pPr lvl="1"/>
            <a:r>
              <a:rPr lang="en-US" dirty="0">
                <a:latin typeface="Segoe UI Light" panose="020B0502040204020203" pitchFamily="34" charset="0"/>
                <a:cs typeface="Segoe UI Light" panose="020B0502040204020203" pitchFamily="34" charset="0"/>
              </a:rPr>
              <a:t>Decision </a:t>
            </a:r>
          </a:p>
          <a:p>
            <a:pPr lvl="1"/>
            <a:r>
              <a:rPr lang="en-US" dirty="0">
                <a:latin typeface="Segoe UI Light" panose="020B0502040204020203" pitchFamily="34" charset="0"/>
                <a:cs typeface="Segoe UI Light" panose="020B0502040204020203" pitchFamily="34" charset="0"/>
              </a:rPr>
              <a:t>Tree Models</a:t>
            </a:r>
          </a:p>
        </p:txBody>
      </p:sp>
    </p:spTree>
    <p:extLst>
      <p:ext uri="{BB962C8B-B14F-4D97-AF65-F5344CB8AC3E}">
        <p14:creationId xmlns:p14="http://schemas.microsoft.com/office/powerpoint/2010/main" val="274902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Results (2)</a:t>
            </a:r>
          </a:p>
        </p:txBody>
      </p:sp>
      <p:sp>
        <p:nvSpPr>
          <p:cNvPr id="4" name="Content Placeholder 3"/>
          <p:cNvSpPr>
            <a:spLocks noGrp="1"/>
          </p:cNvSpPr>
          <p:nvPr>
            <p:ph idx="1"/>
          </p:nvPr>
        </p:nvSpPr>
        <p:spPr>
          <a:xfrm>
            <a:off x="838201" y="1825625"/>
            <a:ext cx="3918358" cy="4351338"/>
          </a:xfrm>
        </p:spPr>
        <p:txBody>
          <a:bodyPr/>
          <a:lstStyle/>
          <a:p>
            <a:r>
              <a:rPr lang="en-US" dirty="0">
                <a:latin typeface="Segoe UI Light" panose="020B0502040204020203" pitchFamily="34" charset="0"/>
                <a:cs typeface="Segoe UI Light" panose="020B0502040204020203" pitchFamily="34" charset="0"/>
              </a:rPr>
              <a:t>Mean Decrease in Impurity (MDI) tells us how important a variable is</a:t>
            </a:r>
          </a:p>
          <a:p>
            <a:r>
              <a:rPr lang="en-US" dirty="0">
                <a:latin typeface="Segoe UI Light" panose="020B0502040204020203" pitchFamily="34" charset="0"/>
                <a:cs typeface="Segoe UI Light" panose="020B0502040204020203" pitchFamily="34" charset="0"/>
              </a:rPr>
              <a:t>Topic Vectors and 3 are most important</a:t>
            </a:r>
          </a:p>
          <a:p>
            <a:r>
              <a:rPr lang="en-US" dirty="0">
                <a:latin typeface="Segoe UI Light" panose="020B0502040204020203" pitchFamily="34" charset="0"/>
                <a:cs typeface="Segoe UI Light" panose="020B0502040204020203" pitchFamily="34" charset="0"/>
              </a:rPr>
              <a:t>The use of punctuation is important</a:t>
            </a:r>
          </a:p>
        </p:txBody>
      </p:sp>
      <p:pic>
        <p:nvPicPr>
          <p:cNvPr id="3" name="Picture 2"/>
          <p:cNvPicPr>
            <a:picLocks noChangeAspect="1"/>
          </p:cNvPicPr>
          <p:nvPr/>
        </p:nvPicPr>
        <p:blipFill>
          <a:blip r:embed="rId2"/>
          <a:stretch>
            <a:fillRect/>
          </a:stretch>
        </p:blipFill>
        <p:spPr>
          <a:xfrm>
            <a:off x="5290550" y="2479253"/>
            <a:ext cx="2014183" cy="1916579"/>
          </a:xfrm>
          <a:prstGeom prst="rect">
            <a:avLst/>
          </a:prstGeom>
        </p:spPr>
      </p:pic>
      <p:pic>
        <p:nvPicPr>
          <p:cNvPr id="5" name="Picture 4">
            <a:extLst>
              <a:ext uri="{FF2B5EF4-FFF2-40B4-BE49-F238E27FC236}">
                <a16:creationId xmlns:a16="http://schemas.microsoft.com/office/drawing/2014/main" id="{7B680395-A1D6-4628-9421-714F77784041}"/>
              </a:ext>
            </a:extLst>
          </p:cNvPr>
          <p:cNvPicPr>
            <a:picLocks noChangeAspect="1"/>
          </p:cNvPicPr>
          <p:nvPr/>
        </p:nvPicPr>
        <p:blipFill>
          <a:blip r:embed="rId3"/>
          <a:stretch>
            <a:fillRect/>
          </a:stretch>
        </p:blipFill>
        <p:spPr>
          <a:xfrm>
            <a:off x="8774566" y="732442"/>
            <a:ext cx="2219325" cy="5410200"/>
          </a:xfrm>
          <a:prstGeom prst="rect">
            <a:avLst/>
          </a:prstGeom>
        </p:spPr>
      </p:pic>
      <p:cxnSp>
        <p:nvCxnSpPr>
          <p:cNvPr id="10" name="Straight Arrow Connector 9">
            <a:extLst>
              <a:ext uri="{FF2B5EF4-FFF2-40B4-BE49-F238E27FC236}">
                <a16:creationId xmlns:a16="http://schemas.microsoft.com/office/drawing/2014/main" id="{9C3E0AF4-A508-4E2F-A0F7-04ED8526865D}"/>
              </a:ext>
            </a:extLst>
          </p:cNvPr>
          <p:cNvCxnSpPr>
            <a:cxnSpLocks/>
          </p:cNvCxnSpPr>
          <p:nvPr/>
        </p:nvCxnSpPr>
        <p:spPr>
          <a:xfrm>
            <a:off x="7642371" y="2831284"/>
            <a:ext cx="6795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1A7CCFC-CB6C-4295-A44A-747E8975D31D}"/>
              </a:ext>
            </a:extLst>
          </p:cNvPr>
          <p:cNvSpPr/>
          <p:nvPr/>
        </p:nvSpPr>
        <p:spPr>
          <a:xfrm>
            <a:off x="5290550" y="2726422"/>
            <a:ext cx="2125318" cy="209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6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Results (3)</a:t>
            </a:r>
          </a:p>
        </p:txBody>
      </p:sp>
      <p:sp>
        <p:nvSpPr>
          <p:cNvPr id="4" name="Content Placeholder 3"/>
          <p:cNvSpPr>
            <a:spLocks noGrp="1"/>
          </p:cNvSpPr>
          <p:nvPr>
            <p:ph idx="1"/>
          </p:nvPr>
        </p:nvSpPr>
        <p:spPr>
          <a:xfrm>
            <a:off x="838201" y="1825625"/>
            <a:ext cx="4467578" cy="4351338"/>
          </a:xfrm>
        </p:spPr>
        <p:txBody>
          <a:bodyPr/>
          <a:lstStyle/>
          <a:p>
            <a:pPr marL="0" indent="0">
              <a:buNone/>
            </a:pPr>
            <a:r>
              <a:rPr lang="en-US" dirty="0"/>
              <a:t>Descriptively, there is a noticeable difference in punctuation count between truthful and deceptive reviews. </a:t>
            </a:r>
          </a:p>
        </p:txBody>
      </p:sp>
      <p:pic>
        <p:nvPicPr>
          <p:cNvPr id="5" name="Picture 4"/>
          <p:cNvPicPr>
            <a:picLocks noChangeAspect="1"/>
          </p:cNvPicPr>
          <p:nvPr/>
        </p:nvPicPr>
        <p:blipFill>
          <a:blip r:embed="rId2"/>
          <a:stretch>
            <a:fillRect/>
          </a:stretch>
        </p:blipFill>
        <p:spPr>
          <a:xfrm>
            <a:off x="5932020" y="1615187"/>
            <a:ext cx="4987661" cy="3577598"/>
          </a:xfrm>
          <a:prstGeom prst="rect">
            <a:avLst/>
          </a:prstGeom>
        </p:spPr>
      </p:pic>
    </p:spTree>
    <p:extLst>
      <p:ext uri="{BB962C8B-B14F-4D97-AF65-F5344CB8AC3E}">
        <p14:creationId xmlns:p14="http://schemas.microsoft.com/office/powerpoint/2010/main" val="179720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Future steps </a:t>
            </a:r>
          </a:p>
        </p:txBody>
      </p:sp>
      <p:sp>
        <p:nvSpPr>
          <p:cNvPr id="3" name="Content Placeholder 2"/>
          <p:cNvSpPr>
            <a:spLocks noGrp="1"/>
          </p:cNvSpPr>
          <p:nvPr>
            <p:ph idx="1"/>
          </p:nvPr>
        </p:nvSpPr>
        <p:spPr/>
        <p:txBody>
          <a:bodyPr>
            <a:normAutofit lnSpcReduction="10000"/>
          </a:bodyPr>
          <a:lstStyle/>
          <a:p>
            <a:r>
              <a:rPr lang="en-US" dirty="0">
                <a:latin typeface="Segoe UI Light" panose="020B0502040204020203" pitchFamily="34" charset="0"/>
                <a:cs typeface="Segoe UI Light" panose="020B0502040204020203" pitchFamily="34" charset="0"/>
              </a:rPr>
              <a:t>More data</a:t>
            </a:r>
          </a:p>
          <a:p>
            <a:r>
              <a:rPr lang="en-US" dirty="0">
                <a:latin typeface="Segoe UI Light" panose="020B0502040204020203" pitchFamily="34" charset="0"/>
                <a:cs typeface="Segoe UI Light" panose="020B0502040204020203" pitchFamily="34" charset="0"/>
              </a:rPr>
              <a:t>Vary transformation steps</a:t>
            </a:r>
          </a:p>
          <a:p>
            <a:r>
              <a:rPr lang="en-US" dirty="0">
                <a:latin typeface="Segoe UI Light" panose="020B0502040204020203" pitchFamily="34" charset="0"/>
                <a:cs typeface="Segoe UI Light" panose="020B0502040204020203" pitchFamily="34" charset="0"/>
              </a:rPr>
              <a:t>Screen predictors</a:t>
            </a:r>
          </a:p>
          <a:p>
            <a:r>
              <a:rPr lang="en-US" dirty="0">
                <a:latin typeface="Segoe UI Light" panose="020B0502040204020203" pitchFamily="34" charset="0"/>
                <a:cs typeface="Segoe UI Light" panose="020B0502040204020203" pitchFamily="34" charset="0"/>
              </a:rPr>
              <a:t>Text Processing</a:t>
            </a:r>
          </a:p>
          <a:p>
            <a:pPr lvl="1"/>
            <a:r>
              <a:rPr lang="en-US" dirty="0">
                <a:latin typeface="Segoe UI Light" panose="020B0502040204020203" pitchFamily="34" charset="0"/>
                <a:cs typeface="Segoe UI Light" panose="020B0502040204020203" pitchFamily="34" charset="0"/>
              </a:rPr>
              <a:t>Misspellings</a:t>
            </a:r>
          </a:p>
          <a:p>
            <a:pPr lvl="1"/>
            <a:r>
              <a:rPr lang="en-US" dirty="0">
                <a:latin typeface="Segoe UI Light" panose="020B0502040204020203" pitchFamily="34" charset="0"/>
                <a:cs typeface="Segoe UI Light" panose="020B0502040204020203" pitchFamily="34" charset="0"/>
              </a:rPr>
              <a:t>Emojis</a:t>
            </a:r>
          </a:p>
          <a:p>
            <a:pPr lvl="1"/>
            <a:r>
              <a:rPr lang="en-US" dirty="0">
                <a:latin typeface="Segoe UI Light" panose="020B0502040204020203" pitchFamily="34" charset="0"/>
                <a:cs typeface="Segoe UI Light" panose="020B0502040204020203" pitchFamily="34" charset="0"/>
              </a:rPr>
              <a:t>N-gram</a:t>
            </a:r>
          </a:p>
          <a:p>
            <a:r>
              <a:rPr lang="en-US" dirty="0">
                <a:latin typeface="Segoe UI Light" panose="020B0502040204020203" pitchFamily="34" charset="0"/>
                <a:cs typeface="Segoe UI Light" panose="020B0502040204020203" pitchFamily="34" charset="0"/>
              </a:rPr>
              <a:t>More metadata</a:t>
            </a:r>
          </a:p>
          <a:p>
            <a:pPr lvl="1"/>
            <a:r>
              <a:rPr lang="en-US" dirty="0">
                <a:latin typeface="Segoe UI Light" panose="020B0502040204020203" pitchFamily="34" charset="0"/>
                <a:cs typeface="Segoe UI Light" panose="020B0502040204020203" pitchFamily="34" charset="0"/>
              </a:rPr>
              <a:t>Time of post</a:t>
            </a:r>
          </a:p>
          <a:p>
            <a:pPr lvl="1"/>
            <a:r>
              <a:rPr lang="en-US" dirty="0">
                <a:latin typeface="Segoe UI Light" panose="020B0502040204020203" pitchFamily="34" charset="0"/>
                <a:cs typeface="Segoe UI Light" panose="020B0502040204020203" pitchFamily="34" charset="0"/>
              </a:rPr>
              <a:t>User account data</a:t>
            </a:r>
          </a:p>
        </p:txBody>
      </p:sp>
    </p:spTree>
    <p:extLst>
      <p:ext uri="{BB962C8B-B14F-4D97-AF65-F5344CB8AC3E}">
        <p14:creationId xmlns:p14="http://schemas.microsoft.com/office/powerpoint/2010/main" val="67397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Roadmap</a:t>
            </a:r>
          </a:p>
        </p:txBody>
      </p:sp>
      <p:sp>
        <p:nvSpPr>
          <p:cNvPr id="3" name="Content Placeholder 2"/>
          <p:cNvSpPr>
            <a:spLocks noGrp="1"/>
          </p:cNvSpPr>
          <p:nvPr>
            <p:ph idx="1"/>
          </p:nvPr>
        </p:nvSpPr>
        <p:spPr/>
        <p:txBody>
          <a:bodyPr>
            <a:normAutofit/>
          </a:bodyPr>
          <a:lstStyle/>
          <a:p>
            <a:r>
              <a:rPr lang="en-US" dirty="0">
                <a:latin typeface="Segoe UI Light" panose="020B0502040204020203" pitchFamily="34" charset="0"/>
                <a:cs typeface="Segoe UI Light" panose="020B0502040204020203" pitchFamily="34" charset="0"/>
              </a:rPr>
              <a:t>Motivation </a:t>
            </a:r>
          </a:p>
          <a:p>
            <a:r>
              <a:rPr lang="en-US" dirty="0">
                <a:latin typeface="Segoe UI Light" panose="020B0502040204020203" pitchFamily="34" charset="0"/>
                <a:cs typeface="Segoe UI Light" panose="020B0502040204020203" pitchFamily="34" charset="0"/>
              </a:rPr>
              <a:t>Data</a:t>
            </a:r>
          </a:p>
          <a:p>
            <a:r>
              <a:rPr lang="en-US" dirty="0">
                <a:latin typeface="Segoe UI Light" panose="020B0502040204020203" pitchFamily="34" charset="0"/>
                <a:cs typeface="Segoe UI Light" panose="020B0502040204020203" pitchFamily="34" charset="0"/>
              </a:rPr>
              <a:t>Data Preparation</a:t>
            </a:r>
          </a:p>
          <a:p>
            <a:r>
              <a:rPr lang="en-US" dirty="0">
                <a:latin typeface="Segoe UI Light" panose="020B0502040204020203" pitchFamily="34" charset="0"/>
                <a:cs typeface="Segoe UI Light" panose="020B0502040204020203" pitchFamily="34" charset="0"/>
              </a:rPr>
              <a:t>Topic Modeling</a:t>
            </a:r>
          </a:p>
          <a:p>
            <a:r>
              <a:rPr lang="en-US" dirty="0">
                <a:latin typeface="Segoe UI Light" panose="020B0502040204020203" pitchFamily="34" charset="0"/>
                <a:cs typeface="Segoe UI Light" panose="020B0502040204020203" pitchFamily="34" charset="0"/>
              </a:rPr>
              <a:t>Classification and Tuning </a:t>
            </a:r>
          </a:p>
          <a:p>
            <a:r>
              <a:rPr lang="en-US" dirty="0">
                <a:latin typeface="Segoe UI Light" panose="020B0502040204020203" pitchFamily="34" charset="0"/>
                <a:cs typeface="Segoe UI Light" panose="020B0502040204020203" pitchFamily="34" charset="0"/>
              </a:rPr>
              <a:t>Results</a:t>
            </a:r>
          </a:p>
          <a:p>
            <a:r>
              <a:rPr lang="en-US" dirty="0">
                <a:latin typeface="Segoe UI Light" panose="020B0502040204020203" pitchFamily="34" charset="0"/>
                <a:cs typeface="Segoe UI Light" panose="020B0502040204020203" pitchFamily="34" charset="0"/>
              </a:rPr>
              <a:t>Future steps </a:t>
            </a:r>
          </a:p>
        </p:txBody>
      </p:sp>
    </p:spTree>
    <p:extLst>
      <p:ext uri="{BB962C8B-B14F-4D97-AF65-F5344CB8AC3E}">
        <p14:creationId xmlns:p14="http://schemas.microsoft.com/office/powerpoint/2010/main" val="31178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208" y="365125"/>
            <a:ext cx="10515600" cy="1325563"/>
          </a:xfrm>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(1): Recent news</a:t>
            </a:r>
          </a:p>
        </p:txBody>
      </p:sp>
      <p:pic>
        <p:nvPicPr>
          <p:cNvPr id="3" name="Picture 2">
            <a:extLst>
              <a:ext uri="{FF2B5EF4-FFF2-40B4-BE49-F238E27FC236}">
                <a16:creationId xmlns:a16="http://schemas.microsoft.com/office/drawing/2014/main" id="{EB46C1A7-D971-42E3-BE59-7E1B66601E6C}"/>
              </a:ext>
            </a:extLst>
          </p:cNvPr>
          <p:cNvPicPr>
            <a:picLocks noChangeAspect="1"/>
          </p:cNvPicPr>
          <p:nvPr/>
        </p:nvPicPr>
        <p:blipFill>
          <a:blip r:embed="rId2"/>
          <a:stretch>
            <a:fillRect/>
          </a:stretch>
        </p:blipFill>
        <p:spPr>
          <a:xfrm>
            <a:off x="810208" y="2002144"/>
            <a:ext cx="3420334" cy="2657525"/>
          </a:xfrm>
          <a:prstGeom prst="rect">
            <a:avLst/>
          </a:prstGeom>
        </p:spPr>
      </p:pic>
      <p:pic>
        <p:nvPicPr>
          <p:cNvPr id="5" name="Picture 4">
            <a:extLst>
              <a:ext uri="{FF2B5EF4-FFF2-40B4-BE49-F238E27FC236}">
                <a16:creationId xmlns:a16="http://schemas.microsoft.com/office/drawing/2014/main" id="{F781DDF1-46E3-499A-8C04-D051E656B0A8}"/>
              </a:ext>
            </a:extLst>
          </p:cNvPr>
          <p:cNvPicPr>
            <a:picLocks noChangeAspect="1"/>
          </p:cNvPicPr>
          <p:nvPr/>
        </p:nvPicPr>
        <p:blipFill>
          <a:blip r:embed="rId3"/>
          <a:stretch>
            <a:fillRect/>
          </a:stretch>
        </p:blipFill>
        <p:spPr>
          <a:xfrm>
            <a:off x="6760612" y="3161241"/>
            <a:ext cx="4316812" cy="3382028"/>
          </a:xfrm>
          <a:prstGeom prst="rect">
            <a:avLst/>
          </a:prstGeom>
        </p:spPr>
      </p:pic>
      <p:pic>
        <p:nvPicPr>
          <p:cNvPr id="8" name="Picture 7">
            <a:extLst>
              <a:ext uri="{FF2B5EF4-FFF2-40B4-BE49-F238E27FC236}">
                <a16:creationId xmlns:a16="http://schemas.microsoft.com/office/drawing/2014/main" id="{80C74275-753F-4BC9-B640-17E417DF7B40}"/>
              </a:ext>
            </a:extLst>
          </p:cNvPr>
          <p:cNvPicPr>
            <a:picLocks noChangeAspect="1"/>
          </p:cNvPicPr>
          <p:nvPr/>
        </p:nvPicPr>
        <p:blipFill>
          <a:blip r:embed="rId4"/>
          <a:stretch>
            <a:fillRect/>
          </a:stretch>
        </p:blipFill>
        <p:spPr>
          <a:xfrm>
            <a:off x="6760612" y="1317470"/>
            <a:ext cx="3922939" cy="1229982"/>
          </a:xfrm>
          <a:prstGeom prst="rect">
            <a:avLst/>
          </a:prstGeom>
        </p:spPr>
      </p:pic>
      <p:pic>
        <p:nvPicPr>
          <p:cNvPr id="10" name="Picture 9">
            <a:extLst>
              <a:ext uri="{FF2B5EF4-FFF2-40B4-BE49-F238E27FC236}">
                <a16:creationId xmlns:a16="http://schemas.microsoft.com/office/drawing/2014/main" id="{C13583FE-9E9F-4AAC-80B2-B9DF5DD0DDC5}"/>
              </a:ext>
            </a:extLst>
          </p:cNvPr>
          <p:cNvPicPr>
            <a:picLocks noChangeAspect="1"/>
          </p:cNvPicPr>
          <p:nvPr/>
        </p:nvPicPr>
        <p:blipFill>
          <a:blip r:embed="rId5"/>
          <a:stretch>
            <a:fillRect/>
          </a:stretch>
        </p:blipFill>
        <p:spPr>
          <a:xfrm>
            <a:off x="878497" y="5437948"/>
            <a:ext cx="4981127" cy="945492"/>
          </a:xfrm>
          <a:prstGeom prst="rect">
            <a:avLst/>
          </a:prstGeom>
        </p:spPr>
      </p:pic>
      <p:pic>
        <p:nvPicPr>
          <p:cNvPr id="11" name="Picture 10">
            <a:extLst>
              <a:ext uri="{FF2B5EF4-FFF2-40B4-BE49-F238E27FC236}">
                <a16:creationId xmlns:a16="http://schemas.microsoft.com/office/drawing/2014/main" id="{000EF2DC-CB48-44C7-9F7E-D53772CC3BC2}"/>
              </a:ext>
            </a:extLst>
          </p:cNvPr>
          <p:cNvPicPr>
            <a:picLocks noChangeAspect="1"/>
          </p:cNvPicPr>
          <p:nvPr/>
        </p:nvPicPr>
        <p:blipFill rotWithShape="1">
          <a:blip r:embed="rId6"/>
          <a:srcRect t="21154"/>
          <a:stretch/>
        </p:blipFill>
        <p:spPr>
          <a:xfrm>
            <a:off x="810208" y="5141167"/>
            <a:ext cx="1724025" cy="292895"/>
          </a:xfrm>
          <a:prstGeom prst="rect">
            <a:avLst/>
          </a:prstGeom>
        </p:spPr>
      </p:pic>
      <p:pic>
        <p:nvPicPr>
          <p:cNvPr id="12" name="Picture 11">
            <a:extLst>
              <a:ext uri="{FF2B5EF4-FFF2-40B4-BE49-F238E27FC236}">
                <a16:creationId xmlns:a16="http://schemas.microsoft.com/office/drawing/2014/main" id="{B13EDA43-DC0A-45A8-8F6C-2E6A422774E3}"/>
              </a:ext>
            </a:extLst>
          </p:cNvPr>
          <p:cNvPicPr>
            <a:picLocks noChangeAspect="1"/>
          </p:cNvPicPr>
          <p:nvPr/>
        </p:nvPicPr>
        <p:blipFill>
          <a:blip r:embed="rId7"/>
          <a:stretch>
            <a:fillRect/>
          </a:stretch>
        </p:blipFill>
        <p:spPr>
          <a:xfrm>
            <a:off x="6657975" y="4052185"/>
            <a:ext cx="1141457" cy="437819"/>
          </a:xfrm>
          <a:prstGeom prst="rect">
            <a:avLst/>
          </a:prstGeom>
        </p:spPr>
      </p:pic>
      <p:pic>
        <p:nvPicPr>
          <p:cNvPr id="13" name="Picture 12">
            <a:extLst>
              <a:ext uri="{FF2B5EF4-FFF2-40B4-BE49-F238E27FC236}">
                <a16:creationId xmlns:a16="http://schemas.microsoft.com/office/drawing/2014/main" id="{6BBB3054-AE03-4AB2-8744-898A971F6B9B}"/>
              </a:ext>
            </a:extLst>
          </p:cNvPr>
          <p:cNvPicPr>
            <a:picLocks noChangeAspect="1"/>
          </p:cNvPicPr>
          <p:nvPr/>
        </p:nvPicPr>
        <p:blipFill>
          <a:blip r:embed="rId8"/>
          <a:stretch>
            <a:fillRect/>
          </a:stretch>
        </p:blipFill>
        <p:spPr>
          <a:xfrm>
            <a:off x="810208" y="1535321"/>
            <a:ext cx="1535776" cy="462937"/>
          </a:xfrm>
          <a:prstGeom prst="rect">
            <a:avLst/>
          </a:prstGeom>
        </p:spPr>
      </p:pic>
    </p:spTree>
    <p:extLst>
      <p:ext uri="{BB962C8B-B14F-4D97-AF65-F5344CB8AC3E}">
        <p14:creationId xmlns:p14="http://schemas.microsoft.com/office/powerpoint/2010/main" val="19058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(2) Why + Approach</a:t>
            </a:r>
          </a:p>
        </p:txBody>
      </p:sp>
      <p:sp>
        <p:nvSpPr>
          <p:cNvPr id="3" name="Content Placeholder 2"/>
          <p:cNvSpPr>
            <a:spLocks noGrp="1"/>
          </p:cNvSpPr>
          <p:nvPr>
            <p:ph idx="1"/>
          </p:nvPr>
        </p:nvSpPr>
        <p:spPr/>
        <p:txBody>
          <a:bodyPr>
            <a:normAutofit/>
          </a:bodyPr>
          <a:lstStyle/>
          <a:p>
            <a:pPr>
              <a:buFontTx/>
              <a:buChar char="-"/>
            </a:pPr>
            <a:r>
              <a:rPr lang="en-US" dirty="0">
                <a:latin typeface="Segoe UI Light" panose="020B0502040204020203" pitchFamily="34" charset="0"/>
                <a:cs typeface="Segoe UI Light" panose="020B0502040204020203" pitchFamily="34" charset="0"/>
              </a:rPr>
              <a:t>Why is this important to </a:t>
            </a:r>
            <a:r>
              <a:rPr lang="en-US">
                <a:latin typeface="Segoe UI Light" panose="020B0502040204020203" pitchFamily="34" charset="0"/>
                <a:cs typeface="Segoe UI Light" panose="020B0502040204020203" pitchFamily="34" charset="0"/>
              </a:rPr>
              <a:t>me?</a:t>
            </a:r>
            <a:endParaRPr lang="en-US" dirty="0">
              <a:latin typeface="Segoe UI Light" panose="020B0502040204020203" pitchFamily="34" charset="0"/>
              <a:cs typeface="Segoe UI Light" panose="020B0502040204020203" pitchFamily="34" charset="0"/>
            </a:endParaRPr>
          </a:p>
          <a:p>
            <a:pPr>
              <a:buFontTx/>
              <a:buChar char="-"/>
            </a:pPr>
            <a:r>
              <a:rPr lang="en-US" dirty="0">
                <a:latin typeface="Segoe UI Light" panose="020B0502040204020203" pitchFamily="34" charset="0"/>
                <a:cs typeface="Segoe UI Light" panose="020B0502040204020203" pitchFamily="34" charset="0"/>
              </a:rPr>
              <a:t>Natural Language Processing (computational linguistics)</a:t>
            </a:r>
          </a:p>
          <a:p>
            <a:pPr lvl="1">
              <a:buFontTx/>
              <a:buChar char="-"/>
            </a:pPr>
            <a:r>
              <a:rPr lang="en-US" dirty="0">
                <a:latin typeface="Segoe UI Light" panose="020B0502040204020203" pitchFamily="34" charset="0"/>
                <a:cs typeface="Segoe UI Light" panose="020B0502040204020203" pitchFamily="34" charset="0"/>
              </a:rPr>
              <a:t>To </a:t>
            </a:r>
            <a:r>
              <a:rPr lang="en-US" b="1" dirty="0">
                <a:latin typeface="Segoe UI Light" panose="020B0502040204020203" pitchFamily="34" charset="0"/>
                <a:cs typeface="Segoe UI Light" panose="020B0502040204020203" pitchFamily="34" charset="0"/>
              </a:rPr>
              <a:t>extract</a:t>
            </a:r>
            <a:r>
              <a:rPr lang="en-US"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interpret</a:t>
            </a:r>
            <a:r>
              <a:rPr lang="en-US" dirty="0">
                <a:latin typeface="Segoe UI Light" panose="020B0502040204020203" pitchFamily="34" charset="0"/>
                <a:cs typeface="Segoe UI Light" panose="020B0502040204020203" pitchFamily="34" charset="0"/>
              </a:rPr>
              <a:t>, and </a:t>
            </a:r>
            <a:r>
              <a:rPr lang="en-US" b="1" dirty="0">
                <a:latin typeface="Segoe UI Light" panose="020B0502040204020203" pitchFamily="34" charset="0"/>
                <a:cs typeface="Segoe UI Light" panose="020B0502040204020203" pitchFamily="34" charset="0"/>
              </a:rPr>
              <a:t>translate</a:t>
            </a:r>
            <a:r>
              <a:rPr lang="en-US" dirty="0">
                <a:latin typeface="Segoe UI Light" panose="020B0502040204020203" pitchFamily="34" charset="0"/>
                <a:cs typeface="Segoe UI Light" panose="020B0502040204020203" pitchFamily="34" charset="0"/>
              </a:rPr>
              <a:t> information from one language into a form that can be </a:t>
            </a:r>
            <a:r>
              <a:rPr lang="en-US" b="1" dirty="0">
                <a:latin typeface="Segoe UI Light" panose="020B0502040204020203" pitchFamily="34" charset="0"/>
                <a:cs typeface="Segoe UI Light" panose="020B0502040204020203" pitchFamily="34" charset="0"/>
              </a:rPr>
              <a:t>stored</a:t>
            </a:r>
            <a:r>
              <a:rPr lang="en-US"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indexed</a:t>
            </a:r>
            <a:r>
              <a:rPr lang="en-US"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searched</a:t>
            </a:r>
            <a:r>
              <a:rPr lang="en-US" dirty="0">
                <a:latin typeface="Segoe UI Light" panose="020B0502040204020203" pitchFamily="34" charset="0"/>
                <a:cs typeface="Segoe UI Light" panose="020B0502040204020203" pitchFamily="34" charset="0"/>
              </a:rPr>
              <a:t>, and </a:t>
            </a:r>
            <a:r>
              <a:rPr lang="en-US" b="1" dirty="0">
                <a:latin typeface="Segoe UI Light" panose="020B0502040204020203" pitchFamily="34" charset="0"/>
                <a:cs typeface="Segoe UI Light" panose="020B0502040204020203" pitchFamily="34" charset="0"/>
              </a:rPr>
              <a:t>acted</a:t>
            </a:r>
            <a:r>
              <a:rPr lang="en-US" dirty="0">
                <a:latin typeface="Segoe UI Light" panose="020B0502040204020203" pitchFamily="34" charset="0"/>
                <a:cs typeface="Segoe UI Light" panose="020B0502040204020203" pitchFamily="34" charset="0"/>
              </a:rPr>
              <a:t> upon.</a:t>
            </a:r>
          </a:p>
        </p:txBody>
      </p:sp>
    </p:spTree>
    <p:extLst>
      <p:ext uri="{BB962C8B-B14F-4D97-AF65-F5344CB8AC3E}">
        <p14:creationId xmlns:p14="http://schemas.microsoft.com/office/powerpoint/2010/main" val="352585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Motivation (3) Hypothetical Client</a:t>
            </a:r>
          </a:p>
        </p:txBody>
      </p:sp>
      <p:sp>
        <p:nvSpPr>
          <p:cNvPr id="3" name="Content Placeholder 2"/>
          <p:cNvSpPr>
            <a:spLocks noGrp="1"/>
          </p:cNvSpPr>
          <p:nvPr>
            <p:ph idx="1"/>
          </p:nvPr>
        </p:nvSpPr>
        <p:spPr>
          <a:xfrm>
            <a:off x="838200" y="1825625"/>
            <a:ext cx="5801425" cy="4351338"/>
          </a:xfrm>
        </p:spPr>
        <p:txBody>
          <a:bodyPr>
            <a:normAutofit fontScale="92500" lnSpcReduction="20000"/>
          </a:bodyPr>
          <a:lstStyle/>
          <a:p>
            <a:pPr marL="0" indent="0">
              <a:buNone/>
            </a:pPr>
            <a:r>
              <a:rPr lang="en-US" b="1" dirty="0">
                <a:latin typeface="Segoe UI Light" panose="020B0502040204020203" pitchFamily="34" charset="0"/>
                <a:cs typeface="Segoe UI Light" panose="020B0502040204020203" pitchFamily="34" charset="0"/>
              </a:rPr>
              <a:t>Client</a:t>
            </a:r>
            <a:r>
              <a:rPr lang="en-US" dirty="0">
                <a:latin typeface="Segoe UI Light" panose="020B0502040204020203" pitchFamily="34" charset="0"/>
                <a:cs typeface="Segoe UI Light" panose="020B0502040204020203" pitchFamily="34" charset="0"/>
              </a:rPr>
              <a:t>: </a:t>
            </a:r>
          </a:p>
          <a:p>
            <a:pPr marL="0" indent="0">
              <a:buNone/>
            </a:pPr>
            <a:r>
              <a:rPr lang="en-US" dirty="0">
                <a:latin typeface="Segoe UI Light" panose="020B0502040204020203" pitchFamily="34" charset="0"/>
                <a:cs typeface="Segoe UI Light" panose="020B0502040204020203" pitchFamily="34" charset="0"/>
              </a:rPr>
              <a:t>A Hotel Booking site.</a:t>
            </a:r>
          </a:p>
          <a:p>
            <a:pPr marL="0" indent="0">
              <a:buNone/>
            </a:pPr>
            <a:endParaRPr lang="en-US" dirty="0">
              <a:latin typeface="Segoe UI Light" panose="020B0502040204020203" pitchFamily="34" charset="0"/>
              <a:cs typeface="Segoe UI Light" panose="020B0502040204020203" pitchFamily="34" charset="0"/>
            </a:endParaRPr>
          </a:p>
          <a:p>
            <a:pPr marL="0" indent="0">
              <a:buNone/>
            </a:pPr>
            <a:r>
              <a:rPr lang="en-US" b="1" dirty="0">
                <a:latin typeface="Segoe UI Light" panose="020B0502040204020203" pitchFamily="34" charset="0"/>
                <a:cs typeface="Segoe UI Light" panose="020B0502040204020203" pitchFamily="34" charset="0"/>
              </a:rPr>
              <a:t>Problem</a:t>
            </a:r>
            <a:r>
              <a:rPr lang="en-US" dirty="0">
                <a:latin typeface="Segoe UI Light" panose="020B0502040204020203" pitchFamily="34" charset="0"/>
                <a:cs typeface="Segoe UI Light" panose="020B0502040204020203" pitchFamily="34" charset="0"/>
              </a:rPr>
              <a:t>: </a:t>
            </a:r>
          </a:p>
          <a:p>
            <a:pPr marL="0" indent="0">
              <a:buNone/>
            </a:pPr>
            <a:r>
              <a:rPr lang="en-US" dirty="0">
                <a:latin typeface="Segoe UI Light" panose="020B0502040204020203" pitchFamily="34" charset="0"/>
                <a:cs typeface="Segoe UI Light" panose="020B0502040204020203" pitchFamily="34" charset="0"/>
              </a:rPr>
              <a:t>Users need reliable and honest hotel review information. </a:t>
            </a:r>
          </a:p>
          <a:p>
            <a:pPr marL="0" indent="0">
              <a:buNone/>
            </a:pPr>
            <a:endParaRPr lang="en-US" dirty="0">
              <a:latin typeface="Segoe UI Light" panose="020B0502040204020203" pitchFamily="34" charset="0"/>
              <a:cs typeface="Segoe UI Light" panose="020B0502040204020203" pitchFamily="34" charset="0"/>
            </a:endParaRPr>
          </a:p>
          <a:p>
            <a:pPr marL="0" indent="0">
              <a:buNone/>
            </a:pPr>
            <a:r>
              <a:rPr lang="en-US" b="1" dirty="0">
                <a:latin typeface="Segoe UI Light" panose="020B0502040204020203" pitchFamily="34" charset="0"/>
                <a:cs typeface="Segoe UI Light" panose="020B0502040204020203" pitchFamily="34" charset="0"/>
              </a:rPr>
              <a:t>Solution</a:t>
            </a:r>
            <a:r>
              <a:rPr lang="en-US" dirty="0">
                <a:latin typeface="Segoe UI Light" panose="020B0502040204020203" pitchFamily="34" charset="0"/>
                <a:cs typeface="Segoe UI Light" panose="020B0502040204020203" pitchFamily="34" charset="0"/>
              </a:rPr>
              <a:t>: </a:t>
            </a:r>
          </a:p>
          <a:p>
            <a:pPr marL="0" indent="0">
              <a:buNone/>
            </a:pPr>
            <a:r>
              <a:rPr lang="en-US" dirty="0">
                <a:latin typeface="Segoe UI Light" panose="020B0502040204020203" pitchFamily="34" charset="0"/>
                <a:cs typeface="Segoe UI Light" panose="020B0502040204020203" pitchFamily="34" charset="0"/>
              </a:rPr>
              <a:t>Use </a:t>
            </a:r>
            <a:r>
              <a:rPr lang="en-US" b="1" dirty="0">
                <a:latin typeface="Segoe UI Light" panose="020B0502040204020203" pitchFamily="34" charset="0"/>
                <a:cs typeface="Segoe UI Light" panose="020B0502040204020203" pitchFamily="34" charset="0"/>
              </a:rPr>
              <a:t>NLP </a:t>
            </a:r>
            <a:r>
              <a:rPr lang="en-US"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Topic Modeling</a:t>
            </a:r>
            <a:r>
              <a:rPr lang="en-US" dirty="0">
                <a:latin typeface="Segoe UI Light" panose="020B0502040204020203" pitchFamily="34" charset="0"/>
                <a:cs typeface="Segoe UI Light" panose="020B0502040204020203" pitchFamily="34" charset="0"/>
              </a:rPr>
              <a:t> +  </a:t>
            </a:r>
            <a:r>
              <a:rPr lang="en-US" b="1" dirty="0">
                <a:latin typeface="Segoe UI Light" panose="020B0502040204020203" pitchFamily="34" charset="0"/>
                <a:cs typeface="Segoe UI Light" panose="020B0502040204020203" pitchFamily="34" charset="0"/>
              </a:rPr>
              <a:t>Classification </a:t>
            </a:r>
            <a:r>
              <a:rPr lang="en-US" dirty="0">
                <a:latin typeface="Segoe UI Light" panose="020B0502040204020203" pitchFamily="34" charset="0"/>
                <a:cs typeface="Segoe UI Light" panose="020B0502040204020203" pitchFamily="34" charset="0"/>
              </a:rPr>
              <a:t>model to train a Spam Classifier</a:t>
            </a:r>
          </a:p>
          <a:p>
            <a:pPr marL="0" indent="0">
              <a:buNone/>
            </a:pPr>
            <a:endParaRPr lang="en-US" dirty="0">
              <a:latin typeface="Segoe UI Light" panose="020B0502040204020203" pitchFamily="34" charset="0"/>
              <a:cs typeface="Segoe UI Light" panose="020B0502040204020203" pitchFamily="34" charset="0"/>
            </a:endParaRPr>
          </a:p>
        </p:txBody>
      </p:sp>
      <p:sp>
        <p:nvSpPr>
          <p:cNvPr id="20" name="Rectangle 19">
            <a:extLst>
              <a:ext uri="{FF2B5EF4-FFF2-40B4-BE49-F238E27FC236}">
                <a16:creationId xmlns:a16="http://schemas.microsoft.com/office/drawing/2014/main" id="{24267BFD-974C-4CF5-B346-E4068FF270F0}"/>
              </a:ext>
            </a:extLst>
          </p:cNvPr>
          <p:cNvSpPr/>
          <p:nvPr/>
        </p:nvSpPr>
        <p:spPr>
          <a:xfrm>
            <a:off x="7931790" y="1690688"/>
            <a:ext cx="2726422" cy="242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 name="Rectangle 20">
            <a:extLst>
              <a:ext uri="{FF2B5EF4-FFF2-40B4-BE49-F238E27FC236}">
                <a16:creationId xmlns:a16="http://schemas.microsoft.com/office/drawing/2014/main" id="{9CD2E173-08AB-4940-84DB-7A58169F2F1B}"/>
              </a:ext>
            </a:extLst>
          </p:cNvPr>
          <p:cNvSpPr/>
          <p:nvPr/>
        </p:nvSpPr>
        <p:spPr>
          <a:xfrm>
            <a:off x="8196043" y="2779551"/>
            <a:ext cx="2197916" cy="80005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lumMod val="50000"/>
                    <a:lumOff val="50000"/>
                  </a:schemeClr>
                </a:solidFill>
              </a:rPr>
              <a:t>My experience was…</a:t>
            </a:r>
          </a:p>
        </p:txBody>
      </p:sp>
      <p:sp>
        <p:nvSpPr>
          <p:cNvPr id="22" name="Star: 5 Points 21">
            <a:extLst>
              <a:ext uri="{FF2B5EF4-FFF2-40B4-BE49-F238E27FC236}">
                <a16:creationId xmlns:a16="http://schemas.microsoft.com/office/drawing/2014/main" id="{2085D583-782F-4711-AD08-8540E3CB9924}"/>
              </a:ext>
            </a:extLst>
          </p:cNvPr>
          <p:cNvSpPr/>
          <p:nvPr/>
        </p:nvSpPr>
        <p:spPr>
          <a:xfrm>
            <a:off x="8791662" y="2543648"/>
            <a:ext cx="151002" cy="151002"/>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8E1EFBA7-7932-493F-9EE7-CAAFAA455354}"/>
              </a:ext>
            </a:extLst>
          </p:cNvPr>
          <p:cNvSpPr/>
          <p:nvPr/>
        </p:nvSpPr>
        <p:spPr>
          <a:xfrm>
            <a:off x="8985592" y="2543648"/>
            <a:ext cx="151002" cy="151002"/>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9C5895FE-AE0C-4E5B-A350-284F5565DD09}"/>
              </a:ext>
            </a:extLst>
          </p:cNvPr>
          <p:cNvSpPr/>
          <p:nvPr/>
        </p:nvSpPr>
        <p:spPr>
          <a:xfrm>
            <a:off x="9179522" y="2543648"/>
            <a:ext cx="151002" cy="151002"/>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ar: 5 Points 24">
            <a:extLst>
              <a:ext uri="{FF2B5EF4-FFF2-40B4-BE49-F238E27FC236}">
                <a16:creationId xmlns:a16="http://schemas.microsoft.com/office/drawing/2014/main" id="{A5205CBD-158A-44F8-8E7B-29DF3D2B3417}"/>
              </a:ext>
            </a:extLst>
          </p:cNvPr>
          <p:cNvSpPr/>
          <p:nvPr/>
        </p:nvSpPr>
        <p:spPr>
          <a:xfrm>
            <a:off x="9373452" y="2543648"/>
            <a:ext cx="151002" cy="151002"/>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C435FA2F-74E3-4495-824F-2A74CDA64E25}"/>
              </a:ext>
            </a:extLst>
          </p:cNvPr>
          <p:cNvSpPr/>
          <p:nvPr/>
        </p:nvSpPr>
        <p:spPr>
          <a:xfrm>
            <a:off x="9567382" y="2543648"/>
            <a:ext cx="151002" cy="15100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A6304E-0F56-436C-8C0E-A837CFE29D76}"/>
              </a:ext>
            </a:extLst>
          </p:cNvPr>
          <p:cNvSpPr/>
          <p:nvPr/>
        </p:nvSpPr>
        <p:spPr>
          <a:xfrm>
            <a:off x="8196043" y="3676401"/>
            <a:ext cx="983479" cy="26052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Submit</a:t>
            </a:r>
          </a:p>
        </p:txBody>
      </p:sp>
      <p:sp>
        <p:nvSpPr>
          <p:cNvPr id="28" name="Rectangle 27">
            <a:extLst>
              <a:ext uri="{FF2B5EF4-FFF2-40B4-BE49-F238E27FC236}">
                <a16:creationId xmlns:a16="http://schemas.microsoft.com/office/drawing/2014/main" id="{A500E5B9-17D2-47B2-9338-BE2E1AA9B0BB}"/>
              </a:ext>
            </a:extLst>
          </p:cNvPr>
          <p:cNvSpPr/>
          <p:nvPr/>
        </p:nvSpPr>
        <p:spPr>
          <a:xfrm>
            <a:off x="8196043" y="1887677"/>
            <a:ext cx="2197916" cy="6066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How was your experience at hotel X?</a:t>
            </a:r>
          </a:p>
        </p:txBody>
      </p:sp>
      <p:sp>
        <p:nvSpPr>
          <p:cNvPr id="29" name="Speech Bubble: Rectangle 28">
            <a:extLst>
              <a:ext uri="{FF2B5EF4-FFF2-40B4-BE49-F238E27FC236}">
                <a16:creationId xmlns:a16="http://schemas.microsoft.com/office/drawing/2014/main" id="{C77AB7A0-50FE-4218-8CE7-4E964DE3753F}"/>
              </a:ext>
            </a:extLst>
          </p:cNvPr>
          <p:cNvSpPr/>
          <p:nvPr/>
        </p:nvSpPr>
        <p:spPr>
          <a:xfrm>
            <a:off x="8362578" y="4704280"/>
            <a:ext cx="1010874" cy="1002178"/>
          </a:xfrm>
          <a:prstGeom prst="wedgeRectCallout">
            <a:avLst>
              <a:gd name="adj1" fmla="val -79270"/>
              <a:gd name="adj2" fmla="val 522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OCR A Extended" panose="02010509020102010303" pitchFamily="50" charset="0"/>
              </a:rPr>
              <a:t>Warning! </a:t>
            </a:r>
            <a:br>
              <a:rPr lang="en-US" sz="1100" dirty="0">
                <a:solidFill>
                  <a:schemeClr val="tx1"/>
                </a:solidFill>
                <a:latin typeface="OCR A Extended" panose="02010509020102010303" pitchFamily="50" charset="0"/>
              </a:rPr>
            </a:br>
            <a:r>
              <a:rPr lang="en-US" sz="1100" dirty="0">
                <a:solidFill>
                  <a:schemeClr val="tx1"/>
                </a:solidFill>
                <a:latin typeface="OCR A Extended" panose="02010509020102010303" pitchFamily="50" charset="0"/>
              </a:rPr>
              <a:t>Danger Will Robinson!</a:t>
            </a:r>
            <a:br>
              <a:rPr lang="en-US" sz="1100" dirty="0">
                <a:solidFill>
                  <a:schemeClr val="tx1"/>
                </a:solidFill>
                <a:latin typeface="OCR A Extended" panose="02010509020102010303" pitchFamily="50" charset="0"/>
              </a:rPr>
            </a:br>
            <a:r>
              <a:rPr lang="en-US" sz="1100" dirty="0">
                <a:solidFill>
                  <a:schemeClr val="tx1"/>
                </a:solidFill>
                <a:latin typeface="OCR A Extended" panose="02010509020102010303" pitchFamily="50" charset="0"/>
              </a:rPr>
              <a:t>Spam!</a:t>
            </a:r>
          </a:p>
        </p:txBody>
      </p:sp>
      <p:pic>
        <p:nvPicPr>
          <p:cNvPr id="30" name="Picture 6" descr="Robot Face on Google Android 8.0">
            <a:extLst>
              <a:ext uri="{FF2B5EF4-FFF2-40B4-BE49-F238E27FC236}">
                <a16:creationId xmlns:a16="http://schemas.microsoft.com/office/drawing/2014/main" id="{A968D6ED-C475-4C06-9B47-887300570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7301" y="528596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Thinking Face on Microsoft Windows 10 Fall Creators Update">
            <a:extLst>
              <a:ext uri="{FF2B5EF4-FFF2-40B4-BE49-F238E27FC236}">
                <a16:creationId xmlns:a16="http://schemas.microsoft.com/office/drawing/2014/main" id="{DCE9BA6A-001C-4ADC-BB7F-00EA2E880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1440" y="5544626"/>
            <a:ext cx="878611" cy="87861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E2456D18-2C4C-4D9D-BD9D-443B5326C3A2}"/>
              </a:ext>
            </a:extLst>
          </p:cNvPr>
          <p:cNvCxnSpPr>
            <a:cxnSpLocks/>
          </p:cNvCxnSpPr>
          <p:nvPr/>
        </p:nvCxnSpPr>
        <p:spPr>
          <a:xfrm flipH="1">
            <a:off x="7633981" y="4401731"/>
            <a:ext cx="297809" cy="46054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446CED9-45EB-4123-9587-4BD5E43CFEFC}"/>
              </a:ext>
            </a:extLst>
          </p:cNvPr>
          <p:cNvCxnSpPr>
            <a:cxnSpLocks/>
          </p:cNvCxnSpPr>
          <p:nvPr/>
        </p:nvCxnSpPr>
        <p:spPr>
          <a:xfrm>
            <a:off x="9048040" y="6021353"/>
            <a:ext cx="56496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0650118E-1F2E-4C3A-8A9E-B0A292B762DC}"/>
              </a:ext>
            </a:extLst>
          </p:cNvPr>
          <p:cNvSpPr/>
          <p:nvPr/>
        </p:nvSpPr>
        <p:spPr>
          <a:xfrm>
            <a:off x="9816034" y="4704280"/>
            <a:ext cx="1413678" cy="501089"/>
          </a:xfrm>
          <a:prstGeom prst="wedgeRectCallout">
            <a:avLst>
              <a:gd name="adj1" fmla="val -939"/>
              <a:gd name="adj2" fmla="val 856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Ebrima" panose="02000000000000000000" pitchFamily="2" charset="0"/>
                <a:ea typeface="Ebrima" panose="02000000000000000000" pitchFamily="2" charset="0"/>
                <a:cs typeface="Ebrima" panose="02000000000000000000" pitchFamily="2" charset="0"/>
              </a:rPr>
              <a:t>Quarantine or block?</a:t>
            </a:r>
          </a:p>
        </p:txBody>
      </p:sp>
    </p:spTree>
    <p:extLst>
      <p:ext uri="{BB962C8B-B14F-4D97-AF65-F5344CB8AC3E}">
        <p14:creationId xmlns:p14="http://schemas.microsoft.com/office/powerpoint/2010/main" val="424320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691A4642-FC63-45E3-8A7A-7F7C9B9EEA35}"/>
              </a:ext>
            </a:extLst>
          </p:cNvPr>
          <p:cNvGraphicFramePr>
            <a:graphicFrameLocks noGrp="1"/>
          </p:cNvGraphicFramePr>
          <p:nvPr>
            <p:extLst>
              <p:ext uri="{D42A27DB-BD31-4B8C-83A1-F6EECF244321}">
                <p14:modId xmlns:p14="http://schemas.microsoft.com/office/powerpoint/2010/main" val="3896796908"/>
              </p:ext>
            </p:extLst>
          </p:nvPr>
        </p:nvGraphicFramePr>
        <p:xfrm>
          <a:off x="2671106" y="2022834"/>
          <a:ext cx="6501469" cy="3983377"/>
        </p:xfrm>
        <a:graphic>
          <a:graphicData uri="http://schemas.openxmlformats.org/drawingml/2006/table">
            <a:tbl>
              <a:tblPr/>
              <a:tblGrid>
                <a:gridCol w="705244">
                  <a:extLst>
                    <a:ext uri="{9D8B030D-6E8A-4147-A177-3AD203B41FA5}">
                      <a16:colId xmlns:a16="http://schemas.microsoft.com/office/drawing/2014/main" val="2834686154"/>
                    </a:ext>
                  </a:extLst>
                </a:gridCol>
                <a:gridCol w="2967902">
                  <a:extLst>
                    <a:ext uri="{9D8B030D-6E8A-4147-A177-3AD203B41FA5}">
                      <a16:colId xmlns:a16="http://schemas.microsoft.com/office/drawing/2014/main" val="717536827"/>
                    </a:ext>
                  </a:extLst>
                </a:gridCol>
                <a:gridCol w="2828323">
                  <a:extLst>
                    <a:ext uri="{9D8B030D-6E8A-4147-A177-3AD203B41FA5}">
                      <a16:colId xmlns:a16="http://schemas.microsoft.com/office/drawing/2014/main" val="3055921651"/>
                    </a:ext>
                  </a:extLst>
                </a:gridCol>
              </a:tblGrid>
              <a:tr h="195388">
                <a:tc>
                  <a:txBody>
                    <a:bodyPr/>
                    <a:lstStyle/>
                    <a:p>
                      <a:pPr algn="l" fontAlgn="b"/>
                      <a:endParaRPr lang="en-US" sz="1000" b="0" i="0" u="none" strike="noStrike">
                        <a:solidFill>
                          <a:srgbClr val="000000"/>
                        </a:solidFill>
                        <a:effectLst/>
                        <a:latin typeface="Calibri" panose="020F0502020204030204" pitchFamily="34" charset="0"/>
                      </a:endParaRPr>
                    </a:p>
                  </a:txBody>
                  <a:tcPr marL="8912" marR="8912" marT="8912" marB="0" anchor="b">
                    <a:lnL>
                      <a:noFill/>
                    </a:lnL>
                    <a:lnR>
                      <a:noFill/>
                    </a:lnR>
                    <a:lnT>
                      <a:noFill/>
                    </a:lnT>
                    <a:lnB>
                      <a:noFill/>
                    </a:lnB>
                  </a:tcPr>
                </a:tc>
                <a:tc>
                  <a:txBody>
                    <a:bodyPr/>
                    <a:lstStyle/>
                    <a:p>
                      <a:pPr algn="ctr" fontAlgn="ctr"/>
                      <a:r>
                        <a:rPr lang="en-US" sz="2000" b="0" i="0" u="none" strike="noStrike" dirty="0">
                          <a:solidFill>
                            <a:srgbClr val="000000"/>
                          </a:solidFill>
                          <a:effectLst/>
                          <a:latin typeface="Segoe UI Black" panose="020B0A02040204020203" pitchFamily="34" charset="0"/>
                        </a:rPr>
                        <a:t>Paid Reviewer</a:t>
                      </a:r>
                    </a:p>
                  </a:txBody>
                  <a:tcPr marL="8912" marR="8912" marT="891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Segoe UI Black" panose="020B0A02040204020203" pitchFamily="34" charset="0"/>
                        </a:rPr>
                        <a:t>Real</a:t>
                      </a:r>
                      <a:r>
                        <a:rPr lang="en-US" sz="1800" b="0" i="0" u="none" strike="noStrike" dirty="0">
                          <a:solidFill>
                            <a:srgbClr val="000000"/>
                          </a:solidFill>
                          <a:effectLst/>
                          <a:latin typeface="Segoe UI Black" panose="020B0A02040204020203" pitchFamily="34" charset="0"/>
                        </a:rPr>
                        <a:t> Reviewer</a:t>
                      </a:r>
                    </a:p>
                  </a:txBody>
                  <a:tcPr marL="8912" marR="8912" marT="8912"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0279174"/>
                  </a:ext>
                </a:extLst>
              </a:tr>
              <a:tr h="790430">
                <a:tc>
                  <a:txBody>
                    <a:bodyPr/>
                    <a:lstStyle/>
                    <a:p>
                      <a:pPr algn="ctr" fontAlgn="ctr"/>
                      <a:r>
                        <a:rPr lang="en-US" sz="4000" b="0" i="0" u="none" strike="noStrike" dirty="0">
                          <a:solidFill>
                            <a:srgbClr val="000000"/>
                          </a:solidFill>
                          <a:effectLst/>
                          <a:latin typeface="Segoe UI Black" panose="020B0A02040204020203" pitchFamily="34" charset="0"/>
                        </a:rPr>
                        <a:t>+</a:t>
                      </a:r>
                    </a:p>
                  </a:txBody>
                  <a:tcPr marL="8912" marR="8912" marT="891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0" i="0" u="none" strike="noStrike" dirty="0">
                          <a:solidFill>
                            <a:srgbClr val="000000"/>
                          </a:solidFill>
                          <a:effectLst/>
                          <a:latin typeface="Segoe UI Light" panose="020B0502040204020203" pitchFamily="34" charset="0"/>
                        </a:rPr>
                        <a:t>the </a:t>
                      </a:r>
                      <a:r>
                        <a:rPr lang="en-US" sz="1400" b="0" i="0" u="none" strike="noStrike" dirty="0" err="1">
                          <a:solidFill>
                            <a:srgbClr val="000000"/>
                          </a:solidFill>
                          <a:effectLst/>
                          <a:latin typeface="Segoe UI Light" panose="020B0502040204020203" pitchFamily="34" charset="0"/>
                        </a:rPr>
                        <a:t>experince</a:t>
                      </a:r>
                      <a:r>
                        <a:rPr lang="en-US" sz="1400" b="0" i="0" u="none" strike="noStrike" dirty="0">
                          <a:solidFill>
                            <a:srgbClr val="000000"/>
                          </a:solidFill>
                          <a:effectLst/>
                          <a:latin typeface="Segoe UI Light" panose="020B0502040204020203" pitchFamily="34" charset="0"/>
                        </a:rPr>
                        <a:t> at the hard rock hotel in </a:t>
                      </a:r>
                      <a:r>
                        <a:rPr lang="en-US" sz="1400" b="0" i="0" u="none" strike="noStrike" dirty="0" err="1">
                          <a:solidFill>
                            <a:srgbClr val="000000"/>
                          </a:solidFill>
                          <a:effectLst/>
                          <a:latin typeface="Segoe UI Light" panose="020B0502040204020203" pitchFamily="34" charset="0"/>
                        </a:rPr>
                        <a:t>chicago</a:t>
                      </a:r>
                      <a:r>
                        <a:rPr lang="en-US" sz="1400" b="0" i="0" u="none" strike="noStrike" dirty="0">
                          <a:solidFill>
                            <a:srgbClr val="000000"/>
                          </a:solidFill>
                          <a:effectLst/>
                          <a:latin typeface="Segoe UI Light" panose="020B0502040204020203" pitchFamily="34" charset="0"/>
                        </a:rPr>
                        <a:t> was </a:t>
                      </a:r>
                      <a:r>
                        <a:rPr lang="en-US" sz="1400" b="0" i="0" u="none" strike="noStrike" dirty="0" err="1">
                          <a:solidFill>
                            <a:srgbClr val="000000"/>
                          </a:solidFill>
                          <a:effectLst/>
                          <a:latin typeface="Segoe UI Light" panose="020B0502040204020203" pitchFamily="34" charset="0"/>
                        </a:rPr>
                        <a:t>fantastic,i</a:t>
                      </a:r>
                      <a:r>
                        <a:rPr lang="en-US" sz="1400" b="0" i="0" u="none" strike="noStrike" dirty="0">
                          <a:solidFill>
                            <a:srgbClr val="000000"/>
                          </a:solidFill>
                          <a:effectLst/>
                          <a:latin typeface="Segoe UI Light" panose="020B0502040204020203" pitchFamily="34" charset="0"/>
                        </a:rPr>
                        <a:t> will rate them a 6 out of 5. they have wonderful service and great staff and the view is just wonderful.</a:t>
                      </a: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Segoe UI Light" panose="020B0502040204020203" pitchFamily="34" charset="0"/>
                        </a:rPr>
                        <a:t>I recently stayed at the Hard Rock Hotel in Chicago, Il. From the start, the experience was bad. The room was filthy, there were no towels, and the front desk did nothing to rectify the situation. I will never stay there again. I could not have been more dissatisfied.</a:t>
                      </a: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68680"/>
                  </a:ext>
                </a:extLst>
              </a:tr>
              <a:tr h="1953873">
                <a:tc>
                  <a:txBody>
                    <a:bodyPr/>
                    <a:lstStyle/>
                    <a:p>
                      <a:pPr algn="ctr" fontAlgn="ctr"/>
                      <a:r>
                        <a:rPr lang="en-US" sz="4000" b="0" i="0" u="none" strike="noStrike" dirty="0">
                          <a:solidFill>
                            <a:srgbClr val="000000"/>
                          </a:solidFill>
                          <a:effectLst/>
                          <a:latin typeface="Segoe UI Black" panose="020B0A02040204020203" pitchFamily="34" charset="0"/>
                        </a:rPr>
                        <a:t>-</a:t>
                      </a:r>
                    </a:p>
                  </a:txBody>
                  <a:tcPr marL="8912" marR="8912" marT="8912"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0" i="0" u="none" strike="noStrike" dirty="0">
                          <a:solidFill>
                            <a:srgbClr val="000000"/>
                          </a:solidFill>
                          <a:effectLst/>
                          <a:latin typeface="Segoe UI Light" panose="020B0502040204020203" pitchFamily="34" charset="0"/>
                        </a:rPr>
                        <a:t>The </a:t>
                      </a:r>
                      <a:r>
                        <a:rPr lang="en-US" sz="1400" b="0" i="0" u="none" strike="noStrike" dirty="0" err="1">
                          <a:solidFill>
                            <a:srgbClr val="000000"/>
                          </a:solidFill>
                          <a:effectLst/>
                          <a:latin typeface="Segoe UI Light" panose="020B0502040204020203" pitchFamily="34" charset="0"/>
                        </a:rPr>
                        <a:t>Swissotel</a:t>
                      </a:r>
                      <a:r>
                        <a:rPr lang="en-US" sz="1400" b="0" i="0" u="none" strike="noStrike" dirty="0">
                          <a:solidFill>
                            <a:srgbClr val="000000"/>
                          </a:solidFill>
                          <a:effectLst/>
                          <a:latin typeface="Segoe UI Light" panose="020B0502040204020203" pitchFamily="34" charset="0"/>
                        </a:rPr>
                        <a:t> Chicago is a very mediocre hotel, the service is always poor, and the room service food always comes cold, unless it's supposed to be cold than it comes warm. I would rather stay at a super 8 than this place again.</a:t>
                      </a: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err="1">
                          <a:solidFill>
                            <a:srgbClr val="000000"/>
                          </a:solidFill>
                          <a:effectLst/>
                          <a:latin typeface="Segoe UI Light" panose="020B0502040204020203" pitchFamily="34" charset="0"/>
                        </a:rPr>
                        <a:t>Uhhhhh</a:t>
                      </a:r>
                      <a:r>
                        <a:rPr lang="en-US" sz="1400" b="0" i="0" u="none" strike="noStrike" dirty="0">
                          <a:solidFill>
                            <a:srgbClr val="000000"/>
                          </a:solidFill>
                          <a:effectLst/>
                          <a:latin typeface="Segoe UI Light" panose="020B0502040204020203" pitchFamily="34" charset="0"/>
                        </a:rPr>
                        <a:t>, how do I know which direction to go in??? Stains on the carpet in the room. A big gauge in the wall, where maybe a thermostat once was??? The shower is decent. All in all, for the price they charge, NO THANKS!!! I'm just glad my company is footing the bill.</a:t>
                      </a:r>
                      <a:br>
                        <a:rPr lang="en-US" sz="1400" b="0" i="0" u="none" strike="noStrike" dirty="0">
                          <a:solidFill>
                            <a:srgbClr val="000000"/>
                          </a:solidFill>
                          <a:effectLst/>
                          <a:latin typeface="Segoe UI Light" panose="020B0502040204020203" pitchFamily="34" charset="0"/>
                        </a:rPr>
                      </a:br>
                      <a:endParaRPr lang="en-US" sz="1400" b="0" i="0" u="none" strike="noStrike" dirty="0">
                        <a:solidFill>
                          <a:srgbClr val="000000"/>
                        </a:solidFill>
                        <a:effectLst/>
                        <a:latin typeface="Segoe UI Light" panose="020B0502040204020203" pitchFamily="34" charset="0"/>
                      </a:endParaRPr>
                    </a:p>
                  </a:txBody>
                  <a:tcPr marL="8912" marR="8912" marT="8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3211452"/>
                  </a:ext>
                </a:extLst>
              </a:tr>
            </a:tbl>
          </a:graphicData>
        </a:graphic>
      </p:graphicFrame>
      <p:sp>
        <p:nvSpPr>
          <p:cNvPr id="13" name="Title 1">
            <a:extLst>
              <a:ext uri="{FF2B5EF4-FFF2-40B4-BE49-F238E27FC236}">
                <a16:creationId xmlns:a16="http://schemas.microsoft.com/office/drawing/2014/main" id="{D4E6D5B8-B873-43DC-94B7-AD594C0A0860}"/>
              </a:ext>
            </a:extLst>
          </p:cNvPr>
          <p:cNvSpPr>
            <a:spLocks noGrp="1"/>
          </p:cNvSpPr>
          <p:nvPr>
            <p:ph type="title"/>
          </p:nvPr>
        </p:nvSpPr>
        <p:spPr>
          <a:xfrm>
            <a:off x="838200" y="365125"/>
            <a:ext cx="10515600" cy="1325563"/>
          </a:xfrm>
        </p:spPr>
        <p:txBody>
          <a:bodyPr>
            <a:normAutofit/>
          </a:bodyPr>
          <a:lstStyle/>
          <a:p>
            <a:r>
              <a:rPr lang="en-US" sz="4000" dirty="0">
                <a:latin typeface="Segoe UI Black" panose="020B0A02040204020203" pitchFamily="34" charset="0"/>
                <a:ea typeface="Segoe UI Black" panose="020B0A02040204020203" pitchFamily="34" charset="0"/>
                <a:cs typeface="Segoe UI Black" panose="020B0A02040204020203" pitchFamily="34" charset="0"/>
              </a:rPr>
              <a:t>Motivation (4) </a:t>
            </a:r>
            <a:br>
              <a:rPr lang="en-US" sz="4000" dirty="0">
                <a:latin typeface="Segoe UI Black" panose="020B0A02040204020203" pitchFamily="34" charset="0"/>
                <a:ea typeface="Segoe UI Black" panose="020B0A02040204020203" pitchFamily="34" charset="0"/>
                <a:cs typeface="Segoe UI Black" panose="020B0A02040204020203" pitchFamily="34" charset="0"/>
              </a:rPr>
            </a:br>
            <a:r>
              <a:rPr lang="en-US" sz="4000" dirty="0">
                <a:latin typeface="Segoe UI Black" panose="020B0A02040204020203" pitchFamily="34" charset="0"/>
                <a:ea typeface="Segoe UI Black" panose="020B0A02040204020203" pitchFamily="34" charset="0"/>
                <a:cs typeface="Segoe UI Black" panose="020B0A02040204020203" pitchFamily="34" charset="0"/>
              </a:rPr>
              <a:t>Can you tell the difference?</a:t>
            </a:r>
          </a:p>
        </p:txBody>
      </p:sp>
    </p:spTree>
    <p:extLst>
      <p:ext uri="{BB962C8B-B14F-4D97-AF65-F5344CB8AC3E}">
        <p14:creationId xmlns:p14="http://schemas.microsoft.com/office/powerpoint/2010/main" val="370699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(2) Descriptives</a:t>
            </a:r>
          </a:p>
        </p:txBody>
      </p:sp>
      <p:pic>
        <p:nvPicPr>
          <p:cNvPr id="6" name="Picture 5"/>
          <p:cNvPicPr>
            <a:picLocks noChangeAspect="1"/>
          </p:cNvPicPr>
          <p:nvPr/>
        </p:nvPicPr>
        <p:blipFill>
          <a:blip r:embed="rId2"/>
          <a:stretch>
            <a:fillRect/>
          </a:stretch>
        </p:blipFill>
        <p:spPr>
          <a:xfrm>
            <a:off x="6427889" y="1861876"/>
            <a:ext cx="4330614" cy="4637314"/>
          </a:xfrm>
          <a:prstGeom prst="rect">
            <a:avLst/>
          </a:prstGeom>
        </p:spPr>
      </p:pic>
      <p:sp>
        <p:nvSpPr>
          <p:cNvPr id="7" name="Rectangle 6"/>
          <p:cNvSpPr/>
          <p:nvPr/>
        </p:nvSpPr>
        <p:spPr>
          <a:xfrm>
            <a:off x="1335423" y="3595758"/>
            <a:ext cx="4436856" cy="584775"/>
          </a:xfrm>
          <a:prstGeom prst="rect">
            <a:avLst/>
          </a:prstGeom>
        </p:spPr>
        <p:txBody>
          <a:bodyPr wrap="none">
            <a:spAutoFit/>
          </a:bodyPr>
          <a:lstStyle/>
          <a:p>
            <a:r>
              <a:rPr lang="en-US" sz="3200" dirty="0">
                <a:latin typeface="Segoe UI Light" panose="020B0502040204020203" pitchFamily="34" charset="0"/>
                <a:cs typeface="Segoe UI Light" panose="020B0502040204020203" pitchFamily="34" charset="0"/>
              </a:rPr>
              <a:t>A very balanced data set</a:t>
            </a:r>
            <a:endParaRPr lang="en-US" sz="3200" dirty="0"/>
          </a:p>
        </p:txBody>
      </p:sp>
    </p:spTree>
    <p:extLst>
      <p:ext uri="{BB962C8B-B14F-4D97-AF65-F5344CB8AC3E}">
        <p14:creationId xmlns:p14="http://schemas.microsoft.com/office/powerpoint/2010/main" val="97993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Preparation: Tokenizing</a:t>
            </a:r>
          </a:p>
        </p:txBody>
      </p:sp>
      <p:sp>
        <p:nvSpPr>
          <p:cNvPr id="3" name="Content Placeholder 2"/>
          <p:cNvSpPr>
            <a:spLocks noGrp="1"/>
          </p:cNvSpPr>
          <p:nvPr>
            <p:ph idx="1"/>
          </p:nvPr>
        </p:nvSpPr>
        <p:spPr>
          <a:xfrm>
            <a:off x="688910" y="1610129"/>
            <a:ext cx="10515600" cy="1261524"/>
          </a:xfrm>
        </p:spPr>
        <p:txBody>
          <a:bodyPr>
            <a:normAutofit/>
          </a:bodyPr>
          <a:lstStyle/>
          <a:p>
            <a:pPr marL="0" indent="0" algn="ctr">
              <a:buNone/>
            </a:pPr>
            <a:r>
              <a:rPr lang="en-US" dirty="0">
                <a:latin typeface="Segoe UI Light" panose="020B0502040204020203" pitchFamily="34" charset="0"/>
                <a:cs typeface="Segoe UI Light" panose="020B0502040204020203" pitchFamily="34" charset="0"/>
              </a:rPr>
              <a:t>Sentence </a:t>
            </a:r>
            <a:r>
              <a:rPr lang="en-US" dirty="0">
                <a:latin typeface="Segoe UI Light" panose="020B0502040204020203" pitchFamily="34" charset="0"/>
                <a:cs typeface="Segoe UI Light" panose="020B0502040204020203" pitchFamily="34" charset="0"/>
                <a:sym typeface="Wingdings" panose="05000000000000000000" pitchFamily="2" charset="2"/>
              </a:rPr>
              <a:t> Tokens  Parts of Speech</a:t>
            </a: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sym typeface="Wingdings" panose="05000000000000000000" pitchFamily="2" charset="2"/>
            </a:endParaRPr>
          </a:p>
          <a:p>
            <a:pPr marL="0" indent="0" algn="ctr">
              <a:buNone/>
            </a:pP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rotWithShape="1">
          <a:blip r:embed="rId2"/>
          <a:srcRect l="32134"/>
          <a:stretch/>
        </p:blipFill>
        <p:spPr>
          <a:xfrm>
            <a:off x="1766887" y="2697522"/>
            <a:ext cx="8524876" cy="1375269"/>
          </a:xfrm>
          <a:prstGeom prst="rect">
            <a:avLst/>
          </a:prstGeom>
        </p:spPr>
      </p:pic>
      <p:sp>
        <p:nvSpPr>
          <p:cNvPr id="5" name="Content Placeholder 2"/>
          <p:cNvSpPr txBox="1">
            <a:spLocks/>
          </p:cNvSpPr>
          <p:nvPr/>
        </p:nvSpPr>
        <p:spPr>
          <a:xfrm>
            <a:off x="-1589314" y="5057985"/>
            <a:ext cx="10515600" cy="12615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Segoe UI Light" panose="020B0502040204020203" pitchFamily="34" charset="0"/>
                <a:cs typeface="Segoe UI Light" panose="020B0502040204020203" pitchFamily="34" charset="0"/>
              </a:rPr>
              <a:t>Parts of Speech </a:t>
            </a:r>
            <a:r>
              <a:rPr lang="en-US" dirty="0">
                <a:latin typeface="Segoe UI Light" panose="020B0502040204020203" pitchFamily="34" charset="0"/>
                <a:cs typeface="Segoe UI Light" panose="020B0502040204020203" pitchFamily="34" charset="0"/>
                <a:sym typeface="Wingdings" panose="05000000000000000000" pitchFamily="2" charset="2"/>
              </a:rPr>
              <a:t> </a:t>
            </a:r>
            <a:r>
              <a:rPr lang="en-US" u="sng" dirty="0">
                <a:latin typeface="Segoe UI Light" panose="020B0502040204020203" pitchFamily="34" charset="0"/>
                <a:cs typeface="Segoe UI Light" panose="020B0502040204020203" pitchFamily="34" charset="0"/>
                <a:sym typeface="Wingdings" panose="05000000000000000000" pitchFamily="2" charset="2"/>
              </a:rPr>
              <a:t>4 Parts of Speech Variables</a:t>
            </a:r>
            <a:endParaRPr lang="en-US" u="sng"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rotWithShape="1">
          <a:blip r:embed="rId3"/>
          <a:srcRect l="1479" t="1" r="13956" b="654"/>
          <a:stretch/>
        </p:blipFill>
        <p:spPr>
          <a:xfrm>
            <a:off x="7626031" y="4275557"/>
            <a:ext cx="4027414" cy="2280503"/>
          </a:xfrm>
          <a:prstGeom prst="rect">
            <a:avLst/>
          </a:prstGeom>
        </p:spPr>
      </p:pic>
      <p:sp>
        <p:nvSpPr>
          <p:cNvPr id="9" name="Rectangle 8"/>
          <p:cNvSpPr/>
          <p:nvPr/>
        </p:nvSpPr>
        <p:spPr>
          <a:xfrm>
            <a:off x="8295955" y="4275557"/>
            <a:ext cx="739775" cy="2370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7EB3EEEC-60C7-451D-AA76-8681534FA386}"/>
              </a:ext>
            </a:extLst>
          </p:cNvPr>
          <p:cNvSpPr/>
          <p:nvPr/>
        </p:nvSpPr>
        <p:spPr>
          <a:xfrm>
            <a:off x="2887927" y="2320625"/>
            <a:ext cx="376897" cy="37689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F8FFC094-8F5F-494D-92EA-D99CDFD3D05C}"/>
              </a:ext>
            </a:extLst>
          </p:cNvPr>
          <p:cNvSpPr/>
          <p:nvPr/>
        </p:nvSpPr>
        <p:spPr>
          <a:xfrm>
            <a:off x="4385863" y="2320625"/>
            <a:ext cx="376897" cy="37689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9546D23D-746D-488E-AFC8-6E040CD81981}"/>
              </a:ext>
            </a:extLst>
          </p:cNvPr>
          <p:cNvSpPr/>
          <p:nvPr/>
        </p:nvSpPr>
        <p:spPr>
          <a:xfrm>
            <a:off x="5631127" y="2320625"/>
            <a:ext cx="376897" cy="37689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Oval 11">
            <a:extLst>
              <a:ext uri="{FF2B5EF4-FFF2-40B4-BE49-F238E27FC236}">
                <a16:creationId xmlns:a16="http://schemas.microsoft.com/office/drawing/2014/main" id="{E40268CB-97CC-4D8D-BEED-381329FDF17A}"/>
              </a:ext>
            </a:extLst>
          </p:cNvPr>
          <p:cNvSpPr/>
          <p:nvPr/>
        </p:nvSpPr>
        <p:spPr>
          <a:xfrm>
            <a:off x="9227038" y="2320625"/>
            <a:ext cx="376897" cy="37689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3" name="Oval 12">
            <a:extLst>
              <a:ext uri="{FF2B5EF4-FFF2-40B4-BE49-F238E27FC236}">
                <a16:creationId xmlns:a16="http://schemas.microsoft.com/office/drawing/2014/main" id="{D2A64271-391A-4575-9B97-AC1D1E0D8B07}"/>
              </a:ext>
            </a:extLst>
          </p:cNvPr>
          <p:cNvSpPr/>
          <p:nvPr/>
        </p:nvSpPr>
        <p:spPr>
          <a:xfrm>
            <a:off x="7370907" y="2320625"/>
            <a:ext cx="376897" cy="37689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82785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Black" panose="020B0A02040204020203" pitchFamily="34" charset="0"/>
              </a:rPr>
              <a:t>Data Preparation: Categorical Data</a:t>
            </a:r>
          </a:p>
        </p:txBody>
      </p:sp>
      <p:sp>
        <p:nvSpPr>
          <p:cNvPr id="3" name="Content Placeholder 2"/>
          <p:cNvSpPr>
            <a:spLocks noGrp="1"/>
          </p:cNvSpPr>
          <p:nvPr>
            <p:ph idx="1"/>
          </p:nvPr>
        </p:nvSpPr>
        <p:spPr>
          <a:xfrm>
            <a:off x="-277845" y="1976926"/>
            <a:ext cx="10515600" cy="1261524"/>
          </a:xfrm>
        </p:spPr>
        <p:txBody>
          <a:bodyPr>
            <a:normAutofit/>
          </a:bodyPr>
          <a:lstStyle/>
          <a:p>
            <a:pPr marL="0" indent="0" algn="ctr">
              <a:buNone/>
            </a:pPr>
            <a:r>
              <a:rPr lang="en-US" dirty="0">
                <a:latin typeface="Segoe UI Light" panose="020B0502040204020203" pitchFamily="34" charset="0"/>
                <a:cs typeface="Segoe UI Light" panose="020B0502040204020203" pitchFamily="34" charset="0"/>
              </a:rPr>
              <a:t>Categorical Data </a:t>
            </a:r>
            <a:r>
              <a:rPr lang="en-US" dirty="0">
                <a:latin typeface="Segoe UI Light" panose="020B0502040204020203" pitchFamily="34" charset="0"/>
                <a:cs typeface="Segoe UI Light" panose="020B0502040204020203" pitchFamily="34" charset="0"/>
                <a:sym typeface="Wingdings" panose="05000000000000000000" pitchFamily="2" charset="2"/>
              </a:rPr>
              <a:t> Dummy Variables </a:t>
            </a:r>
            <a:r>
              <a:rPr lang="en-US" u="sng" dirty="0">
                <a:latin typeface="Segoe UI Light" panose="020B0502040204020203" pitchFamily="34" charset="0"/>
                <a:cs typeface="Segoe UI Light" panose="020B0502040204020203" pitchFamily="34" charset="0"/>
                <a:sym typeface="Wingdings" panose="05000000000000000000" pitchFamily="2" charset="2"/>
              </a:rPr>
              <a:t>(22 Variables)</a:t>
            </a:r>
            <a:endParaRPr lang="en-US" u="sng"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rotWithShape="1">
          <a:blip r:embed="rId2"/>
          <a:srcRect l="570" t="1336" r="1242" b="2015"/>
          <a:stretch/>
        </p:blipFill>
        <p:spPr>
          <a:xfrm>
            <a:off x="1692131" y="3745841"/>
            <a:ext cx="2067070" cy="1430169"/>
          </a:xfrm>
          <a:prstGeom prst="rect">
            <a:avLst/>
          </a:prstGeom>
        </p:spPr>
      </p:pic>
      <p:pic>
        <p:nvPicPr>
          <p:cNvPr id="7" name="Picture 6"/>
          <p:cNvPicPr>
            <a:picLocks noChangeAspect="1"/>
          </p:cNvPicPr>
          <p:nvPr/>
        </p:nvPicPr>
        <p:blipFill rotWithShape="1">
          <a:blip r:embed="rId3"/>
          <a:srcRect l="30746"/>
          <a:stretch/>
        </p:blipFill>
        <p:spPr>
          <a:xfrm>
            <a:off x="4545046" y="3693538"/>
            <a:ext cx="5835584" cy="1366130"/>
          </a:xfrm>
          <a:prstGeom prst="rect">
            <a:avLst/>
          </a:prstGeom>
          <a:ln>
            <a:solidFill>
              <a:schemeClr val="tx1"/>
            </a:solidFill>
          </a:ln>
        </p:spPr>
      </p:pic>
    </p:spTree>
    <p:extLst>
      <p:ext uri="{BB962C8B-B14F-4D97-AF65-F5344CB8AC3E}">
        <p14:creationId xmlns:p14="http://schemas.microsoft.com/office/powerpoint/2010/main" val="1791270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729</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Ebrima</vt:lpstr>
      <vt:lpstr>OCR A Extended</vt:lpstr>
      <vt:lpstr>Segoe UI Black</vt:lpstr>
      <vt:lpstr>Segoe UI Light</vt:lpstr>
      <vt:lpstr>Wingdings</vt:lpstr>
      <vt:lpstr>Office Theme</vt:lpstr>
      <vt:lpstr>Detecting Fake Hotel Reviews using: - Natural Language Processing - Topic Modeling - Machine Classification</vt:lpstr>
      <vt:lpstr>Roadmap</vt:lpstr>
      <vt:lpstr>Motivation (1): Recent news</vt:lpstr>
      <vt:lpstr>Motivation (2) Why + Approach</vt:lpstr>
      <vt:lpstr>Motivation (3) Hypothetical Client</vt:lpstr>
      <vt:lpstr>Motivation (4)  Can you tell the difference?</vt:lpstr>
      <vt:lpstr>Data (2) Descriptives</vt:lpstr>
      <vt:lpstr>Data Preparation: Tokenizing</vt:lpstr>
      <vt:lpstr>Data Preparation: Categorical Data</vt:lpstr>
      <vt:lpstr>Topic Modeling</vt:lpstr>
      <vt:lpstr>Baseline Classification</vt:lpstr>
      <vt:lpstr>Model + Feature Selection (1)</vt:lpstr>
      <vt:lpstr>Going beyond baseline</vt:lpstr>
      <vt:lpstr>Results (1)</vt:lpstr>
      <vt:lpstr>Results (2)</vt:lpstr>
      <vt:lpstr>Results (3)</vt:lpstr>
      <vt:lpstr>Future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 Christopher</dc:creator>
  <cp:lastModifiedBy>Gian, Christopher</cp:lastModifiedBy>
  <cp:revision>41</cp:revision>
  <dcterms:created xsi:type="dcterms:W3CDTF">2017-08-22T21:21:14Z</dcterms:created>
  <dcterms:modified xsi:type="dcterms:W3CDTF">2017-11-06T22:23:47Z</dcterms:modified>
</cp:coreProperties>
</file>