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4" r:id="rId4"/>
    <p:sldId id="289" r:id="rId5"/>
    <p:sldId id="275" r:id="rId6"/>
    <p:sldId id="265" r:id="rId7"/>
    <p:sldId id="266" r:id="rId8"/>
    <p:sldId id="287" r:id="rId9"/>
    <p:sldId id="260" r:id="rId10"/>
    <p:sldId id="267" r:id="rId11"/>
    <p:sldId id="262" r:id="rId12"/>
    <p:sldId id="261" r:id="rId13"/>
    <p:sldId id="263" r:id="rId14"/>
    <p:sldId id="277" r:id="rId15"/>
    <p:sldId id="278" r:id="rId16"/>
    <p:sldId id="279" r:id="rId17"/>
    <p:sldId id="281" r:id="rId18"/>
    <p:sldId id="269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6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6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438276"/>
            <a:ext cx="10515600" cy="236378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Detecting Deceptive Hotel Reviews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using:</a:t>
            </a:r>
            <a:b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Natural Language Processing</a:t>
            </a:r>
            <a:b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Topic Modeling</a:t>
            </a:r>
            <a:b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Machine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599"/>
            <a:ext cx="10515600" cy="175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SpringBoard – Capstone 2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11/2/2017 (Updated 2/9/2018)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Chris Gian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github.com/chrisgian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1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7845" y="1976926"/>
            <a:ext cx="10515600" cy="12615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Categorical Data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Dummy Variables </a:t>
            </a:r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(22 Variables)</a:t>
            </a:r>
            <a:endParaRPr lang="en-US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0" t="1336" r="1242" b="2015"/>
          <a:stretch/>
        </p:blipFill>
        <p:spPr>
          <a:xfrm>
            <a:off x="1237142" y="3431043"/>
            <a:ext cx="2522059" cy="1744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746"/>
          <a:stretch/>
        </p:blipFill>
        <p:spPr>
          <a:xfrm>
            <a:off x="4144995" y="3431042"/>
            <a:ext cx="7453835" cy="1744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27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Transforming our Words to Topics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EFE35A-9AA5-42B3-A261-EC427ED430D9}"/>
              </a:ext>
            </a:extLst>
          </p:cNvPr>
          <p:cNvSpPr/>
          <p:nvPr/>
        </p:nvSpPr>
        <p:spPr>
          <a:xfrm>
            <a:off x="4991274" y="1521805"/>
            <a:ext cx="220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1. Prepped Data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24C28B-635A-4EA0-8C4A-5BDF4384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86669"/>
              </p:ext>
            </p:extLst>
          </p:nvPr>
        </p:nvGraphicFramePr>
        <p:xfrm>
          <a:off x="864874" y="4663172"/>
          <a:ext cx="48768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144933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8130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1607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9379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39554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244851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4085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69640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Mth Word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02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0.563086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0.329746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873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0.048645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0.070719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291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18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0.269133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43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0.125536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35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0.981846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8EBB75-5B1C-4D90-AD9E-B081AE342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51644"/>
              </p:ext>
            </p:extLst>
          </p:nvPr>
        </p:nvGraphicFramePr>
        <p:xfrm>
          <a:off x="3657600" y="2063964"/>
          <a:ext cx="48768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448250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70736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996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38920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770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898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8386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83091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Mth Word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178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871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68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85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6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11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920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29674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589BAE0-4922-44F3-B33E-CED63A87C9CC}"/>
              </a:ext>
            </a:extLst>
          </p:cNvPr>
          <p:cNvSpPr/>
          <p:nvPr/>
        </p:nvSpPr>
        <p:spPr>
          <a:xfrm>
            <a:off x="838200" y="3895215"/>
            <a:ext cx="510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2. Weight according to how often a word appears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within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across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reviews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16E6EB-4611-4B1B-8631-F55BBA4AA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42426"/>
              </p:ext>
            </p:extLst>
          </p:nvPr>
        </p:nvGraphicFramePr>
        <p:xfrm>
          <a:off x="6477000" y="4665444"/>
          <a:ext cx="48768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178072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661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8125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28004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1113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67450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9755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4098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63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0.350905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0.683768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433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0.216463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0.435082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0.484868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0.069642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0.322344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6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0.363755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01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60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0.321125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0.665679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54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41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0.820786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0.225554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01233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E4721A9-DF80-40F4-A2AD-EBA5C9FA6BC7}"/>
              </a:ext>
            </a:extLst>
          </p:cNvPr>
          <p:cNvSpPr/>
          <p:nvPr/>
        </p:nvSpPr>
        <p:spPr>
          <a:xfrm>
            <a:off x="7200725" y="4033714"/>
            <a:ext cx="520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3. Group words into “Topics”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2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Creating a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 Classification Models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Discriminant Analysis (LDA)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 Nearest Neighbor Classification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Decision Trees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Naive Bayes (NB)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Vector Classifier (SVM)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 (RF)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Three sets of Variables :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X1 = Topics Only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X2 = Topics + Parts of Speech Metrics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X3 = Topics + Parts of Speech Metrics +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91105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31046"/>
          <a:stretch/>
        </p:blipFill>
        <p:spPr>
          <a:xfrm>
            <a:off x="4343566" y="1894379"/>
            <a:ext cx="3825215" cy="2819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877"/>
          <a:stretch/>
        </p:blipFill>
        <p:spPr>
          <a:xfrm>
            <a:off x="8288342" y="1956493"/>
            <a:ext cx="3759825" cy="2695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31403"/>
          <a:stretch/>
        </p:blipFill>
        <p:spPr>
          <a:xfrm>
            <a:off x="559403" y="1916584"/>
            <a:ext cx="3706241" cy="272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Baseline Accuracy Scores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3313" y="1453301"/>
            <a:ext cx="3660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Topics Only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5644" y="1290023"/>
            <a:ext cx="3660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+ Parts of Speech 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40009" y="1451250"/>
            <a:ext cx="3660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+ Dummy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23670-FA05-4930-ADCC-B885977843F4}"/>
              </a:ext>
            </a:extLst>
          </p:cNvPr>
          <p:cNvSpPr/>
          <p:nvPr/>
        </p:nvSpPr>
        <p:spPr>
          <a:xfrm>
            <a:off x="3398039" y="5043427"/>
            <a:ext cx="5182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Performing Models: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discriminant analysis (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82.8,% 78%, 83%)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 (</a:t>
            </a:r>
            <a:r>
              <a:rPr lang="en-US" b="1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74%, 72%, 75%)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39FB3-B57C-4EA7-93F5-DDD421417B7A}"/>
              </a:ext>
            </a:extLst>
          </p:cNvPr>
          <p:cNvSpPr/>
          <p:nvPr/>
        </p:nvSpPr>
        <p:spPr>
          <a:xfrm>
            <a:off x="1285875" y="2314574"/>
            <a:ext cx="571500" cy="20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2C0A24-3CAC-4A82-9D59-A003E2F54137}"/>
              </a:ext>
            </a:extLst>
          </p:cNvPr>
          <p:cNvSpPr/>
          <p:nvPr/>
        </p:nvSpPr>
        <p:spPr>
          <a:xfrm>
            <a:off x="5184028" y="2314915"/>
            <a:ext cx="571500" cy="20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12A53-FFA9-4077-B524-4E81526C129F}"/>
              </a:ext>
            </a:extLst>
          </p:cNvPr>
          <p:cNvSpPr/>
          <p:nvPr/>
        </p:nvSpPr>
        <p:spPr>
          <a:xfrm>
            <a:off x="9034556" y="2314574"/>
            <a:ext cx="571500" cy="20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D35E7E-63EC-4EE8-9974-0ECB8F2108FD}"/>
              </a:ext>
            </a:extLst>
          </p:cNvPr>
          <p:cNvSpPr/>
          <p:nvPr/>
        </p:nvSpPr>
        <p:spPr>
          <a:xfrm>
            <a:off x="3638274" y="2308398"/>
            <a:ext cx="476526" cy="20780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05378-7134-427C-B632-FB3D368AD95F}"/>
              </a:ext>
            </a:extLst>
          </p:cNvPr>
          <p:cNvSpPr/>
          <p:nvPr/>
        </p:nvSpPr>
        <p:spPr>
          <a:xfrm>
            <a:off x="7536427" y="2308739"/>
            <a:ext cx="476526" cy="20780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033C5C-40B0-4269-8D03-720C7B1FFA57}"/>
              </a:ext>
            </a:extLst>
          </p:cNvPr>
          <p:cNvSpPr/>
          <p:nvPr/>
        </p:nvSpPr>
        <p:spPr>
          <a:xfrm>
            <a:off x="11386955" y="2308398"/>
            <a:ext cx="476526" cy="20780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3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Going beyond baseline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57300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Random Forest classifier because…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Many variables to data (&gt; 300)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Many parameters to be tuned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LDA cannot be “Tuned” for performance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 well with highly correlated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Easily get variable importance</a:t>
            </a:r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98" name="Picture 2" descr="Evergreen Tree on Apple iOS 11.1">
            <a:extLst>
              <a:ext uri="{FF2B5EF4-FFF2-40B4-BE49-F238E27FC236}">
                <a16:creationId xmlns:a16="http://schemas.microsoft.com/office/drawing/2014/main" id="{C9E20B4E-024A-4E31-A48A-21109211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373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vergreen Tree on Apple iOS 11.1">
            <a:extLst>
              <a:ext uri="{FF2B5EF4-FFF2-40B4-BE49-F238E27FC236}">
                <a16:creationId xmlns:a16="http://schemas.microsoft.com/office/drawing/2014/main" id="{578A070F-2464-4BC3-AE52-E7262615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904" y="2373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vergreen Tree on Apple iOS 11.1">
            <a:extLst>
              <a:ext uri="{FF2B5EF4-FFF2-40B4-BE49-F238E27FC236}">
                <a16:creationId xmlns:a16="http://schemas.microsoft.com/office/drawing/2014/main" id="{D880288B-B619-4032-A4DA-EF829767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89" y="2373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vergreen Tree on Apple iOS 11.1">
            <a:extLst>
              <a:ext uri="{FF2B5EF4-FFF2-40B4-BE49-F238E27FC236}">
                <a16:creationId xmlns:a16="http://schemas.microsoft.com/office/drawing/2014/main" id="{8CA50C65-64C3-42A7-8E7C-1670C481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2373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E67D47-3565-4CB1-AB58-BB65DC12F219}"/>
              </a:ext>
            </a:extLst>
          </p:cNvPr>
          <p:cNvSpPr/>
          <p:nvPr/>
        </p:nvSpPr>
        <p:spPr>
          <a:xfrm>
            <a:off x="6713826" y="1914847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“Forest” of models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6C84F-E08A-4767-B0F4-F7F7F65C410C}"/>
              </a:ext>
            </a:extLst>
          </p:cNvPr>
          <p:cNvSpPr/>
          <p:nvPr/>
        </p:nvSpPr>
        <p:spPr>
          <a:xfrm>
            <a:off x="7324735" y="3885121"/>
            <a:ext cx="34600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= </a:t>
            </a:r>
          </a:p>
          <a:p>
            <a:pPr algn="ctr"/>
            <a:r>
              <a:rPr lang="en-US" sz="1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100’s of Decision Tree models at random subsets of data</a:t>
            </a:r>
            <a:endParaRPr lang="en-US" sz="1200" dirty="0"/>
          </a:p>
        </p:txBody>
      </p:sp>
      <p:pic>
        <p:nvPicPr>
          <p:cNvPr id="12" name="Picture 10" descr="Evergreen Tree on Apple iOS 11.1">
            <a:extLst>
              <a:ext uri="{FF2B5EF4-FFF2-40B4-BE49-F238E27FC236}">
                <a16:creationId xmlns:a16="http://schemas.microsoft.com/office/drawing/2014/main" id="{6CD2FE67-B246-4A9C-82DC-B0712C9B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83" y="3795899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06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7049846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Accuracy: 84.6% 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1.6 % improvement compared to LDA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+ 10% improvement compared to untuned Random Forest model</a:t>
            </a:r>
          </a:p>
          <a:p>
            <a:pPr marL="457200" lvl="1" indent="0">
              <a:buNone/>
            </a:pP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Details on best parameters: 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Max Tree Depth = 50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Minimum Samples per Node = 50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Gini Impurity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322 variables, randomly select 18 per tree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1000 Decision Trees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 folds cross validation</a:t>
            </a:r>
          </a:p>
          <a:p>
            <a:pPr lvl="1"/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10" descr="Evergreen Tree on Apple iOS 11.1">
            <a:extLst>
              <a:ext uri="{FF2B5EF4-FFF2-40B4-BE49-F238E27FC236}">
                <a16:creationId xmlns:a16="http://schemas.microsoft.com/office/drawing/2014/main" id="{AEDCC305-DBB8-4DD9-BE1D-10E52D10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24" y="34027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Evergreen Tree on Apple iOS 11.1">
            <a:extLst>
              <a:ext uri="{FF2B5EF4-FFF2-40B4-BE49-F238E27FC236}">
                <a16:creationId xmlns:a16="http://schemas.microsoft.com/office/drawing/2014/main" id="{2ED3B4A2-6A05-4C08-B0C9-60DF41E7D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113" y="3402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vergreen Tree on Apple iOS 11.1">
            <a:extLst>
              <a:ext uri="{FF2B5EF4-FFF2-40B4-BE49-F238E27FC236}">
                <a16:creationId xmlns:a16="http://schemas.microsoft.com/office/drawing/2014/main" id="{AA965997-DA85-4FE1-B324-CC816F26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698" y="3402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Evergreen Tree on Apple iOS 11.1">
            <a:extLst>
              <a:ext uri="{FF2B5EF4-FFF2-40B4-BE49-F238E27FC236}">
                <a16:creationId xmlns:a16="http://schemas.microsoft.com/office/drawing/2014/main" id="{EDF035D0-19BC-4B98-ADF1-70E1AC87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487" y="34027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Evergreen Tree on Apple iOS 11.1">
            <a:extLst>
              <a:ext uri="{FF2B5EF4-FFF2-40B4-BE49-F238E27FC236}">
                <a16:creationId xmlns:a16="http://schemas.microsoft.com/office/drawing/2014/main" id="{67EE7DCB-D573-4526-B0DF-DC901ECB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24" y="35551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Evergreen Tree on Apple iOS 11.1">
            <a:extLst>
              <a:ext uri="{FF2B5EF4-FFF2-40B4-BE49-F238E27FC236}">
                <a16:creationId xmlns:a16="http://schemas.microsoft.com/office/drawing/2014/main" id="{CF4D7DED-ABAC-424E-BFE3-ADE154324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513" y="35551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Evergreen Tree on Apple iOS 11.1">
            <a:extLst>
              <a:ext uri="{FF2B5EF4-FFF2-40B4-BE49-F238E27FC236}">
                <a16:creationId xmlns:a16="http://schemas.microsoft.com/office/drawing/2014/main" id="{AE0CA296-A5B0-4469-BD46-D7D65A9DD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98" y="35551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Evergreen Tree on Apple iOS 11.1">
            <a:extLst>
              <a:ext uri="{FF2B5EF4-FFF2-40B4-BE49-F238E27FC236}">
                <a16:creationId xmlns:a16="http://schemas.microsoft.com/office/drawing/2014/main" id="{F252A18F-B349-4AC5-A167-68AC280F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87" y="35551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Evergreen Tree on Apple iOS 11.1">
            <a:extLst>
              <a:ext uri="{FF2B5EF4-FFF2-40B4-BE49-F238E27FC236}">
                <a16:creationId xmlns:a16="http://schemas.microsoft.com/office/drawing/2014/main" id="{04A7FB4E-E8FE-4486-8E3D-FC34A5FF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24" y="37075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Evergreen Tree on Apple iOS 11.1">
            <a:extLst>
              <a:ext uri="{FF2B5EF4-FFF2-40B4-BE49-F238E27FC236}">
                <a16:creationId xmlns:a16="http://schemas.microsoft.com/office/drawing/2014/main" id="{3006B3B4-D006-42CA-BCE5-FD54DFAE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913" y="37075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vergreen Tree on Apple iOS 11.1">
            <a:extLst>
              <a:ext uri="{FF2B5EF4-FFF2-40B4-BE49-F238E27FC236}">
                <a16:creationId xmlns:a16="http://schemas.microsoft.com/office/drawing/2014/main" id="{BF397242-001B-42FC-B036-44816F50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498" y="37075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Evergreen Tree on Apple iOS 11.1">
            <a:extLst>
              <a:ext uri="{FF2B5EF4-FFF2-40B4-BE49-F238E27FC236}">
                <a16:creationId xmlns:a16="http://schemas.microsoft.com/office/drawing/2014/main" id="{29BC426E-6F0D-45BF-B568-A7BD8D8D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87" y="37075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Evergreen Tree on Apple iOS 11.1">
            <a:extLst>
              <a:ext uri="{FF2B5EF4-FFF2-40B4-BE49-F238E27FC236}">
                <a16:creationId xmlns:a16="http://schemas.microsoft.com/office/drawing/2014/main" id="{A1E68C7E-5387-4DE7-95BB-96D1BBD38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524" y="38599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Evergreen Tree on Apple iOS 11.1">
            <a:extLst>
              <a:ext uri="{FF2B5EF4-FFF2-40B4-BE49-F238E27FC236}">
                <a16:creationId xmlns:a16="http://schemas.microsoft.com/office/drawing/2014/main" id="{2BAC9FEE-1BC6-449D-8FE2-73F1049C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313" y="38599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Evergreen Tree on Apple iOS 11.1">
            <a:extLst>
              <a:ext uri="{FF2B5EF4-FFF2-40B4-BE49-F238E27FC236}">
                <a16:creationId xmlns:a16="http://schemas.microsoft.com/office/drawing/2014/main" id="{E127AD35-8E70-4244-ADD7-12CA20B2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898" y="38599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Evergreen Tree on Apple iOS 11.1">
            <a:extLst>
              <a:ext uri="{FF2B5EF4-FFF2-40B4-BE49-F238E27FC236}">
                <a16:creationId xmlns:a16="http://schemas.microsoft.com/office/drawing/2014/main" id="{81D2EA90-9C14-4C3C-B878-3D4413E6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87" y="38599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Evergreen Tree on Apple iOS 11.1">
            <a:extLst>
              <a:ext uri="{FF2B5EF4-FFF2-40B4-BE49-F238E27FC236}">
                <a16:creationId xmlns:a16="http://schemas.microsoft.com/office/drawing/2014/main" id="{1D7D6C97-7CCE-425C-8D96-71CD2D3EF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924" y="40123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Evergreen Tree on Apple iOS 11.1">
            <a:extLst>
              <a:ext uri="{FF2B5EF4-FFF2-40B4-BE49-F238E27FC236}">
                <a16:creationId xmlns:a16="http://schemas.microsoft.com/office/drawing/2014/main" id="{A44B902F-FAF7-470E-A8F3-F85DF040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713" y="40123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Evergreen Tree on Apple iOS 11.1">
            <a:extLst>
              <a:ext uri="{FF2B5EF4-FFF2-40B4-BE49-F238E27FC236}">
                <a16:creationId xmlns:a16="http://schemas.microsoft.com/office/drawing/2014/main" id="{3B9E79AF-3ED3-4383-A45B-B1D88DC2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298" y="40123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Evergreen Tree on Apple iOS 11.1">
            <a:extLst>
              <a:ext uri="{FF2B5EF4-FFF2-40B4-BE49-F238E27FC236}">
                <a16:creationId xmlns:a16="http://schemas.microsoft.com/office/drawing/2014/main" id="{ED5DAC18-3B87-4B78-9FE6-E3319F06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87" y="40123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Evergreen Tree on Apple iOS 11.1">
            <a:extLst>
              <a:ext uri="{FF2B5EF4-FFF2-40B4-BE49-F238E27FC236}">
                <a16:creationId xmlns:a16="http://schemas.microsoft.com/office/drawing/2014/main" id="{12C5A1D9-0557-4996-8D6B-BA5027FF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24" y="41647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Evergreen Tree on Apple iOS 11.1">
            <a:extLst>
              <a:ext uri="{FF2B5EF4-FFF2-40B4-BE49-F238E27FC236}">
                <a16:creationId xmlns:a16="http://schemas.microsoft.com/office/drawing/2014/main" id="{F6BDBEE2-AAAA-4EE1-B48A-DAEA7DB9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13" y="4164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Evergreen Tree on Apple iOS 11.1">
            <a:extLst>
              <a:ext uri="{FF2B5EF4-FFF2-40B4-BE49-F238E27FC236}">
                <a16:creationId xmlns:a16="http://schemas.microsoft.com/office/drawing/2014/main" id="{A32D2DE2-DF07-47EB-A912-36BAF275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698" y="4164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Evergreen Tree on Apple iOS 11.1">
            <a:extLst>
              <a:ext uri="{FF2B5EF4-FFF2-40B4-BE49-F238E27FC236}">
                <a16:creationId xmlns:a16="http://schemas.microsoft.com/office/drawing/2014/main" id="{EFBF62C0-6A3D-479E-A56F-576252F8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487" y="41647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Evergreen Tree on Apple iOS 11.1">
            <a:extLst>
              <a:ext uri="{FF2B5EF4-FFF2-40B4-BE49-F238E27FC236}">
                <a16:creationId xmlns:a16="http://schemas.microsoft.com/office/drawing/2014/main" id="{CB156653-9CF2-4E1A-B3E0-F9466EAD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724" y="43171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Evergreen Tree on Apple iOS 11.1">
            <a:extLst>
              <a:ext uri="{FF2B5EF4-FFF2-40B4-BE49-F238E27FC236}">
                <a16:creationId xmlns:a16="http://schemas.microsoft.com/office/drawing/2014/main" id="{F0EFE031-0103-42D2-B310-F2308776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513" y="43171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Evergreen Tree on Apple iOS 11.1">
            <a:extLst>
              <a:ext uri="{FF2B5EF4-FFF2-40B4-BE49-F238E27FC236}">
                <a16:creationId xmlns:a16="http://schemas.microsoft.com/office/drawing/2014/main" id="{696EA96D-0481-4229-9DBB-25B5C545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98" y="43171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Evergreen Tree on Apple iOS 11.1">
            <a:extLst>
              <a:ext uri="{FF2B5EF4-FFF2-40B4-BE49-F238E27FC236}">
                <a16:creationId xmlns:a16="http://schemas.microsoft.com/office/drawing/2014/main" id="{999160E6-0FFC-4707-B669-195A378F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87" y="43171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Evergreen Tree on Apple iOS 11.1">
            <a:extLst>
              <a:ext uri="{FF2B5EF4-FFF2-40B4-BE49-F238E27FC236}">
                <a16:creationId xmlns:a16="http://schemas.microsoft.com/office/drawing/2014/main" id="{2FD5F658-D34A-4245-8712-1C883377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24" y="44695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Evergreen Tree on Apple iOS 11.1">
            <a:extLst>
              <a:ext uri="{FF2B5EF4-FFF2-40B4-BE49-F238E27FC236}">
                <a16:creationId xmlns:a16="http://schemas.microsoft.com/office/drawing/2014/main" id="{A1112134-180F-4637-B1E0-34C133C8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913" y="44695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Evergreen Tree on Apple iOS 11.1">
            <a:extLst>
              <a:ext uri="{FF2B5EF4-FFF2-40B4-BE49-F238E27FC236}">
                <a16:creationId xmlns:a16="http://schemas.microsoft.com/office/drawing/2014/main" id="{1102DC5A-6543-44E1-988B-97DFF256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98" y="44695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Evergreen Tree on Apple iOS 11.1">
            <a:extLst>
              <a:ext uri="{FF2B5EF4-FFF2-40B4-BE49-F238E27FC236}">
                <a16:creationId xmlns:a16="http://schemas.microsoft.com/office/drawing/2014/main" id="{5E7C77B8-AE79-47D1-B2F3-690DE4A9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287" y="44695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Evergreen Tree on Apple iOS 11.1">
            <a:extLst>
              <a:ext uri="{FF2B5EF4-FFF2-40B4-BE49-F238E27FC236}">
                <a16:creationId xmlns:a16="http://schemas.microsoft.com/office/drawing/2014/main" id="{625C7DBB-E108-4580-8E50-1A35B946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524" y="46219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Evergreen Tree on Apple iOS 11.1">
            <a:extLst>
              <a:ext uri="{FF2B5EF4-FFF2-40B4-BE49-F238E27FC236}">
                <a16:creationId xmlns:a16="http://schemas.microsoft.com/office/drawing/2014/main" id="{5D0755F6-5097-458B-9491-F9D3C44B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313" y="46219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Evergreen Tree on Apple iOS 11.1">
            <a:extLst>
              <a:ext uri="{FF2B5EF4-FFF2-40B4-BE49-F238E27FC236}">
                <a16:creationId xmlns:a16="http://schemas.microsoft.com/office/drawing/2014/main" id="{C59080CE-D8B8-480A-B73E-09B7F66B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898" y="46219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Evergreen Tree on Apple iOS 11.1">
            <a:extLst>
              <a:ext uri="{FF2B5EF4-FFF2-40B4-BE49-F238E27FC236}">
                <a16:creationId xmlns:a16="http://schemas.microsoft.com/office/drawing/2014/main" id="{B4982AE3-9790-4A60-A53F-1ECC1FE6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87" y="46219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Evergreen Tree on Apple iOS 11.1">
            <a:extLst>
              <a:ext uri="{FF2B5EF4-FFF2-40B4-BE49-F238E27FC236}">
                <a16:creationId xmlns:a16="http://schemas.microsoft.com/office/drawing/2014/main" id="{FE10D952-658C-46AB-BED3-57DB7FD3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24" y="47743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Evergreen Tree on Apple iOS 11.1">
            <a:extLst>
              <a:ext uri="{FF2B5EF4-FFF2-40B4-BE49-F238E27FC236}">
                <a16:creationId xmlns:a16="http://schemas.microsoft.com/office/drawing/2014/main" id="{4EC82DAD-7FE4-457E-8272-D12A24BE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713" y="47743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Evergreen Tree on Apple iOS 11.1">
            <a:extLst>
              <a:ext uri="{FF2B5EF4-FFF2-40B4-BE49-F238E27FC236}">
                <a16:creationId xmlns:a16="http://schemas.microsoft.com/office/drawing/2014/main" id="{124224DA-0C53-40CA-9918-E366D787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98" y="47743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Evergreen Tree on Apple iOS 11.1">
            <a:extLst>
              <a:ext uri="{FF2B5EF4-FFF2-40B4-BE49-F238E27FC236}">
                <a16:creationId xmlns:a16="http://schemas.microsoft.com/office/drawing/2014/main" id="{E2BB3CD0-DB96-4D8A-800F-D206BD9B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087" y="47743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Evergreen Tree on Apple iOS 11.1">
            <a:extLst>
              <a:ext uri="{FF2B5EF4-FFF2-40B4-BE49-F238E27FC236}">
                <a16:creationId xmlns:a16="http://schemas.microsoft.com/office/drawing/2014/main" id="{76CCCCFD-E10C-405B-A2AF-04C4542D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24" y="49267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Evergreen Tree on Apple iOS 11.1">
            <a:extLst>
              <a:ext uri="{FF2B5EF4-FFF2-40B4-BE49-F238E27FC236}">
                <a16:creationId xmlns:a16="http://schemas.microsoft.com/office/drawing/2014/main" id="{23992E59-AE3D-4194-8875-2281B330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113" y="4926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Evergreen Tree on Apple iOS 11.1">
            <a:extLst>
              <a:ext uri="{FF2B5EF4-FFF2-40B4-BE49-F238E27FC236}">
                <a16:creationId xmlns:a16="http://schemas.microsoft.com/office/drawing/2014/main" id="{220FEBE6-28F1-46CF-AC94-1D702826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698" y="4926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Evergreen Tree on Apple iOS 11.1">
            <a:extLst>
              <a:ext uri="{FF2B5EF4-FFF2-40B4-BE49-F238E27FC236}">
                <a16:creationId xmlns:a16="http://schemas.microsoft.com/office/drawing/2014/main" id="{09F15E53-3F0A-4624-8A49-3426CF04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487" y="49267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D008E-3D39-4794-9E65-A4ACD5D45C36}"/>
              </a:ext>
            </a:extLst>
          </p:cNvPr>
          <p:cNvSpPr/>
          <p:nvPr/>
        </p:nvSpPr>
        <p:spPr>
          <a:xfrm>
            <a:off x="7808876" y="42242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10,000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Decision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Tree Models</a:t>
            </a:r>
          </a:p>
        </p:txBody>
      </p:sp>
    </p:spTree>
    <p:extLst>
      <p:ext uri="{BB962C8B-B14F-4D97-AF65-F5344CB8AC3E}">
        <p14:creationId xmlns:p14="http://schemas.microsoft.com/office/powerpoint/2010/main" val="274902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Results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67768"/>
            <a:ext cx="11112500" cy="4351338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Topic 2 turned out to be most important. Here are some important words – most of them are positive adjectives and adverbs.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80395-A1D6-4628-9421-714F77784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66" b="47811"/>
          <a:stretch/>
        </p:blipFill>
        <p:spPr>
          <a:xfrm>
            <a:off x="7857026" y="2452688"/>
            <a:ext cx="1579074" cy="410549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18A8F64-FD67-421E-B607-AD0F1093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32947"/>
              </p:ext>
            </p:extLst>
          </p:nvPr>
        </p:nvGraphicFramePr>
        <p:xfrm>
          <a:off x="1978163" y="3188889"/>
          <a:ext cx="3849900" cy="2633096"/>
        </p:xfrm>
        <a:graphic>
          <a:graphicData uri="http://schemas.openxmlformats.org/drawingml/2006/table">
            <a:tbl>
              <a:tblPr/>
              <a:tblGrid>
                <a:gridCol w="1835418">
                  <a:extLst>
                    <a:ext uri="{9D8B030D-6E8A-4147-A177-3AD203B41FA5}">
                      <a16:colId xmlns:a16="http://schemas.microsoft.com/office/drawing/2014/main" val="1088504305"/>
                    </a:ext>
                  </a:extLst>
                </a:gridCol>
                <a:gridCol w="2014482">
                  <a:extLst>
                    <a:ext uri="{9D8B030D-6E8A-4147-A177-3AD203B41FA5}">
                      <a16:colId xmlns:a16="http://schemas.microsoft.com/office/drawing/2014/main" val="2933953899"/>
                    </a:ext>
                  </a:extLst>
                </a:gridCol>
              </a:tblGrid>
              <a:tr h="329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Variable 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Importance Rank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969092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2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1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49329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6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24406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3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16997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4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4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4610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12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5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51513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15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6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94386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Punctuation Count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7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52293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E3F687-3AA0-4B54-A322-6CC475F25FCA}"/>
              </a:ext>
            </a:extLst>
          </p:cNvPr>
          <p:cNvCxnSpPr>
            <a:cxnSpLocks/>
          </p:cNvCxnSpPr>
          <p:nvPr/>
        </p:nvCxnSpPr>
        <p:spPr>
          <a:xfrm>
            <a:off x="5828063" y="3644900"/>
            <a:ext cx="1588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Results 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44675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Descriptively, there is a noticeable difference in punctuation count between truthful and deceptive reviews.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20" y="1615187"/>
            <a:ext cx="4987661" cy="35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0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ended up with a model that achieved 84.6% accuracy with cross validation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identify a list of important “Topics” and variables.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topic can be “Opened up” to see what type of words show up.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most important topic includes many key adjectives and adverbs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Punctuation frequency is also a good indicator</a:t>
            </a:r>
          </a:p>
        </p:txBody>
      </p:sp>
    </p:spTree>
    <p:extLst>
      <p:ext uri="{BB962C8B-B14F-4D97-AF65-F5344CB8AC3E}">
        <p14:creationId xmlns:p14="http://schemas.microsoft.com/office/powerpoint/2010/main" val="67397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Takeaways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Productionizing: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Given this reasonable accuracy score, this model can be put into production to act as a “first line of defense” against fake reviews</a:t>
            </a:r>
          </a:p>
          <a:p>
            <a:pPr lvl="1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Warnings: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Generalizability – it is important to continue to test this model for changes in effectiveness that warrant re-training. </a:t>
            </a:r>
          </a:p>
          <a:p>
            <a:pPr lvl="1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Enrichment: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model can be enriched by further experimenting with different preprocessing step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Motivation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/ Data Prep / Variable Engineering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and Tuning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steps </a:t>
            </a:r>
          </a:p>
        </p:txBody>
      </p:sp>
    </p:spTree>
    <p:extLst>
      <p:ext uri="{BB962C8B-B14F-4D97-AF65-F5344CB8AC3E}">
        <p14:creationId xmlns:p14="http://schemas.microsoft.com/office/powerpoint/2010/main" val="31178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Deceptive Content Erodes Trust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6C1A7-D971-42E3-BE59-7E1B66601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01"/>
          <a:stretch/>
        </p:blipFill>
        <p:spPr>
          <a:xfrm>
            <a:off x="810208" y="1989653"/>
            <a:ext cx="3420334" cy="430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1DDF1-46E3-499A-8C04-D051E656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12"/>
          <a:stretch/>
        </p:blipFill>
        <p:spPr>
          <a:xfrm>
            <a:off x="854658" y="5665677"/>
            <a:ext cx="4316812" cy="686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583FE-9E9F-4AAC-80B2-B9DF5DD0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58" y="3577034"/>
            <a:ext cx="4245594" cy="805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EF2DC-CB48-44C7-9F7E-D53772CC3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54"/>
          <a:stretch/>
        </p:blipFill>
        <p:spPr>
          <a:xfrm>
            <a:off x="854658" y="3451145"/>
            <a:ext cx="682042" cy="115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3EDA43-DC0A-45A8-8F6C-2E6A42277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27" y="5461928"/>
            <a:ext cx="531202" cy="203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BB3054-AE03-4AB2-8744-898A971F6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27" y="1776264"/>
            <a:ext cx="751892" cy="175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7FB35-FDA8-455A-B518-4FD74323A4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-9614"/>
          <a:stretch/>
        </p:blipFill>
        <p:spPr>
          <a:xfrm>
            <a:off x="5776104" y="1535321"/>
            <a:ext cx="5686254" cy="30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905E3-EE77-4F35-908A-D5B1BB6C8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6104" y="1837246"/>
            <a:ext cx="5187530" cy="46802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7B51D-7C71-4C5C-B402-0E8BA1B0149E}"/>
              </a:ext>
            </a:extLst>
          </p:cNvPr>
          <p:cNvSpPr/>
          <p:nvPr/>
        </p:nvSpPr>
        <p:spPr>
          <a:xfrm>
            <a:off x="5920740" y="3815261"/>
            <a:ext cx="792004" cy="765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user_male2-512.png (512×512)">
            <a:extLst>
              <a:ext uri="{FF2B5EF4-FFF2-40B4-BE49-F238E27FC236}">
                <a16:creationId xmlns:a16="http://schemas.microsoft.com/office/drawing/2014/main" id="{85DB4B9E-BB77-4545-B2E6-E5BDC301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26" y="3815261"/>
            <a:ext cx="677688" cy="67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Deceptive Content Erodes Trust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6C1A7-D971-42E3-BE59-7E1B66601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01"/>
          <a:stretch/>
        </p:blipFill>
        <p:spPr>
          <a:xfrm>
            <a:off x="810208" y="1989653"/>
            <a:ext cx="3420334" cy="430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1DDF1-46E3-499A-8C04-D051E656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12"/>
          <a:stretch/>
        </p:blipFill>
        <p:spPr>
          <a:xfrm>
            <a:off x="854658" y="5665677"/>
            <a:ext cx="4316812" cy="686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583FE-9E9F-4AAC-80B2-B9DF5DD0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58" y="3577034"/>
            <a:ext cx="4245594" cy="805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EF2DC-CB48-44C7-9F7E-D53772CC3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54"/>
          <a:stretch/>
        </p:blipFill>
        <p:spPr>
          <a:xfrm>
            <a:off x="854658" y="3451145"/>
            <a:ext cx="682042" cy="115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3EDA43-DC0A-45A8-8F6C-2E6A42277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27" y="5461928"/>
            <a:ext cx="531202" cy="203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BB3054-AE03-4AB2-8744-898A971F6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27" y="1776264"/>
            <a:ext cx="751892" cy="175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7FB35-FDA8-455A-B518-4FD74323A4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-9614"/>
          <a:stretch/>
        </p:blipFill>
        <p:spPr>
          <a:xfrm>
            <a:off x="5776104" y="1535321"/>
            <a:ext cx="5686254" cy="30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905E3-EE77-4F35-908A-D5B1BB6C8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6104" y="1837246"/>
            <a:ext cx="5187530" cy="46802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7B51D-7C71-4C5C-B402-0E8BA1B0149E}"/>
              </a:ext>
            </a:extLst>
          </p:cNvPr>
          <p:cNvSpPr/>
          <p:nvPr/>
        </p:nvSpPr>
        <p:spPr>
          <a:xfrm>
            <a:off x="5920740" y="3815261"/>
            <a:ext cx="792004" cy="765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user_male2-512.png (512×512)">
            <a:extLst>
              <a:ext uri="{FF2B5EF4-FFF2-40B4-BE49-F238E27FC236}">
                <a16:creationId xmlns:a16="http://schemas.microsoft.com/office/drawing/2014/main" id="{85DB4B9E-BB77-4545-B2E6-E5BDC301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26" y="3815261"/>
            <a:ext cx="677688" cy="67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31FC7-825A-4625-852E-098F044ED1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985CEE-3C27-4C8A-B98F-429DC02F94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998258"/>
            <a:ext cx="12192000" cy="24988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0C7806-933D-4E36-8DF2-A288F628E466}"/>
              </a:ext>
            </a:extLst>
          </p:cNvPr>
          <p:cNvSpPr/>
          <p:nvPr/>
        </p:nvSpPr>
        <p:spPr>
          <a:xfrm>
            <a:off x="0" y="3466755"/>
            <a:ext cx="11760200" cy="5293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CF4E4A-C669-4341-84C5-BD1A34EC3400}"/>
              </a:ext>
            </a:extLst>
          </p:cNvPr>
          <p:cNvSpPr/>
          <p:nvPr/>
        </p:nvSpPr>
        <p:spPr>
          <a:xfrm>
            <a:off x="810208" y="2946843"/>
            <a:ext cx="10949992" cy="47842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1A4642-FC63-45E3-8A7A-7F7C9B9EE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47483"/>
              </p:ext>
            </p:extLst>
          </p:nvPr>
        </p:nvGraphicFramePr>
        <p:xfrm>
          <a:off x="1369356" y="1505309"/>
          <a:ext cx="8517593" cy="3702939"/>
        </p:xfrm>
        <a:graphic>
          <a:graphicData uri="http://schemas.openxmlformats.org/drawingml/2006/table">
            <a:tbl>
              <a:tblPr/>
              <a:tblGrid>
                <a:gridCol w="923942">
                  <a:extLst>
                    <a:ext uri="{9D8B030D-6E8A-4147-A177-3AD203B41FA5}">
                      <a16:colId xmlns:a16="http://schemas.microsoft.com/office/drawing/2014/main" val="2834686154"/>
                    </a:ext>
                  </a:extLst>
                </a:gridCol>
                <a:gridCol w="3888257">
                  <a:extLst>
                    <a:ext uri="{9D8B030D-6E8A-4147-A177-3AD203B41FA5}">
                      <a16:colId xmlns:a16="http://schemas.microsoft.com/office/drawing/2014/main" val="717536827"/>
                    </a:ext>
                  </a:extLst>
                </a:gridCol>
                <a:gridCol w="3705394">
                  <a:extLst>
                    <a:ext uri="{9D8B030D-6E8A-4147-A177-3AD203B41FA5}">
                      <a16:colId xmlns:a16="http://schemas.microsoft.com/office/drawing/2014/main" val="3055921651"/>
                    </a:ext>
                  </a:extLst>
                </a:gridCol>
              </a:tblGrid>
              <a:tr h="19538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Paid Reviewer</a:t>
                      </a:r>
                    </a:p>
                  </a:txBody>
                  <a:tcPr marL="8912" marR="8912" marT="8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Real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 Reviewer</a:t>
                      </a:r>
                    </a:p>
                  </a:txBody>
                  <a:tcPr marL="8912" marR="8912" marT="8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279174"/>
                  </a:ext>
                </a:extLst>
              </a:tr>
              <a:tr h="1435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+</a:t>
                      </a:r>
                    </a:p>
                  </a:txBody>
                  <a:tcPr marL="8912" marR="8912" marT="8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the experince at the hard rock hotel in chicago was fantastic,i will rate them a 6 out of 5. they have wonderful service and great staff and the view is just wonderful.</a:t>
                      </a:r>
                    </a:p>
                  </a:txBody>
                  <a:tcPr marL="8912" marR="8912" marT="8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I stay at this hotel 2 times a year on business and LOVE it! The staff are great, the rooms are spacious and clean, and the location is perfect for shopping and dining on Michigan Ave. </a:t>
                      </a:r>
                    </a:p>
                  </a:txBody>
                  <a:tcPr marL="8912" marR="8912" marT="8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8680"/>
                  </a:ext>
                </a:extLst>
              </a:tr>
              <a:tr h="195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-</a:t>
                      </a:r>
                    </a:p>
                  </a:txBody>
                  <a:tcPr marL="8912" marR="8912" marT="8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The Swissotel Chicago is a very mediocre hotel, the service is always poor, and the room service food always comes cold, unless it's supposed to be cold than it comes warm. I would rather stay at a super 8 than this place again.</a:t>
                      </a:r>
                    </a:p>
                  </a:txBody>
                  <a:tcPr marL="8912" marR="8912" marT="8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Uhhhhh, how do I know which direction to go in??? Stains on the carpet in the room. A big gauge in the wall, where maybe a thermostat once was??? The shower is decent. All in all, for the price they charge, NO THANKS!!! I'm just glad my company is footing the bill.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912" marR="8912" marT="8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21145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D4E6D5B8-B873-43DC-94B7-AD594C0A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Can you tell the difference?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025B7-DA0C-48CC-9DBE-E881FE2619BF}"/>
              </a:ext>
            </a:extLst>
          </p:cNvPr>
          <p:cNvSpPr txBox="1"/>
          <p:nvPr/>
        </p:nvSpPr>
        <p:spPr>
          <a:xfrm>
            <a:off x="6838950" y="5208248"/>
            <a:ext cx="31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 shortened for space. </a:t>
            </a:r>
          </a:p>
        </p:txBody>
      </p:sp>
    </p:spTree>
    <p:extLst>
      <p:ext uri="{BB962C8B-B14F-4D97-AF65-F5344CB8AC3E}">
        <p14:creationId xmlns:p14="http://schemas.microsoft.com/office/powerpoint/2010/main" val="370699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Hypothetical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142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Client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Hotel Booking site needs to know whether it can detect deceptive reviews within a reasonable level of accuracy and wants to know what to look for in a fake review. This would be the basis of a “first line of defense” against deceptive content. 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Goal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a model to detect deceptive reviews</a:t>
            </a:r>
          </a:p>
          <a:p>
            <a:pPr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 the most important characteristics when detecting deceptive reviews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Solution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techniques from natural language processing and machine learning to classify whether a hotel review is deceptive or truthful. 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267BFD-974C-4CF5-B346-E4068FF270F0}"/>
              </a:ext>
            </a:extLst>
          </p:cNvPr>
          <p:cNvSpPr/>
          <p:nvPr/>
        </p:nvSpPr>
        <p:spPr>
          <a:xfrm>
            <a:off x="7931790" y="1690688"/>
            <a:ext cx="2726422" cy="242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D2E173-08AB-4940-84DB-7A58169F2F1B}"/>
              </a:ext>
            </a:extLst>
          </p:cNvPr>
          <p:cNvSpPr/>
          <p:nvPr/>
        </p:nvSpPr>
        <p:spPr>
          <a:xfrm>
            <a:off x="8196043" y="2779551"/>
            <a:ext cx="2197916" cy="800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experience was the best. This is the best hotel. I would only spend my money here!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2085D583-782F-4711-AD08-8540E3CB9924}"/>
              </a:ext>
            </a:extLst>
          </p:cNvPr>
          <p:cNvSpPr/>
          <p:nvPr/>
        </p:nvSpPr>
        <p:spPr>
          <a:xfrm>
            <a:off x="8791662" y="2543648"/>
            <a:ext cx="151002" cy="15100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1EFBA7-7932-493F-9EE7-CAAFAA455354}"/>
              </a:ext>
            </a:extLst>
          </p:cNvPr>
          <p:cNvSpPr/>
          <p:nvPr/>
        </p:nvSpPr>
        <p:spPr>
          <a:xfrm>
            <a:off x="8985592" y="2543648"/>
            <a:ext cx="151002" cy="15100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C5895FE-AE0C-4E5B-A350-284F5565DD09}"/>
              </a:ext>
            </a:extLst>
          </p:cNvPr>
          <p:cNvSpPr/>
          <p:nvPr/>
        </p:nvSpPr>
        <p:spPr>
          <a:xfrm>
            <a:off x="9179522" y="2543648"/>
            <a:ext cx="151002" cy="15100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A5205CBD-158A-44F8-8E7B-29DF3D2B3417}"/>
              </a:ext>
            </a:extLst>
          </p:cNvPr>
          <p:cNvSpPr/>
          <p:nvPr/>
        </p:nvSpPr>
        <p:spPr>
          <a:xfrm>
            <a:off x="9373452" y="2543648"/>
            <a:ext cx="151002" cy="15100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C435FA2F-74E3-4495-824F-2A74CDA64E25}"/>
              </a:ext>
            </a:extLst>
          </p:cNvPr>
          <p:cNvSpPr/>
          <p:nvPr/>
        </p:nvSpPr>
        <p:spPr>
          <a:xfrm>
            <a:off x="9567382" y="2543648"/>
            <a:ext cx="151002" cy="151002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A6304E-0F56-436C-8C0E-A837CFE29D76}"/>
              </a:ext>
            </a:extLst>
          </p:cNvPr>
          <p:cNvSpPr/>
          <p:nvPr/>
        </p:nvSpPr>
        <p:spPr>
          <a:xfrm>
            <a:off x="8196043" y="3676401"/>
            <a:ext cx="983479" cy="2605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Submit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00E5B9-17D2-47B2-9338-BE2E1AA9B0BB}"/>
              </a:ext>
            </a:extLst>
          </p:cNvPr>
          <p:cNvSpPr/>
          <p:nvPr/>
        </p:nvSpPr>
        <p:spPr>
          <a:xfrm>
            <a:off x="8196043" y="1887677"/>
            <a:ext cx="2197916" cy="60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How was your experience at hotel X?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77AB7A0-50FE-4218-8CE7-4E964DE3753F}"/>
              </a:ext>
            </a:extLst>
          </p:cNvPr>
          <p:cNvSpPr/>
          <p:nvPr/>
        </p:nvSpPr>
        <p:spPr>
          <a:xfrm>
            <a:off x="8362578" y="4704280"/>
            <a:ext cx="1010874" cy="1002178"/>
          </a:xfrm>
          <a:prstGeom prst="wedgeRectCallout">
            <a:avLst>
              <a:gd name="adj1" fmla="val -79270"/>
              <a:gd name="adj2" fmla="val 522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OCR A Extended" panose="02010509020102010303" pitchFamily="50" charset="0"/>
              </a:rPr>
              <a:t>Warning! </a:t>
            </a:r>
            <a:br>
              <a:rPr lang="en-US" sz="1100" dirty="0">
                <a:solidFill>
                  <a:schemeClr val="tx1"/>
                </a:solidFill>
                <a:latin typeface="OCR A Extended" panose="02010509020102010303" pitchFamily="50" charset="0"/>
              </a:rPr>
            </a:br>
            <a:r>
              <a:rPr lang="en-US" sz="1100" dirty="0">
                <a:solidFill>
                  <a:schemeClr val="tx1"/>
                </a:solidFill>
                <a:latin typeface="OCR A Extended" panose="02010509020102010303" pitchFamily="50" charset="0"/>
              </a:rPr>
              <a:t>Spam!</a:t>
            </a:r>
          </a:p>
        </p:txBody>
      </p:sp>
      <p:pic>
        <p:nvPicPr>
          <p:cNvPr id="30" name="Picture 6" descr="Robot Face on Google Android 8.0">
            <a:extLst>
              <a:ext uri="{FF2B5EF4-FFF2-40B4-BE49-F238E27FC236}">
                <a16:creationId xmlns:a16="http://schemas.microsoft.com/office/drawing/2014/main" id="{A968D6ED-C475-4C06-9B47-88730057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01" y="528596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Thinking Face on Microsoft Windows 10 Fall Creators Update">
            <a:extLst>
              <a:ext uri="{FF2B5EF4-FFF2-40B4-BE49-F238E27FC236}">
                <a16:creationId xmlns:a16="http://schemas.microsoft.com/office/drawing/2014/main" id="{DCE9BA6A-001C-4ADC-BB7F-00EA2E88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440" y="5544626"/>
            <a:ext cx="878611" cy="8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456D18-2C4C-4D9D-BD9D-443B5326C3A2}"/>
              </a:ext>
            </a:extLst>
          </p:cNvPr>
          <p:cNvCxnSpPr>
            <a:cxnSpLocks/>
          </p:cNvCxnSpPr>
          <p:nvPr/>
        </p:nvCxnSpPr>
        <p:spPr>
          <a:xfrm flipH="1">
            <a:off x="7633981" y="4401731"/>
            <a:ext cx="297809" cy="4605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46CED9-45EB-4123-9587-4BD5E43CFEFC}"/>
              </a:ext>
            </a:extLst>
          </p:cNvPr>
          <p:cNvCxnSpPr>
            <a:cxnSpLocks/>
          </p:cNvCxnSpPr>
          <p:nvPr/>
        </p:nvCxnSpPr>
        <p:spPr>
          <a:xfrm>
            <a:off x="9048040" y="6021353"/>
            <a:ext cx="5649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650118E-1F2E-4C3A-8A9E-B0A292B762DC}"/>
              </a:ext>
            </a:extLst>
          </p:cNvPr>
          <p:cNvSpPr/>
          <p:nvPr/>
        </p:nvSpPr>
        <p:spPr>
          <a:xfrm>
            <a:off x="9816034" y="4704280"/>
            <a:ext cx="1413678" cy="501089"/>
          </a:xfrm>
          <a:prstGeom prst="wedgeRectCallout">
            <a:avLst>
              <a:gd name="adj1" fmla="val -939"/>
              <a:gd name="adj2" fmla="val 856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Quarantine or block?</a:t>
            </a:r>
          </a:p>
        </p:txBody>
      </p:sp>
    </p:spTree>
    <p:extLst>
      <p:ext uri="{BB962C8B-B14F-4D97-AF65-F5344CB8AC3E}">
        <p14:creationId xmlns:p14="http://schemas.microsoft.com/office/powerpoint/2010/main" val="42432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89" y="1861876"/>
            <a:ext cx="4330614" cy="46373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8248" y="2205107"/>
            <a:ext cx="51130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1,600 records</a:t>
            </a:r>
          </a:p>
          <a:p>
            <a:pPr marL="914400" lvl="1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50%: Deceptive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Deceptive content generated by paid reviewers through Amazon’s Mturk, a market place for work requiring human intelligence.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Truthful reviews from TripAdvisor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spans 20 Hotels in the Chicago Area</a:t>
            </a:r>
          </a:p>
        </p:txBody>
      </p:sp>
    </p:spTree>
    <p:extLst>
      <p:ext uri="{BB962C8B-B14F-4D97-AF65-F5344CB8AC3E}">
        <p14:creationId xmlns:p14="http://schemas.microsoft.com/office/powerpoint/2010/main" val="97993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3B28-8B78-4349-973B-D2E39EAD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Prep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4586-9417-4622-9007-1CCD6F69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3 Types of Variables: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Parts of Speech: 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 components of speech from each sentence. Prep for later steps.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Polarity and Hotel variables: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Information that came with each review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Weight Meaningful Words and Group words into “Topics”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all possible words using Principle Component Analysis </a:t>
            </a:r>
          </a:p>
        </p:txBody>
      </p:sp>
    </p:spTree>
    <p:extLst>
      <p:ext uri="{BB962C8B-B14F-4D97-AF65-F5344CB8AC3E}">
        <p14:creationId xmlns:p14="http://schemas.microsoft.com/office/powerpoint/2010/main" val="52644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Parts of Speech Variables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7E5BC0-577B-46D2-B906-96A185FF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12778"/>
              </p:ext>
            </p:extLst>
          </p:nvPr>
        </p:nvGraphicFramePr>
        <p:xfrm>
          <a:off x="1371288" y="2516142"/>
          <a:ext cx="9782485" cy="1511388"/>
        </p:xfrm>
        <a:graphic>
          <a:graphicData uri="http://schemas.openxmlformats.org/drawingml/2006/table">
            <a:tbl>
              <a:tblPr/>
              <a:tblGrid>
                <a:gridCol w="1956497">
                  <a:extLst>
                    <a:ext uri="{9D8B030D-6E8A-4147-A177-3AD203B41FA5}">
                      <a16:colId xmlns:a16="http://schemas.microsoft.com/office/drawing/2014/main" val="3163295017"/>
                    </a:ext>
                  </a:extLst>
                </a:gridCol>
                <a:gridCol w="1956497">
                  <a:extLst>
                    <a:ext uri="{9D8B030D-6E8A-4147-A177-3AD203B41FA5}">
                      <a16:colId xmlns:a16="http://schemas.microsoft.com/office/drawing/2014/main" val="744817506"/>
                    </a:ext>
                  </a:extLst>
                </a:gridCol>
                <a:gridCol w="1956497">
                  <a:extLst>
                    <a:ext uri="{9D8B030D-6E8A-4147-A177-3AD203B41FA5}">
                      <a16:colId xmlns:a16="http://schemas.microsoft.com/office/drawing/2014/main" val="2118205626"/>
                    </a:ext>
                  </a:extLst>
                </a:gridCol>
                <a:gridCol w="1956497">
                  <a:extLst>
                    <a:ext uri="{9D8B030D-6E8A-4147-A177-3AD203B41FA5}">
                      <a16:colId xmlns:a16="http://schemas.microsoft.com/office/drawing/2014/main" val="295489251"/>
                    </a:ext>
                  </a:extLst>
                </a:gridCol>
                <a:gridCol w="1956497">
                  <a:extLst>
                    <a:ext uri="{9D8B030D-6E8A-4147-A177-3AD203B41FA5}">
                      <a16:colId xmlns:a16="http://schemas.microsoft.com/office/drawing/2014/main" val="1137364441"/>
                    </a:ext>
                  </a:extLst>
                </a:gridCol>
              </a:tblGrid>
              <a:tr h="75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Original Sentence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"Tokenized" sentence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Remove “Stopwords”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(words with little meaning)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Segoe UI Black" panose="020B0A02040204020203" pitchFamily="34" charset="0"/>
                      </a:endParaRP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Lemmatize </a:t>
                      </a:r>
                    </a:p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(Standardize Tense)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Tag "Parts of Speech"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0035"/>
                  </a:ext>
                </a:extLst>
              </a:tr>
              <a:tr h="75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We stayed for a one night getaway with the family…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[We, stayed, for, a, one, night, getaway, with, the, family, …]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[We, stayed, one, night, getaway, family, …]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[We, stay, one, night, getaway, family, …]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[PRON, VERB, ADP, NUM, NOUN, NOUN, NOUN, … ]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054781"/>
                  </a:ext>
                </a:extLst>
              </a:tr>
            </a:tbl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0EDB8B6-CBF0-4530-9F64-F65E46B6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and Example: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0185E3F-152C-4CB5-871C-37815C64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9076"/>
              </p:ext>
            </p:extLst>
          </p:nvPr>
        </p:nvGraphicFramePr>
        <p:xfrm>
          <a:off x="4970462" y="5171916"/>
          <a:ext cx="2251075" cy="1257300"/>
        </p:xfrm>
        <a:graphic>
          <a:graphicData uri="http://schemas.openxmlformats.org/drawingml/2006/table">
            <a:tbl>
              <a:tblPr/>
              <a:tblGrid>
                <a:gridCol w="758383">
                  <a:extLst>
                    <a:ext uri="{9D8B030D-6E8A-4147-A177-3AD203B41FA5}">
                      <a16:colId xmlns:a16="http://schemas.microsoft.com/office/drawing/2014/main" val="3101022097"/>
                    </a:ext>
                  </a:extLst>
                </a:gridCol>
                <a:gridCol w="1492692">
                  <a:extLst>
                    <a:ext uri="{9D8B030D-6E8A-4147-A177-3AD203B41FA5}">
                      <a16:colId xmlns:a16="http://schemas.microsoft.com/office/drawing/2014/main" val="102152163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Variables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68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Noun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232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Punctuation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366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Verb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628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Pronoun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667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Adjective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1603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04D47EF5-DFEE-44BF-AEAE-73E7E04A1A39}"/>
              </a:ext>
            </a:extLst>
          </p:cNvPr>
          <p:cNvSpPr/>
          <p:nvPr/>
        </p:nvSpPr>
        <p:spPr>
          <a:xfrm>
            <a:off x="5522926" y="4389399"/>
            <a:ext cx="1146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82785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1280</Words>
  <Application>Microsoft Office PowerPoint</Application>
  <PresentationFormat>Widescreen</PresentationFormat>
  <Paragraphs>356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Ebrima</vt:lpstr>
      <vt:lpstr>OCR A Extended</vt:lpstr>
      <vt:lpstr>Segoe UI Black</vt:lpstr>
      <vt:lpstr>Segoe UI Light</vt:lpstr>
      <vt:lpstr>Wingdings</vt:lpstr>
      <vt:lpstr>Office Theme</vt:lpstr>
      <vt:lpstr>Detecting Deceptive Hotel Reviews using: - Natural Language Processing - Topic Modeling - Machine Classification</vt:lpstr>
      <vt:lpstr>Roadmap</vt:lpstr>
      <vt:lpstr>Deceptive Content Erodes Trust</vt:lpstr>
      <vt:lpstr>Deceptive Content Erodes Trust</vt:lpstr>
      <vt:lpstr>Can you tell the difference?</vt:lpstr>
      <vt:lpstr>Hypothetical Client</vt:lpstr>
      <vt:lpstr>Dataset</vt:lpstr>
      <vt:lpstr>Data Prep</vt:lpstr>
      <vt:lpstr>Parts of Speech Variables</vt:lpstr>
      <vt:lpstr>Categorical Data</vt:lpstr>
      <vt:lpstr>Transforming our Words to Topics</vt:lpstr>
      <vt:lpstr>Creating a Baseline</vt:lpstr>
      <vt:lpstr>Baseline Accuracy Scores</vt:lpstr>
      <vt:lpstr>Going beyond baseline</vt:lpstr>
      <vt:lpstr>Results (1)</vt:lpstr>
      <vt:lpstr>Results (2)</vt:lpstr>
      <vt:lpstr>Results (3)</vt:lpstr>
      <vt:lpstr>Takeaways</vt:lpstr>
      <vt:lpstr>Takeaways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Gian, Christopher</dc:creator>
  <cp:lastModifiedBy>Gian, Christopher</cp:lastModifiedBy>
  <cp:revision>57</cp:revision>
  <dcterms:created xsi:type="dcterms:W3CDTF">2017-08-22T21:21:14Z</dcterms:created>
  <dcterms:modified xsi:type="dcterms:W3CDTF">2018-02-09T19:11:16Z</dcterms:modified>
</cp:coreProperties>
</file>