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57" r:id="rId3"/>
    <p:sldId id="274" r:id="rId4"/>
    <p:sldId id="289" r:id="rId5"/>
    <p:sldId id="275" r:id="rId6"/>
    <p:sldId id="265" r:id="rId7"/>
    <p:sldId id="266" r:id="rId8"/>
    <p:sldId id="287" r:id="rId9"/>
    <p:sldId id="260" r:id="rId10"/>
    <p:sldId id="267" r:id="rId11"/>
    <p:sldId id="262" r:id="rId12"/>
    <p:sldId id="261" r:id="rId13"/>
    <p:sldId id="263" r:id="rId14"/>
    <p:sldId id="277" r:id="rId15"/>
    <p:sldId id="278" r:id="rId16"/>
    <p:sldId id="279" r:id="rId17"/>
    <p:sldId id="281" r:id="rId18"/>
    <p:sldId id="269" r:id="rId19"/>
    <p:sldId id="28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1092" y="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286B8-7381-4FAB-B87D-163232FF37BF}" type="datetimeFigureOut">
              <a:rPr lang="en-US" smtClean="0"/>
              <a:t>2/9/2018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64147-1E72-4321-82FC-E5333AF4A7F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090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286B8-7381-4FAB-B87D-163232FF37BF}" type="datetimeFigureOut">
              <a:rPr lang="en-US" smtClean="0"/>
              <a:t>2/9/2018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64147-1E72-4321-82FC-E5333AF4A7F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7713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286B8-7381-4FAB-B87D-163232FF37BF}" type="datetimeFigureOut">
              <a:rPr lang="en-US" smtClean="0"/>
              <a:t>2/9/2018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64147-1E72-4321-82FC-E5333AF4A7F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038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286B8-7381-4FAB-B87D-163232FF37BF}" type="datetimeFigureOut">
              <a:rPr lang="en-US" smtClean="0"/>
              <a:t>2/9/2018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64147-1E72-4321-82FC-E5333AF4A7F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4950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286B8-7381-4FAB-B87D-163232FF37BF}" type="datetimeFigureOut">
              <a:rPr lang="en-US" smtClean="0"/>
              <a:t>2/9/2018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64147-1E72-4321-82FC-E5333AF4A7F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334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286B8-7381-4FAB-B87D-163232FF37BF}" type="datetimeFigureOut">
              <a:rPr lang="en-US" smtClean="0"/>
              <a:t>2/9/2018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64147-1E72-4321-82FC-E5333AF4A7F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569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286B8-7381-4FAB-B87D-163232FF37BF}" type="datetimeFigureOut">
              <a:rPr lang="en-US" smtClean="0"/>
              <a:t>2/9/2018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64147-1E72-4321-82FC-E5333AF4A7F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86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286B8-7381-4FAB-B87D-163232FF37BF}" type="datetimeFigureOut">
              <a:rPr lang="en-US" smtClean="0"/>
              <a:t>2/9/2018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64147-1E72-4321-82FC-E5333AF4A7F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998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286B8-7381-4FAB-B87D-163232FF37BF}" type="datetimeFigureOut">
              <a:rPr lang="en-US" smtClean="0"/>
              <a:t>2/9/2018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64147-1E72-4321-82FC-E5333AF4A7F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711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286B8-7381-4FAB-B87D-163232FF37BF}" type="datetimeFigureOut">
              <a:rPr lang="en-US" smtClean="0"/>
              <a:t>2/9/2018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64147-1E72-4321-82FC-E5333AF4A7F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454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286B8-7381-4FAB-B87D-163232FF37BF}" type="datetimeFigureOut">
              <a:rPr lang="en-US" smtClean="0"/>
              <a:t>2/9/2018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64147-1E72-4321-82FC-E5333AF4A7F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297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A286B8-7381-4FAB-B87D-163232FF37BF}" type="datetimeFigureOut">
              <a:rPr lang="en-US" smtClean="0"/>
              <a:t>2/9/2018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864147-1E72-4321-82FC-E5333AF4A7F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167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1438276"/>
            <a:ext cx="10515600" cy="2363788"/>
          </a:xfrm>
        </p:spPr>
        <p:txBody>
          <a:bodyPr>
            <a:normAutofit/>
          </a:bodyPr>
          <a:lstStyle/>
          <a:p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Detecting Deceptive Hotel Reviews</a:t>
            </a:r>
            <a:b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</a:br>
            <a:r>
              <a:rPr lang="en-US" sz="2000" dirty="0"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using:</a:t>
            </a:r>
            <a:br>
              <a:rPr lang="en-US" sz="2000" dirty="0"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</a:br>
            <a:r>
              <a:rPr lang="en-US" sz="2000" dirty="0"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- Natural Language Processing</a:t>
            </a:r>
            <a:br>
              <a:rPr lang="en-US" sz="2000" dirty="0"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</a:br>
            <a:r>
              <a:rPr lang="en-US" sz="2000" dirty="0"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- Topic Modeling</a:t>
            </a:r>
            <a:br>
              <a:rPr lang="en-US" sz="2000" dirty="0"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</a:br>
            <a:r>
              <a:rPr lang="en-US" sz="2000" dirty="0"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- Machine Classification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419599"/>
            <a:ext cx="10515600" cy="1757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SpringBoard – Capstone 2</a:t>
            </a:r>
          </a:p>
          <a:p>
            <a:pPr marL="0" indent="0">
              <a:buNone/>
            </a:pP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11/2/2017 (Updated 2/9/2018)</a:t>
            </a:r>
          </a:p>
          <a:p>
            <a:pPr marL="0" indent="0">
              <a:buNone/>
            </a:pP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Chris Gian</a:t>
            </a:r>
          </a:p>
          <a:p>
            <a:pPr marL="0" indent="0">
              <a:buNone/>
            </a:pP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github.com/chrisgian</a:t>
            </a:r>
          </a:p>
          <a:p>
            <a:pPr marL="0" indent="0">
              <a:buNone/>
            </a:pP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85176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Categorical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277845" y="1976926"/>
            <a:ext cx="10515600" cy="126152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Categorical Data 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 Dummy Variables </a:t>
            </a:r>
            <a:r>
              <a:rPr lang="en-US" u="sng" dirty="0"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(22 Variables)</a:t>
            </a:r>
            <a:endParaRPr lang="en-US" u="sng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570" t="1336" r="1242" b="2015"/>
          <a:stretch/>
        </p:blipFill>
        <p:spPr>
          <a:xfrm>
            <a:off x="1237142" y="3431043"/>
            <a:ext cx="2522059" cy="174496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30746"/>
          <a:stretch/>
        </p:blipFill>
        <p:spPr>
          <a:xfrm>
            <a:off x="4144995" y="3431042"/>
            <a:ext cx="7453835" cy="174496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912707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Transforming our Words to Topics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5EFE35A-9AA5-42B3-A261-EC427ED430D9}"/>
              </a:ext>
            </a:extLst>
          </p:cNvPr>
          <p:cNvSpPr/>
          <p:nvPr/>
        </p:nvSpPr>
        <p:spPr>
          <a:xfrm>
            <a:off x="4991274" y="1521805"/>
            <a:ext cx="22094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Step 1. Prepped Data</a:t>
            </a:r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824C28B-635A-4EA0-8C4A-5BDF438420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0386669"/>
              </p:ext>
            </p:extLst>
          </p:nvPr>
        </p:nvGraphicFramePr>
        <p:xfrm>
          <a:off x="864874" y="4663172"/>
          <a:ext cx="4876800" cy="152400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71449333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01813063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41160701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7093793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50395545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02448511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7040858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856964018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Family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Hotel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Chicago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Mth Word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8765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Review 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0.061086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0.844036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0.12947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0.390538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060286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Review 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0.563086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0.329746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0.837083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0.674166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187366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Review 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0.048645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0.223883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0.001823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0.070719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0.782855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429148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Review 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0.71509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0.25766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0.99956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021807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Review 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0.269133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0.955859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0.635496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04391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0.125536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835004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Review 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0.981846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0.49423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0.52418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0.76736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0.642885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15087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F8EBB75-5B1C-4D90-AD9E-B081AE342E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2651644"/>
              </p:ext>
            </p:extLst>
          </p:nvPr>
        </p:nvGraphicFramePr>
        <p:xfrm>
          <a:off x="3657600" y="2063964"/>
          <a:ext cx="4876800" cy="152400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304482508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37707367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389968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14389206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6677012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1978981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20838632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468309104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Family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Hotel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Chicago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Mth Word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917846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Review 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98713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Review 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846863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Review 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91854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Review 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0669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Review 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14111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492028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Review 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7296746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A589BAE0-4922-44F3-B33E-CED63A87C9CC}"/>
              </a:ext>
            </a:extLst>
          </p:cNvPr>
          <p:cNvSpPr/>
          <p:nvPr/>
        </p:nvSpPr>
        <p:spPr>
          <a:xfrm>
            <a:off x="838200" y="3895215"/>
            <a:ext cx="51034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Step 2. Weight according to how often a word appears </a:t>
            </a:r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within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and </a:t>
            </a:r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across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reviews</a:t>
            </a:r>
            <a:endParaRPr lang="en-US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816E6EB-4611-4B1B-8631-F55BBA4AA0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8942426"/>
              </p:ext>
            </p:extLst>
          </p:nvPr>
        </p:nvGraphicFramePr>
        <p:xfrm>
          <a:off x="6477000" y="4665444"/>
          <a:ext cx="4876800" cy="152400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317807232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7166134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08812531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02800467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88111311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60674509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90975597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5409842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Topic 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Topic 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Topic 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Topic 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Topic 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Topic 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12637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Review 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0.128233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0.580455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0.834772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0.350905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0.683768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0.939091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443333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Review 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0.216463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0.477634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0.435082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0.484868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0.069642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0.322344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856305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Review 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0.862888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0.363755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0.583587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0.568093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0.071966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0.32307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820163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Review 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0.488867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0.001899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0.073112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0.943699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0.365091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0.911353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146056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Review 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0.321125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0.893072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0.748353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0.665679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0.235915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0.753524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965441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0.000744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204126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Review 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0.793765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0.46612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0.820786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0.795149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0.225554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0.932633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0.059631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3012330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DE4721A9-DF80-40F4-A2AD-EBA5C9FA6BC7}"/>
              </a:ext>
            </a:extLst>
          </p:cNvPr>
          <p:cNvSpPr/>
          <p:nvPr/>
        </p:nvSpPr>
        <p:spPr>
          <a:xfrm>
            <a:off x="7200725" y="4033714"/>
            <a:ext cx="5207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Step 3. Group words into “Topics”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9224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Baseline Classification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7 Classification Models</a:t>
            </a:r>
          </a:p>
          <a:p>
            <a:pPr lvl="1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Logistic Regression</a:t>
            </a:r>
          </a:p>
          <a:p>
            <a:pPr lvl="1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Linear Discriminant Analysis (LDA)</a:t>
            </a:r>
          </a:p>
          <a:p>
            <a:pPr lvl="1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K Nearest Neighbor Classification</a:t>
            </a:r>
          </a:p>
          <a:p>
            <a:pPr lvl="1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Decision Trees</a:t>
            </a:r>
          </a:p>
          <a:p>
            <a:pPr lvl="1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Naive Bayes (NB)</a:t>
            </a:r>
          </a:p>
          <a:p>
            <a:pPr lvl="1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Support Vector Classifier (SVM)</a:t>
            </a:r>
          </a:p>
          <a:p>
            <a:pPr lvl="1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Random Forest (RF)</a:t>
            </a:r>
          </a:p>
          <a:p>
            <a:pPr lvl="1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Three sets of Variables :</a:t>
            </a:r>
          </a:p>
          <a:p>
            <a:pPr lvl="1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X1 = Topics Only </a:t>
            </a:r>
          </a:p>
          <a:p>
            <a:pPr lvl="1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X2 = Topics + Parts of Speech Metrics </a:t>
            </a:r>
          </a:p>
          <a:p>
            <a:pPr lvl="1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X3 = Topics + Parts of Speech Metrics + Dummy Variables</a:t>
            </a:r>
          </a:p>
        </p:txBody>
      </p:sp>
    </p:spTree>
    <p:extLst>
      <p:ext uri="{BB962C8B-B14F-4D97-AF65-F5344CB8AC3E}">
        <p14:creationId xmlns:p14="http://schemas.microsoft.com/office/powerpoint/2010/main" val="9110598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2040" y="2007240"/>
            <a:ext cx="3825215" cy="408870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0009" y="2015420"/>
            <a:ext cx="3759825" cy="39563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9735" y="2031400"/>
            <a:ext cx="3706241" cy="39652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Model + Feature Selection (1)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63313" y="1453301"/>
            <a:ext cx="366071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/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Topics Only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265644" y="1290023"/>
            <a:ext cx="366071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Previous + Parts of Speech Metrics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8340009" y="1451250"/>
            <a:ext cx="366071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Previous + Dummy Variables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504324" y="5955630"/>
            <a:ext cx="24197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LDA performs the best.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08458" y="2208850"/>
            <a:ext cx="9976598" cy="163380"/>
          </a:xfrm>
          <a:prstGeom prst="rect">
            <a:avLst/>
          </a:prstGeom>
          <a:noFill/>
          <a:ln w="31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9364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Going beyond baseline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8399105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Random Forest classifier because…</a:t>
            </a:r>
          </a:p>
          <a:p>
            <a:pPr lvl="1">
              <a:buFontTx/>
              <a:buChar char="-"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Many dimensions to data</a:t>
            </a:r>
          </a:p>
          <a:p>
            <a:pPr lvl="1">
              <a:buFontTx/>
              <a:buChar char="-"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Many parameters to be tuned</a:t>
            </a:r>
          </a:p>
          <a:p>
            <a:pPr lvl="1">
              <a:buFontTx/>
              <a:buChar char="-"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Bonus:</a:t>
            </a:r>
          </a:p>
          <a:p>
            <a:pPr lvl="2">
              <a:buFontTx/>
              <a:buChar char="-"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Does well with correlated variables</a:t>
            </a:r>
          </a:p>
          <a:p>
            <a:pPr lvl="2">
              <a:buFontTx/>
              <a:buChar char="-"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Easily get variable importance</a:t>
            </a:r>
          </a:p>
          <a:p>
            <a:pPr marL="457200" lvl="1" indent="0">
              <a:buNone/>
            </a:pP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4098" name="Picture 2" descr="Evergreen Tree on Apple iOS 11.1">
            <a:extLst>
              <a:ext uri="{FF2B5EF4-FFF2-40B4-BE49-F238E27FC236}">
                <a16:creationId xmlns:a16="http://schemas.microsoft.com/office/drawing/2014/main" id="{C9E20B4E-024A-4E31-A48A-2110921148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7800" y="2373401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Evergreen Tree on Apple iOS 11.1">
            <a:extLst>
              <a:ext uri="{FF2B5EF4-FFF2-40B4-BE49-F238E27FC236}">
                <a16:creationId xmlns:a16="http://schemas.microsoft.com/office/drawing/2014/main" id="{578A070F-2464-4BC3-AE52-E726261515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6904" y="2373401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Evergreen Tree on Apple iOS 11.1">
            <a:extLst>
              <a:ext uri="{FF2B5EF4-FFF2-40B4-BE49-F238E27FC236}">
                <a16:creationId xmlns:a16="http://schemas.microsoft.com/office/drawing/2014/main" id="{D880288B-B619-4032-A4DA-EF82976787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8289" y="2373401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Evergreen Tree on Apple iOS 11.1">
            <a:extLst>
              <a:ext uri="{FF2B5EF4-FFF2-40B4-BE49-F238E27FC236}">
                <a16:creationId xmlns:a16="http://schemas.microsoft.com/office/drawing/2014/main" id="{8CA50C65-64C3-42A7-8E7C-1670C481ED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0800" y="2373401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7E67D47-3565-4CB1-AB58-BB65DC12F219}"/>
              </a:ext>
            </a:extLst>
          </p:cNvPr>
          <p:cNvSpPr/>
          <p:nvPr/>
        </p:nvSpPr>
        <p:spPr>
          <a:xfrm>
            <a:off x="6713826" y="1914847"/>
            <a:ext cx="23631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“Forest” of models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226C84F-E08A-4767-B0F4-F7F7F65C410C}"/>
              </a:ext>
            </a:extLst>
          </p:cNvPr>
          <p:cNvSpPr/>
          <p:nvPr/>
        </p:nvSpPr>
        <p:spPr>
          <a:xfrm>
            <a:off x="7324735" y="3885121"/>
            <a:ext cx="346005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= </a:t>
            </a:r>
          </a:p>
          <a:p>
            <a:pPr algn="ctr"/>
            <a:r>
              <a:rPr lang="en-US" sz="1200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100’s of Decision Tree models at random subsets of data</a:t>
            </a:r>
            <a:endParaRPr lang="en-US" sz="1200" dirty="0"/>
          </a:p>
        </p:txBody>
      </p:sp>
      <p:pic>
        <p:nvPicPr>
          <p:cNvPr id="12" name="Picture 10" descr="Evergreen Tree on Apple iOS 11.1">
            <a:extLst>
              <a:ext uri="{FF2B5EF4-FFF2-40B4-BE49-F238E27FC236}">
                <a16:creationId xmlns:a16="http://schemas.microsoft.com/office/drawing/2014/main" id="{6CD2FE67-B246-4A9C-82DC-B0712C9BCE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0683" y="3795899"/>
            <a:ext cx="410789" cy="410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70699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Results (1)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1" y="1825625"/>
            <a:ext cx="7049846" cy="4351338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Best Accuracy: 84.6% </a:t>
            </a:r>
          </a:p>
          <a:p>
            <a:pPr lvl="1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1.6 % improvement compared to LDA</a:t>
            </a:r>
          </a:p>
          <a:p>
            <a:pPr lvl="1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+ 20% improvement compared to untuned Random Forest model</a:t>
            </a:r>
          </a:p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Best Model:</a:t>
            </a:r>
          </a:p>
          <a:p>
            <a:pPr lvl="1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Max Tree Depth = 50</a:t>
            </a:r>
          </a:p>
          <a:p>
            <a:pPr lvl="1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Minimum Samples per Node = 50</a:t>
            </a:r>
          </a:p>
          <a:p>
            <a:pPr lvl="1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Gini Impurity</a:t>
            </a:r>
          </a:p>
          <a:p>
            <a:pPr lvl="1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Of 322 variables, randomly select 18 per tree</a:t>
            </a:r>
          </a:p>
          <a:p>
            <a:pPr lvl="1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1000 Decision Trees</a:t>
            </a:r>
          </a:p>
          <a:p>
            <a:pPr lvl="1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10 folds cross validation</a:t>
            </a:r>
          </a:p>
          <a:p>
            <a:pPr lvl="1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5" name="Picture 10" descr="Evergreen Tree on Apple iOS 11.1">
            <a:extLst>
              <a:ext uri="{FF2B5EF4-FFF2-40B4-BE49-F238E27FC236}">
                <a16:creationId xmlns:a16="http://schemas.microsoft.com/office/drawing/2014/main" id="{AEDCC305-DBB8-4DD9-BE1D-10E52D1096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324" y="3402792"/>
            <a:ext cx="410789" cy="410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0" descr="Evergreen Tree on Apple iOS 11.1">
            <a:extLst>
              <a:ext uri="{FF2B5EF4-FFF2-40B4-BE49-F238E27FC236}">
                <a16:creationId xmlns:a16="http://schemas.microsoft.com/office/drawing/2014/main" id="{2ED3B4A2-6A05-4C08-B0C9-60DF41E7D0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1113" y="3402791"/>
            <a:ext cx="410789" cy="410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0" descr="Evergreen Tree on Apple iOS 11.1">
            <a:extLst>
              <a:ext uri="{FF2B5EF4-FFF2-40B4-BE49-F238E27FC236}">
                <a16:creationId xmlns:a16="http://schemas.microsoft.com/office/drawing/2014/main" id="{AA965997-DA85-4FE1-B324-CC816F263C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5698" y="3402791"/>
            <a:ext cx="410789" cy="410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0" descr="Evergreen Tree on Apple iOS 11.1">
            <a:extLst>
              <a:ext uri="{FF2B5EF4-FFF2-40B4-BE49-F238E27FC236}">
                <a16:creationId xmlns:a16="http://schemas.microsoft.com/office/drawing/2014/main" id="{EDF035D0-19BC-4B98-ADF1-70E1AC8783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6487" y="3402790"/>
            <a:ext cx="410789" cy="410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0" descr="Evergreen Tree on Apple iOS 11.1">
            <a:extLst>
              <a:ext uri="{FF2B5EF4-FFF2-40B4-BE49-F238E27FC236}">
                <a16:creationId xmlns:a16="http://schemas.microsoft.com/office/drawing/2014/main" id="{67EE7DCB-D573-4526-B0DF-DC901ECB52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2724" y="3555192"/>
            <a:ext cx="410789" cy="410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Evergreen Tree on Apple iOS 11.1">
            <a:extLst>
              <a:ext uri="{FF2B5EF4-FFF2-40B4-BE49-F238E27FC236}">
                <a16:creationId xmlns:a16="http://schemas.microsoft.com/office/drawing/2014/main" id="{CF4D7DED-ABAC-424E-BFE3-ADE154324C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3513" y="3555191"/>
            <a:ext cx="410789" cy="410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0" descr="Evergreen Tree on Apple iOS 11.1">
            <a:extLst>
              <a:ext uri="{FF2B5EF4-FFF2-40B4-BE49-F238E27FC236}">
                <a16:creationId xmlns:a16="http://schemas.microsoft.com/office/drawing/2014/main" id="{AE0CA296-A5B0-4469-BD46-D7D65A9DDD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8098" y="3555191"/>
            <a:ext cx="410789" cy="410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0" descr="Evergreen Tree on Apple iOS 11.1">
            <a:extLst>
              <a:ext uri="{FF2B5EF4-FFF2-40B4-BE49-F238E27FC236}">
                <a16:creationId xmlns:a16="http://schemas.microsoft.com/office/drawing/2014/main" id="{F252A18F-B349-4AC5-A167-68AC280FAA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8887" y="3555190"/>
            <a:ext cx="410789" cy="410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0" descr="Evergreen Tree on Apple iOS 11.1">
            <a:extLst>
              <a:ext uri="{FF2B5EF4-FFF2-40B4-BE49-F238E27FC236}">
                <a16:creationId xmlns:a16="http://schemas.microsoft.com/office/drawing/2014/main" id="{04A7FB4E-E8FE-4486-8E3D-FC34A5FF9E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5124" y="3707592"/>
            <a:ext cx="410789" cy="410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10" descr="Evergreen Tree on Apple iOS 11.1">
            <a:extLst>
              <a:ext uri="{FF2B5EF4-FFF2-40B4-BE49-F238E27FC236}">
                <a16:creationId xmlns:a16="http://schemas.microsoft.com/office/drawing/2014/main" id="{3006B3B4-D006-42CA-BCE5-FD54DFAE30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5913" y="3707591"/>
            <a:ext cx="410789" cy="410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0" descr="Evergreen Tree on Apple iOS 11.1">
            <a:extLst>
              <a:ext uri="{FF2B5EF4-FFF2-40B4-BE49-F238E27FC236}">
                <a16:creationId xmlns:a16="http://schemas.microsoft.com/office/drawing/2014/main" id="{BF397242-001B-42FC-B036-44816F50EA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0498" y="3707591"/>
            <a:ext cx="410789" cy="410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10" descr="Evergreen Tree on Apple iOS 11.1">
            <a:extLst>
              <a:ext uri="{FF2B5EF4-FFF2-40B4-BE49-F238E27FC236}">
                <a16:creationId xmlns:a16="http://schemas.microsoft.com/office/drawing/2014/main" id="{29BC426E-6F0D-45BF-B568-A7BD8D8DB8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1287" y="3707590"/>
            <a:ext cx="410789" cy="410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10" descr="Evergreen Tree on Apple iOS 11.1">
            <a:extLst>
              <a:ext uri="{FF2B5EF4-FFF2-40B4-BE49-F238E27FC236}">
                <a16:creationId xmlns:a16="http://schemas.microsoft.com/office/drawing/2014/main" id="{A1E68C7E-5387-4DE7-95BB-96D1BBD380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7524" y="3859992"/>
            <a:ext cx="410789" cy="410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10" descr="Evergreen Tree on Apple iOS 11.1">
            <a:extLst>
              <a:ext uri="{FF2B5EF4-FFF2-40B4-BE49-F238E27FC236}">
                <a16:creationId xmlns:a16="http://schemas.microsoft.com/office/drawing/2014/main" id="{2BAC9FEE-1BC6-449D-8FE2-73F1049CF9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8313" y="3859991"/>
            <a:ext cx="410789" cy="410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10" descr="Evergreen Tree on Apple iOS 11.1">
            <a:extLst>
              <a:ext uri="{FF2B5EF4-FFF2-40B4-BE49-F238E27FC236}">
                <a16:creationId xmlns:a16="http://schemas.microsoft.com/office/drawing/2014/main" id="{E127AD35-8E70-4244-ADD7-12CA20B2CA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2898" y="3859991"/>
            <a:ext cx="410789" cy="410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10" descr="Evergreen Tree on Apple iOS 11.1">
            <a:extLst>
              <a:ext uri="{FF2B5EF4-FFF2-40B4-BE49-F238E27FC236}">
                <a16:creationId xmlns:a16="http://schemas.microsoft.com/office/drawing/2014/main" id="{81D2EA90-9C14-4C3C-B878-3D4413E6B2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3687" y="3859990"/>
            <a:ext cx="410789" cy="410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10" descr="Evergreen Tree on Apple iOS 11.1">
            <a:extLst>
              <a:ext uri="{FF2B5EF4-FFF2-40B4-BE49-F238E27FC236}">
                <a16:creationId xmlns:a16="http://schemas.microsoft.com/office/drawing/2014/main" id="{1D7D6C97-7CCE-425C-8D96-71CD2D3EF9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9924" y="4012392"/>
            <a:ext cx="410789" cy="410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10" descr="Evergreen Tree on Apple iOS 11.1">
            <a:extLst>
              <a:ext uri="{FF2B5EF4-FFF2-40B4-BE49-F238E27FC236}">
                <a16:creationId xmlns:a16="http://schemas.microsoft.com/office/drawing/2014/main" id="{A44B902F-FAF7-470E-A8F3-F85DF04064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0713" y="4012391"/>
            <a:ext cx="410789" cy="410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10" descr="Evergreen Tree on Apple iOS 11.1">
            <a:extLst>
              <a:ext uri="{FF2B5EF4-FFF2-40B4-BE49-F238E27FC236}">
                <a16:creationId xmlns:a16="http://schemas.microsoft.com/office/drawing/2014/main" id="{3B9E79AF-3ED3-4383-A45B-B1D88DC20D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5298" y="4012391"/>
            <a:ext cx="410789" cy="410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10" descr="Evergreen Tree on Apple iOS 11.1">
            <a:extLst>
              <a:ext uri="{FF2B5EF4-FFF2-40B4-BE49-F238E27FC236}">
                <a16:creationId xmlns:a16="http://schemas.microsoft.com/office/drawing/2014/main" id="{ED5DAC18-3B87-4B78-9FE6-E3319F0656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6087" y="4012390"/>
            <a:ext cx="410789" cy="410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10" descr="Evergreen Tree on Apple iOS 11.1">
            <a:extLst>
              <a:ext uri="{FF2B5EF4-FFF2-40B4-BE49-F238E27FC236}">
                <a16:creationId xmlns:a16="http://schemas.microsoft.com/office/drawing/2014/main" id="{12C5A1D9-0557-4996-8D6B-BA5027FF92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2324" y="4164792"/>
            <a:ext cx="410789" cy="410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10" descr="Evergreen Tree on Apple iOS 11.1">
            <a:extLst>
              <a:ext uri="{FF2B5EF4-FFF2-40B4-BE49-F238E27FC236}">
                <a16:creationId xmlns:a16="http://schemas.microsoft.com/office/drawing/2014/main" id="{F6BDBEE2-AAAA-4EE1-B48A-DAEA7DB9D2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3113" y="4164791"/>
            <a:ext cx="410789" cy="410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10" descr="Evergreen Tree on Apple iOS 11.1">
            <a:extLst>
              <a:ext uri="{FF2B5EF4-FFF2-40B4-BE49-F238E27FC236}">
                <a16:creationId xmlns:a16="http://schemas.microsoft.com/office/drawing/2014/main" id="{A32D2DE2-DF07-47EB-A912-36BAF2754C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7698" y="4164791"/>
            <a:ext cx="410789" cy="410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10" descr="Evergreen Tree on Apple iOS 11.1">
            <a:extLst>
              <a:ext uri="{FF2B5EF4-FFF2-40B4-BE49-F238E27FC236}">
                <a16:creationId xmlns:a16="http://schemas.microsoft.com/office/drawing/2014/main" id="{EFBF62C0-6A3D-479E-A56F-576252F865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8487" y="4164790"/>
            <a:ext cx="410789" cy="410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10" descr="Evergreen Tree on Apple iOS 11.1">
            <a:extLst>
              <a:ext uri="{FF2B5EF4-FFF2-40B4-BE49-F238E27FC236}">
                <a16:creationId xmlns:a16="http://schemas.microsoft.com/office/drawing/2014/main" id="{CB156653-9CF2-4E1A-B3E0-F9466EAD33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4724" y="4317192"/>
            <a:ext cx="410789" cy="410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10" descr="Evergreen Tree on Apple iOS 11.1">
            <a:extLst>
              <a:ext uri="{FF2B5EF4-FFF2-40B4-BE49-F238E27FC236}">
                <a16:creationId xmlns:a16="http://schemas.microsoft.com/office/drawing/2014/main" id="{F0EFE031-0103-42D2-B310-F23087764B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5513" y="4317191"/>
            <a:ext cx="410789" cy="410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10" descr="Evergreen Tree on Apple iOS 11.1">
            <a:extLst>
              <a:ext uri="{FF2B5EF4-FFF2-40B4-BE49-F238E27FC236}">
                <a16:creationId xmlns:a16="http://schemas.microsoft.com/office/drawing/2014/main" id="{696EA96D-0481-4229-9DBB-25B5C54514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0098" y="4317191"/>
            <a:ext cx="410789" cy="410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10" descr="Evergreen Tree on Apple iOS 11.1">
            <a:extLst>
              <a:ext uri="{FF2B5EF4-FFF2-40B4-BE49-F238E27FC236}">
                <a16:creationId xmlns:a16="http://schemas.microsoft.com/office/drawing/2014/main" id="{999160E6-0FFC-4707-B669-195A378F06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887" y="4317190"/>
            <a:ext cx="410789" cy="410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10" descr="Evergreen Tree on Apple iOS 11.1">
            <a:extLst>
              <a:ext uri="{FF2B5EF4-FFF2-40B4-BE49-F238E27FC236}">
                <a16:creationId xmlns:a16="http://schemas.microsoft.com/office/drawing/2014/main" id="{2FD5F658-D34A-4245-8712-1C88337775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7124" y="4469592"/>
            <a:ext cx="410789" cy="410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10" descr="Evergreen Tree on Apple iOS 11.1">
            <a:extLst>
              <a:ext uri="{FF2B5EF4-FFF2-40B4-BE49-F238E27FC236}">
                <a16:creationId xmlns:a16="http://schemas.microsoft.com/office/drawing/2014/main" id="{A1112134-180F-4637-B1E0-34C133C866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7913" y="4469591"/>
            <a:ext cx="410789" cy="410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10" descr="Evergreen Tree on Apple iOS 11.1">
            <a:extLst>
              <a:ext uri="{FF2B5EF4-FFF2-40B4-BE49-F238E27FC236}">
                <a16:creationId xmlns:a16="http://schemas.microsoft.com/office/drawing/2014/main" id="{1102DC5A-6543-44E1-988B-97DFF256CA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2498" y="4469591"/>
            <a:ext cx="410789" cy="410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10" descr="Evergreen Tree on Apple iOS 11.1">
            <a:extLst>
              <a:ext uri="{FF2B5EF4-FFF2-40B4-BE49-F238E27FC236}">
                <a16:creationId xmlns:a16="http://schemas.microsoft.com/office/drawing/2014/main" id="{5E7C77B8-AE79-47D1-B2F3-690DE4A9C6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3287" y="4469590"/>
            <a:ext cx="410789" cy="410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10" descr="Evergreen Tree on Apple iOS 11.1">
            <a:extLst>
              <a:ext uri="{FF2B5EF4-FFF2-40B4-BE49-F238E27FC236}">
                <a16:creationId xmlns:a16="http://schemas.microsoft.com/office/drawing/2014/main" id="{625C7DBB-E108-4580-8E50-1A35B94679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9524" y="4621992"/>
            <a:ext cx="410789" cy="410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10" descr="Evergreen Tree on Apple iOS 11.1">
            <a:extLst>
              <a:ext uri="{FF2B5EF4-FFF2-40B4-BE49-F238E27FC236}">
                <a16:creationId xmlns:a16="http://schemas.microsoft.com/office/drawing/2014/main" id="{5D0755F6-5097-458B-9491-F9D3C44BFD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0313" y="4621991"/>
            <a:ext cx="410789" cy="410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10" descr="Evergreen Tree on Apple iOS 11.1">
            <a:extLst>
              <a:ext uri="{FF2B5EF4-FFF2-40B4-BE49-F238E27FC236}">
                <a16:creationId xmlns:a16="http://schemas.microsoft.com/office/drawing/2014/main" id="{C59080CE-D8B8-480A-B73E-09B7F66B8F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4898" y="4621991"/>
            <a:ext cx="410789" cy="410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10" descr="Evergreen Tree on Apple iOS 11.1">
            <a:extLst>
              <a:ext uri="{FF2B5EF4-FFF2-40B4-BE49-F238E27FC236}">
                <a16:creationId xmlns:a16="http://schemas.microsoft.com/office/drawing/2014/main" id="{B4982AE3-9790-4A60-A53F-1ECC1FE6DA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5687" y="4621990"/>
            <a:ext cx="410789" cy="410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10" descr="Evergreen Tree on Apple iOS 11.1">
            <a:extLst>
              <a:ext uri="{FF2B5EF4-FFF2-40B4-BE49-F238E27FC236}">
                <a16:creationId xmlns:a16="http://schemas.microsoft.com/office/drawing/2014/main" id="{FE10D952-658C-46AB-BED3-57DB7FD363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1924" y="4774392"/>
            <a:ext cx="410789" cy="410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10" descr="Evergreen Tree on Apple iOS 11.1">
            <a:extLst>
              <a:ext uri="{FF2B5EF4-FFF2-40B4-BE49-F238E27FC236}">
                <a16:creationId xmlns:a16="http://schemas.microsoft.com/office/drawing/2014/main" id="{4EC82DAD-7FE4-457E-8272-D12A24BEA0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2713" y="4774391"/>
            <a:ext cx="410789" cy="410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10" descr="Evergreen Tree on Apple iOS 11.1">
            <a:extLst>
              <a:ext uri="{FF2B5EF4-FFF2-40B4-BE49-F238E27FC236}">
                <a16:creationId xmlns:a16="http://schemas.microsoft.com/office/drawing/2014/main" id="{124224DA-0C53-40CA-9918-E366D787B6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7298" y="4774391"/>
            <a:ext cx="410789" cy="410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10" descr="Evergreen Tree on Apple iOS 11.1">
            <a:extLst>
              <a:ext uri="{FF2B5EF4-FFF2-40B4-BE49-F238E27FC236}">
                <a16:creationId xmlns:a16="http://schemas.microsoft.com/office/drawing/2014/main" id="{E2BB3CD0-DB96-4D8A-800F-D206BD9B33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8087" y="4774390"/>
            <a:ext cx="410789" cy="410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10" descr="Evergreen Tree on Apple iOS 11.1">
            <a:extLst>
              <a:ext uri="{FF2B5EF4-FFF2-40B4-BE49-F238E27FC236}">
                <a16:creationId xmlns:a16="http://schemas.microsoft.com/office/drawing/2014/main" id="{76CCCCFD-E10C-405B-A2AF-04C4542D26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4324" y="4926792"/>
            <a:ext cx="410789" cy="410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10" descr="Evergreen Tree on Apple iOS 11.1">
            <a:extLst>
              <a:ext uri="{FF2B5EF4-FFF2-40B4-BE49-F238E27FC236}">
                <a16:creationId xmlns:a16="http://schemas.microsoft.com/office/drawing/2014/main" id="{23992E59-AE3D-4194-8875-2281B3309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5113" y="4926791"/>
            <a:ext cx="410789" cy="410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10" descr="Evergreen Tree on Apple iOS 11.1">
            <a:extLst>
              <a:ext uri="{FF2B5EF4-FFF2-40B4-BE49-F238E27FC236}">
                <a16:creationId xmlns:a16="http://schemas.microsoft.com/office/drawing/2014/main" id="{220FEBE6-28F1-46CF-AC94-1D7028264C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9698" y="4926791"/>
            <a:ext cx="410789" cy="410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10" descr="Evergreen Tree on Apple iOS 11.1">
            <a:extLst>
              <a:ext uri="{FF2B5EF4-FFF2-40B4-BE49-F238E27FC236}">
                <a16:creationId xmlns:a16="http://schemas.microsoft.com/office/drawing/2014/main" id="{09F15E53-3F0A-4624-8A49-3426CF04BF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0487" y="4926790"/>
            <a:ext cx="410789" cy="410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8ED008E-3D39-4794-9E65-A4ACD5D45C36}"/>
              </a:ext>
            </a:extLst>
          </p:cNvPr>
          <p:cNvSpPr/>
          <p:nvPr/>
        </p:nvSpPr>
        <p:spPr>
          <a:xfrm>
            <a:off x="7808876" y="4224280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10,000 </a:t>
            </a:r>
          </a:p>
          <a:p>
            <a:pPr lvl="1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Decision </a:t>
            </a:r>
          </a:p>
          <a:p>
            <a:pPr lvl="1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Tree Models</a:t>
            </a:r>
          </a:p>
        </p:txBody>
      </p:sp>
    </p:spTree>
    <p:extLst>
      <p:ext uri="{BB962C8B-B14F-4D97-AF65-F5344CB8AC3E}">
        <p14:creationId xmlns:p14="http://schemas.microsoft.com/office/powerpoint/2010/main" val="27490243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Results (2)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567768"/>
            <a:ext cx="11112500" cy="4351338"/>
          </a:xfrm>
        </p:spPr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Topic 2 turned out to be most important. Here are some important words – most of them are positive adjectives and adverbs.</a:t>
            </a:r>
          </a:p>
          <a:p>
            <a:pPr marL="0" indent="0">
              <a:buNone/>
            </a:pP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680395-A1D6-4628-9421-714F777840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1066" b="47811"/>
          <a:stretch/>
        </p:blipFill>
        <p:spPr>
          <a:xfrm>
            <a:off x="7857026" y="2452688"/>
            <a:ext cx="1579074" cy="4105498"/>
          </a:xfrm>
          <a:prstGeom prst="rect">
            <a:avLst/>
          </a:prstGeom>
        </p:spPr>
      </p:pic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918A8F64-FD67-421E-B607-AD0F109349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8532947"/>
              </p:ext>
            </p:extLst>
          </p:nvPr>
        </p:nvGraphicFramePr>
        <p:xfrm>
          <a:off x="1978163" y="3188889"/>
          <a:ext cx="3849900" cy="2633096"/>
        </p:xfrm>
        <a:graphic>
          <a:graphicData uri="http://schemas.openxmlformats.org/drawingml/2006/table">
            <a:tbl>
              <a:tblPr/>
              <a:tblGrid>
                <a:gridCol w="1835418">
                  <a:extLst>
                    <a:ext uri="{9D8B030D-6E8A-4147-A177-3AD203B41FA5}">
                      <a16:colId xmlns:a16="http://schemas.microsoft.com/office/drawing/2014/main" val="1088504305"/>
                    </a:ext>
                  </a:extLst>
                </a:gridCol>
                <a:gridCol w="2014482">
                  <a:extLst>
                    <a:ext uri="{9D8B030D-6E8A-4147-A177-3AD203B41FA5}">
                      <a16:colId xmlns:a16="http://schemas.microsoft.com/office/drawing/2014/main" val="2933953899"/>
                    </a:ext>
                  </a:extLst>
                </a:gridCol>
              </a:tblGrid>
              <a:tr h="32913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 Black" panose="020B0A02040204020203" pitchFamily="34" charset="0"/>
                        </a:rPr>
                        <a:t>Variable </a:t>
                      </a:r>
                    </a:p>
                  </a:txBody>
                  <a:tcPr marL="14961" marR="14961" marT="149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 Black" panose="020B0A02040204020203" pitchFamily="34" charset="0"/>
                        </a:rPr>
                        <a:t>Importance Rank</a:t>
                      </a:r>
                    </a:p>
                  </a:txBody>
                  <a:tcPr marL="14961" marR="14961" marT="149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8969092"/>
                  </a:ext>
                </a:extLst>
              </a:tr>
              <a:tr h="32913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 Light" panose="020B0502040204020203" pitchFamily="34" charset="0"/>
                        </a:rPr>
                        <a:t>Topic 2</a:t>
                      </a:r>
                    </a:p>
                  </a:txBody>
                  <a:tcPr marL="14961" marR="14961" marT="149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 Light" panose="020B0502040204020203" pitchFamily="34" charset="0"/>
                        </a:rPr>
                        <a:t>1</a:t>
                      </a:r>
                    </a:p>
                  </a:txBody>
                  <a:tcPr marL="14961" marR="14961" marT="149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9249329"/>
                  </a:ext>
                </a:extLst>
              </a:tr>
              <a:tr h="32913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 Light" panose="020B0502040204020203" pitchFamily="34" charset="0"/>
                        </a:rPr>
                        <a:t>Topic 6</a:t>
                      </a:r>
                    </a:p>
                  </a:txBody>
                  <a:tcPr marL="14961" marR="14961" marT="149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 Light" panose="020B0502040204020203" pitchFamily="34" charset="0"/>
                        </a:rPr>
                        <a:t>2</a:t>
                      </a:r>
                    </a:p>
                  </a:txBody>
                  <a:tcPr marL="14961" marR="14961" marT="149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0124406"/>
                  </a:ext>
                </a:extLst>
              </a:tr>
              <a:tr h="32913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 Light" panose="020B0502040204020203" pitchFamily="34" charset="0"/>
                        </a:rPr>
                        <a:t>Topic 3</a:t>
                      </a:r>
                    </a:p>
                  </a:txBody>
                  <a:tcPr marL="14961" marR="14961" marT="149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 Light" panose="020B0502040204020203" pitchFamily="34" charset="0"/>
                        </a:rPr>
                        <a:t>3</a:t>
                      </a:r>
                    </a:p>
                  </a:txBody>
                  <a:tcPr marL="14961" marR="14961" marT="149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1016997"/>
                  </a:ext>
                </a:extLst>
              </a:tr>
              <a:tr h="32913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 Light" panose="020B0502040204020203" pitchFamily="34" charset="0"/>
                        </a:rPr>
                        <a:t>Topic 4</a:t>
                      </a:r>
                    </a:p>
                  </a:txBody>
                  <a:tcPr marL="14961" marR="14961" marT="149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 Light" panose="020B0502040204020203" pitchFamily="34" charset="0"/>
                        </a:rPr>
                        <a:t>4</a:t>
                      </a:r>
                    </a:p>
                  </a:txBody>
                  <a:tcPr marL="14961" marR="14961" marT="149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3394610"/>
                  </a:ext>
                </a:extLst>
              </a:tr>
              <a:tr h="32913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 Light" panose="020B0502040204020203" pitchFamily="34" charset="0"/>
                        </a:rPr>
                        <a:t>Topic 12</a:t>
                      </a:r>
                    </a:p>
                  </a:txBody>
                  <a:tcPr marL="14961" marR="14961" marT="149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 Light" panose="020B0502040204020203" pitchFamily="34" charset="0"/>
                        </a:rPr>
                        <a:t>5</a:t>
                      </a:r>
                    </a:p>
                  </a:txBody>
                  <a:tcPr marL="14961" marR="14961" marT="149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7351513"/>
                  </a:ext>
                </a:extLst>
              </a:tr>
              <a:tr h="32913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 Light" panose="020B0502040204020203" pitchFamily="34" charset="0"/>
                        </a:rPr>
                        <a:t>Topic 15</a:t>
                      </a:r>
                    </a:p>
                  </a:txBody>
                  <a:tcPr marL="14961" marR="14961" marT="149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 Light" panose="020B0502040204020203" pitchFamily="34" charset="0"/>
                        </a:rPr>
                        <a:t>6</a:t>
                      </a:r>
                    </a:p>
                  </a:txBody>
                  <a:tcPr marL="14961" marR="14961" marT="149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3794386"/>
                  </a:ext>
                </a:extLst>
              </a:tr>
              <a:tr h="32913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 Light" panose="020B0502040204020203" pitchFamily="34" charset="0"/>
                        </a:rPr>
                        <a:t>Punctuation Count</a:t>
                      </a:r>
                    </a:p>
                  </a:txBody>
                  <a:tcPr marL="14961" marR="14961" marT="149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 Light" panose="020B0502040204020203" pitchFamily="34" charset="0"/>
                        </a:rPr>
                        <a:t>7</a:t>
                      </a:r>
                    </a:p>
                  </a:txBody>
                  <a:tcPr marL="14961" marR="14961" marT="149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1522931"/>
                  </a:ext>
                </a:extLst>
              </a:tr>
            </a:tbl>
          </a:graphicData>
        </a:graphic>
      </p:graphicFrame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6E3F687-3AA0-4B54-A322-6CC475F25FCA}"/>
              </a:ext>
            </a:extLst>
          </p:cNvPr>
          <p:cNvCxnSpPr>
            <a:cxnSpLocks/>
          </p:cNvCxnSpPr>
          <p:nvPr/>
        </p:nvCxnSpPr>
        <p:spPr>
          <a:xfrm>
            <a:off x="5828063" y="3644900"/>
            <a:ext cx="15887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9676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Results (3)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1" y="1825625"/>
            <a:ext cx="4467578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Descriptively, there is a noticeable difference in punctuation count between truthful and deceptive reviews.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2020" y="1615187"/>
            <a:ext cx="4987661" cy="3577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2009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Takeaways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We ended up with a model that achieved 84.6% accuracy with cross validation</a:t>
            </a:r>
          </a:p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We have identify a list of important “Topics” and variables. </a:t>
            </a:r>
          </a:p>
          <a:p>
            <a:pPr lvl="1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Each topic can be “Opened up” to see what type of words show up.</a:t>
            </a:r>
          </a:p>
          <a:p>
            <a:pPr lvl="2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The most important topic includes many key adjectives and adverbs</a:t>
            </a:r>
          </a:p>
          <a:p>
            <a:pPr lvl="1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Punctuation frequency is also a good indicator</a:t>
            </a:r>
          </a:p>
        </p:txBody>
      </p:sp>
    </p:spTree>
    <p:extLst>
      <p:ext uri="{BB962C8B-B14F-4D97-AF65-F5344CB8AC3E}">
        <p14:creationId xmlns:p14="http://schemas.microsoft.com/office/powerpoint/2010/main" val="6739775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Takeaways and 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Productionizing: 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</a:p>
          <a:p>
            <a:pPr lvl="2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Given this reasonable accuracy score, this model can be put into production to act as a “first line of defense” against fake reviews</a:t>
            </a:r>
          </a:p>
          <a:p>
            <a:pPr lvl="1"/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Warnings: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</a:p>
          <a:p>
            <a:pPr lvl="2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Generalizability – it is important to continue to test this model for changes in effectiveness that warrant re-training. </a:t>
            </a:r>
          </a:p>
          <a:p>
            <a:pPr lvl="1"/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Enrichment: </a:t>
            </a:r>
          </a:p>
          <a:p>
            <a:pPr lvl="2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The model can be enriched by further experimenting with different preprocessing step </a:t>
            </a:r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44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Roadmap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Motivation </a:t>
            </a:r>
          </a:p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Data / Data Prep / Variable Engineering</a:t>
            </a:r>
          </a:p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Classification and Tuning </a:t>
            </a:r>
          </a:p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Results</a:t>
            </a:r>
          </a:p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Future steps </a:t>
            </a:r>
          </a:p>
        </p:txBody>
      </p:sp>
    </p:spTree>
    <p:extLst>
      <p:ext uri="{BB962C8B-B14F-4D97-AF65-F5344CB8AC3E}">
        <p14:creationId xmlns:p14="http://schemas.microsoft.com/office/powerpoint/2010/main" val="311781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208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Deceptive Content Erodes Trust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B46C1A7-D971-42E3-BE59-7E1B66601E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3801"/>
          <a:stretch/>
        </p:blipFill>
        <p:spPr>
          <a:xfrm>
            <a:off x="810208" y="1989653"/>
            <a:ext cx="3420334" cy="43050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781DDF1-46E3-499A-8C04-D051E656B0A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9712"/>
          <a:stretch/>
        </p:blipFill>
        <p:spPr>
          <a:xfrm>
            <a:off x="854658" y="5665677"/>
            <a:ext cx="4316812" cy="68614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13583FE-9E9F-4AAC-80B2-B9DF5DD0DD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4658" y="3577034"/>
            <a:ext cx="4245594" cy="80587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00EF2DC-CB48-44C7-9F7E-D53772CC3BC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1154"/>
          <a:stretch/>
        </p:blipFill>
        <p:spPr>
          <a:xfrm>
            <a:off x="854658" y="3451145"/>
            <a:ext cx="682042" cy="11587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13EDA43-DC0A-45A8-8F6C-2E6A422774E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6427" y="5461928"/>
            <a:ext cx="531202" cy="20374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BBB3054-AE03-4AB2-8744-898A971F6B9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6427" y="1776264"/>
            <a:ext cx="751892" cy="17566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387FB35-FDA8-455A-B518-4FD74323A498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-1" r="-9614"/>
          <a:stretch/>
        </p:blipFill>
        <p:spPr>
          <a:xfrm>
            <a:off x="5776104" y="1535321"/>
            <a:ext cx="5686254" cy="30192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C5905E3-EE77-4F35-908A-D5B1BB6C88E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76104" y="1837246"/>
            <a:ext cx="5187530" cy="468023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E07B51D-7C71-4C5C-B402-0E8BA1B0149E}"/>
              </a:ext>
            </a:extLst>
          </p:cNvPr>
          <p:cNvSpPr/>
          <p:nvPr/>
        </p:nvSpPr>
        <p:spPr>
          <a:xfrm>
            <a:off x="5920740" y="3815261"/>
            <a:ext cx="792004" cy="7651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098" name="Picture 2" descr="user_male2-512.png (512×512)">
            <a:extLst>
              <a:ext uri="{FF2B5EF4-FFF2-40B4-BE49-F238E27FC236}">
                <a16:creationId xmlns:a16="http://schemas.microsoft.com/office/drawing/2014/main" id="{85DB4B9E-BB77-4545-B2E6-E5BDC301A5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8126" y="3815261"/>
            <a:ext cx="677688" cy="677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586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208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Deceptive Content Erodes Trust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B46C1A7-D971-42E3-BE59-7E1B66601E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3801"/>
          <a:stretch/>
        </p:blipFill>
        <p:spPr>
          <a:xfrm>
            <a:off x="810208" y="1989653"/>
            <a:ext cx="3420334" cy="43050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781DDF1-46E3-499A-8C04-D051E656B0A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9712"/>
          <a:stretch/>
        </p:blipFill>
        <p:spPr>
          <a:xfrm>
            <a:off x="854658" y="5665677"/>
            <a:ext cx="4316812" cy="68614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13583FE-9E9F-4AAC-80B2-B9DF5DD0DD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4658" y="3577034"/>
            <a:ext cx="4245594" cy="80587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00EF2DC-CB48-44C7-9F7E-D53772CC3BC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1154"/>
          <a:stretch/>
        </p:blipFill>
        <p:spPr>
          <a:xfrm>
            <a:off x="854658" y="3451145"/>
            <a:ext cx="682042" cy="11587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13EDA43-DC0A-45A8-8F6C-2E6A422774E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6427" y="5461928"/>
            <a:ext cx="531202" cy="20374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BBB3054-AE03-4AB2-8744-898A971F6B9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6427" y="1776264"/>
            <a:ext cx="751892" cy="17566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387FB35-FDA8-455A-B518-4FD74323A498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-1" r="-9614"/>
          <a:stretch/>
        </p:blipFill>
        <p:spPr>
          <a:xfrm>
            <a:off x="5776104" y="1535321"/>
            <a:ext cx="5686254" cy="30192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C5905E3-EE77-4F35-908A-D5B1BB6C88E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76104" y="1837246"/>
            <a:ext cx="5187530" cy="468023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E07B51D-7C71-4C5C-B402-0E8BA1B0149E}"/>
              </a:ext>
            </a:extLst>
          </p:cNvPr>
          <p:cNvSpPr/>
          <p:nvPr/>
        </p:nvSpPr>
        <p:spPr>
          <a:xfrm>
            <a:off x="5920740" y="3815261"/>
            <a:ext cx="792004" cy="7651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098" name="Picture 2" descr="user_male2-512.png (512×512)">
            <a:extLst>
              <a:ext uri="{FF2B5EF4-FFF2-40B4-BE49-F238E27FC236}">
                <a16:creationId xmlns:a16="http://schemas.microsoft.com/office/drawing/2014/main" id="{85DB4B9E-BB77-4545-B2E6-E5BDC301A5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8126" y="3815261"/>
            <a:ext cx="677688" cy="677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B4931FC7-825A-4625-852E-098F044ED1F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9D985CEE-3C27-4C8A-B98F-429DC02F943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0" y="1998258"/>
            <a:ext cx="12192000" cy="2498871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AD0C7806-933D-4E36-8DF2-A288F628E466}"/>
              </a:ext>
            </a:extLst>
          </p:cNvPr>
          <p:cNvSpPr/>
          <p:nvPr/>
        </p:nvSpPr>
        <p:spPr>
          <a:xfrm>
            <a:off x="0" y="3466755"/>
            <a:ext cx="11760200" cy="529301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CCF4E4A-C669-4341-84C5-BD1A34EC3400}"/>
              </a:ext>
            </a:extLst>
          </p:cNvPr>
          <p:cNvSpPr/>
          <p:nvPr/>
        </p:nvSpPr>
        <p:spPr>
          <a:xfrm>
            <a:off x="810208" y="2946843"/>
            <a:ext cx="10949992" cy="478424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7249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691A4642-FC63-45E3-8A7A-7F7C9B9EEA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1647483"/>
              </p:ext>
            </p:extLst>
          </p:nvPr>
        </p:nvGraphicFramePr>
        <p:xfrm>
          <a:off x="1369356" y="1505309"/>
          <a:ext cx="8517593" cy="3702939"/>
        </p:xfrm>
        <a:graphic>
          <a:graphicData uri="http://schemas.openxmlformats.org/drawingml/2006/table">
            <a:tbl>
              <a:tblPr/>
              <a:tblGrid>
                <a:gridCol w="923942">
                  <a:extLst>
                    <a:ext uri="{9D8B030D-6E8A-4147-A177-3AD203B41FA5}">
                      <a16:colId xmlns:a16="http://schemas.microsoft.com/office/drawing/2014/main" val="2834686154"/>
                    </a:ext>
                  </a:extLst>
                </a:gridCol>
                <a:gridCol w="3888257">
                  <a:extLst>
                    <a:ext uri="{9D8B030D-6E8A-4147-A177-3AD203B41FA5}">
                      <a16:colId xmlns:a16="http://schemas.microsoft.com/office/drawing/2014/main" val="717536827"/>
                    </a:ext>
                  </a:extLst>
                </a:gridCol>
                <a:gridCol w="3705394">
                  <a:extLst>
                    <a:ext uri="{9D8B030D-6E8A-4147-A177-3AD203B41FA5}">
                      <a16:colId xmlns:a16="http://schemas.microsoft.com/office/drawing/2014/main" val="3055921651"/>
                    </a:ext>
                  </a:extLst>
                </a:gridCol>
              </a:tblGrid>
              <a:tr h="195388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12" marR="8912" marT="8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 Black" panose="020B0A02040204020203" pitchFamily="34" charset="0"/>
                        </a:rPr>
                        <a:t>Paid Reviewer</a:t>
                      </a:r>
                    </a:p>
                  </a:txBody>
                  <a:tcPr marL="8912" marR="8912" marT="89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 Black" panose="020B0A02040204020203" pitchFamily="34" charset="0"/>
                        </a:rPr>
                        <a:t>Real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 Black" panose="020B0A02040204020203" pitchFamily="34" charset="0"/>
                        </a:rPr>
                        <a:t> Reviewer</a:t>
                      </a:r>
                    </a:p>
                  </a:txBody>
                  <a:tcPr marL="8912" marR="8912" marT="891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0279174"/>
                  </a:ext>
                </a:extLst>
              </a:tr>
              <a:tr h="143535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 Black" panose="020B0A02040204020203" pitchFamily="34" charset="0"/>
                        </a:rPr>
                        <a:t>+</a:t>
                      </a:r>
                    </a:p>
                  </a:txBody>
                  <a:tcPr marL="8912" marR="8912" marT="891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 Light" panose="020B0502040204020203" pitchFamily="34" charset="0"/>
                        </a:rPr>
                        <a:t>the experince at the hard rock hotel in chicago was fantastic,i will rate them a 6 out of 5. they have wonderful service and great staff and the view is just wonderful.</a:t>
                      </a:r>
                    </a:p>
                  </a:txBody>
                  <a:tcPr marL="8912" marR="8912" marT="8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 Light" panose="020B0502040204020203" pitchFamily="34" charset="0"/>
                        </a:rPr>
                        <a:t>I stay at this hotel 2 times a year on business and LOVE it! The staff are great, the rooms are spacious and clean, and the location is perfect for shopping and dining on Michigan Ave. </a:t>
                      </a:r>
                    </a:p>
                  </a:txBody>
                  <a:tcPr marL="8912" marR="8912" marT="8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968680"/>
                  </a:ext>
                </a:extLst>
              </a:tr>
              <a:tr h="19538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 Black" panose="020B0A02040204020203" pitchFamily="34" charset="0"/>
                        </a:rPr>
                        <a:t>-</a:t>
                      </a:r>
                    </a:p>
                  </a:txBody>
                  <a:tcPr marL="8912" marR="8912" marT="891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 Light" panose="020B0502040204020203" pitchFamily="34" charset="0"/>
                        </a:rPr>
                        <a:t>The Swissotel Chicago is a very mediocre hotel, the service is always poor, and the room service food always comes cold, unless it's supposed to be cold than it comes warm. I would rather stay at a super 8 than this place again.</a:t>
                      </a:r>
                    </a:p>
                  </a:txBody>
                  <a:tcPr marL="8912" marR="8912" marT="8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 Light" panose="020B0502040204020203" pitchFamily="34" charset="0"/>
                        </a:rPr>
                        <a:t>Uhhhhh, how do I know which direction to go in??? Stains on the carpet in the room. A big gauge in the wall, where maybe a thermostat once was??? The shower is decent. All in all, for the price they charge, NO THANKS!!! I'm just glad my company is footing the bill.</a:t>
                      </a:r>
                      <a:b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 Light" panose="020B0502040204020203" pitchFamily="34" charset="0"/>
                        </a:rPr>
                      </a:b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Segoe UI Light" panose="020B0502040204020203" pitchFamily="34" charset="0"/>
                      </a:endParaRPr>
                    </a:p>
                  </a:txBody>
                  <a:tcPr marL="8912" marR="8912" marT="8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3211452"/>
                  </a:ext>
                </a:extLst>
              </a:tr>
            </a:tbl>
          </a:graphicData>
        </a:graphic>
      </p:graphicFrame>
      <p:sp>
        <p:nvSpPr>
          <p:cNvPr id="13" name="Title 1">
            <a:extLst>
              <a:ext uri="{FF2B5EF4-FFF2-40B4-BE49-F238E27FC236}">
                <a16:creationId xmlns:a16="http://schemas.microsoft.com/office/drawing/2014/main" id="{D4E6D5B8-B873-43DC-94B7-AD594C0A0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Can you tell the difference?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AD025B7-DA0C-48CC-9DBE-E881FE2619BF}"/>
              </a:ext>
            </a:extLst>
          </p:cNvPr>
          <p:cNvSpPr txBox="1"/>
          <p:nvPr/>
        </p:nvSpPr>
        <p:spPr>
          <a:xfrm>
            <a:off x="6838950" y="5208248"/>
            <a:ext cx="3197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Examples shortened for space. </a:t>
            </a:r>
          </a:p>
        </p:txBody>
      </p:sp>
    </p:spTree>
    <p:extLst>
      <p:ext uri="{BB962C8B-B14F-4D97-AF65-F5344CB8AC3E}">
        <p14:creationId xmlns:p14="http://schemas.microsoft.com/office/powerpoint/2010/main" val="37069974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Hypothetical Client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801425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0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Client</a:t>
            </a:r>
            <a:r>
              <a:rPr lang="en-US" sz="2000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: </a:t>
            </a:r>
          </a:p>
          <a:p>
            <a:pPr marL="0" indent="0">
              <a:buNone/>
            </a:pP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A Hotel Booking site needs to know whether it can detect deceptive reviews within a reasonable level of accuracy and wants to know what to look for in a fake review. This would be the basis of a “first line of defense” against deceptive content. </a:t>
            </a:r>
          </a:p>
          <a:p>
            <a:pPr marL="0" indent="0">
              <a:buNone/>
            </a:pP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None/>
            </a:pPr>
            <a:r>
              <a:rPr lang="en-US" sz="20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Goal</a:t>
            </a: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: </a:t>
            </a:r>
          </a:p>
          <a:p>
            <a:pPr>
              <a:buFontTx/>
              <a:buChar char="-"/>
            </a:pP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Build a model to detect deceptive reviews</a:t>
            </a:r>
          </a:p>
          <a:p>
            <a:pPr>
              <a:buFontTx/>
              <a:buChar char="-"/>
            </a:pP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Identify the most important characteristics when detecting deceptive reviews</a:t>
            </a:r>
          </a:p>
          <a:p>
            <a:pPr marL="0" indent="0">
              <a:buNone/>
            </a:pP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None/>
            </a:pPr>
            <a:r>
              <a:rPr lang="en-US" sz="20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Solution</a:t>
            </a: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: </a:t>
            </a:r>
          </a:p>
          <a:p>
            <a:pPr marL="0" indent="0">
              <a:buNone/>
            </a:pP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Utilize techniques from natural language processing and machine learning to classify whether a hotel review is deceptive or truthful. </a:t>
            </a:r>
          </a:p>
          <a:p>
            <a:pPr marL="0" indent="0">
              <a:buNone/>
            </a:pP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4267BFD-974C-4CF5-B346-E4068FF270F0}"/>
              </a:ext>
            </a:extLst>
          </p:cNvPr>
          <p:cNvSpPr/>
          <p:nvPr/>
        </p:nvSpPr>
        <p:spPr>
          <a:xfrm>
            <a:off x="7931790" y="1690688"/>
            <a:ext cx="2726422" cy="24258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CD2E173-08AB-4940-84DB-7A58169F2F1B}"/>
              </a:ext>
            </a:extLst>
          </p:cNvPr>
          <p:cNvSpPr/>
          <p:nvPr/>
        </p:nvSpPr>
        <p:spPr>
          <a:xfrm>
            <a:off x="8196043" y="2779551"/>
            <a:ext cx="2197916" cy="8000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My experience was the best. This is the best hotel. I would only spend my money here!</a:t>
            </a:r>
          </a:p>
        </p:txBody>
      </p:sp>
      <p:sp>
        <p:nvSpPr>
          <p:cNvPr id="22" name="Star: 5 Points 21">
            <a:extLst>
              <a:ext uri="{FF2B5EF4-FFF2-40B4-BE49-F238E27FC236}">
                <a16:creationId xmlns:a16="http://schemas.microsoft.com/office/drawing/2014/main" id="{2085D583-782F-4711-AD08-8540E3CB9924}"/>
              </a:ext>
            </a:extLst>
          </p:cNvPr>
          <p:cNvSpPr/>
          <p:nvPr/>
        </p:nvSpPr>
        <p:spPr>
          <a:xfrm>
            <a:off x="8791662" y="2543648"/>
            <a:ext cx="151002" cy="151002"/>
          </a:xfrm>
          <a:prstGeom prst="star5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Star: 5 Points 22">
            <a:extLst>
              <a:ext uri="{FF2B5EF4-FFF2-40B4-BE49-F238E27FC236}">
                <a16:creationId xmlns:a16="http://schemas.microsoft.com/office/drawing/2014/main" id="{8E1EFBA7-7932-493F-9EE7-CAAFAA455354}"/>
              </a:ext>
            </a:extLst>
          </p:cNvPr>
          <p:cNvSpPr/>
          <p:nvPr/>
        </p:nvSpPr>
        <p:spPr>
          <a:xfrm>
            <a:off x="8985592" y="2543648"/>
            <a:ext cx="151002" cy="151002"/>
          </a:xfrm>
          <a:prstGeom prst="star5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Star: 5 Points 23">
            <a:extLst>
              <a:ext uri="{FF2B5EF4-FFF2-40B4-BE49-F238E27FC236}">
                <a16:creationId xmlns:a16="http://schemas.microsoft.com/office/drawing/2014/main" id="{9C5895FE-AE0C-4E5B-A350-284F5565DD09}"/>
              </a:ext>
            </a:extLst>
          </p:cNvPr>
          <p:cNvSpPr/>
          <p:nvPr/>
        </p:nvSpPr>
        <p:spPr>
          <a:xfrm>
            <a:off x="9179522" y="2543648"/>
            <a:ext cx="151002" cy="151002"/>
          </a:xfrm>
          <a:prstGeom prst="star5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Star: 5 Points 24">
            <a:extLst>
              <a:ext uri="{FF2B5EF4-FFF2-40B4-BE49-F238E27FC236}">
                <a16:creationId xmlns:a16="http://schemas.microsoft.com/office/drawing/2014/main" id="{A5205CBD-158A-44F8-8E7B-29DF3D2B3417}"/>
              </a:ext>
            </a:extLst>
          </p:cNvPr>
          <p:cNvSpPr/>
          <p:nvPr/>
        </p:nvSpPr>
        <p:spPr>
          <a:xfrm>
            <a:off x="9373452" y="2543648"/>
            <a:ext cx="151002" cy="151002"/>
          </a:xfrm>
          <a:prstGeom prst="star5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Star: 5 Points 25">
            <a:extLst>
              <a:ext uri="{FF2B5EF4-FFF2-40B4-BE49-F238E27FC236}">
                <a16:creationId xmlns:a16="http://schemas.microsoft.com/office/drawing/2014/main" id="{C435FA2F-74E3-4495-824F-2A74CDA64E25}"/>
              </a:ext>
            </a:extLst>
          </p:cNvPr>
          <p:cNvSpPr/>
          <p:nvPr/>
        </p:nvSpPr>
        <p:spPr>
          <a:xfrm>
            <a:off x="9567382" y="2543648"/>
            <a:ext cx="151002" cy="151002"/>
          </a:xfrm>
          <a:prstGeom prst="star5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6A6304E-0F56-436C-8C0E-A837CFE29D76}"/>
              </a:ext>
            </a:extLst>
          </p:cNvPr>
          <p:cNvSpPr/>
          <p:nvPr/>
        </p:nvSpPr>
        <p:spPr>
          <a:xfrm>
            <a:off x="8196043" y="3676401"/>
            <a:ext cx="983479" cy="26052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Submit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500E5B9-17D2-47B2-9338-BE2E1AA9B0BB}"/>
              </a:ext>
            </a:extLst>
          </p:cNvPr>
          <p:cNvSpPr/>
          <p:nvPr/>
        </p:nvSpPr>
        <p:spPr>
          <a:xfrm>
            <a:off x="8196043" y="1887677"/>
            <a:ext cx="2197916" cy="6066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How was your experience at hotel X?</a:t>
            </a:r>
          </a:p>
        </p:txBody>
      </p:sp>
      <p:sp>
        <p:nvSpPr>
          <p:cNvPr id="29" name="Speech Bubble: Rectangle 28">
            <a:extLst>
              <a:ext uri="{FF2B5EF4-FFF2-40B4-BE49-F238E27FC236}">
                <a16:creationId xmlns:a16="http://schemas.microsoft.com/office/drawing/2014/main" id="{C77AB7A0-50FE-4218-8CE7-4E964DE3753F}"/>
              </a:ext>
            </a:extLst>
          </p:cNvPr>
          <p:cNvSpPr/>
          <p:nvPr/>
        </p:nvSpPr>
        <p:spPr>
          <a:xfrm>
            <a:off x="8362578" y="4704280"/>
            <a:ext cx="1010874" cy="1002178"/>
          </a:xfrm>
          <a:prstGeom prst="wedgeRectCallout">
            <a:avLst>
              <a:gd name="adj1" fmla="val -79270"/>
              <a:gd name="adj2" fmla="val 522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OCR A Extended" panose="02010509020102010303" pitchFamily="50" charset="0"/>
              </a:rPr>
              <a:t>Warning! </a:t>
            </a:r>
            <a:br>
              <a:rPr lang="en-US" sz="1100" dirty="0">
                <a:solidFill>
                  <a:schemeClr val="tx1"/>
                </a:solidFill>
                <a:latin typeface="OCR A Extended" panose="02010509020102010303" pitchFamily="50" charset="0"/>
              </a:rPr>
            </a:br>
            <a:r>
              <a:rPr lang="en-US" sz="1100" dirty="0">
                <a:solidFill>
                  <a:schemeClr val="tx1"/>
                </a:solidFill>
                <a:latin typeface="OCR A Extended" panose="02010509020102010303" pitchFamily="50" charset="0"/>
              </a:rPr>
              <a:t>Spam!</a:t>
            </a:r>
          </a:p>
        </p:txBody>
      </p:sp>
      <p:pic>
        <p:nvPicPr>
          <p:cNvPr id="30" name="Picture 6" descr="Robot Face on Google Android 8.0">
            <a:extLst>
              <a:ext uri="{FF2B5EF4-FFF2-40B4-BE49-F238E27FC236}">
                <a16:creationId xmlns:a16="http://schemas.microsoft.com/office/drawing/2014/main" id="{A968D6ED-C475-4C06-9B47-887300570C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7301" y="5285960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10" descr="Thinking Face on Microsoft Windows 10 Fall Creators Update">
            <a:extLst>
              <a:ext uri="{FF2B5EF4-FFF2-40B4-BE49-F238E27FC236}">
                <a16:creationId xmlns:a16="http://schemas.microsoft.com/office/drawing/2014/main" id="{DCE9BA6A-001C-4ADC-BB7F-00EA2E8802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1440" y="5544626"/>
            <a:ext cx="878611" cy="878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2456D18-2C4C-4D9D-BD9D-443B5326C3A2}"/>
              </a:ext>
            </a:extLst>
          </p:cNvPr>
          <p:cNvCxnSpPr>
            <a:cxnSpLocks/>
          </p:cNvCxnSpPr>
          <p:nvPr/>
        </p:nvCxnSpPr>
        <p:spPr>
          <a:xfrm flipH="1">
            <a:off x="7633981" y="4401731"/>
            <a:ext cx="297809" cy="460543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446CED9-45EB-4123-9587-4BD5E43CFEFC}"/>
              </a:ext>
            </a:extLst>
          </p:cNvPr>
          <p:cNvCxnSpPr>
            <a:cxnSpLocks/>
          </p:cNvCxnSpPr>
          <p:nvPr/>
        </p:nvCxnSpPr>
        <p:spPr>
          <a:xfrm>
            <a:off x="9048040" y="6021353"/>
            <a:ext cx="564967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Speech Bubble: Rectangle 37">
            <a:extLst>
              <a:ext uri="{FF2B5EF4-FFF2-40B4-BE49-F238E27FC236}">
                <a16:creationId xmlns:a16="http://schemas.microsoft.com/office/drawing/2014/main" id="{0650118E-1F2E-4C3A-8A9E-B0A292B762DC}"/>
              </a:ext>
            </a:extLst>
          </p:cNvPr>
          <p:cNvSpPr/>
          <p:nvPr/>
        </p:nvSpPr>
        <p:spPr>
          <a:xfrm>
            <a:off x="9816034" y="4704280"/>
            <a:ext cx="1413678" cy="501089"/>
          </a:xfrm>
          <a:prstGeom prst="wedgeRectCallout">
            <a:avLst>
              <a:gd name="adj1" fmla="val -939"/>
              <a:gd name="adj2" fmla="val 85683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Quarantine or block?</a:t>
            </a:r>
          </a:p>
        </p:txBody>
      </p:sp>
    </p:spTree>
    <p:extLst>
      <p:ext uri="{BB962C8B-B14F-4D97-AF65-F5344CB8AC3E}">
        <p14:creationId xmlns:p14="http://schemas.microsoft.com/office/powerpoint/2010/main" val="42432065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Dataset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7889" y="1861876"/>
            <a:ext cx="4330614" cy="463731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078248" y="2205107"/>
            <a:ext cx="511300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1,600 records</a:t>
            </a:r>
          </a:p>
          <a:p>
            <a:pPr marL="914400" lvl="1" indent="-457200">
              <a:buFontTx/>
              <a:buChar char="-"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50%: Deceptive</a:t>
            </a:r>
          </a:p>
          <a:p>
            <a:pPr marL="457200" indent="-457200">
              <a:buFontTx/>
              <a:buChar char="-"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Deceptive content generated by paid reviewers through Amazon’s Mturk, a market place for work requiring human intelligence.</a:t>
            </a:r>
          </a:p>
          <a:p>
            <a:pPr marL="457200" indent="-457200">
              <a:buFontTx/>
              <a:buChar char="-"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Truthful reviews from TripAdvisor</a:t>
            </a:r>
          </a:p>
          <a:p>
            <a:pPr marL="457200" indent="-457200">
              <a:buFontTx/>
              <a:buChar char="-"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Data spans 20 Hotels in the Chicago Area</a:t>
            </a:r>
          </a:p>
        </p:txBody>
      </p:sp>
    </p:spTree>
    <p:extLst>
      <p:ext uri="{BB962C8B-B14F-4D97-AF65-F5344CB8AC3E}">
        <p14:creationId xmlns:p14="http://schemas.microsoft.com/office/powerpoint/2010/main" val="9799377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23B28-8B78-4349-973B-D2E39EAD9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Data Prep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954586-9417-4622-9007-1CCD6F699F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Create 3 Types of Variables: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Parts of Speech: </a:t>
            </a:r>
          </a:p>
          <a:p>
            <a:pPr lvl="2"/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Extract components of speech from each sentence. Prep for later steps.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Polarity and Hotel variables:</a:t>
            </a:r>
          </a:p>
          <a:p>
            <a:pPr lvl="2"/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Information that came with each review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Weight Meaningful Words and Group words into “Topics”</a:t>
            </a:r>
          </a:p>
          <a:p>
            <a:pPr lvl="2"/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Reduce all possible words using Principle Component Analysis </a:t>
            </a:r>
          </a:p>
        </p:txBody>
      </p:sp>
    </p:spTree>
    <p:extLst>
      <p:ext uri="{BB962C8B-B14F-4D97-AF65-F5344CB8AC3E}">
        <p14:creationId xmlns:p14="http://schemas.microsoft.com/office/powerpoint/2010/main" val="5264498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Parts of Speech Variables</a:t>
            </a: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957E5BC0-577B-46D2-B906-96A185FF0A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6112778"/>
              </p:ext>
            </p:extLst>
          </p:nvPr>
        </p:nvGraphicFramePr>
        <p:xfrm>
          <a:off x="1371288" y="2516142"/>
          <a:ext cx="9782485" cy="1511388"/>
        </p:xfrm>
        <a:graphic>
          <a:graphicData uri="http://schemas.openxmlformats.org/drawingml/2006/table">
            <a:tbl>
              <a:tblPr/>
              <a:tblGrid>
                <a:gridCol w="1956497">
                  <a:extLst>
                    <a:ext uri="{9D8B030D-6E8A-4147-A177-3AD203B41FA5}">
                      <a16:colId xmlns:a16="http://schemas.microsoft.com/office/drawing/2014/main" val="3163295017"/>
                    </a:ext>
                  </a:extLst>
                </a:gridCol>
                <a:gridCol w="1956497">
                  <a:extLst>
                    <a:ext uri="{9D8B030D-6E8A-4147-A177-3AD203B41FA5}">
                      <a16:colId xmlns:a16="http://schemas.microsoft.com/office/drawing/2014/main" val="744817506"/>
                    </a:ext>
                  </a:extLst>
                </a:gridCol>
                <a:gridCol w="1956497">
                  <a:extLst>
                    <a:ext uri="{9D8B030D-6E8A-4147-A177-3AD203B41FA5}">
                      <a16:colId xmlns:a16="http://schemas.microsoft.com/office/drawing/2014/main" val="2118205626"/>
                    </a:ext>
                  </a:extLst>
                </a:gridCol>
                <a:gridCol w="1956497">
                  <a:extLst>
                    <a:ext uri="{9D8B030D-6E8A-4147-A177-3AD203B41FA5}">
                      <a16:colId xmlns:a16="http://schemas.microsoft.com/office/drawing/2014/main" val="295489251"/>
                    </a:ext>
                  </a:extLst>
                </a:gridCol>
                <a:gridCol w="1956497">
                  <a:extLst>
                    <a:ext uri="{9D8B030D-6E8A-4147-A177-3AD203B41FA5}">
                      <a16:colId xmlns:a16="http://schemas.microsoft.com/office/drawing/2014/main" val="1137364441"/>
                    </a:ext>
                  </a:extLst>
                </a:gridCol>
              </a:tblGrid>
              <a:tr h="75569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 Black" panose="020B0A02040204020203" pitchFamily="34" charset="0"/>
                        </a:rPr>
                        <a:t>Original Sentence</a:t>
                      </a:r>
                    </a:p>
                  </a:txBody>
                  <a:tcPr marL="11450" marR="11450" marT="114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 Black" panose="020B0A02040204020203" pitchFamily="34" charset="0"/>
                        </a:rPr>
                        <a:t>"Tokenized" sentence</a:t>
                      </a:r>
                    </a:p>
                  </a:txBody>
                  <a:tcPr marL="11450" marR="11450" marT="114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 Black" panose="020B0A02040204020203" pitchFamily="34" charset="0"/>
                        </a:rPr>
                        <a:t>Remove “Stopwords”</a:t>
                      </a:r>
                    </a:p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 Black" panose="020B0A02040204020203" pitchFamily="34" charset="0"/>
                        </a:rPr>
                        <a:t>(words with little meaning)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Segoe UI Black" panose="020B0A02040204020203" pitchFamily="34" charset="0"/>
                      </a:endParaRPr>
                    </a:p>
                  </a:txBody>
                  <a:tcPr marL="11450" marR="11450" marT="114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 Black" panose="020B0A02040204020203" pitchFamily="34" charset="0"/>
                        </a:rPr>
                        <a:t>Lemmatize </a:t>
                      </a:r>
                    </a:p>
                    <a:p>
                      <a:pPr algn="ctr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 Black" panose="020B0A02040204020203" pitchFamily="34" charset="0"/>
                        </a:rPr>
                        <a:t>(Standardize Tense)</a:t>
                      </a:r>
                    </a:p>
                  </a:txBody>
                  <a:tcPr marL="11450" marR="11450" marT="114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 Black" panose="020B0A02040204020203" pitchFamily="34" charset="0"/>
                        </a:rPr>
                        <a:t>Tag "Parts of Speech"</a:t>
                      </a:r>
                    </a:p>
                  </a:txBody>
                  <a:tcPr marL="11450" marR="11450" marT="114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490035"/>
                  </a:ext>
                </a:extLst>
              </a:tr>
              <a:tr h="75569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 Light" panose="020B0502040204020203" pitchFamily="34" charset="0"/>
                        </a:rPr>
                        <a:t>We stayed for a one night getaway with the family…</a:t>
                      </a:r>
                    </a:p>
                  </a:txBody>
                  <a:tcPr marL="11450" marR="11450" marT="114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 Light" panose="020B0502040204020203" pitchFamily="34" charset="0"/>
                        </a:rPr>
                        <a:t>[We, stayed, for, a, one, night, getaway, with, the, family, …]</a:t>
                      </a:r>
                    </a:p>
                  </a:txBody>
                  <a:tcPr marL="11450" marR="11450" marT="114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 Light" panose="020B0502040204020203" pitchFamily="34" charset="0"/>
                        </a:rPr>
                        <a:t>[We, stayed, one, night, getaway, family, …]</a:t>
                      </a:r>
                    </a:p>
                  </a:txBody>
                  <a:tcPr marL="11450" marR="11450" marT="114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 Light" panose="020B0502040204020203" pitchFamily="34" charset="0"/>
                        </a:rPr>
                        <a:t>[We, stay, one, night, getaway, family, …]</a:t>
                      </a:r>
                    </a:p>
                  </a:txBody>
                  <a:tcPr marL="11450" marR="11450" marT="114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 Light" panose="020B0502040204020203" pitchFamily="34" charset="0"/>
                        </a:rPr>
                        <a:t>[PRON, VERB, ADP, NUM, NOUN, NOUN, NOUN, … ]</a:t>
                      </a:r>
                    </a:p>
                  </a:txBody>
                  <a:tcPr marL="11450" marR="11450" marT="114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7054781"/>
                  </a:ext>
                </a:extLst>
              </a:tr>
            </a:tbl>
          </a:graphicData>
        </a:graphic>
      </p:graphicFrame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90EDB8B6-CBF0-4530-9F64-F65E46B60E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5562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000" dirty="0">
                <a:latin typeface="Segoe UI Light" panose="020B0502040204020203" pitchFamily="34" charset="0"/>
                <a:cs typeface="Segoe UI Light" panose="020B0502040204020203" pitchFamily="34" charset="0"/>
              </a:rPr>
              <a:t>Approach and Example:</a:t>
            </a:r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B0185E3F-152C-4CB5-871C-37815C6475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4009076"/>
              </p:ext>
            </p:extLst>
          </p:nvPr>
        </p:nvGraphicFramePr>
        <p:xfrm>
          <a:off x="4970462" y="5171916"/>
          <a:ext cx="2251075" cy="1257300"/>
        </p:xfrm>
        <a:graphic>
          <a:graphicData uri="http://schemas.openxmlformats.org/drawingml/2006/table">
            <a:tbl>
              <a:tblPr/>
              <a:tblGrid>
                <a:gridCol w="758383">
                  <a:extLst>
                    <a:ext uri="{9D8B030D-6E8A-4147-A177-3AD203B41FA5}">
                      <a16:colId xmlns:a16="http://schemas.microsoft.com/office/drawing/2014/main" val="3101022097"/>
                    </a:ext>
                  </a:extLst>
                </a:gridCol>
                <a:gridCol w="1492692">
                  <a:extLst>
                    <a:ext uri="{9D8B030D-6E8A-4147-A177-3AD203B41FA5}">
                      <a16:colId xmlns:a16="http://schemas.microsoft.com/office/drawing/2014/main" val="1021521634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 Black" panose="020B0A02040204020203" pitchFamily="34" charset="0"/>
                        </a:rPr>
                        <a:t>Variables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 Black" panose="020B0A02040204020203" pitchFamily="34" charset="0"/>
                        </a:rPr>
                        <a:t>Description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05683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 Black" panose="020B0A02040204020203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 Light" panose="020B0502040204020203" pitchFamily="34" charset="0"/>
                        </a:rPr>
                        <a:t>Noun Count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632326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 Black" panose="020B0A02040204020203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 Light" panose="020B0502040204020203" pitchFamily="34" charset="0"/>
                        </a:rPr>
                        <a:t>Punctuation Count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743662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 Black" panose="020B0A02040204020203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 Light" panose="020B0502040204020203" pitchFamily="34" charset="0"/>
                        </a:rPr>
                        <a:t>Verb Count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462810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 Black" panose="020B0A02040204020203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 Light" panose="020B0502040204020203" pitchFamily="34" charset="0"/>
                        </a:rPr>
                        <a:t>Pronoun Count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766775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 Black" panose="020B0A02040204020203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 Light" panose="020B0502040204020203" pitchFamily="34" charset="0"/>
                        </a:rPr>
                        <a:t>Adjective Count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6616035"/>
                  </a:ext>
                </a:extLst>
              </a:tr>
            </a:tbl>
          </a:graphicData>
        </a:graphic>
      </p:graphicFrame>
      <p:sp>
        <p:nvSpPr>
          <p:cNvPr id="25" name="Rectangle 24">
            <a:extLst>
              <a:ext uri="{FF2B5EF4-FFF2-40B4-BE49-F238E27FC236}">
                <a16:creationId xmlns:a16="http://schemas.microsoft.com/office/drawing/2014/main" id="{04D47EF5-DFEE-44BF-AEAE-73E7E04A1A39}"/>
              </a:ext>
            </a:extLst>
          </p:cNvPr>
          <p:cNvSpPr/>
          <p:nvPr/>
        </p:nvSpPr>
        <p:spPr>
          <a:xfrm>
            <a:off x="5522926" y="4389399"/>
            <a:ext cx="1146148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Result</a:t>
            </a:r>
          </a:p>
        </p:txBody>
      </p:sp>
    </p:spTree>
    <p:extLst>
      <p:ext uri="{BB962C8B-B14F-4D97-AF65-F5344CB8AC3E}">
        <p14:creationId xmlns:p14="http://schemas.microsoft.com/office/powerpoint/2010/main" val="38278585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457</TotalTime>
  <Words>1249</Words>
  <Application>Microsoft Office PowerPoint</Application>
  <PresentationFormat>Widescreen</PresentationFormat>
  <Paragraphs>353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Arial</vt:lpstr>
      <vt:lpstr>Calibri</vt:lpstr>
      <vt:lpstr>Calibri Light</vt:lpstr>
      <vt:lpstr>Ebrima</vt:lpstr>
      <vt:lpstr>OCR A Extended</vt:lpstr>
      <vt:lpstr>Segoe UI Black</vt:lpstr>
      <vt:lpstr>Segoe UI Light</vt:lpstr>
      <vt:lpstr>Wingdings</vt:lpstr>
      <vt:lpstr>Office Theme</vt:lpstr>
      <vt:lpstr>Detecting Deceptive Hotel Reviews using: - Natural Language Processing - Topic Modeling - Machine Classification</vt:lpstr>
      <vt:lpstr>Roadmap</vt:lpstr>
      <vt:lpstr>Deceptive Content Erodes Trust</vt:lpstr>
      <vt:lpstr>Deceptive Content Erodes Trust</vt:lpstr>
      <vt:lpstr>Can you tell the difference?</vt:lpstr>
      <vt:lpstr>Hypothetical Client</vt:lpstr>
      <vt:lpstr>Dataset</vt:lpstr>
      <vt:lpstr>Data Prep</vt:lpstr>
      <vt:lpstr>Parts of Speech Variables</vt:lpstr>
      <vt:lpstr>Categorical Data</vt:lpstr>
      <vt:lpstr>Transforming our Words to Topics</vt:lpstr>
      <vt:lpstr>Baseline Classification</vt:lpstr>
      <vt:lpstr>Model + Feature Selection (1)</vt:lpstr>
      <vt:lpstr>Going beyond baseline</vt:lpstr>
      <vt:lpstr>Results (1)</vt:lpstr>
      <vt:lpstr>Results (2)</vt:lpstr>
      <vt:lpstr>Results (3)</vt:lpstr>
      <vt:lpstr>Takeaways</vt:lpstr>
      <vt:lpstr>Takeaways and 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Gian, Christopher</dc:creator>
  <cp:lastModifiedBy>Gian, Christopher</cp:lastModifiedBy>
  <cp:revision>55</cp:revision>
  <dcterms:created xsi:type="dcterms:W3CDTF">2017-08-22T21:21:14Z</dcterms:created>
  <dcterms:modified xsi:type="dcterms:W3CDTF">2018-02-09T18:58:17Z</dcterms:modified>
</cp:coreProperties>
</file>