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74" r:id="rId5"/>
    <p:sldId id="264" r:id="rId6"/>
    <p:sldId id="265" r:id="rId7"/>
    <p:sldId id="275" r:id="rId8"/>
    <p:sldId id="266" r:id="rId9"/>
    <p:sldId id="272" r:id="rId10"/>
    <p:sldId id="260" r:id="rId11"/>
    <p:sldId id="267" r:id="rId12"/>
    <p:sldId id="262" r:id="rId13"/>
    <p:sldId id="261" r:id="rId14"/>
    <p:sldId id="263"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328009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302771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92303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319495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1659334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127356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30878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64499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94771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74845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A286B8-7381-4FAB-B87D-163232FF37BF}" type="datetimeFigureOut">
              <a:rPr lang="en-US" smtClean="0"/>
              <a:t>9/20/2017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265029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286B8-7381-4FAB-B87D-163232FF37BF}" type="datetimeFigureOut">
              <a:rPr lang="en-US" smtClean="0"/>
              <a:t>9/20/2017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64147-1E72-4321-82FC-E5333AF4A7F2}" type="slidenum">
              <a:rPr lang="en-US" smtClean="0"/>
              <a:t>‹#›</a:t>
            </a:fld>
            <a:endParaRPr lang="en-US" dirty="0"/>
          </a:p>
        </p:txBody>
      </p:sp>
    </p:spTree>
    <p:extLst>
      <p:ext uri="{BB962C8B-B14F-4D97-AF65-F5344CB8AC3E}">
        <p14:creationId xmlns:p14="http://schemas.microsoft.com/office/powerpoint/2010/main" val="47016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2409825"/>
            <a:ext cx="10515600" cy="1325563"/>
          </a:xfrm>
        </p:spPr>
        <p:txBody>
          <a:bodyPr>
            <a:normAutofit fontScale="90000"/>
          </a:bodyPr>
          <a:lstStyle/>
          <a:p>
            <a:r>
              <a:rPr lang="en-US" sz="2800" dirty="0">
                <a:latin typeface="Segoe UI Black" panose="020B0A02040204020203" pitchFamily="34" charset="0"/>
                <a:ea typeface="Segoe UI Black" panose="020B0A02040204020203" pitchFamily="34" charset="0"/>
                <a:cs typeface="Segoe UI Black" panose="020B0A02040204020203" pitchFamily="34" charset="0"/>
              </a:rPr>
              <a:t>Capstone 2: </a:t>
            </a:r>
            <a:br>
              <a:rPr lang="en-US" dirty="0">
                <a:latin typeface="Segoe UI Black" panose="020B0A02040204020203" pitchFamily="34" charset="0"/>
                <a:ea typeface="Segoe UI Black" panose="020B0A02040204020203" pitchFamily="34" charset="0"/>
                <a:cs typeface="Segoe UI Black" panose="020B0A02040204020203" pitchFamily="34" charset="0"/>
              </a:rPr>
            </a:br>
            <a:r>
              <a:rPr lang="en-US" dirty="0">
                <a:latin typeface="Segoe UI Black" panose="020B0A02040204020203" pitchFamily="34" charset="0"/>
                <a:ea typeface="Segoe UI Black" panose="020B0A02040204020203" pitchFamily="34" charset="0"/>
                <a:cs typeface="Segoe UI Black" panose="020B0A02040204020203" pitchFamily="34" charset="0"/>
              </a:rPr>
              <a:t>Detecting Deceptive Hotel Reviews</a:t>
            </a:r>
            <a:br>
              <a:rPr lang="en-US" dirty="0">
                <a:latin typeface="Segoe UI Black" panose="020B0A02040204020203" pitchFamily="34" charset="0"/>
                <a:ea typeface="Segoe UI Black" panose="020B0A02040204020203" pitchFamily="34" charset="0"/>
                <a:cs typeface="Segoe UI Black" panose="020B0A02040204020203" pitchFamily="34" charset="0"/>
              </a:rPr>
            </a:br>
            <a:r>
              <a:rPr lang="en-US" sz="3100" dirty="0">
                <a:latin typeface="Segoe UI Light" panose="020B0502040204020203" pitchFamily="34" charset="0"/>
                <a:ea typeface="Segoe UI Black" panose="020B0A02040204020203" pitchFamily="34" charset="0"/>
                <a:cs typeface="Segoe UI Light" panose="020B0502040204020203" pitchFamily="34" charset="0"/>
              </a:rPr>
              <a:t>Through </a:t>
            </a:r>
            <a:r>
              <a:rPr lang="en-US" sz="2700" dirty="0">
                <a:latin typeface="Segoe UI Light" panose="020B0502040204020203" pitchFamily="34" charset="0"/>
                <a:ea typeface="Segoe UI Black" panose="020B0A02040204020203" pitchFamily="34" charset="0"/>
                <a:cs typeface="Segoe UI Light" panose="020B0502040204020203" pitchFamily="34" charset="0"/>
              </a:rPr>
              <a:t>Topic Modeling and Machine Learning</a:t>
            </a:r>
          </a:p>
        </p:txBody>
      </p:sp>
      <p:sp>
        <p:nvSpPr>
          <p:cNvPr id="3" name="Content Placeholder 2"/>
          <p:cNvSpPr>
            <a:spLocks noGrp="1"/>
          </p:cNvSpPr>
          <p:nvPr>
            <p:ph idx="1"/>
          </p:nvPr>
        </p:nvSpPr>
        <p:spPr>
          <a:xfrm>
            <a:off x="838200" y="4419599"/>
            <a:ext cx="10515600" cy="1757363"/>
          </a:xfrm>
        </p:spPr>
        <p:txBody>
          <a:bodyPr>
            <a:normAutofit/>
          </a:bodyPr>
          <a:lstStyle/>
          <a:p>
            <a:pPr marL="0" indent="0">
              <a:buNone/>
            </a:pPr>
            <a:r>
              <a:rPr lang="en-US" sz="2000" dirty="0">
                <a:latin typeface="Segoe UI Light" panose="020B0502040204020203" pitchFamily="34" charset="0"/>
                <a:cs typeface="Segoe UI Light" panose="020B0502040204020203" pitchFamily="34" charset="0"/>
              </a:rPr>
              <a:t>SpringBoard Data Science Career Program</a:t>
            </a:r>
          </a:p>
          <a:p>
            <a:pPr marL="0" indent="0">
              <a:buNone/>
            </a:pPr>
            <a:r>
              <a:rPr lang="en-US" sz="2000" dirty="0">
                <a:latin typeface="Segoe UI Light" panose="020B0502040204020203" pitchFamily="34" charset="0"/>
                <a:cs typeface="Segoe UI Light" panose="020B0502040204020203" pitchFamily="34" charset="0"/>
              </a:rPr>
              <a:t>Chris Gian</a:t>
            </a:r>
          </a:p>
          <a:p>
            <a:pPr marL="0" indent="0">
              <a:buNone/>
            </a:pPr>
            <a:r>
              <a:rPr lang="en-US" sz="2000" dirty="0">
                <a:latin typeface="Segoe UI Light" panose="020B0502040204020203" pitchFamily="34" charset="0"/>
                <a:cs typeface="Segoe UI Light" panose="020B0502040204020203" pitchFamily="34" charset="0"/>
              </a:rPr>
              <a:t>github.com/chrisgian</a:t>
            </a:r>
          </a:p>
          <a:p>
            <a:pPr marL="0" indent="0">
              <a:buNone/>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9851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Preparation: Tokenizing</a:t>
            </a:r>
          </a:p>
        </p:txBody>
      </p:sp>
      <p:sp>
        <p:nvSpPr>
          <p:cNvPr id="3" name="Content Placeholder 2"/>
          <p:cNvSpPr>
            <a:spLocks noGrp="1"/>
          </p:cNvSpPr>
          <p:nvPr>
            <p:ph idx="1"/>
          </p:nvPr>
        </p:nvSpPr>
        <p:spPr>
          <a:xfrm>
            <a:off x="688910" y="1610129"/>
            <a:ext cx="10515600" cy="1261524"/>
          </a:xfrm>
        </p:spPr>
        <p:txBody>
          <a:bodyPr>
            <a:normAutofit/>
          </a:bodyPr>
          <a:lstStyle/>
          <a:p>
            <a:pPr marL="0" indent="0" algn="ctr">
              <a:buNone/>
            </a:pPr>
            <a:r>
              <a:rPr lang="en-US" dirty="0">
                <a:latin typeface="Segoe UI Light" panose="020B0502040204020203" pitchFamily="34" charset="0"/>
                <a:cs typeface="Segoe UI Light" panose="020B0502040204020203" pitchFamily="34" charset="0"/>
              </a:rPr>
              <a:t>Sentence </a:t>
            </a:r>
            <a:r>
              <a:rPr lang="en-US" dirty="0">
                <a:latin typeface="Segoe UI Light" panose="020B0502040204020203" pitchFamily="34" charset="0"/>
                <a:cs typeface="Segoe UI Light" panose="020B0502040204020203" pitchFamily="34" charset="0"/>
                <a:sym typeface="Wingdings" panose="05000000000000000000" pitchFamily="2" charset="2"/>
              </a:rPr>
              <a:t> Tokens  Parts of Speech</a:t>
            </a:r>
          </a:p>
          <a:p>
            <a:pPr marL="0" indent="0" algn="ctr">
              <a:buNone/>
            </a:pPr>
            <a:endParaRPr lang="en-US" dirty="0">
              <a:latin typeface="Segoe UI Light" panose="020B0502040204020203" pitchFamily="34" charset="0"/>
              <a:cs typeface="Segoe UI Light" panose="020B0502040204020203" pitchFamily="34" charset="0"/>
              <a:sym typeface="Wingdings" panose="05000000000000000000" pitchFamily="2" charset="2"/>
            </a:endParaRPr>
          </a:p>
          <a:p>
            <a:pPr marL="0" indent="0" algn="ctr">
              <a:buNone/>
            </a:pPr>
            <a:endParaRPr lang="en-US" dirty="0">
              <a:latin typeface="Segoe UI Light" panose="020B0502040204020203" pitchFamily="34" charset="0"/>
              <a:cs typeface="Segoe UI Light" panose="020B0502040204020203" pitchFamily="34" charset="0"/>
              <a:sym typeface="Wingdings" panose="05000000000000000000" pitchFamily="2" charset="2"/>
            </a:endParaRPr>
          </a:p>
          <a:p>
            <a:pPr marL="0" indent="0" algn="ctr">
              <a:buNone/>
            </a:pPr>
            <a:endParaRPr lang="en-US" dirty="0">
              <a:latin typeface="Segoe UI Light" panose="020B0502040204020203" pitchFamily="34" charset="0"/>
              <a:cs typeface="Segoe UI Light" panose="020B0502040204020203" pitchFamily="34" charset="0"/>
              <a:sym typeface="Wingdings" panose="05000000000000000000" pitchFamily="2" charset="2"/>
            </a:endParaRPr>
          </a:p>
          <a:p>
            <a:pPr marL="0" indent="0" algn="ctr">
              <a:buNone/>
            </a:pP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stretch>
            <a:fillRect/>
          </a:stretch>
        </p:blipFill>
        <p:spPr>
          <a:xfrm>
            <a:off x="838200" y="2255230"/>
            <a:ext cx="10039739" cy="1099185"/>
          </a:xfrm>
          <a:prstGeom prst="rect">
            <a:avLst/>
          </a:prstGeom>
        </p:spPr>
      </p:pic>
      <p:sp>
        <p:nvSpPr>
          <p:cNvPr id="5" name="Content Placeholder 2"/>
          <p:cNvSpPr txBox="1">
            <a:spLocks/>
          </p:cNvSpPr>
          <p:nvPr/>
        </p:nvSpPr>
        <p:spPr>
          <a:xfrm>
            <a:off x="696686" y="3600660"/>
            <a:ext cx="10515600" cy="12615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Segoe UI Light" panose="020B0502040204020203" pitchFamily="34" charset="0"/>
                <a:cs typeface="Segoe UI Light" panose="020B0502040204020203" pitchFamily="34" charset="0"/>
              </a:rPr>
              <a:t>Parts of Speech </a:t>
            </a:r>
            <a:r>
              <a:rPr lang="en-US" dirty="0">
                <a:latin typeface="Segoe UI Light" panose="020B0502040204020203" pitchFamily="34" charset="0"/>
                <a:cs typeface="Segoe UI Light" panose="020B0502040204020203" pitchFamily="34" charset="0"/>
                <a:sym typeface="Wingdings" panose="05000000000000000000" pitchFamily="2" charset="2"/>
              </a:rPr>
              <a:t> </a:t>
            </a:r>
            <a:r>
              <a:rPr lang="en-US" u="sng" dirty="0">
                <a:latin typeface="Segoe UI Light" panose="020B0502040204020203" pitchFamily="34" charset="0"/>
                <a:cs typeface="Segoe UI Light" panose="020B0502040204020203" pitchFamily="34" charset="0"/>
                <a:sym typeface="Wingdings" panose="05000000000000000000" pitchFamily="2" charset="2"/>
              </a:rPr>
              <a:t>4 Parts of Speech Variables</a:t>
            </a:r>
            <a:endParaRPr lang="en-US" u="sng"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rotWithShape="1">
          <a:blip r:embed="rId3"/>
          <a:srcRect l="1479" t="1" r="13956" b="654"/>
          <a:stretch/>
        </p:blipFill>
        <p:spPr>
          <a:xfrm>
            <a:off x="3958906" y="4246982"/>
            <a:ext cx="4027414" cy="2280503"/>
          </a:xfrm>
          <a:prstGeom prst="rect">
            <a:avLst/>
          </a:prstGeom>
        </p:spPr>
      </p:pic>
      <p:sp>
        <p:nvSpPr>
          <p:cNvPr id="9" name="Rectangle 8"/>
          <p:cNvSpPr/>
          <p:nvPr/>
        </p:nvSpPr>
        <p:spPr>
          <a:xfrm>
            <a:off x="4628830" y="4246982"/>
            <a:ext cx="739775" cy="2370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785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Preparation: Categorical Data</a:t>
            </a:r>
          </a:p>
        </p:txBody>
      </p:sp>
      <p:sp>
        <p:nvSpPr>
          <p:cNvPr id="3" name="Content Placeholder 2"/>
          <p:cNvSpPr>
            <a:spLocks noGrp="1"/>
          </p:cNvSpPr>
          <p:nvPr>
            <p:ph idx="1"/>
          </p:nvPr>
        </p:nvSpPr>
        <p:spPr>
          <a:xfrm>
            <a:off x="-277845" y="1976926"/>
            <a:ext cx="10515600" cy="1261524"/>
          </a:xfrm>
        </p:spPr>
        <p:txBody>
          <a:bodyPr>
            <a:normAutofit/>
          </a:bodyPr>
          <a:lstStyle/>
          <a:p>
            <a:pPr marL="0" indent="0" algn="ctr">
              <a:buNone/>
            </a:pPr>
            <a:r>
              <a:rPr lang="en-US" dirty="0">
                <a:latin typeface="Segoe UI Light" panose="020B0502040204020203" pitchFamily="34" charset="0"/>
                <a:cs typeface="Segoe UI Light" panose="020B0502040204020203" pitchFamily="34" charset="0"/>
              </a:rPr>
              <a:t>Categorical Data </a:t>
            </a:r>
            <a:r>
              <a:rPr lang="en-US" dirty="0">
                <a:latin typeface="Segoe UI Light" panose="020B0502040204020203" pitchFamily="34" charset="0"/>
                <a:cs typeface="Segoe UI Light" panose="020B0502040204020203" pitchFamily="34" charset="0"/>
                <a:sym typeface="Wingdings" panose="05000000000000000000" pitchFamily="2" charset="2"/>
              </a:rPr>
              <a:t> Dummy Variables </a:t>
            </a:r>
            <a:r>
              <a:rPr lang="en-US" u="sng" dirty="0">
                <a:latin typeface="Segoe UI Light" panose="020B0502040204020203" pitchFamily="34" charset="0"/>
                <a:cs typeface="Segoe UI Light" panose="020B0502040204020203" pitchFamily="34" charset="0"/>
                <a:sym typeface="Wingdings" panose="05000000000000000000" pitchFamily="2" charset="2"/>
              </a:rPr>
              <a:t>(22 Variables)</a:t>
            </a:r>
            <a:endParaRPr lang="en-US" u="sng"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2"/>
          <a:srcRect l="570" t="1336" r="1242" b="2015"/>
          <a:stretch/>
        </p:blipFill>
        <p:spPr>
          <a:xfrm>
            <a:off x="1549256" y="2659991"/>
            <a:ext cx="2067070" cy="1430169"/>
          </a:xfrm>
          <a:prstGeom prst="rect">
            <a:avLst/>
          </a:prstGeom>
        </p:spPr>
      </p:pic>
      <p:pic>
        <p:nvPicPr>
          <p:cNvPr id="7" name="Picture 6"/>
          <p:cNvPicPr>
            <a:picLocks noChangeAspect="1"/>
          </p:cNvPicPr>
          <p:nvPr/>
        </p:nvPicPr>
        <p:blipFill rotWithShape="1">
          <a:blip r:embed="rId3"/>
          <a:srcRect l="30746"/>
          <a:stretch/>
        </p:blipFill>
        <p:spPr>
          <a:xfrm>
            <a:off x="4402171" y="2607688"/>
            <a:ext cx="5835584" cy="1366130"/>
          </a:xfrm>
          <a:prstGeom prst="rect">
            <a:avLst/>
          </a:prstGeom>
          <a:ln>
            <a:solidFill>
              <a:schemeClr val="tx1"/>
            </a:solidFill>
          </a:ln>
        </p:spPr>
      </p:pic>
    </p:spTree>
    <p:extLst>
      <p:ext uri="{BB962C8B-B14F-4D97-AF65-F5344CB8AC3E}">
        <p14:creationId xmlns:p14="http://schemas.microsoft.com/office/powerpoint/2010/main" val="179127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Topic Modeling</a:t>
            </a:r>
          </a:p>
        </p:txBody>
      </p:sp>
      <p:sp>
        <p:nvSpPr>
          <p:cNvPr id="4" name="Content Placeholder 3"/>
          <p:cNvSpPr>
            <a:spLocks noGrp="1"/>
          </p:cNvSpPr>
          <p:nvPr>
            <p:ph idx="1"/>
          </p:nvPr>
        </p:nvSpPr>
        <p:spPr>
          <a:xfrm>
            <a:off x="838200" y="1825625"/>
            <a:ext cx="10515600" cy="2486316"/>
          </a:xfrm>
        </p:spPr>
        <p:txBody>
          <a:bodyPr>
            <a:normAutofit/>
          </a:bodyPr>
          <a:lstStyle/>
          <a:p>
            <a:r>
              <a:rPr lang="en-US" dirty="0">
                <a:latin typeface="Segoe UI Light" panose="020B0502040204020203" pitchFamily="34" charset="0"/>
                <a:cs typeface="Segoe UI Light" panose="020B0502040204020203" pitchFamily="34" charset="0"/>
              </a:rPr>
              <a:t>Use Latent Semantic Indexing</a:t>
            </a:r>
          </a:p>
          <a:p>
            <a:pPr lvl="1"/>
            <a:r>
              <a:rPr lang="en-US" dirty="0">
                <a:latin typeface="Segoe UI Light" panose="020B0502040204020203" pitchFamily="34" charset="0"/>
                <a:cs typeface="Segoe UI Light" panose="020B0502040204020203" pitchFamily="34" charset="0"/>
              </a:rPr>
              <a:t>Data Reduction Technique based on “Singular Value Decomposition”</a:t>
            </a:r>
          </a:p>
          <a:p>
            <a:pPr lvl="1"/>
            <a:r>
              <a:rPr lang="en-US" dirty="0">
                <a:latin typeface="Segoe UI Light" panose="020B0502040204020203" pitchFamily="34" charset="0"/>
                <a:cs typeface="Segoe UI Light" panose="020B0502040204020203" pitchFamily="34" charset="0"/>
              </a:rPr>
              <a:t>Reduces Tokenized Table for each of 1600 review into </a:t>
            </a:r>
            <a:r>
              <a:rPr lang="en-US" u="sng" dirty="0">
                <a:latin typeface="Segoe UI Light" panose="020B0502040204020203" pitchFamily="34" charset="0"/>
                <a:cs typeface="Segoe UI Light" panose="020B0502040204020203" pitchFamily="34" charset="0"/>
              </a:rPr>
              <a:t>300 variables</a:t>
            </a:r>
          </a:p>
          <a:p>
            <a:pPr lvl="2"/>
            <a:r>
              <a:rPr lang="en-US" dirty="0">
                <a:latin typeface="Segoe UI Light" panose="020B0502040204020203" pitchFamily="34" charset="0"/>
                <a:cs typeface="Segoe UI Light" panose="020B0502040204020203" pitchFamily="34" charset="0"/>
              </a:rPr>
              <a:t>Think of each variable as a “topic” for example:</a:t>
            </a:r>
          </a:p>
          <a:p>
            <a:pPr lvl="3"/>
            <a:r>
              <a:rPr lang="en-US" dirty="0">
                <a:latin typeface="Segoe UI Light" panose="020B0502040204020203" pitchFamily="34" charset="0"/>
                <a:cs typeface="Segoe UI Light" panose="020B0502040204020203" pitchFamily="34" charset="0"/>
              </a:rPr>
              <a:t>“An amazing Family Vacation” Topic</a:t>
            </a:r>
          </a:p>
          <a:p>
            <a:pPr lvl="3"/>
            <a:r>
              <a:rPr lang="en-US" dirty="0">
                <a:latin typeface="Segoe UI Light" panose="020B0502040204020203" pitchFamily="34" charset="0"/>
                <a:cs typeface="Segoe UI Light" panose="020B0502040204020203" pitchFamily="34" charset="0"/>
              </a:rPr>
              <a:t>“Honey moon gone awry review” Topic</a:t>
            </a:r>
          </a:p>
        </p:txBody>
      </p:sp>
      <p:sp>
        <p:nvSpPr>
          <p:cNvPr id="6" name="Rectangle 5"/>
          <p:cNvSpPr/>
          <p:nvPr/>
        </p:nvSpPr>
        <p:spPr>
          <a:xfrm>
            <a:off x="1367405" y="4513277"/>
            <a:ext cx="2063692" cy="206369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Frequency</a:t>
            </a:r>
          </a:p>
        </p:txBody>
      </p:sp>
      <p:sp>
        <p:nvSpPr>
          <p:cNvPr id="7" name="Rectangle 6"/>
          <p:cNvSpPr/>
          <p:nvPr/>
        </p:nvSpPr>
        <p:spPr>
          <a:xfrm>
            <a:off x="1367405" y="4513277"/>
            <a:ext cx="2063692" cy="23489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Every Word</a:t>
            </a:r>
          </a:p>
        </p:txBody>
      </p:sp>
      <p:sp>
        <p:nvSpPr>
          <p:cNvPr id="8" name="Rectangle 7"/>
          <p:cNvSpPr/>
          <p:nvPr/>
        </p:nvSpPr>
        <p:spPr>
          <a:xfrm rot="16200000">
            <a:off x="507533" y="5373148"/>
            <a:ext cx="2063692" cy="3439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1600 Reviews</a:t>
            </a:r>
          </a:p>
        </p:txBody>
      </p:sp>
      <p:sp>
        <p:nvSpPr>
          <p:cNvPr id="9" name="Rectangle 8"/>
          <p:cNvSpPr/>
          <p:nvPr/>
        </p:nvSpPr>
        <p:spPr>
          <a:xfrm>
            <a:off x="8365221" y="4513277"/>
            <a:ext cx="2063692" cy="206369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Weight</a:t>
            </a:r>
          </a:p>
        </p:txBody>
      </p:sp>
      <p:sp>
        <p:nvSpPr>
          <p:cNvPr id="10" name="Rectangle 9"/>
          <p:cNvSpPr/>
          <p:nvPr/>
        </p:nvSpPr>
        <p:spPr>
          <a:xfrm>
            <a:off x="8365221" y="4513277"/>
            <a:ext cx="2063692" cy="23489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300 Topics</a:t>
            </a:r>
          </a:p>
        </p:txBody>
      </p:sp>
      <p:sp>
        <p:nvSpPr>
          <p:cNvPr id="11" name="Rectangle 10"/>
          <p:cNvSpPr/>
          <p:nvPr/>
        </p:nvSpPr>
        <p:spPr>
          <a:xfrm rot="16200000">
            <a:off x="7505349" y="5373148"/>
            <a:ext cx="2063692" cy="3439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1600 Reviews</a:t>
            </a:r>
          </a:p>
        </p:txBody>
      </p:sp>
      <p:sp>
        <p:nvSpPr>
          <p:cNvPr id="14" name="Arrow: Right 13"/>
          <p:cNvSpPr/>
          <p:nvPr/>
        </p:nvSpPr>
        <p:spPr>
          <a:xfrm>
            <a:off x="4414005" y="5010322"/>
            <a:ext cx="2634143" cy="10695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Black" panose="020B0A02040204020203" pitchFamily="34" charset="0"/>
                <a:ea typeface="Segoe UI Black" panose="020B0A02040204020203" pitchFamily="34" charset="0"/>
                <a:cs typeface="Segoe UI Black" panose="020B0A02040204020203" pitchFamily="34" charset="0"/>
              </a:rPr>
              <a:t>LSI w </a:t>
            </a:r>
          </a:p>
          <a:p>
            <a:pPr algn="ctr"/>
            <a:r>
              <a:rPr lang="en-US" dirty="0">
                <a:latin typeface="Segoe UI Black" panose="020B0A02040204020203" pitchFamily="34" charset="0"/>
                <a:ea typeface="Segoe UI Black" panose="020B0A02040204020203" pitchFamily="34" charset="0"/>
                <a:cs typeface="Segoe UI Black" panose="020B0A02040204020203" pitchFamily="34" charset="0"/>
              </a:rPr>
              <a:t>300 Topics</a:t>
            </a:r>
          </a:p>
        </p:txBody>
      </p:sp>
    </p:spTree>
    <p:extLst>
      <p:ext uri="{BB962C8B-B14F-4D97-AF65-F5344CB8AC3E}">
        <p14:creationId xmlns:p14="http://schemas.microsoft.com/office/powerpoint/2010/main" val="2278922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Classification</a:t>
            </a:r>
          </a:p>
        </p:txBody>
      </p:sp>
      <p:sp>
        <p:nvSpPr>
          <p:cNvPr id="3" name="Content Placeholder 2"/>
          <p:cNvSpPr>
            <a:spLocks noGrp="1"/>
          </p:cNvSpPr>
          <p:nvPr>
            <p:ph idx="1"/>
          </p:nvPr>
        </p:nvSpPr>
        <p:spPr/>
        <p:txBody>
          <a:bodyPr>
            <a:normAutofit fontScale="92500" lnSpcReduction="10000"/>
          </a:bodyPr>
          <a:lstStyle/>
          <a:p>
            <a:r>
              <a:rPr lang="en-US" dirty="0">
                <a:latin typeface="Segoe UI Light" panose="020B0502040204020203" pitchFamily="34" charset="0"/>
                <a:cs typeface="Segoe UI Light" panose="020B0502040204020203" pitchFamily="34" charset="0"/>
              </a:rPr>
              <a:t>6 Classification Models</a:t>
            </a:r>
          </a:p>
          <a:p>
            <a:pPr lvl="1"/>
            <a:r>
              <a:rPr lang="en-US" dirty="0">
                <a:latin typeface="Segoe UI Light" panose="020B0502040204020203" pitchFamily="34" charset="0"/>
                <a:cs typeface="Segoe UI Light" panose="020B0502040204020203" pitchFamily="34" charset="0"/>
              </a:rPr>
              <a:t>Logistic Regression</a:t>
            </a:r>
          </a:p>
          <a:p>
            <a:pPr lvl="1"/>
            <a:r>
              <a:rPr lang="en-US" dirty="0">
                <a:latin typeface="Segoe UI Light" panose="020B0502040204020203" pitchFamily="34" charset="0"/>
                <a:cs typeface="Segoe UI Light" panose="020B0502040204020203" pitchFamily="34" charset="0"/>
              </a:rPr>
              <a:t>Linear Discriminant Analysis</a:t>
            </a:r>
          </a:p>
          <a:p>
            <a:pPr lvl="1"/>
            <a:r>
              <a:rPr lang="en-US" dirty="0">
                <a:latin typeface="Segoe UI Light" panose="020B0502040204020203" pitchFamily="34" charset="0"/>
                <a:cs typeface="Segoe UI Light" panose="020B0502040204020203" pitchFamily="34" charset="0"/>
              </a:rPr>
              <a:t>K Nearest Neighbor Classification</a:t>
            </a:r>
          </a:p>
          <a:p>
            <a:pPr lvl="1"/>
            <a:r>
              <a:rPr lang="en-US" dirty="0">
                <a:latin typeface="Segoe UI Light" panose="020B0502040204020203" pitchFamily="34" charset="0"/>
                <a:cs typeface="Segoe UI Light" panose="020B0502040204020203" pitchFamily="34" charset="0"/>
              </a:rPr>
              <a:t>Decision Trees</a:t>
            </a:r>
          </a:p>
          <a:p>
            <a:pPr lvl="1"/>
            <a:r>
              <a:rPr lang="en-US" dirty="0">
                <a:latin typeface="Segoe UI Light" panose="020B0502040204020203" pitchFamily="34" charset="0"/>
                <a:cs typeface="Segoe UI Light" panose="020B0502040204020203" pitchFamily="34" charset="0"/>
              </a:rPr>
              <a:t>Naive Bayes</a:t>
            </a:r>
          </a:p>
          <a:p>
            <a:pPr lvl="1"/>
            <a:r>
              <a:rPr lang="en-US" dirty="0">
                <a:latin typeface="Segoe UI Light" panose="020B0502040204020203" pitchFamily="34" charset="0"/>
                <a:cs typeface="Segoe UI Light" panose="020B0502040204020203" pitchFamily="34" charset="0"/>
              </a:rPr>
              <a:t>Support Vector Classifier</a:t>
            </a:r>
          </a:p>
          <a:p>
            <a:pPr lvl="1"/>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Three sets of Features:</a:t>
            </a:r>
          </a:p>
          <a:p>
            <a:pPr lvl="1"/>
            <a:r>
              <a:rPr lang="en-US" dirty="0">
                <a:latin typeface="Segoe UI Light" panose="020B0502040204020203" pitchFamily="34" charset="0"/>
                <a:cs typeface="Segoe UI Light" panose="020B0502040204020203" pitchFamily="34" charset="0"/>
              </a:rPr>
              <a:t>X1 = Topics Only (300 Variables) </a:t>
            </a:r>
          </a:p>
          <a:p>
            <a:pPr lvl="1"/>
            <a:r>
              <a:rPr lang="en-US" dirty="0">
                <a:latin typeface="Segoe UI Light" panose="020B0502040204020203" pitchFamily="34" charset="0"/>
                <a:cs typeface="Segoe UI Light" panose="020B0502040204020203" pitchFamily="34" charset="0"/>
              </a:rPr>
              <a:t>X2 = Topics + Parts of Speech Metrics (300 + 4) </a:t>
            </a:r>
          </a:p>
          <a:p>
            <a:pPr lvl="1"/>
            <a:r>
              <a:rPr lang="en-US" dirty="0">
                <a:latin typeface="Segoe UI Light" panose="020B0502040204020203" pitchFamily="34" charset="0"/>
                <a:cs typeface="Segoe UI Light" panose="020B0502040204020203" pitchFamily="34" charset="0"/>
              </a:rPr>
              <a:t>X3 = Topics + Parts of Speech Metrics + Dummy Variables (300 + 4 + 22)</a:t>
            </a:r>
          </a:p>
          <a:p>
            <a:pPr lvl="1"/>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1105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Results (1)</a:t>
            </a:r>
          </a:p>
        </p:txBody>
      </p:sp>
      <p:sp>
        <p:nvSpPr>
          <p:cNvPr id="12" name="Rectangle 11"/>
          <p:cNvSpPr/>
          <p:nvPr/>
        </p:nvSpPr>
        <p:spPr>
          <a:xfrm>
            <a:off x="263313" y="1453301"/>
            <a:ext cx="3660711" cy="400110"/>
          </a:xfrm>
          <a:prstGeom prst="rect">
            <a:avLst/>
          </a:prstGeom>
        </p:spPr>
        <p:txBody>
          <a:bodyPr wrap="square">
            <a:spAutoFit/>
          </a:bodyPr>
          <a:lstStyle/>
          <a:p>
            <a:pPr lvl="1" algn="ctr"/>
            <a:r>
              <a:rPr lang="en-US" sz="2000" dirty="0">
                <a:latin typeface="Segoe UI Light" panose="020B0502040204020203" pitchFamily="34" charset="0"/>
                <a:cs typeface="Segoe UI Light" panose="020B0502040204020203" pitchFamily="34" charset="0"/>
              </a:rPr>
              <a:t>Topics Only</a:t>
            </a:r>
          </a:p>
        </p:txBody>
      </p:sp>
      <p:sp>
        <p:nvSpPr>
          <p:cNvPr id="13" name="Rectangle 12"/>
          <p:cNvSpPr/>
          <p:nvPr/>
        </p:nvSpPr>
        <p:spPr>
          <a:xfrm>
            <a:off x="4265644" y="1290023"/>
            <a:ext cx="3660711" cy="707886"/>
          </a:xfrm>
          <a:prstGeom prst="rect">
            <a:avLst/>
          </a:prstGeom>
        </p:spPr>
        <p:txBody>
          <a:bodyPr wrap="square">
            <a:spAutoFit/>
          </a:bodyPr>
          <a:lstStyle/>
          <a:p>
            <a:pPr algn="ctr"/>
            <a:r>
              <a:rPr lang="en-US" sz="2000" dirty="0">
                <a:latin typeface="Segoe UI Light" panose="020B0502040204020203" pitchFamily="34" charset="0"/>
                <a:cs typeface="Segoe UI Light" panose="020B0502040204020203" pitchFamily="34" charset="0"/>
              </a:rPr>
              <a:t>Previous + Parts of Speech Metrics</a:t>
            </a:r>
          </a:p>
        </p:txBody>
      </p:sp>
      <p:sp>
        <p:nvSpPr>
          <p:cNvPr id="14" name="Rectangle 13"/>
          <p:cNvSpPr/>
          <p:nvPr/>
        </p:nvSpPr>
        <p:spPr>
          <a:xfrm>
            <a:off x="8340009" y="1451250"/>
            <a:ext cx="3660711" cy="400110"/>
          </a:xfrm>
          <a:prstGeom prst="rect">
            <a:avLst/>
          </a:prstGeom>
        </p:spPr>
        <p:txBody>
          <a:bodyPr wrap="square">
            <a:spAutoFit/>
          </a:bodyPr>
          <a:lstStyle/>
          <a:p>
            <a:pPr algn="ctr"/>
            <a:r>
              <a:rPr lang="en-US" sz="2000" dirty="0">
                <a:latin typeface="Segoe UI Light" panose="020B0502040204020203" pitchFamily="34" charset="0"/>
                <a:cs typeface="Segoe UI Light" panose="020B0502040204020203" pitchFamily="34" charset="0"/>
              </a:rPr>
              <a:t>Previous + Dummy Variables</a:t>
            </a:r>
          </a:p>
        </p:txBody>
      </p:sp>
      <p:sp>
        <p:nvSpPr>
          <p:cNvPr id="16" name="Rectangle 15"/>
          <p:cNvSpPr/>
          <p:nvPr/>
        </p:nvSpPr>
        <p:spPr>
          <a:xfrm>
            <a:off x="1504324" y="5955630"/>
            <a:ext cx="2419701" cy="369332"/>
          </a:xfrm>
          <a:prstGeom prst="rect">
            <a:avLst/>
          </a:prstGeom>
        </p:spPr>
        <p:txBody>
          <a:bodyPr wrap="none">
            <a:spAutoFit/>
          </a:bodyPr>
          <a:lstStyle/>
          <a:p>
            <a:pPr algn="ctr"/>
            <a:r>
              <a:rPr lang="en-US" dirty="0">
                <a:latin typeface="Segoe UI Light" panose="020B0502040204020203" pitchFamily="34" charset="0"/>
                <a:cs typeface="Segoe UI Light" panose="020B0502040204020203" pitchFamily="34" charset="0"/>
              </a:rPr>
              <a:t>LDA performs the best.</a:t>
            </a:r>
          </a:p>
        </p:txBody>
      </p:sp>
      <p:pic>
        <p:nvPicPr>
          <p:cNvPr id="3" name="Picture 2">
            <a:extLst>
              <a:ext uri="{FF2B5EF4-FFF2-40B4-BE49-F238E27FC236}">
                <a16:creationId xmlns:a16="http://schemas.microsoft.com/office/drawing/2014/main" id="{A2A7E087-068A-4DD3-8659-1D4160FB4BD2}"/>
              </a:ext>
            </a:extLst>
          </p:cNvPr>
          <p:cNvPicPr>
            <a:picLocks noChangeAspect="1"/>
          </p:cNvPicPr>
          <p:nvPr/>
        </p:nvPicPr>
        <p:blipFill>
          <a:blip r:embed="rId2"/>
          <a:stretch>
            <a:fillRect/>
          </a:stretch>
        </p:blipFill>
        <p:spPr>
          <a:xfrm>
            <a:off x="953348" y="2154172"/>
            <a:ext cx="3464750" cy="3738939"/>
          </a:xfrm>
          <a:prstGeom prst="rect">
            <a:avLst/>
          </a:prstGeom>
        </p:spPr>
      </p:pic>
      <p:pic>
        <p:nvPicPr>
          <p:cNvPr id="7" name="Picture 6">
            <a:extLst>
              <a:ext uri="{FF2B5EF4-FFF2-40B4-BE49-F238E27FC236}">
                <a16:creationId xmlns:a16="http://schemas.microsoft.com/office/drawing/2014/main" id="{C8729CC7-5648-45B3-AEA3-5AD68FC8CCFB}"/>
              </a:ext>
            </a:extLst>
          </p:cNvPr>
          <p:cNvPicPr>
            <a:picLocks noChangeAspect="1"/>
          </p:cNvPicPr>
          <p:nvPr/>
        </p:nvPicPr>
        <p:blipFill>
          <a:blip r:embed="rId3"/>
          <a:stretch>
            <a:fillRect/>
          </a:stretch>
        </p:blipFill>
        <p:spPr>
          <a:xfrm>
            <a:off x="4539652" y="2154172"/>
            <a:ext cx="3489676" cy="3705704"/>
          </a:xfrm>
          <a:prstGeom prst="rect">
            <a:avLst/>
          </a:prstGeom>
        </p:spPr>
      </p:pic>
      <p:pic>
        <p:nvPicPr>
          <p:cNvPr id="9" name="Picture 8">
            <a:extLst>
              <a:ext uri="{FF2B5EF4-FFF2-40B4-BE49-F238E27FC236}">
                <a16:creationId xmlns:a16="http://schemas.microsoft.com/office/drawing/2014/main" id="{BBF78E02-66DE-4787-B72A-7245C6A287F8}"/>
              </a:ext>
            </a:extLst>
          </p:cNvPr>
          <p:cNvPicPr>
            <a:picLocks noChangeAspect="1"/>
          </p:cNvPicPr>
          <p:nvPr/>
        </p:nvPicPr>
        <p:blipFill>
          <a:blip r:embed="rId4"/>
          <a:stretch>
            <a:fillRect/>
          </a:stretch>
        </p:blipFill>
        <p:spPr>
          <a:xfrm>
            <a:off x="8488430" y="2228951"/>
            <a:ext cx="3431515" cy="3664160"/>
          </a:xfrm>
          <a:prstGeom prst="rect">
            <a:avLst/>
          </a:prstGeom>
        </p:spPr>
      </p:pic>
      <p:sp>
        <p:nvSpPr>
          <p:cNvPr id="11" name="Rectangle 10"/>
          <p:cNvSpPr/>
          <p:nvPr/>
        </p:nvSpPr>
        <p:spPr>
          <a:xfrm>
            <a:off x="929389" y="2325959"/>
            <a:ext cx="9976598" cy="16338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693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F4A0CF-323E-4790-ACFE-C5B53B004394}"/>
              </a:ext>
            </a:extLst>
          </p:cNvPr>
          <p:cNvPicPr>
            <a:picLocks noChangeAspect="1"/>
          </p:cNvPicPr>
          <p:nvPr/>
        </p:nvPicPr>
        <p:blipFill>
          <a:blip r:embed="rId2"/>
          <a:stretch>
            <a:fillRect/>
          </a:stretch>
        </p:blipFill>
        <p:spPr>
          <a:xfrm>
            <a:off x="624333" y="1825625"/>
            <a:ext cx="3464750" cy="3738939"/>
          </a:xfrm>
          <a:prstGeom prst="rect">
            <a:avLst/>
          </a:prstGeom>
        </p:spPr>
      </p:pic>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Results (2)</a:t>
            </a:r>
          </a:p>
        </p:txBody>
      </p:sp>
      <p:sp>
        <p:nvSpPr>
          <p:cNvPr id="3" name="Content Placeholder 2"/>
          <p:cNvSpPr>
            <a:spLocks noGrp="1"/>
          </p:cNvSpPr>
          <p:nvPr>
            <p:ph idx="1"/>
          </p:nvPr>
        </p:nvSpPr>
        <p:spPr>
          <a:xfrm>
            <a:off x="4572000" y="1825625"/>
            <a:ext cx="6781800" cy="4351338"/>
          </a:xfrm>
        </p:spPr>
        <p:txBody>
          <a:bodyPr/>
          <a:lstStyle/>
          <a:p>
            <a:r>
              <a:rPr lang="en-US" dirty="0">
                <a:latin typeface="Segoe UI Light" panose="020B0502040204020203" pitchFamily="34" charset="0"/>
                <a:cs typeface="Segoe UI Light" panose="020B0502040204020203" pitchFamily="34" charset="0"/>
              </a:rPr>
              <a:t>Results might be improved by using Random forest with tuned parameters given that without tuning, the model performed reasonably well</a:t>
            </a:r>
          </a:p>
        </p:txBody>
      </p:sp>
      <p:sp>
        <p:nvSpPr>
          <p:cNvPr id="19" name="Rectangle 18"/>
          <p:cNvSpPr/>
          <p:nvPr/>
        </p:nvSpPr>
        <p:spPr>
          <a:xfrm>
            <a:off x="1096949" y="5532088"/>
            <a:ext cx="1959062" cy="369332"/>
          </a:xfrm>
          <a:prstGeom prst="rect">
            <a:avLst/>
          </a:prstGeom>
        </p:spPr>
        <p:txBody>
          <a:bodyPr wrap="none">
            <a:spAutoFit/>
          </a:bodyPr>
          <a:lstStyle/>
          <a:p>
            <a:pPr algn="ctr"/>
            <a:r>
              <a:rPr lang="en-US" dirty="0">
                <a:latin typeface="Segoe UI Light" panose="020B0502040204020203" pitchFamily="34" charset="0"/>
                <a:cs typeface="Segoe UI Light" panose="020B0502040204020203" pitchFamily="34" charset="0"/>
              </a:rPr>
              <a:t>Topic Vectors Only</a:t>
            </a:r>
          </a:p>
        </p:txBody>
      </p:sp>
      <p:sp>
        <p:nvSpPr>
          <p:cNvPr id="20" name="Rectangle 19"/>
          <p:cNvSpPr/>
          <p:nvPr/>
        </p:nvSpPr>
        <p:spPr>
          <a:xfrm>
            <a:off x="613468" y="2006375"/>
            <a:ext cx="1741038" cy="130336"/>
          </a:xfrm>
          <a:prstGeom prst="rect">
            <a:avLst/>
          </a:prstGeom>
          <a:solidFill>
            <a:schemeClr val="accent6">
              <a:lumMod val="5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Segoe UI Light" panose="020B0502040204020203" pitchFamily="34" charset="0"/>
              <a:cs typeface="Segoe UI Light" panose="020B0502040204020203" pitchFamily="34" charset="0"/>
            </a:endParaRPr>
          </a:p>
        </p:txBody>
      </p:sp>
      <p:sp>
        <p:nvSpPr>
          <p:cNvPr id="12" name="Rectangle 11">
            <a:extLst>
              <a:ext uri="{FF2B5EF4-FFF2-40B4-BE49-F238E27FC236}">
                <a16:creationId xmlns:a16="http://schemas.microsoft.com/office/drawing/2014/main" id="{C06C2AE0-8E38-4D27-9027-E2394F36B658}"/>
              </a:ext>
            </a:extLst>
          </p:cNvPr>
          <p:cNvSpPr/>
          <p:nvPr/>
        </p:nvSpPr>
        <p:spPr>
          <a:xfrm>
            <a:off x="613468" y="2765264"/>
            <a:ext cx="1741038" cy="130336"/>
          </a:xfrm>
          <a:prstGeom prst="rect">
            <a:avLst/>
          </a:prstGeom>
          <a:solidFill>
            <a:schemeClr val="accent6">
              <a:lumMod val="5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7239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Future steps </a:t>
            </a:r>
          </a:p>
        </p:txBody>
      </p:sp>
      <p:sp>
        <p:nvSpPr>
          <p:cNvPr id="3" name="Content Placeholder 2"/>
          <p:cNvSpPr>
            <a:spLocks noGrp="1"/>
          </p:cNvSpPr>
          <p:nvPr>
            <p:ph idx="1"/>
          </p:nvPr>
        </p:nvSpPr>
        <p:spPr/>
        <p:txBody>
          <a:bodyPr>
            <a:normAutofit lnSpcReduction="10000"/>
          </a:bodyPr>
          <a:lstStyle/>
          <a:p>
            <a:r>
              <a:rPr lang="en-US" dirty="0">
                <a:latin typeface="Segoe UI Light" panose="020B0502040204020203" pitchFamily="34" charset="0"/>
                <a:cs typeface="Segoe UI Light" panose="020B0502040204020203" pitchFamily="34" charset="0"/>
              </a:rPr>
              <a:t>The results above suggest that the model performs fairly well under Latent Discriminant Analysis, yet here are some areas of improvement and/or further areas of research.</a:t>
            </a:r>
          </a:p>
          <a:p>
            <a:pPr lvl="1"/>
            <a:r>
              <a:rPr lang="en-US" dirty="0">
                <a:latin typeface="Segoe UI Light" panose="020B0502040204020203" pitchFamily="34" charset="0"/>
                <a:cs typeface="Segoe UI Light" panose="020B0502040204020203" pitchFamily="34" charset="0"/>
              </a:rPr>
              <a:t>Word misspellings in feature engineering. Train the models with a misspelling indicator, as this could be a feature that might be important.</a:t>
            </a:r>
          </a:p>
          <a:p>
            <a:pPr lvl="1"/>
            <a:r>
              <a:rPr lang="en-US" dirty="0">
                <a:latin typeface="Segoe UI Light" panose="020B0502040204020203" pitchFamily="34" charset="0"/>
                <a:cs typeface="Segoe UI Light" panose="020B0502040204020203" pitchFamily="34" charset="0"/>
              </a:rPr>
              <a:t>Look at this data across time -- there could be difference in detecting spam based on information around the time period -- for example, will adding month pick up information about holidays and the holiday vacation experience that could help detect fake reviews.</a:t>
            </a:r>
          </a:p>
          <a:p>
            <a:pPr lvl="1"/>
            <a:r>
              <a:rPr lang="en-US" dirty="0">
                <a:latin typeface="Segoe UI Light" panose="020B0502040204020203" pitchFamily="34" charset="0"/>
                <a:cs typeface="Segoe UI Light" panose="020B0502040204020203" pitchFamily="34" charset="0"/>
              </a:rPr>
              <a:t>Would having transaction data on each review show interesting results -- for example, the time of each post, and location of the IP address that sent the post.</a:t>
            </a:r>
          </a:p>
        </p:txBody>
      </p:sp>
    </p:spTree>
    <p:extLst>
      <p:ext uri="{BB962C8B-B14F-4D97-AF65-F5344CB8AC3E}">
        <p14:creationId xmlns:p14="http://schemas.microsoft.com/office/powerpoint/2010/main" val="67397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Roadmap</a:t>
            </a:r>
          </a:p>
        </p:txBody>
      </p:sp>
      <p:sp>
        <p:nvSpPr>
          <p:cNvPr id="3" name="Content Placeholder 2"/>
          <p:cNvSpPr>
            <a:spLocks noGrp="1"/>
          </p:cNvSpPr>
          <p:nvPr>
            <p:ph idx="1"/>
          </p:nvPr>
        </p:nvSpPr>
        <p:spPr/>
        <p:txBody>
          <a:bodyPr>
            <a:normAutofit/>
          </a:bodyPr>
          <a:lstStyle/>
          <a:p>
            <a:r>
              <a:rPr lang="en-US" dirty="0">
                <a:latin typeface="Segoe UI Light" panose="020B0502040204020203" pitchFamily="34" charset="0"/>
                <a:cs typeface="Segoe UI Light" panose="020B0502040204020203" pitchFamily="34" charset="0"/>
              </a:rPr>
              <a:t>Motivation </a:t>
            </a:r>
          </a:p>
          <a:p>
            <a:r>
              <a:rPr lang="en-US" dirty="0">
                <a:latin typeface="Segoe UI Light" panose="020B0502040204020203" pitchFamily="34" charset="0"/>
                <a:cs typeface="Segoe UI Light" panose="020B0502040204020203" pitchFamily="34" charset="0"/>
              </a:rPr>
              <a:t>Data</a:t>
            </a:r>
          </a:p>
          <a:p>
            <a:r>
              <a:rPr lang="en-US" dirty="0">
                <a:latin typeface="Segoe UI Light" panose="020B0502040204020203" pitchFamily="34" charset="0"/>
                <a:cs typeface="Segoe UI Light" panose="020B0502040204020203" pitchFamily="34" charset="0"/>
              </a:rPr>
              <a:t>Data Preparation</a:t>
            </a:r>
          </a:p>
          <a:p>
            <a:r>
              <a:rPr lang="en-US" dirty="0">
                <a:latin typeface="Segoe UI Light" panose="020B0502040204020203" pitchFamily="34" charset="0"/>
                <a:cs typeface="Segoe UI Light" panose="020B0502040204020203" pitchFamily="34" charset="0"/>
              </a:rPr>
              <a:t>Topic Modeling</a:t>
            </a:r>
          </a:p>
          <a:p>
            <a:r>
              <a:rPr lang="en-US" dirty="0">
                <a:latin typeface="Segoe UI Light" panose="020B0502040204020203" pitchFamily="34" charset="0"/>
                <a:cs typeface="Segoe UI Light" panose="020B0502040204020203" pitchFamily="34" charset="0"/>
              </a:rPr>
              <a:t>Classification and Tuning </a:t>
            </a:r>
          </a:p>
          <a:p>
            <a:r>
              <a:rPr lang="en-US" dirty="0">
                <a:latin typeface="Segoe UI Light" panose="020B0502040204020203" pitchFamily="34" charset="0"/>
                <a:cs typeface="Segoe UI Light" panose="020B0502040204020203" pitchFamily="34" charset="0"/>
              </a:rPr>
              <a:t>Results</a:t>
            </a:r>
          </a:p>
          <a:p>
            <a:r>
              <a:rPr lang="en-US" dirty="0">
                <a:latin typeface="Segoe UI Light" panose="020B0502040204020203" pitchFamily="34" charset="0"/>
                <a:cs typeface="Segoe UI Light" panose="020B0502040204020203" pitchFamily="34" charset="0"/>
              </a:rPr>
              <a:t>Future steps </a:t>
            </a:r>
          </a:p>
        </p:txBody>
      </p:sp>
    </p:spTree>
    <p:extLst>
      <p:ext uri="{BB962C8B-B14F-4D97-AF65-F5344CB8AC3E}">
        <p14:creationId xmlns:p14="http://schemas.microsoft.com/office/powerpoint/2010/main" val="31178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(1)</a:t>
            </a:r>
          </a:p>
        </p:txBody>
      </p:sp>
      <p:sp>
        <p:nvSpPr>
          <p:cNvPr id="3" name="Content Placeholder 2"/>
          <p:cNvSpPr>
            <a:spLocks noGrp="1"/>
          </p:cNvSpPr>
          <p:nvPr>
            <p:ph idx="1"/>
          </p:nvPr>
        </p:nvSpPr>
        <p:spPr/>
        <p:txBody>
          <a:bodyPr>
            <a:normAutofit/>
          </a:bodyPr>
          <a:lstStyle/>
          <a:p>
            <a:pPr marL="0" indent="0">
              <a:buNone/>
            </a:pPr>
            <a:r>
              <a:rPr lang="en-US" dirty="0">
                <a:latin typeface="Segoe UI Light" panose="020B0502040204020203" pitchFamily="34" charset="0"/>
                <a:cs typeface="Segoe UI Light" panose="020B0502040204020203" pitchFamily="34" charset="0"/>
              </a:rPr>
              <a:t>Deceptive text-based content plagues many industries and aspects of our information-rich lives.</a:t>
            </a:r>
          </a:p>
          <a:p>
            <a:pPr marL="514350" indent="-514350">
              <a:buFont typeface="+mj-lt"/>
              <a:buAutoNum type="arabicPeriod"/>
            </a:pPr>
            <a:r>
              <a:rPr lang="en-US" dirty="0">
                <a:latin typeface="Segoe UI Light" panose="020B0502040204020203" pitchFamily="34" charset="0"/>
                <a:cs typeface="Segoe UI Light" panose="020B0502040204020203" pitchFamily="34" charset="0"/>
              </a:rPr>
              <a:t>Yelp Fake reviews</a:t>
            </a:r>
          </a:p>
          <a:p>
            <a:pPr lvl="1"/>
            <a:r>
              <a:rPr lang="en-US" dirty="0">
                <a:latin typeface="Segoe UI Light" panose="020B0502040204020203" pitchFamily="34" charset="0"/>
                <a:cs typeface="Segoe UI Light" panose="020B0502040204020203" pitchFamily="34" charset="0"/>
              </a:rPr>
              <a:t> Increase a business’ popularity in rankings</a:t>
            </a:r>
          </a:p>
          <a:p>
            <a:pPr marL="514350" indent="-514350">
              <a:buFont typeface="+mj-lt"/>
              <a:buAutoNum type="arabicPeriod"/>
            </a:pPr>
            <a:r>
              <a:rPr lang="en-US" dirty="0">
                <a:latin typeface="Segoe UI Light" panose="020B0502040204020203" pitchFamily="34" charset="0"/>
                <a:cs typeface="Segoe UI Light" panose="020B0502040204020203" pitchFamily="34" charset="0"/>
              </a:rPr>
              <a:t>Spam</a:t>
            </a:r>
          </a:p>
          <a:p>
            <a:pPr lvl="1"/>
            <a:r>
              <a:rPr lang="en-US" dirty="0">
                <a:latin typeface="Segoe UI Light" panose="020B0502040204020203" pitchFamily="34" charset="0"/>
                <a:cs typeface="Segoe UI Light" panose="020B0502040204020203" pitchFamily="34" charset="0"/>
              </a:rPr>
              <a:t>Unwanted messages show up on cell phones, emails, and social media</a:t>
            </a:r>
          </a:p>
          <a:p>
            <a:pPr marL="514350" indent="-514350">
              <a:buFont typeface="+mj-lt"/>
              <a:buAutoNum type="arabicPeriod"/>
            </a:pPr>
            <a:r>
              <a:rPr lang="en-US" dirty="0">
                <a:latin typeface="Segoe UI Light" panose="020B0502040204020203" pitchFamily="34" charset="0"/>
                <a:cs typeface="Segoe UI Light" panose="020B0502040204020203" pitchFamily="34" charset="0"/>
              </a:rPr>
              <a:t>Fake news</a:t>
            </a:r>
          </a:p>
          <a:p>
            <a:pPr lvl="1"/>
            <a:r>
              <a:rPr lang="en-US" dirty="0">
                <a:latin typeface="Segoe UI Light" panose="020B0502040204020203" pitchFamily="34" charset="0"/>
                <a:cs typeface="Segoe UI Light" panose="020B0502040204020203" pitchFamily="34" charset="0"/>
              </a:rPr>
              <a:t>Biased </a:t>
            </a:r>
            <a:r>
              <a:rPr lang="en-US">
                <a:latin typeface="Segoe UI Light" panose="020B0502040204020203" pitchFamily="34" charset="0"/>
                <a:cs typeface="Segoe UI Light" panose="020B0502040204020203" pitchFamily="34" charset="0"/>
              </a:rPr>
              <a:t>and false </a:t>
            </a:r>
            <a:r>
              <a:rPr lang="en-US" dirty="0">
                <a:latin typeface="Segoe UI Light" panose="020B0502040204020203" pitchFamily="34" charset="0"/>
                <a:cs typeface="Segoe UI Light" panose="020B0502040204020203" pitchFamily="34" charset="0"/>
              </a:rPr>
              <a:t>content published under the guise of unbiased and legitimate news </a:t>
            </a:r>
          </a:p>
          <a:p>
            <a:pPr marL="0"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8139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(2)</a:t>
            </a:r>
          </a:p>
        </p:txBody>
      </p:sp>
      <p:pic>
        <p:nvPicPr>
          <p:cNvPr id="7" name="Picture 6"/>
          <p:cNvPicPr>
            <a:picLocks noChangeAspect="1"/>
          </p:cNvPicPr>
          <p:nvPr/>
        </p:nvPicPr>
        <p:blipFill>
          <a:blip r:embed="rId2"/>
          <a:stretch>
            <a:fillRect/>
          </a:stretch>
        </p:blipFill>
        <p:spPr>
          <a:xfrm>
            <a:off x="3081337" y="1882599"/>
            <a:ext cx="6029325" cy="4400550"/>
          </a:xfrm>
          <a:prstGeom prst="rect">
            <a:avLst/>
          </a:prstGeom>
        </p:spPr>
      </p:pic>
    </p:spTree>
    <p:extLst>
      <p:ext uri="{BB962C8B-B14F-4D97-AF65-F5344CB8AC3E}">
        <p14:creationId xmlns:p14="http://schemas.microsoft.com/office/powerpoint/2010/main" val="19058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(3) Approach</a:t>
            </a:r>
          </a:p>
        </p:txBody>
      </p:sp>
      <p:sp>
        <p:nvSpPr>
          <p:cNvPr id="3" name="Content Placeholder 2"/>
          <p:cNvSpPr>
            <a:spLocks noGrp="1"/>
          </p:cNvSpPr>
          <p:nvPr>
            <p:ph idx="1"/>
          </p:nvPr>
        </p:nvSpPr>
        <p:spPr/>
        <p:txBody>
          <a:bodyPr>
            <a:normAutofit/>
          </a:bodyPr>
          <a:lstStyle/>
          <a:p>
            <a:pPr marL="0" indent="0">
              <a:buNone/>
            </a:pPr>
            <a:r>
              <a:rPr lang="en-US" dirty="0">
                <a:latin typeface="Segoe UI Light" panose="020B0502040204020203" pitchFamily="34" charset="0"/>
                <a:cs typeface="Segoe UI Light" panose="020B0502040204020203" pitchFamily="34" charset="0"/>
              </a:rPr>
              <a:t>This capstone project focuses on using </a:t>
            </a:r>
            <a:r>
              <a:rPr lang="en-US" b="1" dirty="0">
                <a:latin typeface="Segoe UI Black" panose="020B0A02040204020203" pitchFamily="34" charset="0"/>
                <a:ea typeface="Segoe UI Black" panose="020B0A02040204020203" pitchFamily="34" charset="0"/>
                <a:cs typeface="Segoe UI Black" panose="020B0A02040204020203" pitchFamily="34" charset="0"/>
              </a:rPr>
              <a:t>Natural Language Processing </a:t>
            </a:r>
            <a:r>
              <a:rPr lang="en-US" dirty="0">
                <a:latin typeface="Segoe UI Light" panose="020B0502040204020203" pitchFamily="34" charset="0"/>
                <a:cs typeface="Segoe UI Light" panose="020B0502040204020203" pitchFamily="34" charset="0"/>
              </a:rPr>
              <a:t>and</a:t>
            </a:r>
            <a:r>
              <a:rPr lang="en-US" b="1" dirty="0">
                <a:latin typeface="Segoe UI Light" panose="020B0502040204020203" pitchFamily="34" charset="0"/>
                <a:cs typeface="Segoe UI Light" panose="020B0502040204020203" pitchFamily="34" charset="0"/>
              </a:rPr>
              <a:t> </a:t>
            </a:r>
            <a:r>
              <a:rPr lang="en-US" b="1" dirty="0">
                <a:latin typeface="Segoe UI Black" panose="020B0A02040204020203" pitchFamily="34" charset="0"/>
                <a:ea typeface="Segoe UI Black" panose="020B0A02040204020203" pitchFamily="34" charset="0"/>
                <a:cs typeface="Segoe UI Black" panose="020B0A02040204020203" pitchFamily="34" charset="0"/>
              </a:rPr>
              <a:t>Machine Learning</a:t>
            </a:r>
            <a:r>
              <a:rPr lang="en-US" dirty="0">
                <a:latin typeface="Segoe UI Black" panose="020B0A02040204020203" pitchFamily="34" charset="0"/>
                <a:ea typeface="Segoe UI Black" panose="020B0A02040204020203" pitchFamily="34" charset="0"/>
                <a:cs typeface="Segoe UI Black" panose="020B0A02040204020203" pitchFamily="34" charset="0"/>
              </a:rPr>
              <a:t> </a:t>
            </a:r>
            <a:r>
              <a:rPr lang="en-US" dirty="0">
                <a:latin typeface="Segoe UI Light" panose="020B0502040204020203" pitchFamily="34" charset="0"/>
                <a:cs typeface="Segoe UI Light" panose="020B0502040204020203" pitchFamily="34" charset="0"/>
              </a:rPr>
              <a:t>methods to identify deceptive content.</a:t>
            </a:r>
          </a:p>
        </p:txBody>
      </p:sp>
    </p:spTree>
    <p:extLst>
      <p:ext uri="{BB962C8B-B14F-4D97-AF65-F5344CB8AC3E}">
        <p14:creationId xmlns:p14="http://schemas.microsoft.com/office/powerpoint/2010/main" val="352585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(4) Hypothetical Client</a:t>
            </a:r>
          </a:p>
        </p:txBody>
      </p:sp>
      <p:sp>
        <p:nvSpPr>
          <p:cNvPr id="3" name="Content Placeholder 2"/>
          <p:cNvSpPr>
            <a:spLocks noGrp="1"/>
          </p:cNvSpPr>
          <p:nvPr>
            <p:ph idx="1"/>
          </p:nvPr>
        </p:nvSpPr>
        <p:spPr/>
        <p:txBody>
          <a:bodyPr>
            <a:normAutofit/>
          </a:bodyPr>
          <a:lstStyle/>
          <a:p>
            <a:pPr marL="0" indent="0">
              <a:buNone/>
            </a:pPr>
            <a:r>
              <a:rPr lang="en-US" dirty="0">
                <a:latin typeface="Segoe UI Light" panose="020B0502040204020203" pitchFamily="34" charset="0"/>
                <a:cs typeface="Segoe UI Light" panose="020B0502040204020203" pitchFamily="34" charset="0"/>
              </a:rPr>
              <a:t>A hotel booking aggregator is trying to improve the quality and reliability of its hotel booking information for its users.</a:t>
            </a:r>
          </a:p>
          <a:p>
            <a:r>
              <a:rPr lang="en-US" dirty="0">
                <a:latin typeface="Segoe UI Light" panose="020B0502040204020203" pitchFamily="34" charset="0"/>
                <a:cs typeface="Segoe UI Light" panose="020B0502040204020203" pitchFamily="34" charset="0"/>
              </a:rPr>
              <a:t>It has noticed complaints after users voiced concerns that some reviews may be fake.</a:t>
            </a:r>
          </a:p>
          <a:p>
            <a:r>
              <a:rPr lang="en-US" dirty="0">
                <a:latin typeface="Segoe UI Light" panose="020B0502040204020203" pitchFamily="34" charset="0"/>
                <a:cs typeface="Segoe UI Light" panose="020B0502040204020203" pitchFamily="34" charset="0"/>
              </a:rPr>
              <a:t>To alleviate this, the client seeks to build a predictive model to flag whether reviews are genuine or fake. </a:t>
            </a:r>
          </a:p>
          <a:p>
            <a:r>
              <a:rPr lang="en-US" dirty="0">
                <a:latin typeface="Segoe UI Light" panose="020B0502040204020203" pitchFamily="34" charset="0"/>
                <a:cs typeface="Segoe UI Light" panose="020B0502040204020203" pitchFamily="34" charset="0"/>
              </a:rPr>
              <a:t>By the end of this project, the client will be able to use this algorithm as part of their fake review deterrence strategy.</a:t>
            </a:r>
          </a:p>
          <a:p>
            <a:pPr marL="0" indent="0">
              <a:buNone/>
            </a:pPr>
            <a:endParaRPr lang="en-US" dirty="0">
              <a:latin typeface="Segoe UI Light" panose="020B0502040204020203" pitchFamily="34" charset="0"/>
              <a:cs typeface="Segoe UI Light" panose="020B0502040204020203" pitchFamily="34" charset="0"/>
            </a:endParaRPr>
          </a:p>
          <a:p>
            <a:pPr marL="0"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320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691A4642-FC63-45E3-8A7A-7F7C9B9EEA35}"/>
              </a:ext>
            </a:extLst>
          </p:cNvPr>
          <p:cNvGraphicFramePr>
            <a:graphicFrameLocks noGrp="1"/>
          </p:cNvGraphicFramePr>
          <p:nvPr>
            <p:extLst>
              <p:ext uri="{D42A27DB-BD31-4B8C-83A1-F6EECF244321}">
                <p14:modId xmlns:p14="http://schemas.microsoft.com/office/powerpoint/2010/main" val="2264737333"/>
              </p:ext>
            </p:extLst>
          </p:nvPr>
        </p:nvGraphicFramePr>
        <p:xfrm>
          <a:off x="737532" y="2165709"/>
          <a:ext cx="10515600" cy="2949716"/>
        </p:xfrm>
        <a:graphic>
          <a:graphicData uri="http://schemas.openxmlformats.org/drawingml/2006/table">
            <a:tbl>
              <a:tblPr/>
              <a:tblGrid>
                <a:gridCol w="1140675">
                  <a:extLst>
                    <a:ext uri="{9D8B030D-6E8A-4147-A177-3AD203B41FA5}">
                      <a16:colId xmlns:a16="http://schemas.microsoft.com/office/drawing/2014/main" val="2834686154"/>
                    </a:ext>
                  </a:extLst>
                </a:gridCol>
                <a:gridCol w="4800342">
                  <a:extLst>
                    <a:ext uri="{9D8B030D-6E8A-4147-A177-3AD203B41FA5}">
                      <a16:colId xmlns:a16="http://schemas.microsoft.com/office/drawing/2014/main" val="717536827"/>
                    </a:ext>
                  </a:extLst>
                </a:gridCol>
                <a:gridCol w="4574583">
                  <a:extLst>
                    <a:ext uri="{9D8B030D-6E8A-4147-A177-3AD203B41FA5}">
                      <a16:colId xmlns:a16="http://schemas.microsoft.com/office/drawing/2014/main" val="3055921651"/>
                    </a:ext>
                  </a:extLst>
                </a:gridCol>
              </a:tblGrid>
              <a:tr h="196054">
                <a:tc>
                  <a:txBody>
                    <a:bodyPr/>
                    <a:lstStyle/>
                    <a:p>
                      <a:pPr algn="l" fontAlgn="b"/>
                      <a:endParaRPr lang="en-US" sz="1000" b="0" i="0" u="none" strike="noStrike">
                        <a:solidFill>
                          <a:srgbClr val="000000"/>
                        </a:solidFill>
                        <a:effectLst/>
                        <a:latin typeface="Calibri" panose="020F0502020204030204" pitchFamily="34" charset="0"/>
                      </a:endParaRPr>
                    </a:p>
                  </a:txBody>
                  <a:tcPr marL="8912" marR="8912" marT="8912" marB="0" anchor="b">
                    <a:lnL>
                      <a:noFill/>
                    </a:lnL>
                    <a:lnR>
                      <a:noFill/>
                    </a:lnR>
                    <a:lnT>
                      <a:noFill/>
                    </a:lnT>
                    <a:lnB>
                      <a:noFill/>
                    </a:lnB>
                  </a:tcPr>
                </a:tc>
                <a:tc>
                  <a:txBody>
                    <a:bodyPr/>
                    <a:lstStyle/>
                    <a:p>
                      <a:pPr algn="ctr" fontAlgn="ctr"/>
                      <a:r>
                        <a:rPr lang="en-US" sz="1000" b="0" i="0" u="none" strike="noStrike" dirty="0">
                          <a:solidFill>
                            <a:srgbClr val="000000"/>
                          </a:solidFill>
                          <a:effectLst/>
                          <a:latin typeface="Segoe UI Black" panose="020B0A02040204020203" pitchFamily="34" charset="0"/>
                        </a:rPr>
                        <a:t>Paid Reviewer</a:t>
                      </a:r>
                    </a:p>
                  </a:txBody>
                  <a:tcPr marL="8912" marR="8912" marT="891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Segoe UI Black" panose="020B0A02040204020203" pitchFamily="34" charset="0"/>
                        </a:rPr>
                        <a:t>Real Reviewer</a:t>
                      </a:r>
                    </a:p>
                  </a:txBody>
                  <a:tcPr marL="8912" marR="8912" marT="8912"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0279174"/>
                  </a:ext>
                </a:extLst>
              </a:tr>
              <a:tr h="793126">
                <a:tc>
                  <a:txBody>
                    <a:bodyPr/>
                    <a:lstStyle/>
                    <a:p>
                      <a:pPr algn="ctr" fontAlgn="ctr"/>
                      <a:r>
                        <a:rPr lang="en-US" sz="1000" b="0" i="0" u="none" strike="noStrike">
                          <a:solidFill>
                            <a:srgbClr val="000000"/>
                          </a:solidFill>
                          <a:effectLst/>
                          <a:latin typeface="Segoe UI Black" panose="020B0A02040204020203" pitchFamily="34" charset="0"/>
                        </a:rPr>
                        <a:t>Positive</a:t>
                      </a:r>
                    </a:p>
                  </a:txBody>
                  <a:tcPr marL="8912" marR="8912" marT="8912"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Segoe UI Light" panose="020B0502040204020203" pitchFamily="34" charset="0"/>
                        </a:rPr>
                        <a:t>the experince at the hard rock hotel in chicago was fantastic,i will rate them a 6 out of 5. they have wonderful service and great staff and the view is just wonderful.</a:t>
                      </a:r>
                    </a:p>
                  </a:txBody>
                  <a:tcPr marL="8912" marR="8912" marT="8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Segoe UI Light" panose="020B0502040204020203" pitchFamily="34" charset="0"/>
                        </a:rPr>
                        <a:t>I recently stayed at the Hard Rock Hotel in Chicago, Il. From the start, the experience was bad. The room was filthy, there were no towels, and the front desk did nothing to rectify the situation. I will never stay there again. I could not have been more dissatisfied.</a:t>
                      </a:r>
                    </a:p>
                  </a:txBody>
                  <a:tcPr marL="8912" marR="8912" marT="8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68680"/>
                  </a:ext>
                </a:extLst>
              </a:tr>
              <a:tr h="1960536">
                <a:tc>
                  <a:txBody>
                    <a:bodyPr/>
                    <a:lstStyle/>
                    <a:p>
                      <a:pPr algn="ctr" fontAlgn="ctr"/>
                      <a:r>
                        <a:rPr lang="en-US" sz="1000" b="0" i="0" u="none" strike="noStrike">
                          <a:solidFill>
                            <a:srgbClr val="000000"/>
                          </a:solidFill>
                          <a:effectLst/>
                          <a:latin typeface="Segoe UI Black" panose="020B0A02040204020203" pitchFamily="34" charset="0"/>
                        </a:rPr>
                        <a:t>Negative</a:t>
                      </a:r>
                    </a:p>
                  </a:txBody>
                  <a:tcPr marL="8912" marR="8912" marT="8912"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Segoe UI Light" panose="020B0502040204020203" pitchFamily="34" charset="0"/>
                        </a:rPr>
                        <a:t>The Swissotel Chicago is a very mediocre hotel, the service is always poor, and the room service food always comes cold, unless it's supposed to be cold than it comes warm. I would rather stay at a super 8 than this place again.</a:t>
                      </a:r>
                    </a:p>
                  </a:txBody>
                  <a:tcPr marL="8912" marR="8912" marT="8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Segoe UI Light" panose="020B0502040204020203" pitchFamily="34" charset="0"/>
                        </a:rPr>
                        <a:t>I travel often for business and this hotel ranks very low on my list. The room had such a strong odor of smoke, it gave me a headache (and I used to be a smoker)! The room service was mediocre and extremely expensive. The hotel is disturbingly huge. Very difficult to navigate your way around it. I waited on hold for twenty minutes to ask a concierge where a pharmacy was located. She curtly gave me cross-street names and hung up. </a:t>
                      </a:r>
                      <a:r>
                        <a:rPr lang="en-US" sz="1000" b="0" i="0" u="none" strike="noStrike" dirty="0" err="1">
                          <a:solidFill>
                            <a:srgbClr val="000000"/>
                          </a:solidFill>
                          <a:effectLst/>
                          <a:latin typeface="Segoe UI Light" panose="020B0502040204020203" pitchFamily="34" charset="0"/>
                        </a:rPr>
                        <a:t>Uhhhhh</a:t>
                      </a:r>
                      <a:r>
                        <a:rPr lang="en-US" sz="1000" b="0" i="0" u="none" strike="noStrike" dirty="0">
                          <a:solidFill>
                            <a:srgbClr val="000000"/>
                          </a:solidFill>
                          <a:effectLst/>
                          <a:latin typeface="Segoe UI Light" panose="020B0502040204020203" pitchFamily="34" charset="0"/>
                        </a:rPr>
                        <a:t>, how do I know which direction to go in??? Stains on the carpet in the room. A big gauge in the wall, where maybe a thermostat once was??? The shower is decent. All in all, for the price they charge, NO THANKS!!! I'm just glad my company is footing the bill.</a:t>
                      </a:r>
                      <a:br>
                        <a:rPr lang="en-US" sz="1000" b="0" i="0" u="none" strike="noStrike" dirty="0">
                          <a:solidFill>
                            <a:srgbClr val="000000"/>
                          </a:solidFill>
                          <a:effectLst/>
                          <a:latin typeface="Segoe UI Light" panose="020B0502040204020203" pitchFamily="34" charset="0"/>
                        </a:rPr>
                      </a:br>
                      <a:endParaRPr lang="en-US" sz="1000" b="0" i="0" u="none" strike="noStrike" dirty="0">
                        <a:solidFill>
                          <a:srgbClr val="000000"/>
                        </a:solidFill>
                        <a:effectLst/>
                        <a:latin typeface="Segoe UI Light" panose="020B0502040204020203" pitchFamily="34" charset="0"/>
                      </a:endParaRPr>
                    </a:p>
                  </a:txBody>
                  <a:tcPr marL="8912" marR="8912" marT="8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3211452"/>
                  </a:ext>
                </a:extLst>
              </a:tr>
            </a:tbl>
          </a:graphicData>
        </a:graphic>
      </p:graphicFrame>
      <p:sp>
        <p:nvSpPr>
          <p:cNvPr id="13" name="Title 1">
            <a:extLst>
              <a:ext uri="{FF2B5EF4-FFF2-40B4-BE49-F238E27FC236}">
                <a16:creationId xmlns:a16="http://schemas.microsoft.com/office/drawing/2014/main" id="{D4E6D5B8-B873-43DC-94B7-AD594C0A0860}"/>
              </a:ext>
            </a:extLst>
          </p:cNvPr>
          <p:cNvSpPr>
            <a:spLocks noGrp="1"/>
          </p:cNvSpPr>
          <p:nvPr>
            <p:ph type="title"/>
          </p:nvPr>
        </p:nvSpPr>
        <p:spPr>
          <a:xfrm>
            <a:off x="838200" y="365125"/>
            <a:ext cx="10515600" cy="1325563"/>
          </a:xfrm>
        </p:spPr>
        <p:txBody>
          <a:bodyPr>
            <a:normAutofit/>
          </a:bodyPr>
          <a:lstStyle/>
          <a:p>
            <a:r>
              <a:rPr lang="en-US" sz="4000" dirty="0">
                <a:latin typeface="Segoe UI Black" panose="020B0A02040204020203" pitchFamily="34" charset="0"/>
                <a:ea typeface="Segoe UI Black" panose="020B0A02040204020203" pitchFamily="34" charset="0"/>
                <a:cs typeface="Segoe UI Black" panose="020B0A02040204020203" pitchFamily="34" charset="0"/>
              </a:rPr>
              <a:t>Data (1) Can you tell the difference?</a:t>
            </a:r>
          </a:p>
        </p:txBody>
      </p:sp>
    </p:spTree>
    <p:extLst>
      <p:ext uri="{BB962C8B-B14F-4D97-AF65-F5344CB8AC3E}">
        <p14:creationId xmlns:p14="http://schemas.microsoft.com/office/powerpoint/2010/main" val="370699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(2) Descriptives</a:t>
            </a:r>
          </a:p>
        </p:txBody>
      </p:sp>
      <p:pic>
        <p:nvPicPr>
          <p:cNvPr id="6" name="Picture 5"/>
          <p:cNvPicPr>
            <a:picLocks noChangeAspect="1"/>
          </p:cNvPicPr>
          <p:nvPr/>
        </p:nvPicPr>
        <p:blipFill>
          <a:blip r:embed="rId2"/>
          <a:stretch>
            <a:fillRect/>
          </a:stretch>
        </p:blipFill>
        <p:spPr>
          <a:xfrm>
            <a:off x="6827939" y="1833301"/>
            <a:ext cx="4330614" cy="4637314"/>
          </a:xfrm>
          <a:prstGeom prst="rect">
            <a:avLst/>
          </a:prstGeom>
        </p:spPr>
      </p:pic>
      <p:sp>
        <p:nvSpPr>
          <p:cNvPr id="7" name="Rectangle 6"/>
          <p:cNvSpPr/>
          <p:nvPr/>
        </p:nvSpPr>
        <p:spPr>
          <a:xfrm>
            <a:off x="6612273" y="1350755"/>
            <a:ext cx="4761945" cy="338554"/>
          </a:xfrm>
          <a:prstGeom prst="rect">
            <a:avLst/>
          </a:prstGeom>
        </p:spPr>
        <p:txBody>
          <a:bodyPr wrap="none">
            <a:spAutoFit/>
          </a:bodyPr>
          <a:lstStyle/>
          <a:p>
            <a:r>
              <a:rPr lang="en-US" sz="1600" dirty="0">
                <a:latin typeface="Segoe UI Light" panose="020B0502040204020203" pitchFamily="34" charset="0"/>
                <a:cs typeface="Segoe UI Light" panose="020B0502040204020203" pitchFamily="34" charset="0"/>
              </a:rPr>
              <a:t>Count of records by Deceptive, Sentiment, and Hotel </a:t>
            </a:r>
            <a:endParaRPr lang="en-US" sz="1600" dirty="0"/>
          </a:p>
        </p:txBody>
      </p:sp>
      <p:pic>
        <p:nvPicPr>
          <p:cNvPr id="8" name="Picture 7"/>
          <p:cNvPicPr>
            <a:picLocks noChangeAspect="1"/>
          </p:cNvPicPr>
          <p:nvPr/>
        </p:nvPicPr>
        <p:blipFill>
          <a:blip r:embed="rId3"/>
          <a:stretch>
            <a:fillRect/>
          </a:stretch>
        </p:blipFill>
        <p:spPr>
          <a:xfrm>
            <a:off x="998999" y="4843978"/>
            <a:ext cx="5077260" cy="1626637"/>
          </a:xfrm>
          <a:prstGeom prst="rect">
            <a:avLst/>
          </a:prstGeom>
        </p:spPr>
      </p:pic>
      <p:sp>
        <p:nvSpPr>
          <p:cNvPr id="9" name="Rectangle 8"/>
          <p:cNvSpPr/>
          <p:nvPr/>
        </p:nvSpPr>
        <p:spPr>
          <a:xfrm>
            <a:off x="1482276" y="4461398"/>
            <a:ext cx="4310860" cy="369332"/>
          </a:xfrm>
          <a:prstGeom prst="rect">
            <a:avLst/>
          </a:prstGeom>
        </p:spPr>
        <p:txBody>
          <a:bodyPr wrap="none">
            <a:spAutoFit/>
          </a:bodyPr>
          <a:lstStyle/>
          <a:p>
            <a:r>
              <a:rPr lang="en-US" dirty="0">
                <a:latin typeface="Segoe UI Light" panose="020B0502040204020203" pitchFamily="34" charset="0"/>
                <a:cs typeface="Segoe UI Light" panose="020B0502040204020203" pitchFamily="34" charset="0"/>
              </a:rPr>
              <a:t>Positive and Negative Sentiment by Source</a:t>
            </a:r>
            <a:endParaRPr lang="en-US" dirty="0"/>
          </a:p>
        </p:txBody>
      </p:sp>
      <p:pic>
        <p:nvPicPr>
          <p:cNvPr id="10" name="Picture 9"/>
          <p:cNvPicPr>
            <a:picLocks noChangeAspect="1"/>
          </p:cNvPicPr>
          <p:nvPr/>
        </p:nvPicPr>
        <p:blipFill>
          <a:blip r:embed="rId4"/>
          <a:stretch>
            <a:fillRect/>
          </a:stretch>
        </p:blipFill>
        <p:spPr>
          <a:xfrm>
            <a:off x="998999" y="1833301"/>
            <a:ext cx="4924850" cy="2287858"/>
          </a:xfrm>
          <a:prstGeom prst="rect">
            <a:avLst/>
          </a:prstGeom>
        </p:spPr>
      </p:pic>
      <p:sp>
        <p:nvSpPr>
          <p:cNvPr id="11" name="Rectangle 10"/>
          <p:cNvSpPr/>
          <p:nvPr/>
        </p:nvSpPr>
        <p:spPr>
          <a:xfrm>
            <a:off x="2175222" y="1392663"/>
            <a:ext cx="2924968" cy="369332"/>
          </a:xfrm>
          <a:prstGeom prst="rect">
            <a:avLst/>
          </a:prstGeom>
        </p:spPr>
        <p:txBody>
          <a:bodyPr wrap="none">
            <a:spAutoFit/>
          </a:bodyPr>
          <a:lstStyle/>
          <a:p>
            <a:r>
              <a:rPr lang="en-US" dirty="0">
                <a:latin typeface="Segoe UI Light" panose="020B0502040204020203" pitchFamily="34" charset="0"/>
                <a:cs typeface="Segoe UI Light" panose="020B0502040204020203" pitchFamily="34" charset="0"/>
              </a:rPr>
              <a:t>Top 5 and Bottom 5 Records</a:t>
            </a:r>
            <a:endParaRPr lang="en-US" dirty="0"/>
          </a:p>
        </p:txBody>
      </p:sp>
    </p:spTree>
    <p:extLst>
      <p:ext uri="{BB962C8B-B14F-4D97-AF65-F5344CB8AC3E}">
        <p14:creationId xmlns:p14="http://schemas.microsoft.com/office/powerpoint/2010/main" val="97993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(3) Data Exploration</a:t>
            </a:r>
          </a:p>
        </p:txBody>
      </p:sp>
      <p:sp>
        <p:nvSpPr>
          <p:cNvPr id="14" name="Rectangle 13"/>
          <p:cNvSpPr/>
          <p:nvPr/>
        </p:nvSpPr>
        <p:spPr>
          <a:xfrm>
            <a:off x="1465373" y="1605320"/>
            <a:ext cx="4630627" cy="400110"/>
          </a:xfrm>
          <a:prstGeom prst="rect">
            <a:avLst/>
          </a:prstGeom>
        </p:spPr>
        <p:txBody>
          <a:bodyPr wrap="none">
            <a:spAutoFit/>
          </a:bodyPr>
          <a:lstStyle/>
          <a:p>
            <a:r>
              <a:rPr lang="en-US" sz="2000" dirty="0">
                <a:latin typeface="Segoe UI Light" panose="020B0502040204020203" pitchFamily="34" charset="0"/>
                <a:cs typeface="Segoe UI Light" panose="020B0502040204020203" pitchFamily="34" charset="0"/>
              </a:rPr>
              <a:t>Mean Length of Words Across Categories</a:t>
            </a:r>
            <a:endParaRPr lang="en-US" sz="2000" dirty="0"/>
          </a:p>
        </p:txBody>
      </p:sp>
      <p:pic>
        <p:nvPicPr>
          <p:cNvPr id="15" name="Picture 14"/>
          <p:cNvPicPr>
            <a:picLocks noChangeAspect="1"/>
          </p:cNvPicPr>
          <p:nvPr/>
        </p:nvPicPr>
        <p:blipFill>
          <a:blip r:embed="rId2"/>
          <a:stretch>
            <a:fillRect/>
          </a:stretch>
        </p:blipFill>
        <p:spPr>
          <a:xfrm>
            <a:off x="400517" y="2029242"/>
            <a:ext cx="6629017" cy="4514980"/>
          </a:xfrm>
          <a:prstGeom prst="rect">
            <a:avLst/>
          </a:prstGeom>
        </p:spPr>
      </p:pic>
      <p:sp>
        <p:nvSpPr>
          <p:cNvPr id="4" name="Rectangle 3"/>
          <p:cNvSpPr/>
          <p:nvPr/>
        </p:nvSpPr>
        <p:spPr>
          <a:xfrm>
            <a:off x="7267576" y="2343984"/>
            <a:ext cx="4629150" cy="3970318"/>
          </a:xfrm>
          <a:prstGeom prst="rect">
            <a:avLst/>
          </a:prstGeom>
        </p:spPr>
        <p:txBody>
          <a:bodyPr wrap="square">
            <a:spAutoFit/>
          </a:bodyPr>
          <a:lstStyle/>
          <a:p>
            <a:r>
              <a:rPr lang="en-US" dirty="0">
                <a:latin typeface="Segoe UI Light" panose="020B0502040204020203" pitchFamily="34" charset="0"/>
                <a:cs typeface="Segoe UI Light" panose="020B0502040204020203" pitchFamily="34" charset="0"/>
              </a:rPr>
              <a:t>From the results of hypotheses tests we can see that:</a:t>
            </a:r>
          </a:p>
          <a:p>
            <a:pPr marL="285750" indent="-285750">
              <a:buFont typeface="Arial" panose="020B0604020202020204" pitchFamily="34" charset="0"/>
              <a:buChar char="•"/>
            </a:pPr>
            <a:endParaRPr lang="en-US"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There is a statistically significant difference between positive and negative average length of words (p-value of about 0)</a:t>
            </a:r>
          </a:p>
          <a:p>
            <a:endParaRPr lang="en-US"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There is a statistically significant difference between trip advisor and non trip advisor sources (p-value of about 0)</a:t>
            </a:r>
          </a:p>
          <a:p>
            <a:endParaRPr lang="en-US"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There is a no detectable statistical significance when it comes to deceptive and genuine reviews. (p-value = .2)</a:t>
            </a:r>
          </a:p>
        </p:txBody>
      </p:sp>
    </p:spTree>
    <p:extLst>
      <p:ext uri="{BB962C8B-B14F-4D97-AF65-F5344CB8AC3E}">
        <p14:creationId xmlns:p14="http://schemas.microsoft.com/office/powerpoint/2010/main" val="2001073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970</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Segoe UI Black</vt:lpstr>
      <vt:lpstr>Segoe UI Light</vt:lpstr>
      <vt:lpstr>Wingdings</vt:lpstr>
      <vt:lpstr>Office Theme</vt:lpstr>
      <vt:lpstr>Capstone 2:  Detecting Deceptive Hotel Reviews Through Topic Modeling and Machine Learning</vt:lpstr>
      <vt:lpstr>Roadmap</vt:lpstr>
      <vt:lpstr>Motivation (1)</vt:lpstr>
      <vt:lpstr>Motivation (2)</vt:lpstr>
      <vt:lpstr>Motivation (3) Approach</vt:lpstr>
      <vt:lpstr>Motivation (4) Hypothetical Client</vt:lpstr>
      <vt:lpstr>Data (1) Can you tell the difference?</vt:lpstr>
      <vt:lpstr>Data (2) Descriptives</vt:lpstr>
      <vt:lpstr>Data (3) Data Exploration</vt:lpstr>
      <vt:lpstr>Data Preparation: Tokenizing</vt:lpstr>
      <vt:lpstr>Data Preparation: Categorical Data</vt:lpstr>
      <vt:lpstr>Topic Modeling</vt:lpstr>
      <vt:lpstr>Classification</vt:lpstr>
      <vt:lpstr>Results (1)</vt:lpstr>
      <vt:lpstr>Results (2)</vt:lpstr>
      <vt:lpstr>Future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 Christopher</dc:creator>
  <cp:lastModifiedBy>Chris Gian</cp:lastModifiedBy>
  <cp:revision>18</cp:revision>
  <dcterms:created xsi:type="dcterms:W3CDTF">2017-08-22T21:21:14Z</dcterms:created>
  <dcterms:modified xsi:type="dcterms:W3CDTF">2017-09-21T03:32:26Z</dcterms:modified>
</cp:coreProperties>
</file>