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64" r:id="rId5"/>
    <p:sldId id="265" r:id="rId6"/>
    <p:sldId id="259" r:id="rId7"/>
    <p:sldId id="266" r:id="rId8"/>
    <p:sldId id="272" r:id="rId9"/>
    <p:sldId id="260" r:id="rId10"/>
    <p:sldId id="267" r:id="rId11"/>
    <p:sldId id="262" r:id="rId12"/>
    <p:sldId id="261" r:id="rId13"/>
    <p:sldId id="263"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FA286B8-7381-4FAB-B87D-163232FF37B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328009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FA286B8-7381-4FAB-B87D-163232FF37B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302771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FA286B8-7381-4FAB-B87D-163232FF37B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92303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FA286B8-7381-4FAB-B87D-163232FF37B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319495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A286B8-7381-4FAB-B87D-163232FF37BF}"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165933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9FA286B8-7381-4FAB-B87D-163232FF37BF}"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127356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9FA286B8-7381-4FAB-B87D-163232FF37BF}"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30878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FA286B8-7381-4FAB-B87D-163232FF37BF}"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64499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286B8-7381-4FAB-B87D-163232FF37BF}"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94771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74845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a:p>
        </p:txBody>
      </p:sp>
    </p:spTree>
    <p:extLst>
      <p:ext uri="{BB962C8B-B14F-4D97-AF65-F5344CB8AC3E}">
        <p14:creationId xmlns:p14="http://schemas.microsoft.com/office/powerpoint/2010/main" val="265029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286B8-7381-4FAB-B87D-163232FF37BF}" type="datetimeFigureOut">
              <a:rPr lang="en-US" smtClean="0"/>
              <a:t>8/22/2017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147-1E72-4321-82FC-E5333AF4A7F2}" type="slidenum">
              <a:rPr lang="en-US" smtClean="0"/>
              <a:t>‹#›</a:t>
            </a:fld>
            <a:endParaRPr lang="en-US"/>
          </a:p>
        </p:txBody>
      </p:sp>
    </p:spTree>
    <p:extLst>
      <p:ext uri="{BB962C8B-B14F-4D97-AF65-F5344CB8AC3E}">
        <p14:creationId xmlns:p14="http://schemas.microsoft.com/office/powerpoint/2010/main" val="47016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rtatman/deceptive-opinion-spam-corp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2409825"/>
            <a:ext cx="10515600" cy="1325563"/>
          </a:xfrm>
        </p:spPr>
        <p:txBody>
          <a:bodyPr>
            <a:normAutofit fontScale="90000"/>
          </a:bodyPr>
          <a:lstStyle/>
          <a:p>
            <a:r>
              <a:rPr lang="en-US" sz="2800" dirty="0">
                <a:latin typeface="Segoe UI Black" panose="020B0A02040204020203" pitchFamily="34" charset="0"/>
                <a:ea typeface="Segoe UI Black" panose="020B0A02040204020203" pitchFamily="34" charset="0"/>
                <a:cs typeface="Segoe UI Black" panose="020B0A02040204020203" pitchFamily="34" charset="0"/>
              </a:rPr>
              <a:t>Capstone 2: </a:t>
            </a:r>
            <a:br>
              <a:rPr lang="en-US" dirty="0">
                <a:latin typeface="Segoe UI Black" panose="020B0A02040204020203" pitchFamily="34" charset="0"/>
                <a:ea typeface="Segoe UI Black" panose="020B0A02040204020203" pitchFamily="34" charset="0"/>
                <a:cs typeface="Segoe UI Black" panose="020B0A02040204020203" pitchFamily="34" charset="0"/>
              </a:rPr>
            </a:br>
            <a:r>
              <a:rPr lang="en-US" dirty="0">
                <a:latin typeface="Segoe UI Black" panose="020B0A02040204020203" pitchFamily="34" charset="0"/>
                <a:ea typeface="Segoe UI Black" panose="020B0A02040204020203" pitchFamily="34" charset="0"/>
                <a:cs typeface="Segoe UI Black" panose="020B0A02040204020203" pitchFamily="34" charset="0"/>
              </a:rPr>
              <a:t>Detecting Deceptive Hotel Reviews</a:t>
            </a:r>
            <a:br>
              <a:rPr lang="en-US" dirty="0">
                <a:latin typeface="Segoe UI Black" panose="020B0A02040204020203" pitchFamily="34" charset="0"/>
                <a:ea typeface="Segoe UI Black" panose="020B0A02040204020203" pitchFamily="34" charset="0"/>
                <a:cs typeface="Segoe UI Black" panose="020B0A02040204020203" pitchFamily="34" charset="0"/>
              </a:rPr>
            </a:br>
            <a:r>
              <a:rPr lang="en-US" sz="3100" dirty="0">
                <a:latin typeface="Segoe UI Light" panose="020B0502040204020203" pitchFamily="34" charset="0"/>
                <a:ea typeface="Segoe UI Black" panose="020B0A02040204020203" pitchFamily="34" charset="0"/>
                <a:cs typeface="Segoe UI Light" panose="020B0502040204020203" pitchFamily="34" charset="0"/>
              </a:rPr>
              <a:t>through </a:t>
            </a:r>
            <a:r>
              <a:rPr lang="en-US" sz="2700" dirty="0">
                <a:latin typeface="Segoe UI Light" panose="020B0502040204020203" pitchFamily="34" charset="0"/>
                <a:ea typeface="Segoe UI Black" panose="020B0A02040204020203" pitchFamily="34" charset="0"/>
                <a:cs typeface="Segoe UI Light" panose="020B0502040204020203" pitchFamily="34" charset="0"/>
              </a:rPr>
              <a:t>Topic Modeling and Machine Learning</a:t>
            </a:r>
          </a:p>
        </p:txBody>
      </p:sp>
      <p:sp>
        <p:nvSpPr>
          <p:cNvPr id="3" name="Content Placeholder 2"/>
          <p:cNvSpPr>
            <a:spLocks noGrp="1"/>
          </p:cNvSpPr>
          <p:nvPr>
            <p:ph idx="1"/>
          </p:nvPr>
        </p:nvSpPr>
        <p:spPr>
          <a:xfrm>
            <a:off x="838200" y="4419599"/>
            <a:ext cx="10515600" cy="1757363"/>
          </a:xfrm>
        </p:spPr>
        <p:txBody>
          <a:bodyPr>
            <a:normAutofit/>
          </a:bodyPr>
          <a:lstStyle/>
          <a:p>
            <a:pPr marL="0" indent="0">
              <a:buNone/>
            </a:pPr>
            <a:r>
              <a:rPr lang="en-US" sz="2000" dirty="0" err="1">
                <a:latin typeface="Segoe UI Light" panose="020B0502040204020203" pitchFamily="34" charset="0"/>
                <a:cs typeface="Segoe UI Light" panose="020B0502040204020203" pitchFamily="34" charset="0"/>
              </a:rPr>
              <a:t>SpringBoard</a:t>
            </a:r>
            <a:r>
              <a:rPr lang="en-US" sz="2000" dirty="0">
                <a:latin typeface="Segoe UI Light" panose="020B0502040204020203" pitchFamily="34" charset="0"/>
                <a:cs typeface="Segoe UI Light" panose="020B0502040204020203" pitchFamily="34" charset="0"/>
              </a:rPr>
              <a:t> Data Science Career Program</a:t>
            </a:r>
          </a:p>
          <a:p>
            <a:pPr marL="0" indent="0">
              <a:buNone/>
            </a:pPr>
            <a:r>
              <a:rPr lang="en-US" sz="2000" dirty="0">
                <a:latin typeface="Segoe UI Light" panose="020B0502040204020203" pitchFamily="34" charset="0"/>
                <a:cs typeface="Segoe UI Light" panose="020B0502040204020203" pitchFamily="34" charset="0"/>
              </a:rPr>
              <a:t>Chris Gian</a:t>
            </a:r>
          </a:p>
          <a:p>
            <a:pPr marL="0" indent="0">
              <a:buNone/>
            </a:pPr>
            <a:r>
              <a:rPr lang="en-US" sz="2000" dirty="0">
                <a:latin typeface="Segoe UI Light" panose="020B0502040204020203" pitchFamily="34" charset="0"/>
                <a:cs typeface="Segoe UI Light" panose="020B0502040204020203" pitchFamily="34" charset="0"/>
              </a:rPr>
              <a:t>github.com/chrisgian</a:t>
            </a:r>
          </a:p>
          <a:p>
            <a:pPr marL="0" indent="0">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985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Categorical Data</a:t>
            </a:r>
          </a:p>
        </p:txBody>
      </p:sp>
      <p:sp>
        <p:nvSpPr>
          <p:cNvPr id="3" name="Content Placeholder 2"/>
          <p:cNvSpPr>
            <a:spLocks noGrp="1"/>
          </p:cNvSpPr>
          <p:nvPr>
            <p:ph idx="1"/>
          </p:nvPr>
        </p:nvSpPr>
        <p:spPr>
          <a:xfrm>
            <a:off x="-277845" y="1976926"/>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Categorical Data </a:t>
            </a:r>
            <a:r>
              <a:rPr lang="en-US" dirty="0">
                <a:latin typeface="Segoe UI Light" panose="020B0502040204020203" pitchFamily="34" charset="0"/>
                <a:cs typeface="Segoe UI Light" panose="020B0502040204020203" pitchFamily="34" charset="0"/>
                <a:sym typeface="Wingdings" panose="05000000000000000000" pitchFamily="2" charset="2"/>
              </a:rPr>
              <a:t> Dummy Variables </a:t>
            </a:r>
            <a:r>
              <a:rPr lang="en-US" u="sng" dirty="0">
                <a:latin typeface="Segoe UI Light" panose="020B0502040204020203" pitchFamily="34" charset="0"/>
                <a:cs typeface="Segoe UI Light" panose="020B0502040204020203" pitchFamily="34" charset="0"/>
                <a:sym typeface="Wingdings" panose="05000000000000000000" pitchFamily="2" charset="2"/>
              </a:rPr>
              <a:t>(22 Variables)</a:t>
            </a:r>
            <a:endParaRPr lang="en-US" u="sng"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2"/>
          <a:srcRect l="570" t="1336" r="1242" b="2015"/>
          <a:stretch/>
        </p:blipFill>
        <p:spPr>
          <a:xfrm>
            <a:off x="1549256" y="2659991"/>
            <a:ext cx="2067070" cy="1430169"/>
          </a:xfrm>
          <a:prstGeom prst="rect">
            <a:avLst/>
          </a:prstGeom>
        </p:spPr>
      </p:pic>
      <p:pic>
        <p:nvPicPr>
          <p:cNvPr id="7" name="Picture 6"/>
          <p:cNvPicPr>
            <a:picLocks noChangeAspect="1"/>
          </p:cNvPicPr>
          <p:nvPr/>
        </p:nvPicPr>
        <p:blipFill rotWithShape="1">
          <a:blip r:embed="rId3"/>
          <a:srcRect l="30746"/>
          <a:stretch/>
        </p:blipFill>
        <p:spPr>
          <a:xfrm>
            <a:off x="4402171" y="2607688"/>
            <a:ext cx="5835584" cy="1366130"/>
          </a:xfrm>
          <a:prstGeom prst="rect">
            <a:avLst/>
          </a:prstGeom>
          <a:ln>
            <a:solidFill>
              <a:schemeClr val="tx1"/>
            </a:solidFill>
          </a:ln>
        </p:spPr>
      </p:pic>
    </p:spTree>
    <p:extLst>
      <p:ext uri="{BB962C8B-B14F-4D97-AF65-F5344CB8AC3E}">
        <p14:creationId xmlns:p14="http://schemas.microsoft.com/office/powerpoint/2010/main" val="179127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Topic Modeling</a:t>
            </a:r>
          </a:p>
        </p:txBody>
      </p:sp>
      <p:sp>
        <p:nvSpPr>
          <p:cNvPr id="4" name="Content Placeholder 3"/>
          <p:cNvSpPr>
            <a:spLocks noGrp="1"/>
          </p:cNvSpPr>
          <p:nvPr>
            <p:ph idx="1"/>
          </p:nvPr>
        </p:nvSpPr>
        <p:spPr>
          <a:xfrm>
            <a:off x="838200" y="1825625"/>
            <a:ext cx="10515600" cy="2486316"/>
          </a:xfrm>
        </p:spPr>
        <p:txBody>
          <a:bodyPr>
            <a:normAutofit/>
          </a:bodyPr>
          <a:lstStyle/>
          <a:p>
            <a:r>
              <a:rPr lang="en-US" dirty="0">
                <a:latin typeface="Segoe UI Light" panose="020B0502040204020203" pitchFamily="34" charset="0"/>
                <a:cs typeface="Segoe UI Light" panose="020B0502040204020203" pitchFamily="34" charset="0"/>
              </a:rPr>
              <a:t>Use Latent Semantic Indexing</a:t>
            </a:r>
          </a:p>
          <a:p>
            <a:pPr lvl="1"/>
            <a:r>
              <a:rPr lang="en-US" dirty="0">
                <a:latin typeface="Segoe UI Light" panose="020B0502040204020203" pitchFamily="34" charset="0"/>
                <a:cs typeface="Segoe UI Light" panose="020B0502040204020203" pitchFamily="34" charset="0"/>
              </a:rPr>
              <a:t>Data Reduction Technique based on “Singular Value Decomposition”</a:t>
            </a:r>
          </a:p>
          <a:p>
            <a:pPr lvl="1"/>
            <a:r>
              <a:rPr lang="en-US" dirty="0">
                <a:latin typeface="Segoe UI Light" panose="020B0502040204020203" pitchFamily="34" charset="0"/>
                <a:cs typeface="Segoe UI Light" panose="020B0502040204020203" pitchFamily="34" charset="0"/>
              </a:rPr>
              <a:t>Reduces Tokenized Table for each of 1600 review into </a:t>
            </a:r>
            <a:r>
              <a:rPr lang="en-US" u="sng" dirty="0">
                <a:latin typeface="Segoe UI Light" panose="020B0502040204020203" pitchFamily="34" charset="0"/>
                <a:cs typeface="Segoe UI Light" panose="020B0502040204020203" pitchFamily="34" charset="0"/>
              </a:rPr>
              <a:t>300 variables</a:t>
            </a:r>
          </a:p>
          <a:p>
            <a:pPr lvl="2"/>
            <a:r>
              <a:rPr lang="en-US" dirty="0">
                <a:latin typeface="Segoe UI Light" panose="020B0502040204020203" pitchFamily="34" charset="0"/>
                <a:cs typeface="Segoe UI Light" panose="020B0502040204020203" pitchFamily="34" charset="0"/>
              </a:rPr>
              <a:t>Think of each variable as a “topic” for example:</a:t>
            </a:r>
          </a:p>
          <a:p>
            <a:pPr lvl="3"/>
            <a:r>
              <a:rPr lang="en-US" dirty="0">
                <a:latin typeface="Segoe UI Light" panose="020B0502040204020203" pitchFamily="34" charset="0"/>
                <a:cs typeface="Segoe UI Light" panose="020B0502040204020203" pitchFamily="34" charset="0"/>
              </a:rPr>
              <a:t>“An amazing Family Vacation” Topic</a:t>
            </a:r>
          </a:p>
          <a:p>
            <a:pPr lvl="3"/>
            <a:r>
              <a:rPr lang="en-US" dirty="0">
                <a:latin typeface="Segoe UI Light" panose="020B0502040204020203" pitchFamily="34" charset="0"/>
                <a:cs typeface="Segoe UI Light" panose="020B0502040204020203" pitchFamily="34" charset="0"/>
              </a:rPr>
              <a:t>“Honey moon gone awry review” Topic</a:t>
            </a:r>
          </a:p>
        </p:txBody>
      </p:sp>
      <p:sp>
        <p:nvSpPr>
          <p:cNvPr id="6" name="Rectangle 5"/>
          <p:cNvSpPr/>
          <p:nvPr/>
        </p:nvSpPr>
        <p:spPr>
          <a:xfrm>
            <a:off x="1367405" y="4513277"/>
            <a:ext cx="2063692" cy="20636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Frequency</a:t>
            </a:r>
          </a:p>
        </p:txBody>
      </p:sp>
      <p:sp>
        <p:nvSpPr>
          <p:cNvPr id="7" name="Rectangle 6"/>
          <p:cNvSpPr/>
          <p:nvPr/>
        </p:nvSpPr>
        <p:spPr>
          <a:xfrm>
            <a:off x="1367405" y="4513277"/>
            <a:ext cx="2063692" cy="2348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 Word</a:t>
            </a:r>
          </a:p>
        </p:txBody>
      </p:sp>
      <p:sp>
        <p:nvSpPr>
          <p:cNvPr id="8" name="Rectangle 7"/>
          <p:cNvSpPr/>
          <p:nvPr/>
        </p:nvSpPr>
        <p:spPr>
          <a:xfrm rot="16200000">
            <a:off x="507533" y="5373148"/>
            <a:ext cx="2063692" cy="3439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1600 Reviews</a:t>
            </a:r>
          </a:p>
        </p:txBody>
      </p:sp>
      <p:sp>
        <p:nvSpPr>
          <p:cNvPr id="9" name="Rectangle 8"/>
          <p:cNvSpPr/>
          <p:nvPr/>
        </p:nvSpPr>
        <p:spPr>
          <a:xfrm>
            <a:off x="8365221" y="4513277"/>
            <a:ext cx="2063692" cy="20636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a:t>
            </a:r>
          </a:p>
        </p:txBody>
      </p:sp>
      <p:sp>
        <p:nvSpPr>
          <p:cNvPr id="10" name="Rectangle 9"/>
          <p:cNvSpPr/>
          <p:nvPr/>
        </p:nvSpPr>
        <p:spPr>
          <a:xfrm>
            <a:off x="8365221" y="4513277"/>
            <a:ext cx="2063692" cy="23489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 Topics</a:t>
            </a:r>
          </a:p>
        </p:txBody>
      </p:sp>
      <p:sp>
        <p:nvSpPr>
          <p:cNvPr id="11" name="Rectangle 10"/>
          <p:cNvSpPr/>
          <p:nvPr/>
        </p:nvSpPr>
        <p:spPr>
          <a:xfrm rot="16200000">
            <a:off x="7505349" y="5373148"/>
            <a:ext cx="2063692" cy="3439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1600 Reviews</a:t>
            </a:r>
          </a:p>
        </p:txBody>
      </p:sp>
      <p:sp>
        <p:nvSpPr>
          <p:cNvPr id="14" name="Arrow: Right 13"/>
          <p:cNvSpPr/>
          <p:nvPr/>
        </p:nvSpPr>
        <p:spPr>
          <a:xfrm>
            <a:off x="4414005" y="5010322"/>
            <a:ext cx="2634143" cy="1069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Black" panose="020B0A02040204020203" pitchFamily="34" charset="0"/>
                <a:ea typeface="Segoe UI Black" panose="020B0A02040204020203" pitchFamily="34" charset="0"/>
                <a:cs typeface="Segoe UI Black" panose="020B0A02040204020203" pitchFamily="34" charset="0"/>
              </a:rPr>
              <a:t>LSI w </a:t>
            </a:r>
          </a:p>
          <a:p>
            <a:pPr algn="ctr"/>
            <a:r>
              <a:rPr lang="en-US" dirty="0">
                <a:latin typeface="Segoe UI Black" panose="020B0A02040204020203" pitchFamily="34" charset="0"/>
                <a:ea typeface="Segoe UI Black" panose="020B0A02040204020203" pitchFamily="34" charset="0"/>
                <a:cs typeface="Segoe UI Black" panose="020B0A02040204020203" pitchFamily="34" charset="0"/>
              </a:rPr>
              <a:t>300 Topics</a:t>
            </a:r>
          </a:p>
        </p:txBody>
      </p:sp>
    </p:spTree>
    <p:extLst>
      <p:ext uri="{BB962C8B-B14F-4D97-AF65-F5344CB8AC3E}">
        <p14:creationId xmlns:p14="http://schemas.microsoft.com/office/powerpoint/2010/main" val="227892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Classification</a:t>
            </a:r>
          </a:p>
        </p:txBody>
      </p:sp>
      <p:sp>
        <p:nvSpPr>
          <p:cNvPr id="3" name="Content Placeholder 2"/>
          <p:cNvSpPr>
            <a:spLocks noGrp="1"/>
          </p:cNvSpPr>
          <p:nvPr>
            <p:ph idx="1"/>
          </p:nvPr>
        </p:nvSpPr>
        <p:spPr/>
        <p:txBody>
          <a:bodyPr>
            <a:normAutofit fontScale="92500" lnSpcReduction="10000"/>
          </a:bodyPr>
          <a:lstStyle/>
          <a:p>
            <a:r>
              <a:rPr lang="en-US" dirty="0">
                <a:latin typeface="Segoe UI Light" panose="020B0502040204020203" pitchFamily="34" charset="0"/>
                <a:cs typeface="Segoe UI Light" panose="020B0502040204020203" pitchFamily="34" charset="0"/>
              </a:rPr>
              <a:t>6 Classification Models</a:t>
            </a:r>
          </a:p>
          <a:p>
            <a:pPr lvl="1"/>
            <a:r>
              <a:rPr lang="en-US" dirty="0">
                <a:latin typeface="Segoe UI Light" panose="020B0502040204020203" pitchFamily="34" charset="0"/>
                <a:cs typeface="Segoe UI Light" panose="020B0502040204020203" pitchFamily="34" charset="0"/>
              </a:rPr>
              <a:t>Logistic Regression</a:t>
            </a:r>
          </a:p>
          <a:p>
            <a:pPr lvl="1"/>
            <a:r>
              <a:rPr lang="en-US" dirty="0">
                <a:latin typeface="Segoe UI Light" panose="020B0502040204020203" pitchFamily="34" charset="0"/>
                <a:cs typeface="Segoe UI Light" panose="020B0502040204020203" pitchFamily="34" charset="0"/>
              </a:rPr>
              <a:t>Linear Discriminant Analysis</a:t>
            </a:r>
          </a:p>
          <a:p>
            <a:pPr lvl="1"/>
            <a:r>
              <a:rPr lang="en-US" dirty="0">
                <a:latin typeface="Segoe UI Light" panose="020B0502040204020203" pitchFamily="34" charset="0"/>
                <a:cs typeface="Segoe UI Light" panose="020B0502040204020203" pitchFamily="34" charset="0"/>
              </a:rPr>
              <a:t>K Nearest Neighbor Classification</a:t>
            </a:r>
          </a:p>
          <a:p>
            <a:pPr lvl="1"/>
            <a:r>
              <a:rPr lang="en-US" dirty="0">
                <a:latin typeface="Segoe UI Light" panose="020B0502040204020203" pitchFamily="34" charset="0"/>
                <a:cs typeface="Segoe UI Light" panose="020B0502040204020203" pitchFamily="34" charset="0"/>
              </a:rPr>
              <a:t>Decision Trees</a:t>
            </a:r>
          </a:p>
          <a:p>
            <a:pPr lvl="1"/>
            <a:r>
              <a:rPr lang="en-US" dirty="0">
                <a:latin typeface="Segoe UI Light" panose="020B0502040204020203" pitchFamily="34" charset="0"/>
                <a:cs typeface="Segoe UI Light" panose="020B0502040204020203" pitchFamily="34" charset="0"/>
              </a:rPr>
              <a:t>Naive Bayes</a:t>
            </a:r>
          </a:p>
          <a:p>
            <a:pPr lvl="1"/>
            <a:r>
              <a:rPr lang="en-US" dirty="0">
                <a:latin typeface="Segoe UI Light" panose="020B0502040204020203" pitchFamily="34" charset="0"/>
                <a:cs typeface="Segoe UI Light" panose="020B0502040204020203" pitchFamily="34" charset="0"/>
              </a:rPr>
              <a:t>Support Vector Classifier</a:t>
            </a:r>
          </a:p>
          <a:p>
            <a:pPr lvl="1"/>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Three sets of Features:</a:t>
            </a:r>
          </a:p>
          <a:p>
            <a:pPr lvl="1"/>
            <a:r>
              <a:rPr lang="en-US" dirty="0">
                <a:latin typeface="Segoe UI Light" panose="020B0502040204020203" pitchFamily="34" charset="0"/>
                <a:cs typeface="Segoe UI Light" panose="020B0502040204020203" pitchFamily="34" charset="0"/>
              </a:rPr>
              <a:t>X1 = Topics Only (300 Variables) </a:t>
            </a:r>
          </a:p>
          <a:p>
            <a:pPr lvl="1"/>
            <a:r>
              <a:rPr lang="en-US" dirty="0">
                <a:latin typeface="Segoe UI Light" panose="020B0502040204020203" pitchFamily="34" charset="0"/>
                <a:cs typeface="Segoe UI Light" panose="020B0502040204020203" pitchFamily="34" charset="0"/>
              </a:rPr>
              <a:t>X2 = Topics + Parts of Speech Metrics (300 + 4) </a:t>
            </a:r>
          </a:p>
          <a:p>
            <a:pPr lvl="1"/>
            <a:r>
              <a:rPr lang="en-US" dirty="0">
                <a:latin typeface="Segoe UI Light" panose="020B0502040204020203" pitchFamily="34" charset="0"/>
                <a:cs typeface="Segoe UI Light" panose="020B0502040204020203" pitchFamily="34" charset="0"/>
              </a:rPr>
              <a:t>X3 = Topics + Parts of Speech Metrics + Dummy Variables (300 + 4 + 22)</a:t>
            </a: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1105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(1)</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3631" y="2235262"/>
            <a:ext cx="3060064" cy="319518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91" y="2219338"/>
            <a:ext cx="3107753" cy="321108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336" y="2237999"/>
            <a:ext cx="3091857" cy="3091857"/>
          </a:xfrm>
          <a:prstGeom prst="rect">
            <a:avLst/>
          </a:prstGeom>
        </p:spPr>
      </p:pic>
      <p:sp>
        <p:nvSpPr>
          <p:cNvPr id="12" name="Rectangle 11"/>
          <p:cNvSpPr/>
          <p:nvPr/>
        </p:nvSpPr>
        <p:spPr>
          <a:xfrm>
            <a:off x="263313" y="1453301"/>
            <a:ext cx="3660711" cy="400110"/>
          </a:xfrm>
          <a:prstGeom prst="rect">
            <a:avLst/>
          </a:prstGeom>
        </p:spPr>
        <p:txBody>
          <a:bodyPr wrap="square">
            <a:spAutoFit/>
          </a:bodyPr>
          <a:lstStyle/>
          <a:p>
            <a:pPr lvl="1" algn="ctr"/>
            <a:r>
              <a:rPr lang="en-US" sz="2000" dirty="0">
                <a:latin typeface="Segoe UI Light" panose="020B0502040204020203" pitchFamily="34" charset="0"/>
                <a:cs typeface="Segoe UI Light" panose="020B0502040204020203" pitchFamily="34" charset="0"/>
              </a:rPr>
              <a:t>Topics Only</a:t>
            </a:r>
          </a:p>
        </p:txBody>
      </p:sp>
      <p:sp>
        <p:nvSpPr>
          <p:cNvPr id="13" name="Rectangle 12"/>
          <p:cNvSpPr/>
          <p:nvPr/>
        </p:nvSpPr>
        <p:spPr>
          <a:xfrm>
            <a:off x="4265644" y="1290023"/>
            <a:ext cx="3660711" cy="707886"/>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Parts of Speech Metrics</a:t>
            </a:r>
          </a:p>
        </p:txBody>
      </p:sp>
      <p:sp>
        <p:nvSpPr>
          <p:cNvPr id="14" name="Rectangle 13"/>
          <p:cNvSpPr/>
          <p:nvPr/>
        </p:nvSpPr>
        <p:spPr>
          <a:xfrm>
            <a:off x="8340009" y="1451250"/>
            <a:ext cx="3660711" cy="400110"/>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Dummy Variables</a:t>
            </a:r>
          </a:p>
        </p:txBody>
      </p:sp>
      <p:sp>
        <p:nvSpPr>
          <p:cNvPr id="15" name="Rectangle 14"/>
          <p:cNvSpPr/>
          <p:nvPr/>
        </p:nvSpPr>
        <p:spPr>
          <a:xfrm>
            <a:off x="4891533" y="3081610"/>
            <a:ext cx="3245016" cy="3543548"/>
          </a:xfrm>
          <a:prstGeom prst="rect">
            <a:avLst/>
          </a:prstGeom>
          <a:solidFill>
            <a:schemeClr val="bg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Light" panose="020B0502040204020203" pitchFamily="34" charset="0"/>
                <a:cs typeface="Segoe UI Light" panose="020B0502040204020203" pitchFamily="34" charset="0"/>
              </a:rPr>
              <a:t>Previous + Parts of Speech Metrics</a:t>
            </a:r>
            <a:endParaRPr lang="en-US" dirty="0">
              <a:latin typeface="Segoe UI Light" panose="020B0502040204020203" pitchFamily="34" charset="0"/>
              <a:cs typeface="Segoe UI Light" panose="020B0502040204020203" pitchFamily="34" charset="0"/>
            </a:endParaRPr>
          </a:p>
        </p:txBody>
      </p:sp>
      <p:sp>
        <p:nvSpPr>
          <p:cNvPr id="11" name="Rectangle 10"/>
          <p:cNvSpPr/>
          <p:nvPr/>
        </p:nvSpPr>
        <p:spPr>
          <a:xfrm>
            <a:off x="1157891" y="2387750"/>
            <a:ext cx="9615711" cy="15747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43414" y="5569946"/>
            <a:ext cx="2419700" cy="646331"/>
          </a:xfrm>
          <a:prstGeom prst="rect">
            <a:avLst/>
          </a:prstGeom>
        </p:spPr>
        <p:txBody>
          <a:bodyPr wrap="none">
            <a:spAutoFit/>
          </a:bodyPr>
          <a:lstStyle/>
          <a:p>
            <a:pPr algn="ctr"/>
            <a:r>
              <a:rPr lang="en-US" dirty="0">
                <a:latin typeface="Segoe UI Light" panose="020B0502040204020203" pitchFamily="34" charset="0"/>
                <a:cs typeface="Segoe UI Light" panose="020B0502040204020203" pitchFamily="34" charset="0"/>
              </a:rPr>
              <a:t>Feature Set 2 + </a:t>
            </a:r>
          </a:p>
          <a:p>
            <a:pPr algn="ctr"/>
            <a:r>
              <a:rPr lang="en-US" dirty="0">
                <a:latin typeface="Segoe UI Light" panose="020B0502040204020203" pitchFamily="34" charset="0"/>
                <a:cs typeface="Segoe UI Light" panose="020B0502040204020203" pitchFamily="34" charset="0"/>
              </a:rPr>
              <a:t>LDA performs the best.</a:t>
            </a:r>
          </a:p>
        </p:txBody>
      </p:sp>
    </p:spTree>
    <p:extLst>
      <p:ext uri="{BB962C8B-B14F-4D97-AF65-F5344CB8AC3E}">
        <p14:creationId xmlns:p14="http://schemas.microsoft.com/office/powerpoint/2010/main" val="350693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(2)</a:t>
            </a:r>
          </a:p>
        </p:txBody>
      </p:sp>
      <p:sp>
        <p:nvSpPr>
          <p:cNvPr id="3" name="Content Placeholder 2"/>
          <p:cNvSpPr>
            <a:spLocks noGrp="1"/>
          </p:cNvSpPr>
          <p:nvPr>
            <p:ph idx="1"/>
          </p:nvPr>
        </p:nvSpPr>
        <p:spPr>
          <a:xfrm>
            <a:off x="4572000" y="1825625"/>
            <a:ext cx="6781800" cy="4351338"/>
          </a:xfrm>
        </p:spPr>
        <p:txBody>
          <a:bodyPr/>
          <a:lstStyle/>
          <a:p>
            <a:pPr marL="0" indent="0">
              <a:buNone/>
            </a:pPr>
            <a:r>
              <a:rPr lang="en-US" dirty="0">
                <a:latin typeface="Segoe UI Black" panose="020B0A02040204020203" pitchFamily="34" charset="0"/>
                <a:ea typeface="Segoe UI Black" panose="020B0A02040204020203" pitchFamily="34" charset="0"/>
                <a:cs typeface="Segoe UI Black" panose="020B0A02040204020203" pitchFamily="34" charset="0"/>
              </a:rPr>
              <a:t>10 Fold Cross Validation Test Results: </a:t>
            </a:r>
          </a:p>
          <a:p>
            <a:pPr marL="0" indent="0" algn="ctr">
              <a:buNone/>
            </a:pPr>
            <a:endParaRPr lang="en-US" dirty="0">
              <a:latin typeface="Segoe UI Light" panose="020B0502040204020203" pitchFamily="34" charset="0"/>
              <a:cs typeface="Segoe UI Light" panose="020B0502040204020203" pitchFamily="34" charset="0"/>
            </a:endParaRPr>
          </a:p>
          <a:p>
            <a:pPr marL="0" indent="0" algn="ctr">
              <a:buNone/>
            </a:pPr>
            <a:r>
              <a:rPr lang="en-US" dirty="0">
                <a:latin typeface="Segoe UI Light" panose="020B0502040204020203" pitchFamily="34" charset="0"/>
                <a:cs typeface="Segoe UI Light" panose="020B0502040204020203" pitchFamily="34" charset="0"/>
              </a:rPr>
              <a:t>Accuracy: 82.25%</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Black" panose="020B0A02040204020203" pitchFamily="34" charset="0"/>
                <a:ea typeface="Segoe UI Black" panose="020B0A02040204020203" pitchFamily="34" charset="0"/>
                <a:cs typeface="Segoe UI Black" panose="020B0A02040204020203" pitchFamily="34" charset="0"/>
              </a:rPr>
              <a:t>Confusion Matrix </a:t>
            </a:r>
            <a:r>
              <a:rPr lang="en-US" b="1" dirty="0">
                <a:latin typeface="Segoe UI Black" panose="020B0A02040204020203" pitchFamily="34" charset="0"/>
                <a:ea typeface="Segoe UI Black" panose="020B0A02040204020203" pitchFamily="34" charset="0"/>
                <a:cs typeface="Segoe UI Black" panose="020B0A02040204020203" pitchFamily="34" charset="0"/>
              </a:rPr>
              <a:t>on Entire Dataset:</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6" y="1825625"/>
            <a:ext cx="3091857" cy="3091857"/>
          </a:xfrm>
          <a:prstGeom prst="rect">
            <a:avLst/>
          </a:prstGeom>
        </p:spPr>
      </p:pic>
      <p:sp>
        <p:nvSpPr>
          <p:cNvPr id="18" name="Rectangle 17"/>
          <p:cNvSpPr/>
          <p:nvPr/>
        </p:nvSpPr>
        <p:spPr>
          <a:xfrm>
            <a:off x="624333" y="4917482"/>
            <a:ext cx="3245016" cy="1295302"/>
          </a:xfrm>
          <a:prstGeom prst="rect">
            <a:avLst/>
          </a:prstGeom>
          <a:solidFill>
            <a:schemeClr val="bg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Light" panose="020B0502040204020203" pitchFamily="34" charset="0"/>
                <a:cs typeface="Segoe UI Light" panose="020B0502040204020203" pitchFamily="34" charset="0"/>
              </a:rPr>
              <a:t>Previous + Parts of Speech Metrics</a:t>
            </a:r>
          </a:p>
        </p:txBody>
      </p:sp>
      <p:sp>
        <p:nvSpPr>
          <p:cNvPr id="19" name="Rectangle 18"/>
          <p:cNvSpPr/>
          <p:nvPr/>
        </p:nvSpPr>
        <p:spPr>
          <a:xfrm>
            <a:off x="976214" y="5157572"/>
            <a:ext cx="2419700" cy="646331"/>
          </a:xfrm>
          <a:prstGeom prst="rect">
            <a:avLst/>
          </a:prstGeom>
        </p:spPr>
        <p:txBody>
          <a:bodyPr wrap="none">
            <a:spAutoFit/>
          </a:bodyPr>
          <a:lstStyle/>
          <a:p>
            <a:pPr algn="ctr"/>
            <a:r>
              <a:rPr lang="en-US" dirty="0">
                <a:latin typeface="Segoe UI Light" panose="020B0502040204020203" pitchFamily="34" charset="0"/>
                <a:cs typeface="Segoe UI Light" panose="020B0502040204020203" pitchFamily="34" charset="0"/>
              </a:rPr>
              <a:t>Feature Set 2 + </a:t>
            </a:r>
          </a:p>
          <a:p>
            <a:pPr algn="ctr"/>
            <a:r>
              <a:rPr lang="en-US" dirty="0">
                <a:latin typeface="Segoe UI Light" panose="020B0502040204020203" pitchFamily="34" charset="0"/>
                <a:cs typeface="Segoe UI Light" panose="020B0502040204020203" pitchFamily="34" charset="0"/>
              </a:rPr>
              <a:t>LDA performs the best.</a:t>
            </a:r>
          </a:p>
        </p:txBody>
      </p:sp>
      <p:sp>
        <p:nvSpPr>
          <p:cNvPr id="20" name="Rectangle 19"/>
          <p:cNvSpPr/>
          <p:nvPr/>
        </p:nvSpPr>
        <p:spPr>
          <a:xfrm>
            <a:off x="624333" y="1978383"/>
            <a:ext cx="3245016" cy="134386"/>
          </a:xfrm>
          <a:prstGeom prst="rect">
            <a:avLst/>
          </a:prstGeom>
          <a:solidFill>
            <a:schemeClr val="bg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838700" y="4441010"/>
            <a:ext cx="5981700" cy="1676400"/>
          </a:xfrm>
          <a:prstGeom prst="rect">
            <a:avLst/>
          </a:prstGeom>
        </p:spPr>
      </p:pic>
      <p:sp>
        <p:nvSpPr>
          <p:cNvPr id="21" name="Rectangle 20"/>
          <p:cNvSpPr/>
          <p:nvPr/>
        </p:nvSpPr>
        <p:spPr>
          <a:xfrm>
            <a:off x="1370098" y="3002956"/>
            <a:ext cx="506327" cy="1914525"/>
          </a:xfrm>
          <a:prstGeom prst="rect">
            <a:avLst/>
          </a:prstGeom>
          <a:solidFill>
            <a:schemeClr val="bg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7239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Future steps </a:t>
            </a:r>
          </a:p>
        </p:txBody>
      </p:sp>
      <p:sp>
        <p:nvSpPr>
          <p:cNvPr id="3" name="Content Placeholder 2"/>
          <p:cNvSpPr>
            <a:spLocks noGrp="1"/>
          </p:cNvSpPr>
          <p:nvPr>
            <p:ph idx="1"/>
          </p:nvPr>
        </p:nvSpPr>
        <p:spPr/>
        <p:txBody>
          <a:bodyPr>
            <a:normAutofit lnSpcReduction="10000"/>
          </a:bodyPr>
          <a:lstStyle/>
          <a:p>
            <a:r>
              <a:rPr lang="en-US" dirty="0">
                <a:latin typeface="Segoe UI Light" panose="020B0502040204020203" pitchFamily="34" charset="0"/>
                <a:cs typeface="Segoe UI Light" panose="020B0502040204020203" pitchFamily="34" charset="0"/>
              </a:rPr>
              <a:t>The results above suggest that the model performs fairly well under Latent Discriminant Analysis, yet here are some areas of improvement and/or further areas of research.</a:t>
            </a:r>
          </a:p>
          <a:p>
            <a:pPr lvl="1"/>
            <a:r>
              <a:rPr lang="en-US" dirty="0">
                <a:latin typeface="Segoe UI Light" panose="020B0502040204020203" pitchFamily="34" charset="0"/>
                <a:cs typeface="Segoe UI Light" panose="020B0502040204020203" pitchFamily="34" charset="0"/>
              </a:rPr>
              <a:t>Word misspellings in feature engineering. Train the models with a misspelling indicator, as this could be a feature that might be important.</a:t>
            </a:r>
          </a:p>
          <a:p>
            <a:pPr lvl="1"/>
            <a:r>
              <a:rPr lang="en-US" dirty="0">
                <a:latin typeface="Segoe UI Light" panose="020B0502040204020203" pitchFamily="34" charset="0"/>
                <a:cs typeface="Segoe UI Light" panose="020B0502040204020203" pitchFamily="34" charset="0"/>
              </a:rPr>
              <a:t>Look at this data across time -- there could be difference in detecting spam based on information around the time period -- for example, will adding month pick up information about holidays and the holiday vacation experience that could help detect fake reviews.</a:t>
            </a:r>
          </a:p>
          <a:p>
            <a:pPr lvl="1"/>
            <a:r>
              <a:rPr lang="en-US" dirty="0">
                <a:latin typeface="Segoe UI Light" panose="020B0502040204020203" pitchFamily="34" charset="0"/>
                <a:cs typeface="Segoe UI Light" panose="020B0502040204020203" pitchFamily="34" charset="0"/>
              </a:rPr>
              <a:t>Would having transaction data on each review show interesting results -- for example, the time of each post, and location of the IP address that sent the post.</a:t>
            </a:r>
          </a:p>
        </p:txBody>
      </p:sp>
    </p:spTree>
    <p:extLst>
      <p:ext uri="{BB962C8B-B14F-4D97-AF65-F5344CB8AC3E}">
        <p14:creationId xmlns:p14="http://schemas.microsoft.com/office/powerpoint/2010/main" val="67397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Roadmap</a:t>
            </a:r>
          </a:p>
        </p:txBody>
      </p:sp>
      <p:sp>
        <p:nvSpPr>
          <p:cNvPr id="3" name="Content Placeholder 2"/>
          <p:cNvSpPr>
            <a:spLocks noGrp="1"/>
          </p:cNvSpPr>
          <p:nvPr>
            <p:ph idx="1"/>
          </p:nvPr>
        </p:nvSpPr>
        <p:spPr/>
        <p:txBody>
          <a:bodyPr>
            <a:normAutofit/>
          </a:bodyPr>
          <a:lstStyle/>
          <a:p>
            <a:r>
              <a:rPr lang="en-US" dirty="0">
                <a:latin typeface="Segoe UI Light" panose="020B0502040204020203" pitchFamily="34" charset="0"/>
                <a:cs typeface="Segoe UI Light" panose="020B0502040204020203" pitchFamily="34" charset="0"/>
              </a:rPr>
              <a:t>Motivation </a:t>
            </a:r>
          </a:p>
          <a:p>
            <a:r>
              <a:rPr lang="en-US" dirty="0">
                <a:latin typeface="Segoe UI Light" panose="020B0502040204020203" pitchFamily="34" charset="0"/>
                <a:cs typeface="Segoe UI Light" panose="020B0502040204020203" pitchFamily="34" charset="0"/>
              </a:rPr>
              <a:t>Data</a:t>
            </a:r>
          </a:p>
          <a:p>
            <a:r>
              <a:rPr lang="en-US" dirty="0">
                <a:latin typeface="Segoe UI Light" panose="020B0502040204020203" pitchFamily="34" charset="0"/>
                <a:cs typeface="Segoe UI Light" panose="020B0502040204020203" pitchFamily="34" charset="0"/>
              </a:rPr>
              <a:t>Data Preparation</a:t>
            </a:r>
          </a:p>
          <a:p>
            <a:r>
              <a:rPr lang="en-US" dirty="0">
                <a:latin typeface="Segoe UI Light" panose="020B0502040204020203" pitchFamily="34" charset="0"/>
                <a:cs typeface="Segoe UI Light" panose="020B0502040204020203" pitchFamily="34" charset="0"/>
              </a:rPr>
              <a:t>Topic Modeling</a:t>
            </a:r>
          </a:p>
          <a:p>
            <a:r>
              <a:rPr lang="en-US" dirty="0">
                <a:latin typeface="Segoe UI Light" panose="020B0502040204020203" pitchFamily="34" charset="0"/>
                <a:cs typeface="Segoe UI Light" panose="020B0502040204020203" pitchFamily="34" charset="0"/>
              </a:rPr>
              <a:t>Classification and Tuning </a:t>
            </a:r>
          </a:p>
          <a:p>
            <a:r>
              <a:rPr lang="en-US" dirty="0">
                <a:latin typeface="Segoe UI Light" panose="020B0502040204020203" pitchFamily="34" charset="0"/>
                <a:cs typeface="Segoe UI Light" panose="020B0502040204020203" pitchFamily="34" charset="0"/>
              </a:rPr>
              <a:t>Results</a:t>
            </a:r>
          </a:p>
          <a:p>
            <a:r>
              <a:rPr lang="en-US" dirty="0">
                <a:latin typeface="Segoe UI Light" panose="020B0502040204020203" pitchFamily="34" charset="0"/>
                <a:cs typeface="Segoe UI Light" panose="020B0502040204020203" pitchFamily="34" charset="0"/>
              </a:rPr>
              <a:t>Future steps </a:t>
            </a:r>
          </a:p>
        </p:txBody>
      </p:sp>
    </p:spTree>
    <p:extLst>
      <p:ext uri="{BB962C8B-B14F-4D97-AF65-F5344CB8AC3E}">
        <p14:creationId xmlns:p14="http://schemas.microsoft.com/office/powerpoint/2010/main" val="31178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(1)</a:t>
            </a:r>
          </a:p>
        </p:txBody>
      </p:sp>
      <p:sp>
        <p:nvSpPr>
          <p:cNvPr id="3" name="Content Placeholder 2"/>
          <p:cNvSpPr>
            <a:spLocks noGrp="1"/>
          </p:cNvSpPr>
          <p:nvPr>
            <p:ph idx="1"/>
          </p:nvPr>
        </p:nvSpPr>
        <p:spPr/>
        <p:txBody>
          <a:bodyPr>
            <a:normAutofit/>
          </a:bodyPr>
          <a:lstStyle/>
          <a:p>
            <a:pPr marL="0" indent="0">
              <a:buNone/>
            </a:pPr>
            <a:r>
              <a:rPr lang="en-US" b="1" dirty="0">
                <a:latin typeface="Segoe UI Light" panose="020B0502040204020203" pitchFamily="34" charset="0"/>
                <a:cs typeface="Segoe UI Light" panose="020B0502040204020203" pitchFamily="34" charset="0"/>
              </a:rPr>
              <a:t>Fake content plagues many industries and aspects of our information-rich lives.</a:t>
            </a:r>
          </a:p>
          <a:p>
            <a:pPr>
              <a:buFontTx/>
              <a:buChar char="-"/>
            </a:pPr>
            <a:r>
              <a:rPr lang="en-US" dirty="0">
                <a:latin typeface="Segoe UI Light" panose="020B0502040204020203" pitchFamily="34" charset="0"/>
                <a:cs typeface="Segoe UI Light" panose="020B0502040204020203" pitchFamily="34" charset="0"/>
              </a:rPr>
              <a:t>Yelp Fake reviews: Increase a business’ popularity in rankings</a:t>
            </a:r>
          </a:p>
          <a:p>
            <a:pPr>
              <a:buFontTx/>
              <a:buChar char="-"/>
            </a:pPr>
            <a:r>
              <a:rPr lang="en-US" dirty="0">
                <a:latin typeface="Segoe UI Light" panose="020B0502040204020203" pitchFamily="34" charset="0"/>
                <a:cs typeface="Segoe UI Light" panose="020B0502040204020203" pitchFamily="34" charset="0"/>
              </a:rPr>
              <a:t>Spam: Unwanted messages show up on cell phones, emails, and social media</a:t>
            </a:r>
          </a:p>
          <a:p>
            <a:pPr>
              <a:buFontTx/>
              <a:buChar char="-"/>
            </a:pPr>
            <a:r>
              <a:rPr lang="en-US" dirty="0">
                <a:latin typeface="Segoe UI Light" panose="020B0502040204020203" pitchFamily="34" charset="0"/>
                <a:cs typeface="Segoe UI Light" panose="020B0502040204020203" pitchFamily="34" charset="0"/>
              </a:rPr>
              <a:t>Fake news: Change perceptions</a:t>
            </a: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8139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(2) Approach</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This capstone project focuses on using </a:t>
            </a:r>
            <a:r>
              <a:rPr lang="en-US" b="1" dirty="0">
                <a:latin typeface="Segoe UI Black" panose="020B0A02040204020203" pitchFamily="34" charset="0"/>
                <a:ea typeface="Segoe UI Black" panose="020B0A02040204020203" pitchFamily="34" charset="0"/>
                <a:cs typeface="Segoe UI Black" panose="020B0A02040204020203" pitchFamily="34" charset="0"/>
              </a:rPr>
              <a:t>Natural Language Processing </a:t>
            </a:r>
            <a:r>
              <a:rPr lang="en-US" dirty="0">
                <a:latin typeface="Segoe UI Light" panose="020B0502040204020203" pitchFamily="34" charset="0"/>
                <a:cs typeface="Segoe UI Light" panose="020B0502040204020203" pitchFamily="34" charset="0"/>
              </a:rPr>
              <a:t>and</a:t>
            </a:r>
            <a:r>
              <a:rPr lang="en-US" b="1" dirty="0">
                <a:latin typeface="Segoe UI Light" panose="020B0502040204020203" pitchFamily="34" charset="0"/>
                <a:cs typeface="Segoe UI Light" panose="020B0502040204020203" pitchFamily="34" charset="0"/>
              </a:rPr>
              <a:t> </a:t>
            </a:r>
            <a:r>
              <a:rPr lang="en-US" b="1" dirty="0">
                <a:latin typeface="Segoe UI Black" panose="020B0A02040204020203" pitchFamily="34" charset="0"/>
                <a:ea typeface="Segoe UI Black" panose="020B0A02040204020203" pitchFamily="34" charset="0"/>
                <a:cs typeface="Segoe UI Black" panose="020B0A02040204020203" pitchFamily="34" charset="0"/>
              </a:rPr>
              <a:t>Machine Learning</a:t>
            </a:r>
            <a:r>
              <a:rPr lang="en-US" dirty="0">
                <a:latin typeface="Segoe UI Black" panose="020B0A02040204020203" pitchFamily="34" charset="0"/>
                <a:ea typeface="Segoe UI Black" panose="020B0A02040204020203" pitchFamily="34" charset="0"/>
                <a:cs typeface="Segoe UI Black" panose="020B0A02040204020203" pitchFamily="34" charset="0"/>
              </a:rPr>
              <a:t> </a:t>
            </a:r>
            <a:r>
              <a:rPr lang="en-US" dirty="0">
                <a:latin typeface="Segoe UI Light" panose="020B0502040204020203" pitchFamily="34" charset="0"/>
                <a:cs typeface="Segoe UI Light" panose="020B0502040204020203" pitchFamily="34" charset="0"/>
              </a:rPr>
              <a:t>methods to address this issue.</a:t>
            </a:r>
          </a:p>
        </p:txBody>
      </p:sp>
    </p:spTree>
    <p:extLst>
      <p:ext uri="{BB962C8B-B14F-4D97-AF65-F5344CB8AC3E}">
        <p14:creationId xmlns:p14="http://schemas.microsoft.com/office/powerpoint/2010/main" val="352585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(3) Hypothetical Client</a:t>
            </a:r>
          </a:p>
        </p:txBody>
      </p:sp>
      <p:sp>
        <p:nvSpPr>
          <p:cNvPr id="3" name="Content Placeholder 2"/>
          <p:cNvSpPr>
            <a:spLocks noGrp="1"/>
          </p:cNvSpPr>
          <p:nvPr>
            <p:ph idx="1"/>
          </p:nvPr>
        </p:nvSpPr>
        <p:spPr/>
        <p:txBody>
          <a:bodyPr>
            <a:normAutofit/>
          </a:bodyPr>
          <a:lstStyle/>
          <a:p>
            <a:pPr marL="0" indent="0">
              <a:buNone/>
            </a:pPr>
            <a:r>
              <a:rPr lang="en-US" dirty="0">
                <a:latin typeface="Segoe UI Light" panose="020B0502040204020203" pitchFamily="34" charset="0"/>
                <a:cs typeface="Segoe UI Light" panose="020B0502040204020203" pitchFamily="34" charset="0"/>
              </a:rPr>
              <a:t>A hotel booking aggregator is trying to improve the quality and reliability of its hotel booking information for its users. It has noticed complaints after users of the voiced concerns that some reviews may be fake. In an effort to alleviate this, the client seeks to build a predictive model to flag whether reviews are genuine or fake. By the end of this project, the client will be able to use this algorithm as part of their fake review deterrence strategy.</a:t>
            </a:r>
          </a:p>
        </p:txBody>
      </p:sp>
    </p:spTree>
    <p:extLst>
      <p:ext uri="{BB962C8B-B14F-4D97-AF65-F5344CB8AC3E}">
        <p14:creationId xmlns:p14="http://schemas.microsoft.com/office/powerpoint/2010/main" val="424320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(1) Overview</a:t>
            </a:r>
          </a:p>
        </p:txBody>
      </p:sp>
      <p:sp>
        <p:nvSpPr>
          <p:cNvPr id="3" name="Content Placeholder 2"/>
          <p:cNvSpPr>
            <a:spLocks noGrp="1"/>
          </p:cNvSpPr>
          <p:nvPr>
            <p:ph idx="1"/>
          </p:nvPr>
        </p:nvSpPr>
        <p:spPr>
          <a:xfrm>
            <a:off x="838199" y="1825625"/>
            <a:ext cx="10671495" cy="4351338"/>
          </a:xfrm>
        </p:spPr>
        <p:txBody>
          <a:bodyPr>
            <a:normAutofit/>
          </a:bodyPr>
          <a:lstStyle/>
          <a:p>
            <a:pPr marL="0" indent="0">
              <a:buNone/>
            </a:pPr>
            <a:r>
              <a:rPr lang="en-US" dirty="0">
                <a:latin typeface="Segoe UI Light" panose="020B0502040204020203" pitchFamily="34" charset="0"/>
                <a:cs typeface="Segoe UI Light" panose="020B0502040204020203" pitchFamily="34" charset="0"/>
              </a:rPr>
              <a:t>Source: </a:t>
            </a:r>
            <a:r>
              <a:rPr lang="en-US" dirty="0" err="1">
                <a:latin typeface="Segoe UI Light" panose="020B0502040204020203" pitchFamily="34" charset="0"/>
                <a:cs typeface="Segoe UI Light" panose="020B0502040204020203" pitchFamily="34" charset="0"/>
                <a:hlinkClick r:id="rId2"/>
              </a:rPr>
              <a:t>Kaggle</a:t>
            </a:r>
            <a:r>
              <a:rPr lang="en-US" dirty="0">
                <a:latin typeface="Segoe UI Light" panose="020B0502040204020203" pitchFamily="34" charset="0"/>
                <a:cs typeface="Segoe UI Light" panose="020B0502040204020203" pitchFamily="34" charset="0"/>
                <a:hlinkClick r:id="rId2"/>
              </a:rPr>
              <a:t>, “Deceptive Hotel Opinions Corpus”</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1600 records</a:t>
            </a:r>
          </a:p>
          <a:p>
            <a:pPr lvl="1"/>
            <a:r>
              <a:rPr lang="en-US" dirty="0">
                <a:latin typeface="Segoe UI Light" panose="020B0502040204020203" pitchFamily="34" charset="0"/>
                <a:cs typeface="Segoe UI Light" panose="020B0502040204020203" pitchFamily="34" charset="0"/>
              </a:rPr>
              <a:t>800 Deceptive</a:t>
            </a:r>
          </a:p>
          <a:p>
            <a:pPr lvl="2"/>
            <a:r>
              <a:rPr lang="en-US" sz="1600" dirty="0">
                <a:latin typeface="Segoe UI Light" panose="020B0502040204020203" pitchFamily="34" charset="0"/>
                <a:cs typeface="Segoe UI Light" panose="020B0502040204020203" pitchFamily="34" charset="0"/>
              </a:rPr>
              <a:t>Generated by Mechanical Turks: Crowdsourced, human intelligence tasking</a:t>
            </a:r>
          </a:p>
          <a:p>
            <a:pPr lvl="1"/>
            <a:r>
              <a:rPr lang="en-US" dirty="0">
                <a:latin typeface="Segoe UI Light" panose="020B0502040204020203" pitchFamily="34" charset="0"/>
                <a:cs typeface="Segoe UI Light" panose="020B0502040204020203" pitchFamily="34" charset="0"/>
              </a:rPr>
              <a:t>800 Genuine</a:t>
            </a:r>
          </a:p>
          <a:p>
            <a:pPr lvl="2"/>
            <a:r>
              <a:rPr lang="en-US" dirty="0">
                <a:latin typeface="Segoe UI Light" panose="020B0502040204020203" pitchFamily="34" charset="0"/>
                <a:cs typeface="Segoe UI Light" panose="020B0502040204020203" pitchFamily="34" charset="0"/>
              </a:rPr>
              <a:t>Multiple Review Aggregator sites</a:t>
            </a:r>
          </a:p>
          <a:p>
            <a:pPr lvl="2"/>
            <a:r>
              <a:rPr lang="en-US" dirty="0">
                <a:latin typeface="Segoe UI Light" panose="020B0502040204020203" pitchFamily="34" charset="0"/>
                <a:cs typeface="Segoe UI Light" panose="020B0502040204020203" pitchFamily="34" charset="0"/>
              </a:rPr>
              <a:t>Web</a:t>
            </a:r>
          </a:p>
          <a:p>
            <a:pPr lvl="1"/>
            <a:r>
              <a:rPr lang="en-US" dirty="0">
                <a:latin typeface="Segoe UI Light" panose="020B0502040204020203" pitchFamily="34" charset="0"/>
                <a:cs typeface="Segoe UI Light" panose="020B0502040204020203" pitchFamily="34" charset="0"/>
              </a:rPr>
              <a:t>Positive and Negative Sentiment</a:t>
            </a: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8604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(2) </a:t>
            </a:r>
            <a:r>
              <a:rPr lang="en-US" dirty="0" err="1">
                <a:latin typeface="Segoe UI Black" panose="020B0A02040204020203" pitchFamily="34" charset="0"/>
                <a:ea typeface="Segoe UI Black" panose="020B0A02040204020203" pitchFamily="34" charset="0"/>
                <a:cs typeface="Segoe UI Black" panose="020B0A02040204020203" pitchFamily="34" charset="0"/>
              </a:rPr>
              <a:t>Descriptives</a:t>
            </a:r>
            <a:endParaRPr lang="en-US" dirty="0">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6" name="Picture 5"/>
          <p:cNvPicPr>
            <a:picLocks noChangeAspect="1"/>
          </p:cNvPicPr>
          <p:nvPr/>
        </p:nvPicPr>
        <p:blipFill>
          <a:blip r:embed="rId2"/>
          <a:stretch>
            <a:fillRect/>
          </a:stretch>
        </p:blipFill>
        <p:spPr>
          <a:xfrm>
            <a:off x="6827939" y="1833301"/>
            <a:ext cx="4330614" cy="4637314"/>
          </a:xfrm>
          <a:prstGeom prst="rect">
            <a:avLst/>
          </a:prstGeom>
        </p:spPr>
      </p:pic>
      <p:sp>
        <p:nvSpPr>
          <p:cNvPr id="7" name="Rectangle 6"/>
          <p:cNvSpPr/>
          <p:nvPr/>
        </p:nvSpPr>
        <p:spPr>
          <a:xfrm>
            <a:off x="6612273" y="1350755"/>
            <a:ext cx="4761945" cy="338554"/>
          </a:xfrm>
          <a:prstGeom prst="rect">
            <a:avLst/>
          </a:prstGeom>
        </p:spPr>
        <p:txBody>
          <a:bodyPr wrap="none">
            <a:spAutoFit/>
          </a:bodyPr>
          <a:lstStyle/>
          <a:p>
            <a:r>
              <a:rPr lang="en-US" sz="1600" dirty="0">
                <a:latin typeface="Segoe UI Light" panose="020B0502040204020203" pitchFamily="34" charset="0"/>
                <a:cs typeface="Segoe UI Light" panose="020B0502040204020203" pitchFamily="34" charset="0"/>
              </a:rPr>
              <a:t>Count of records by Deceptive, Sentiment, and Hotel </a:t>
            </a:r>
            <a:endParaRPr lang="en-US" sz="1600" dirty="0"/>
          </a:p>
        </p:txBody>
      </p:sp>
      <p:pic>
        <p:nvPicPr>
          <p:cNvPr id="8" name="Picture 7"/>
          <p:cNvPicPr>
            <a:picLocks noChangeAspect="1"/>
          </p:cNvPicPr>
          <p:nvPr/>
        </p:nvPicPr>
        <p:blipFill>
          <a:blip r:embed="rId3"/>
          <a:stretch>
            <a:fillRect/>
          </a:stretch>
        </p:blipFill>
        <p:spPr>
          <a:xfrm>
            <a:off x="998999" y="4843978"/>
            <a:ext cx="5077260" cy="1626637"/>
          </a:xfrm>
          <a:prstGeom prst="rect">
            <a:avLst/>
          </a:prstGeom>
        </p:spPr>
      </p:pic>
      <p:sp>
        <p:nvSpPr>
          <p:cNvPr id="9" name="Rectangle 8"/>
          <p:cNvSpPr/>
          <p:nvPr/>
        </p:nvSpPr>
        <p:spPr>
          <a:xfrm>
            <a:off x="1482276" y="4461398"/>
            <a:ext cx="4310860" cy="369332"/>
          </a:xfrm>
          <a:prstGeom prst="rect">
            <a:avLst/>
          </a:prstGeom>
        </p:spPr>
        <p:txBody>
          <a:bodyPr wrap="none">
            <a:spAutoFit/>
          </a:bodyPr>
          <a:lstStyle/>
          <a:p>
            <a:r>
              <a:rPr lang="en-US" dirty="0">
                <a:latin typeface="Segoe UI Light" panose="020B0502040204020203" pitchFamily="34" charset="0"/>
                <a:cs typeface="Segoe UI Light" panose="020B0502040204020203" pitchFamily="34" charset="0"/>
              </a:rPr>
              <a:t>Positive and Negative Sentiment by Source</a:t>
            </a:r>
            <a:endParaRPr lang="en-US" dirty="0"/>
          </a:p>
        </p:txBody>
      </p:sp>
      <p:pic>
        <p:nvPicPr>
          <p:cNvPr id="10" name="Picture 9"/>
          <p:cNvPicPr>
            <a:picLocks noChangeAspect="1"/>
          </p:cNvPicPr>
          <p:nvPr/>
        </p:nvPicPr>
        <p:blipFill>
          <a:blip r:embed="rId4"/>
          <a:stretch>
            <a:fillRect/>
          </a:stretch>
        </p:blipFill>
        <p:spPr>
          <a:xfrm>
            <a:off x="998999" y="1833301"/>
            <a:ext cx="4924850" cy="2287858"/>
          </a:xfrm>
          <a:prstGeom prst="rect">
            <a:avLst/>
          </a:prstGeom>
        </p:spPr>
      </p:pic>
      <p:sp>
        <p:nvSpPr>
          <p:cNvPr id="11" name="Rectangle 10"/>
          <p:cNvSpPr/>
          <p:nvPr/>
        </p:nvSpPr>
        <p:spPr>
          <a:xfrm>
            <a:off x="2175222" y="1392663"/>
            <a:ext cx="2924968" cy="369332"/>
          </a:xfrm>
          <a:prstGeom prst="rect">
            <a:avLst/>
          </a:prstGeom>
        </p:spPr>
        <p:txBody>
          <a:bodyPr wrap="none">
            <a:spAutoFit/>
          </a:bodyPr>
          <a:lstStyle/>
          <a:p>
            <a:r>
              <a:rPr lang="en-US" dirty="0">
                <a:latin typeface="Segoe UI Light" panose="020B0502040204020203" pitchFamily="34" charset="0"/>
                <a:cs typeface="Segoe UI Light" panose="020B0502040204020203" pitchFamily="34" charset="0"/>
              </a:rPr>
              <a:t>Top 5 and Bottom 5 Records</a:t>
            </a:r>
            <a:endParaRPr lang="en-US" dirty="0"/>
          </a:p>
        </p:txBody>
      </p:sp>
    </p:spTree>
    <p:extLst>
      <p:ext uri="{BB962C8B-B14F-4D97-AF65-F5344CB8AC3E}">
        <p14:creationId xmlns:p14="http://schemas.microsoft.com/office/powerpoint/2010/main" val="97993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(3) Data Exploration</a:t>
            </a:r>
          </a:p>
        </p:txBody>
      </p:sp>
      <p:sp>
        <p:nvSpPr>
          <p:cNvPr id="14" name="Rectangle 13"/>
          <p:cNvSpPr/>
          <p:nvPr/>
        </p:nvSpPr>
        <p:spPr>
          <a:xfrm>
            <a:off x="1465373" y="1605320"/>
            <a:ext cx="4630627" cy="400110"/>
          </a:xfrm>
          <a:prstGeom prst="rect">
            <a:avLst/>
          </a:prstGeom>
        </p:spPr>
        <p:txBody>
          <a:bodyPr wrap="none">
            <a:spAutoFit/>
          </a:bodyPr>
          <a:lstStyle/>
          <a:p>
            <a:r>
              <a:rPr lang="en-US" sz="2000" dirty="0">
                <a:latin typeface="Segoe UI Light" panose="020B0502040204020203" pitchFamily="34" charset="0"/>
                <a:cs typeface="Segoe UI Light" panose="020B0502040204020203" pitchFamily="34" charset="0"/>
              </a:rPr>
              <a:t>Mean Length of Words Across Categories</a:t>
            </a:r>
            <a:endParaRPr lang="en-US" sz="2000" dirty="0"/>
          </a:p>
        </p:txBody>
      </p:sp>
      <p:pic>
        <p:nvPicPr>
          <p:cNvPr id="15" name="Picture 14"/>
          <p:cNvPicPr>
            <a:picLocks noChangeAspect="1"/>
          </p:cNvPicPr>
          <p:nvPr/>
        </p:nvPicPr>
        <p:blipFill>
          <a:blip r:embed="rId2"/>
          <a:stretch>
            <a:fillRect/>
          </a:stretch>
        </p:blipFill>
        <p:spPr>
          <a:xfrm>
            <a:off x="400517" y="2029242"/>
            <a:ext cx="6629017" cy="4514980"/>
          </a:xfrm>
          <a:prstGeom prst="rect">
            <a:avLst/>
          </a:prstGeom>
        </p:spPr>
      </p:pic>
      <p:sp>
        <p:nvSpPr>
          <p:cNvPr id="4" name="Rectangle 3"/>
          <p:cNvSpPr/>
          <p:nvPr/>
        </p:nvSpPr>
        <p:spPr>
          <a:xfrm>
            <a:off x="7267576" y="2343984"/>
            <a:ext cx="4629150" cy="3970318"/>
          </a:xfrm>
          <a:prstGeom prst="rect">
            <a:avLst/>
          </a:prstGeom>
        </p:spPr>
        <p:txBody>
          <a:bodyPr wrap="square">
            <a:spAutoFit/>
          </a:bodyPr>
          <a:lstStyle/>
          <a:p>
            <a:r>
              <a:rPr lang="en-US" dirty="0">
                <a:latin typeface="Segoe UI Light" panose="020B0502040204020203" pitchFamily="34" charset="0"/>
                <a:cs typeface="Segoe UI Light" panose="020B0502040204020203" pitchFamily="34" charset="0"/>
              </a:rPr>
              <a:t>From the results of hypotheses tests we can see that:</a:t>
            </a:r>
          </a:p>
          <a:p>
            <a:pPr marL="285750" indent="-285750">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statistically significant difference between positive and negative average length of words (p-value of about 0)</a:t>
            </a:r>
          </a:p>
          <a:p>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statistically significant difference between trip advisor and non trip advisor sources (p-value of about 0)</a:t>
            </a:r>
          </a:p>
          <a:p>
            <a:endParaRPr lang="en-US"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There is a no detectable statistical significance when it comes to deceptive and genuine reviews. (p-value = .2)</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0107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Tokenizing</a:t>
            </a:r>
          </a:p>
        </p:txBody>
      </p:sp>
      <p:sp>
        <p:nvSpPr>
          <p:cNvPr id="3" name="Content Placeholder 2"/>
          <p:cNvSpPr>
            <a:spLocks noGrp="1"/>
          </p:cNvSpPr>
          <p:nvPr>
            <p:ph idx="1"/>
          </p:nvPr>
        </p:nvSpPr>
        <p:spPr>
          <a:xfrm>
            <a:off x="688910" y="1610129"/>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Sentence </a:t>
            </a:r>
            <a:r>
              <a:rPr lang="en-US" dirty="0">
                <a:latin typeface="Segoe UI Light" panose="020B0502040204020203" pitchFamily="34" charset="0"/>
                <a:cs typeface="Segoe UI Light" panose="020B0502040204020203" pitchFamily="34" charset="0"/>
                <a:sym typeface="Wingdings" panose="05000000000000000000" pitchFamily="2" charset="2"/>
              </a:rPr>
              <a:t> Tokens  Parts of Speech</a:t>
            </a: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stretch>
            <a:fillRect/>
          </a:stretch>
        </p:blipFill>
        <p:spPr>
          <a:xfrm>
            <a:off x="838200" y="2255230"/>
            <a:ext cx="10039739" cy="1099185"/>
          </a:xfrm>
          <a:prstGeom prst="rect">
            <a:avLst/>
          </a:prstGeom>
        </p:spPr>
      </p:pic>
      <p:sp>
        <p:nvSpPr>
          <p:cNvPr id="5" name="Content Placeholder 2"/>
          <p:cNvSpPr txBox="1">
            <a:spLocks/>
          </p:cNvSpPr>
          <p:nvPr/>
        </p:nvSpPr>
        <p:spPr>
          <a:xfrm>
            <a:off x="696686" y="3600660"/>
            <a:ext cx="10515600" cy="12615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Segoe UI Light" panose="020B0502040204020203" pitchFamily="34" charset="0"/>
                <a:cs typeface="Segoe UI Light" panose="020B0502040204020203" pitchFamily="34" charset="0"/>
              </a:rPr>
              <a:t>Parts of Speech </a:t>
            </a:r>
            <a:r>
              <a:rPr lang="en-US" dirty="0">
                <a:latin typeface="Segoe UI Light" panose="020B0502040204020203" pitchFamily="34" charset="0"/>
                <a:cs typeface="Segoe UI Light" panose="020B0502040204020203" pitchFamily="34" charset="0"/>
                <a:sym typeface="Wingdings" panose="05000000000000000000" pitchFamily="2" charset="2"/>
              </a:rPr>
              <a:t> </a:t>
            </a:r>
            <a:r>
              <a:rPr lang="en-US" u="sng" dirty="0">
                <a:latin typeface="Segoe UI Light" panose="020B0502040204020203" pitchFamily="34" charset="0"/>
                <a:cs typeface="Segoe UI Light" panose="020B0502040204020203" pitchFamily="34" charset="0"/>
                <a:sym typeface="Wingdings" panose="05000000000000000000" pitchFamily="2" charset="2"/>
              </a:rPr>
              <a:t>4 Parts of Speech Variables</a:t>
            </a:r>
            <a:endParaRPr lang="en-US" u="sng"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rotWithShape="1">
          <a:blip r:embed="rId3"/>
          <a:srcRect l="1479" t="1" r="13956" b="654"/>
          <a:stretch/>
        </p:blipFill>
        <p:spPr>
          <a:xfrm>
            <a:off x="3958906" y="4246982"/>
            <a:ext cx="4027414" cy="2280503"/>
          </a:xfrm>
          <a:prstGeom prst="rect">
            <a:avLst/>
          </a:prstGeom>
        </p:spPr>
      </p:pic>
      <p:sp>
        <p:nvSpPr>
          <p:cNvPr id="9" name="Rectangle 8"/>
          <p:cNvSpPr/>
          <p:nvPr/>
        </p:nvSpPr>
        <p:spPr>
          <a:xfrm>
            <a:off x="4628830" y="4246982"/>
            <a:ext cx="739775" cy="2370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785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709</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 Black</vt:lpstr>
      <vt:lpstr>Segoe UI Light</vt:lpstr>
      <vt:lpstr>Wingdings</vt:lpstr>
      <vt:lpstr>Office Theme</vt:lpstr>
      <vt:lpstr>Capstone 2:  Detecting Deceptive Hotel Reviews through Topic Modeling and Machine Learning</vt:lpstr>
      <vt:lpstr>Roadmap</vt:lpstr>
      <vt:lpstr>Motivation (1)</vt:lpstr>
      <vt:lpstr>Motivation (2) Approach</vt:lpstr>
      <vt:lpstr>Motivation (3) Hypothetical Client</vt:lpstr>
      <vt:lpstr>Data (1) Overview</vt:lpstr>
      <vt:lpstr>Data (2) Descriptives</vt:lpstr>
      <vt:lpstr>Data (3) Data Exploration</vt:lpstr>
      <vt:lpstr>Data Preparation: Tokenizing</vt:lpstr>
      <vt:lpstr>Data Preparation: Categorical Data</vt:lpstr>
      <vt:lpstr>Topic Modeling</vt:lpstr>
      <vt:lpstr>Classification</vt:lpstr>
      <vt:lpstr>Results (1)</vt:lpstr>
      <vt:lpstr>Results (2)</vt:lpstr>
      <vt:lpstr>Future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 Christopher</dc:creator>
  <cp:lastModifiedBy>Gian, Christopher</cp:lastModifiedBy>
  <cp:revision>10</cp:revision>
  <dcterms:created xsi:type="dcterms:W3CDTF">2017-08-22T21:21:14Z</dcterms:created>
  <dcterms:modified xsi:type="dcterms:W3CDTF">2017-08-22T23:39:26Z</dcterms:modified>
</cp:coreProperties>
</file>