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74" r:id="rId5"/>
    <p:sldId id="264" r:id="rId6"/>
    <p:sldId id="265" r:id="rId7"/>
    <p:sldId id="259" r:id="rId8"/>
    <p:sldId id="266" r:id="rId9"/>
    <p:sldId id="272" r:id="rId10"/>
    <p:sldId id="260" r:id="rId11"/>
    <p:sldId id="267" r:id="rId12"/>
    <p:sldId id="262" r:id="rId13"/>
    <p:sldId id="261" r:id="rId14"/>
    <p:sldId id="263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86B8-7381-4FAB-B87D-163232FF37BF}" type="datetimeFigureOut">
              <a:rPr lang="en-US" smtClean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deceptive-opinion-spam-corp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2409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Capstone 2: 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Detecting Deceptive Hotel Reviews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1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Through </a:t>
            </a:r>
            <a:r>
              <a:rPr lang="en-US" sz="27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Topic Modeling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599"/>
            <a:ext cx="10515600" cy="175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SpringBoard Data Science Career Program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Chris Gian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github.com/chrisgian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Preparation: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10" y="1610129"/>
            <a:ext cx="10515600" cy="12615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Sentence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Tokens  Parts of Speech</a:t>
            </a: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30"/>
            <a:ext cx="10039739" cy="10991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6686" y="3600660"/>
            <a:ext cx="10515600" cy="126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Parts of Speech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4 Parts of Speech Variables</a:t>
            </a:r>
            <a:endParaRPr lang="en-US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79" t="1" r="13956" b="654"/>
          <a:stretch/>
        </p:blipFill>
        <p:spPr>
          <a:xfrm>
            <a:off x="3958906" y="4246982"/>
            <a:ext cx="4027414" cy="22805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28830" y="4246982"/>
            <a:ext cx="739775" cy="2370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Preparation: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845" y="1976926"/>
            <a:ext cx="10515600" cy="12615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Categorical Data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Dummy Variables </a:t>
            </a: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(22 Variables)</a:t>
            </a:r>
            <a:endParaRPr lang="en-US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0" t="1336" r="1242" b="2015"/>
          <a:stretch/>
        </p:blipFill>
        <p:spPr>
          <a:xfrm>
            <a:off x="1549256" y="2659991"/>
            <a:ext cx="2067070" cy="1430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746"/>
          <a:stretch/>
        </p:blipFill>
        <p:spPr>
          <a:xfrm>
            <a:off x="4402171" y="2607688"/>
            <a:ext cx="5835584" cy="1366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27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Topic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31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Latent Semantic Indexing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Reduction Technique based on “Singular Value Decomposition”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Reduces Tokenized Table for each of 1600 review into </a:t>
            </a: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300 variables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Think of each variable as a “topic” for example:</a:t>
            </a:r>
          </a:p>
          <a:p>
            <a:pPr lvl="3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“An amazing Family Vacation” Topic</a:t>
            </a:r>
          </a:p>
          <a:p>
            <a:pPr lvl="3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“Honey moon gone awry review” Topic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7405" y="4513277"/>
            <a:ext cx="2063692" cy="2063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7405" y="4513277"/>
            <a:ext cx="2063692" cy="2348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Word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507533" y="5373148"/>
            <a:ext cx="2063692" cy="3439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1600 Reviews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65221" y="4513277"/>
            <a:ext cx="2063692" cy="2063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65221" y="4513277"/>
            <a:ext cx="2063692" cy="2348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 Topics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7505349" y="5373148"/>
            <a:ext cx="2063692" cy="3439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1600 Reviews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414005" y="5010322"/>
            <a:ext cx="2634143" cy="10695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LSI w </a:t>
            </a:r>
          </a:p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300 Topics</a:t>
            </a:r>
          </a:p>
        </p:txBody>
      </p:sp>
    </p:spTree>
    <p:extLst>
      <p:ext uri="{BB962C8B-B14F-4D97-AF65-F5344CB8AC3E}">
        <p14:creationId xmlns:p14="http://schemas.microsoft.com/office/powerpoint/2010/main" val="227892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 Classification Models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Discriminant Analysis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 Nearest Neighbor Classification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Trees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Naive Bayes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Vector Classifier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Three sets of Features: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 = Topics Only (300 Variables)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X2 = Topics + Parts of Speech Metrics (300 + 4)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X3 = Topics + Parts of Speech Metrics + Dummy Variables (300 + 4 + 22)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5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(1)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31" y="2235262"/>
            <a:ext cx="3060064" cy="319518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1" y="2219338"/>
            <a:ext cx="3107753" cy="3211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36" y="2237999"/>
            <a:ext cx="3091857" cy="30918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313" y="1453301"/>
            <a:ext cx="3660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Topics Only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5644" y="1290023"/>
            <a:ext cx="3660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Parts of Speech 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40009" y="1451250"/>
            <a:ext cx="3660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Dummy Variables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91533" y="3081610"/>
            <a:ext cx="3245016" cy="3543548"/>
          </a:xfrm>
          <a:prstGeom prst="rect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Parts of Speech Metrics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7891" y="2387750"/>
            <a:ext cx="9615711" cy="1574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43414" y="5569946"/>
            <a:ext cx="241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Set 2 + 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LDA performs the best.</a:t>
            </a:r>
          </a:p>
        </p:txBody>
      </p:sp>
    </p:spTree>
    <p:extLst>
      <p:ext uri="{BB962C8B-B14F-4D97-AF65-F5344CB8AC3E}">
        <p14:creationId xmlns:p14="http://schemas.microsoft.com/office/powerpoint/2010/main" val="350693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6781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10 Fold Cross Validation Test Results: </a:t>
            </a: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Accuracy: 82.25%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Confusion Matrix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on Entire Dataset: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6" y="1825625"/>
            <a:ext cx="3091857" cy="309185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4333" y="4917482"/>
            <a:ext cx="3245016" cy="1295302"/>
          </a:xfrm>
          <a:prstGeom prst="rect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Parts of Speech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6214" y="5157572"/>
            <a:ext cx="241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Set 2 + 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LDA performs the best.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333" y="1978383"/>
            <a:ext cx="3245016" cy="134386"/>
          </a:xfrm>
          <a:prstGeom prst="rect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441010"/>
            <a:ext cx="5981700" cy="1676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70098" y="3002956"/>
            <a:ext cx="506327" cy="1914525"/>
          </a:xfrm>
          <a:prstGeom prst="rect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9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Future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results above suggest that the model performs fairly well under Latent Discriminant Analysis, yet here are some areas of improvement and/or further areas of research.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 misspellings in feature engineering. Train the models with a misspelling indicator, as this could be a feature that might be important.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Look at this data across time -- there could be difference in detecting spam based on information around the time period -- for example, will adding month pick up information about holidays and the holiday vacation experience that could help detect fake reviews.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Would having transaction data on each review show interesting results -- for example, the time of each post, and location of the IP address that sent the post.</a:t>
            </a:r>
          </a:p>
        </p:txBody>
      </p:sp>
    </p:spTree>
    <p:extLst>
      <p:ext uri="{BB962C8B-B14F-4D97-AF65-F5344CB8AC3E}">
        <p14:creationId xmlns:p14="http://schemas.microsoft.com/office/powerpoint/2010/main" val="6739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Motivation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Preparation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 Modeling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and Tuning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steps </a:t>
            </a:r>
          </a:p>
        </p:txBody>
      </p:sp>
    </p:spTree>
    <p:extLst>
      <p:ext uri="{BB962C8B-B14F-4D97-AF65-F5344CB8AC3E}">
        <p14:creationId xmlns:p14="http://schemas.microsoft.com/office/powerpoint/2010/main" val="3117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Motivation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Deceptive text-based content plagues many industries and aspects of our information-rich lives.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Yelp Fake reviews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Increase a business’ popularity in rankings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Spam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Unwanted messages show up on cell phones, emails, and social media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Fake news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Biased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and false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published under the guise of unbiased and legitimate news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Motivation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882599"/>
            <a:ext cx="6029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Motivation (3)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capstone project focuses on using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Natural Language Processing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to identify deceptive content.</a:t>
            </a:r>
          </a:p>
        </p:txBody>
      </p:sp>
    </p:spTree>
    <p:extLst>
      <p:ext uri="{BB962C8B-B14F-4D97-AF65-F5344CB8AC3E}">
        <p14:creationId xmlns:p14="http://schemas.microsoft.com/office/powerpoint/2010/main" val="352585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Motivation (4) Hypothetical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hotel booking aggregator is trying to improve the quality and reliability of its hotel booking information for its users.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has noticed complaints after users voiced concerns that some reviews may be fake.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alleviate this, the client seeks to build a predictive model to flag whether reviews are genuine or fake.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By the end of this project, the client will be able to use this algorithm as part of their fake review deterrence strategy.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(1)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Kaggle, “Deceptive Hotel Opinions Corpus”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1600 records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800 Deceptive</a:t>
            </a:r>
          </a:p>
          <a:p>
            <a:pPr lvl="2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Generated by Mechanical Turks: Crowdsourced, human intelligence tasking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800 Genuine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 Review Aggregator sites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Positive and Negative Sentiment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4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(2) Descriptives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939" y="1833301"/>
            <a:ext cx="4330614" cy="46373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2273" y="1350755"/>
            <a:ext cx="4761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 of records by Deceptive, Sentiment, and Hotel 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99" y="4843978"/>
            <a:ext cx="5077260" cy="16266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2276" y="4461398"/>
            <a:ext cx="4310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Positive and Negative Sentiment by 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99" y="1833301"/>
            <a:ext cx="4924850" cy="22878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5222" y="1392663"/>
            <a:ext cx="292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5 and Bottom 5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(3) Data Exploration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5373" y="1605320"/>
            <a:ext cx="4630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 Length of Words Across Categories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7" y="2029242"/>
            <a:ext cx="6629017" cy="45149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67576" y="2343984"/>
            <a:ext cx="46291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the results of hypotheses tests we can see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statistically significant difference between positive and negative average length of words (p-value of about 0)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statistically significant difference between trip advisor and non trip advisor sources (p-value of about 0)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no detectable statistical significance when it comes to deceptive and genuine reviews. (p-value = .2)</a:t>
            </a:r>
          </a:p>
        </p:txBody>
      </p:sp>
    </p:spTree>
    <p:extLst>
      <p:ext uri="{BB962C8B-B14F-4D97-AF65-F5344CB8AC3E}">
        <p14:creationId xmlns:p14="http://schemas.microsoft.com/office/powerpoint/2010/main" val="200107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718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 Black</vt:lpstr>
      <vt:lpstr>Segoe UI Light</vt:lpstr>
      <vt:lpstr>Wingdings</vt:lpstr>
      <vt:lpstr>Office Theme</vt:lpstr>
      <vt:lpstr>Capstone 2:  Detecting Deceptive Hotel Reviews Through Topic Modeling and Machine Learning</vt:lpstr>
      <vt:lpstr>Roadmap</vt:lpstr>
      <vt:lpstr>Motivation (1)</vt:lpstr>
      <vt:lpstr>Motivation (2)</vt:lpstr>
      <vt:lpstr>Motivation (3) Approach</vt:lpstr>
      <vt:lpstr>Motivation (4) Hypothetical Client</vt:lpstr>
      <vt:lpstr>Data (1) Overview</vt:lpstr>
      <vt:lpstr>Data (2) Descriptives</vt:lpstr>
      <vt:lpstr>Data (3) Data Exploration</vt:lpstr>
      <vt:lpstr>Data Preparation: Tokenizing</vt:lpstr>
      <vt:lpstr>Data Preparation: Categorical Data</vt:lpstr>
      <vt:lpstr>Topic Modeling</vt:lpstr>
      <vt:lpstr>Classification</vt:lpstr>
      <vt:lpstr>Results (1)</vt:lpstr>
      <vt:lpstr>Results (2)</vt:lpstr>
      <vt:lpstr>Future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Gian, Christopher</dc:creator>
  <cp:lastModifiedBy>Gian, Christopher</cp:lastModifiedBy>
  <cp:revision>13</cp:revision>
  <dcterms:created xsi:type="dcterms:W3CDTF">2017-08-22T21:21:14Z</dcterms:created>
  <dcterms:modified xsi:type="dcterms:W3CDTF">2017-08-23T17:16:47Z</dcterms:modified>
</cp:coreProperties>
</file>