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79" r:id="rId5"/>
    <p:sldId id="278" r:id="rId6"/>
    <p:sldId id="280" r:id="rId7"/>
    <p:sldId id="264" r:id="rId8"/>
    <p:sldId id="276" r:id="rId9"/>
    <p:sldId id="277" r:id="rId10"/>
    <p:sldId id="259" r:id="rId11"/>
    <p:sldId id="260" r:id="rId12"/>
    <p:sldId id="261" r:id="rId13"/>
    <p:sldId id="281" r:id="rId14"/>
    <p:sldId id="265" r:id="rId15"/>
    <p:sldId id="282" r:id="rId16"/>
    <p:sldId id="285" r:id="rId17"/>
    <p:sldId id="283" r:id="rId18"/>
    <p:sldId id="284" r:id="rId19"/>
    <p:sldId id="267" r:id="rId20"/>
    <p:sldId id="269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17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>
      <p:cViewPr>
        <p:scale>
          <a:sx n="50" d="100"/>
          <a:sy n="50" d="100"/>
        </p:scale>
        <p:origin x="1782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F6C54-E91D-4F95-867C-7863366A6D2D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209FA-059E-4A2E-B26E-AA0BFFE950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8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Simulator modifications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209FA-059E-4A2E-B26E-AA0BFFE9503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Hey look, simulator</a:t>
            </a:r>
            <a:r>
              <a:rPr lang="en-US" baseline="0" dirty="0" smtClean="0"/>
              <a:t> is 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209FA-059E-4A2E-B26E-AA0BFFE950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3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use </a:t>
            </a:r>
            <a:r>
              <a:rPr lang="en-US" dirty="0" err="1" smtClean="0"/>
              <a:t>sim</a:t>
            </a:r>
            <a:r>
              <a:rPr lang="en-US" dirty="0" smtClean="0"/>
              <a:t> to propagate random error, and we note </a:t>
            </a:r>
            <a:r>
              <a:rPr lang="en-US" dirty="0" err="1" smtClean="0"/>
              <a:t>heteroskedasticity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209FA-059E-4A2E-B26E-AA0BFFE9503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3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random error propagated, we try to fit curve and deal with </a:t>
            </a:r>
            <a:r>
              <a:rPr lang="en-US" baseline="0" dirty="0" err="1" smtClean="0"/>
              <a:t>heteroskedasticity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209FA-059E-4A2E-B26E-AA0BFFE9503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Hey look how awesome robust regression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209FA-059E-4A2E-B26E-AA0BFFE9503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28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209FA-059E-4A2E-B26E-AA0BFFE9503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0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14400"/>
            <a:ext cx="6400800" cy="1470025"/>
          </a:xfrm>
          <a:prstGeom prst="rect">
            <a:avLst/>
          </a:prstGeom>
          <a:noFill/>
          <a:ln w="34925" cap="rnd" cmpd="sng">
            <a:noFill/>
          </a:ln>
          <a:effectLst/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438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228600" y="2362200"/>
            <a:ext cx="88392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gradFill flip="none" rotWithShape="1">
              <a:gsLst>
                <a:gs pos="0">
                  <a:srgbClr val="17A400"/>
                </a:gs>
                <a:gs pos="100000">
                  <a:srgbClr val="FFCC00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48385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AE83-52AE-4616-900C-5CA4FC77B17E}" type="datetime1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0188" y="266700"/>
            <a:ext cx="8685212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9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5F64-8B59-4BAB-A4B2-4BE6F55D1329}" type="datetime1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1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B8DD-0CF2-4CFC-9CAC-72AADBFDD499}" type="datetime1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0188" y="266700"/>
            <a:ext cx="8685212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78863" cy="50434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8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F318-F1A3-4C16-8805-DDEC454CA5BA}" type="datetime1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0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69B5-A668-46B9-B1E8-98E07DB21C92}" type="datetime1">
              <a:rPr lang="en-US" smtClean="0"/>
              <a:pPr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188" y="266700"/>
            <a:ext cx="8685212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12FB-3672-40ED-A184-EA261B1DA135}" type="datetime1">
              <a:rPr lang="en-US" smtClean="0"/>
              <a:pPr/>
              <a:t>12/26/2013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0188" y="266700"/>
            <a:ext cx="8685212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5550-E82D-4A33-A1E0-9DE65805F669}" type="datetime1">
              <a:rPr lang="en-US" smtClean="0"/>
              <a:pPr/>
              <a:t>12/26/2013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0188" y="266700"/>
            <a:ext cx="8685212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2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8DF1-0AD1-4A96-9A7F-90B93C0A6F29}" type="datetime1">
              <a:rPr lang="en-US" smtClean="0"/>
              <a:pPr/>
              <a:t>12/26/2013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8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118A-2C14-49E9-96A1-94C16E7313C6}" type="datetime1">
              <a:rPr lang="en-US" smtClean="0"/>
              <a:pPr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5554-A90F-4A59-A14F-87EDACB75980}" type="datetime1">
              <a:rPr lang="en-US" smtClean="0"/>
              <a:pPr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C649D3-8629-44D3-B6E7-C300D27F7B3A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BCAC070-90C4-4891-B61D-499612844E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78863" cy="504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230188" y="266700"/>
            <a:ext cx="8685212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28600" y="8890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gradFill flip="none" rotWithShape="1">
              <a:gsLst>
                <a:gs pos="0">
                  <a:srgbClr val="17A400"/>
                </a:gs>
                <a:gs pos="100000">
                  <a:srgbClr val="FFCC00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152400"/>
            <a:ext cx="23526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7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14400"/>
            <a:ext cx="7772400" cy="1470025"/>
          </a:xfrm>
        </p:spPr>
        <p:txBody>
          <a:bodyPr/>
          <a:lstStyle/>
          <a:p>
            <a:r>
              <a:rPr lang="en-US" dirty="0"/>
              <a:t>Flight Testing Small UAVs for Aerodynamic Parameter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438400"/>
            <a:ext cx="8077200" cy="2133600"/>
          </a:xfrm>
        </p:spPr>
        <p:txBody>
          <a:bodyPr/>
          <a:lstStyle/>
          <a:p>
            <a:pPr algn="l"/>
            <a:r>
              <a:rPr lang="en-US" dirty="0" smtClean="0"/>
              <a:t>Adam T. Chase and Robert A. McDonald</a:t>
            </a:r>
          </a:p>
          <a:p>
            <a:pPr algn="l"/>
            <a:r>
              <a:rPr lang="en-US" dirty="0" smtClean="0"/>
              <a:t>California Polytechnic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1998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10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Error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sz="2000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∗</m:t>
                          </m:r>
                          <m:r>
                            <a:rPr lang="en-US" sz="20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000" i="1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𝛼</m:t>
                                      </m:r>
                                    </m:den>
                                  </m:f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𝛼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𝜕𝛽</m:t>
                                      </m:r>
                                    </m:den>
                                  </m:f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𝛽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⃑"/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den>
                                  </m:f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⃑"/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89200"/>
            <a:ext cx="5046363" cy="37734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1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11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Error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Error of regression driven by confidence intervals</a:t>
                </a:r>
              </a:p>
              <a:p>
                <a:pPr lvl="1"/>
                <a:r>
                  <a:rPr lang="en-US" dirty="0"/>
                  <a:t>If the experiment is repeated, the regression coefficients will lie in this interval n% of the time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±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Error in data is </a:t>
                </a:r>
                <a:r>
                  <a:rPr lang="en-US" dirty="0" err="1" smtClean="0"/>
                  <a:t>heteroskedastic</a:t>
                </a:r>
                <a:r>
                  <a:rPr lang="en-US" dirty="0" smtClean="0"/>
                  <a:t> for random error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not affected by </a:t>
                </a:r>
                <a:r>
                  <a:rPr lang="en-US" dirty="0" err="1"/>
                  <a:t>heteroskedasticity</a:t>
                </a:r>
                <a:endParaRPr lang="en-US" dirty="0"/>
              </a:p>
              <a:p>
                <a:pPr lvl="1"/>
                <a:r>
                  <a:rPr lang="en-US" dirty="0"/>
                  <a:t>Confidence intervals affected by </a:t>
                </a:r>
                <a:r>
                  <a:rPr lang="en-US" dirty="0" err="1"/>
                  <a:t>heteroskedasticity</a:t>
                </a:r>
                <a:endParaRPr lang="en-US" dirty="0"/>
              </a:p>
              <a:p>
                <a:pPr lvl="1"/>
                <a:r>
                  <a:rPr lang="en-US" dirty="0" err="1"/>
                  <a:t>Matlab’s</a:t>
                </a:r>
                <a:r>
                  <a:rPr lang="en-US" dirty="0"/>
                  <a:t> “</a:t>
                </a:r>
                <a:r>
                  <a:rPr lang="en-US" dirty="0" err="1"/>
                  <a:t>robustfit</a:t>
                </a:r>
                <a:r>
                  <a:rPr lang="en-US" dirty="0"/>
                  <a:t>” function returns robust standard error estimates</a:t>
                </a:r>
              </a:p>
              <a:p>
                <a:r>
                  <a:rPr lang="en-US" dirty="0"/>
                  <a:t>Can also use </a:t>
                </a:r>
                <a:r>
                  <a:rPr lang="en-US" dirty="0" err="1"/>
                  <a:t>Kalman</a:t>
                </a:r>
                <a:r>
                  <a:rPr lang="en-US" dirty="0"/>
                  <a:t> filter to estimate coefficients</a:t>
                </a:r>
              </a:p>
              <a:p>
                <a:pPr lvl="1"/>
                <a:r>
                  <a:rPr lang="en-US" dirty="0"/>
                  <a:t>Zero process noise, no state update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43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562600" y="2743200"/>
            <a:ext cx="189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dirty="0" smtClean="0"/>
              <a:t>= 1.96 for 95% 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5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12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Heteroskedasticity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4" y="1219200"/>
            <a:ext cx="4742919" cy="3552940"/>
          </a:xfrm>
          <a:ln w="3175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219200" y="5105400"/>
            <a:ext cx="6248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Insert table of error values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13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180" y1="10073" x2="9180" y2="10073"/>
                        <a14:foregroundMark x1="11426" y1="11538" x2="11426" y2="11538"/>
                        <a14:foregroundMark x1="9570" y1="13187" x2="9570" y2="13187"/>
                        <a14:foregroundMark x1="9570" y1="11538" x2="9570" y2="11538"/>
                        <a14:foregroundMark x1="10840" y1="8608" x2="10840" y2="8608"/>
                        <a14:foregroundMark x1="13281" y1="8608" x2="13281" y2="8608"/>
                        <a14:foregroundMark x1="12891" y1="13187" x2="12891" y2="13187"/>
                        <a14:foregroundMark x1="7324" y1="8242" x2="7324" y2="8242"/>
                        <a14:foregroundMark x1="7520" y1="6960" x2="7520" y2="6960"/>
                        <a14:foregroundMark x1="7910" y1="6227" x2="7910" y2="6227"/>
                        <a14:foregroundMark x1="7324" y1="11172" x2="7324" y2="11172"/>
                        <a14:foregroundMark x1="7324" y1="8974" x2="7324" y2="8974"/>
                        <a14:foregroundMark x1="11816" y1="5495" x2="11816" y2="5495"/>
                        <a14:foregroundMark x1="8301" y1="24908" x2="8301" y2="24908"/>
                        <a14:foregroundMark x1="6836" y1="28022" x2="6836" y2="28022"/>
                        <a14:foregroundMark x1="6641" y1="32601" x2="6641" y2="32601"/>
                        <a14:foregroundMark x1="6934" y1="30586" x2="6934" y2="30586"/>
                        <a14:foregroundMark x1="5859" y1="29853" x2="5859" y2="29853"/>
                        <a14:foregroundMark x1="5176" y1="26740" x2="5176" y2="26740"/>
                        <a14:foregroundMark x1="5273" y1="24542" x2="5273" y2="24542"/>
                        <a14:foregroundMark x1="5469" y1="33700" x2="5469" y2="33700"/>
                        <a14:foregroundMark x1="4980" y1="31868" x2="4980" y2="31868"/>
                        <a14:foregroundMark x1="7910" y1="54762" x2="7910" y2="54762"/>
                        <a14:foregroundMark x1="7520" y1="57509" x2="7520" y2="57509"/>
                        <a14:foregroundMark x1="6934" y1="58608" x2="6934" y2="58608"/>
                        <a14:foregroundMark x1="5859" y1="58608" x2="5859" y2="58608"/>
                        <a14:foregroundMark x1="5664" y1="55495" x2="5664" y2="55495"/>
                        <a14:foregroundMark x1="5859" y1="52381" x2="5859" y2="52381"/>
                        <a14:foregroundMark x1="93457" y1="91575" x2="93457" y2="91575"/>
                        <a14:foregroundMark x1="91992" y1="92857" x2="91992" y2="92857"/>
                        <a14:foregroundMark x1="95117" y1="80403" x2="95117" y2="80403"/>
                        <a14:foregroundMark x1="87598" y1="4945" x2="87598" y2="4945"/>
                        <a14:foregroundMark x1="85742" y1="5495" x2="85742" y2="5495"/>
                        <a14:foregroundMark x1="17676" y1="93223" x2="17676" y2="93223"/>
                        <a14:foregroundMark x1="5078" y1="58059" x2="5078" y2="58059"/>
                        <a14:foregroundMark x1="5078" y1="60440" x2="5078" y2="60440"/>
                        <a14:foregroundMark x1="4688" y1="52747" x2="4688" y2="52747"/>
                        <a14:foregroundMark x1="4688" y1="50733" x2="4688" y2="50733"/>
                        <a14:foregroundMark x1="4492" y1="54579" x2="4492" y2="54579"/>
                        <a14:foregroundMark x1="4688" y1="25458" x2="4688" y2="25458"/>
                        <a14:foregroundMark x1="4590" y1="27839" x2="4590" y2="27839"/>
                        <a14:foregroundMark x1="4297" y1="29853" x2="4297" y2="29853"/>
                        <a14:foregroundMark x1="4883" y1="35348" x2="4883" y2="35348"/>
                        <a14:foregroundMark x1="4883" y1="33700" x2="4883" y2="33700"/>
                        <a14:foregroundMark x1="4883" y1="33516" x2="4883" y2="33516"/>
                        <a14:foregroundMark x1="4297" y1="24542" x2="4297" y2="24542"/>
                        <a14:foregroundMark x1="6152" y1="18681" x2="6152" y2="18681"/>
                        <a14:foregroundMark x1="5859" y1="13553" x2="5859" y2="13553"/>
                        <a14:foregroundMark x1="6055" y1="7143" x2="6055" y2="7143"/>
                        <a14:foregroundMark x1="8105" y1="5128" x2="8105" y2="51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8" y="1447800"/>
            <a:ext cx="2325294" cy="1239854"/>
          </a:xfrm>
        </p:spPr>
      </p:pic>
    </p:spTree>
    <p:extLst>
      <p:ext uri="{BB962C8B-B14F-4D97-AF65-F5344CB8AC3E}">
        <p14:creationId xmlns:p14="http://schemas.microsoft.com/office/powerpoint/2010/main" val="289508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14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– </a:t>
            </a:r>
            <a:r>
              <a:rPr lang="en-US" dirty="0" err="1" smtClean="0"/>
              <a:t>Accel</a:t>
            </a:r>
            <a:r>
              <a:rPr lang="en-US" dirty="0" smtClean="0"/>
              <a:t>/Gyro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28602" y="1219200"/>
                <a:ext cx="4558552" cy="5043488"/>
              </a:xfrm>
            </p:spPr>
            <p:txBody>
              <a:bodyPr/>
              <a:lstStyle/>
              <a:p>
                <a:r>
                  <a:rPr lang="en-US" sz="2000" dirty="0" smtClean="0"/>
                  <a:t>Data collected with a known magnitude</a:t>
                </a:r>
              </a:p>
              <a:p>
                <a:pPr lvl="1"/>
                <a:r>
                  <a:rPr lang="en-US" sz="1800" dirty="0" smtClean="0"/>
                  <a:t>1G for accelerometer, 33 1/3 RPM for gyro (turntable)</a:t>
                </a:r>
              </a:p>
              <a:p>
                <a:r>
                  <a:rPr lang="en-US" sz="2000" dirty="0" smtClean="0"/>
                  <a:t>Nonlinear least squares:</a:t>
                </a:r>
              </a:p>
              <a:p>
                <a:pPr marL="0" indent="0">
                  <a:buNone/>
                </a:pPr>
                <a:endParaRPr lang="en-US" sz="9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𝑚𝑎𝑔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b="0" dirty="0" smtClean="0"/>
              </a:p>
              <a:p>
                <a:pPr marL="457200" lvl="1" indent="0">
                  <a:buNone/>
                </a:pPr>
                <a:endParaRPr lang="en-US" sz="900" b="0" dirty="0" smtClean="0"/>
              </a:p>
              <a:p>
                <a:pPr marL="457200" lvl="1" indent="0">
                  <a:buNone/>
                </a:pPr>
                <a:r>
                  <a:rPr lang="en-US" sz="1800" dirty="0" smtClean="0"/>
                  <a:t>w</a:t>
                </a:r>
                <a:r>
                  <a:rPr lang="en-US" sz="1800" b="0" dirty="0" smtClean="0"/>
                  <a:t>here</a:t>
                </a:r>
              </a:p>
              <a:p>
                <a:pPr marL="457200" lvl="1" indent="0">
                  <a:buNone/>
                </a:pPr>
                <a:endParaRPr lang="en-US" sz="900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b="0" dirty="0" smtClean="0"/>
              </a:p>
              <a:p>
                <a:pPr marL="457200" lvl="1" indent="0">
                  <a:buNone/>
                </a:pPr>
                <a:endParaRPr lang="en-US" sz="900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b="0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2" y="1219200"/>
                <a:ext cx="4558552" cy="5043488"/>
              </a:xfrm>
              <a:blipFill rotWithShape="0">
                <a:blip r:embed="rId2"/>
                <a:stretch>
                  <a:fillRect l="-1071" t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6"/>
          <a:stretch/>
        </p:blipFill>
        <p:spPr>
          <a:xfrm>
            <a:off x="4267200" y="2269801"/>
            <a:ext cx="4724400" cy="37499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86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15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- Magnetometers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30188" y="1312862"/>
                <a:ext cx="4037012" cy="5043488"/>
              </a:xfrm>
            </p:spPr>
            <p:txBody>
              <a:bodyPr/>
              <a:lstStyle/>
              <a:p>
                <a:r>
                  <a:rPr lang="en-US" dirty="0" smtClean="0"/>
                  <a:t>Soft- and Hard-iron effects removed with least squares</a:t>
                </a:r>
              </a:p>
              <a:p>
                <a:pPr lvl="1"/>
                <a:r>
                  <a:rPr lang="en-US" dirty="0" smtClean="0"/>
                  <a:t>Centers ellipse around zero</a:t>
                </a:r>
              </a:p>
              <a:p>
                <a:pPr lvl="1"/>
                <a:r>
                  <a:rPr lang="en-US" dirty="0" smtClean="0"/>
                  <a:t>Scales each axis to turn ellipse into a sphere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Alignment through rotation matrix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188" y="1312862"/>
                <a:ext cx="4037012" cy="5043488"/>
              </a:xfrm>
              <a:blipFill rotWithShape="0">
                <a:blip r:embed="rId3"/>
                <a:stretch>
                  <a:fillRect l="-1813" t="-845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" r="6897"/>
          <a:stretch/>
        </p:blipFill>
        <p:spPr>
          <a:xfrm>
            <a:off x="4267200" y="2133600"/>
            <a:ext cx="4572000" cy="375482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282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16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Data System Integration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920" y="4038600"/>
            <a:ext cx="3070922" cy="2071688"/>
          </a:xfrm>
        </p:spPr>
      </p:pic>
    </p:spTree>
    <p:extLst>
      <p:ext uri="{BB962C8B-B14F-4D97-AF65-F5344CB8AC3E}">
        <p14:creationId xmlns:p14="http://schemas.microsoft.com/office/powerpoint/2010/main" val="8436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17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– Air Data System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Alignment calibration:</a:t>
                </a:r>
              </a:p>
              <a:p>
                <a:pPr lvl="1"/>
                <a:r>
                  <a:rPr lang="en-US" dirty="0"/>
                  <a:t>Known alignment between adapter and probe</a:t>
                </a:r>
              </a:p>
              <a:p>
                <a:pPr lvl="1"/>
                <a:r>
                  <a:rPr lang="en-US" dirty="0"/>
                  <a:t>Calibrate accelerometer on adapter</a:t>
                </a:r>
              </a:p>
              <a:p>
                <a:pPr lvl="1"/>
                <a:r>
                  <a:rPr lang="en-US" dirty="0"/>
                  <a:t>Measure rotation between probe accelerometer and body accelerometer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 smtClean="0"/>
                  <a:t>Zero-offset removed pre-flight</a:t>
                </a:r>
              </a:p>
              <a:p>
                <a:r>
                  <a:rPr lang="en-US" dirty="0" smtClean="0"/>
                  <a:t>Slope calibrated with </a:t>
                </a:r>
                <a:r>
                  <a:rPr lang="en-US" dirty="0" err="1" smtClean="0"/>
                  <a:t>nVision</a:t>
                </a:r>
                <a:r>
                  <a:rPr lang="en-US" dirty="0" err="1" smtClean="0"/>
                  <a:t>’s</a:t>
                </a:r>
                <a:r>
                  <a:rPr lang="en-US" dirty="0" smtClean="0"/>
                  <a:t> Reference Pressure Recorder</a:t>
                </a:r>
              </a:p>
              <a:p>
                <a:r>
                  <a:rPr lang="en-US" dirty="0" smtClean="0"/>
                  <a:t>Angles calibrated to pressures from the manufacturer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3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5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18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– Environmental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1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19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2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small </a:t>
            </a:r>
            <a:r>
              <a:rPr lang="en-US" dirty="0" err="1" smtClean="0"/>
              <a:t>uav</a:t>
            </a:r>
            <a:r>
              <a:rPr lang="en-US" dirty="0" smtClean="0"/>
              <a:t> lift/drag regression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20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4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21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3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Integrate air data acquisition system into flight vehicle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Measure drag polar and lift curve slope from flight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Quantify changes in vehicle performance from configuration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4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of Motion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i="0" dirty="0" smtClean="0">
                    <a:latin typeface="Cambria Math" panose="02040503050406030204" pitchFamily="18" charset="0"/>
                  </a:rPr>
                  <a:t>Newton’s 2</a:t>
                </a:r>
                <a:r>
                  <a:rPr lang="en-US" b="0" i="0" baseline="30000" dirty="0" smtClean="0">
                    <a:latin typeface="Cambria Math" panose="02040503050406030204" pitchFamily="18" charset="0"/>
                  </a:rPr>
                  <a:t>nd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 Law, in body axes:</a:t>
                </a:r>
              </a:p>
              <a:p>
                <a:pPr marL="0" indent="0">
                  <a:buNone/>
                </a:pPr>
                <a:endParaRPr lang="en-US" sz="1000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𝑚𝑉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sz="1000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Fixed mass assumption (electric aircraft):</a:t>
                </a:r>
              </a:p>
              <a:p>
                <a:pPr marL="0" indent="0">
                  <a:buNone/>
                </a:pPr>
                <a:endParaRPr lang="en-US" sz="1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sz="1000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Applied forces:</a:t>
                </a:r>
              </a:p>
              <a:p>
                <a:pPr marL="0" indent="0">
                  <a:buNone/>
                </a:pPr>
                <a:endParaRPr lang="en-US" sz="1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𝐴𝐸𝑅𝑂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Assume no thrust: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𝐴𝐸𝑅𝑂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4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9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5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Re-arrange terms: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𝐴𝐸𝑅𝑂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𝐴𝐸𝑅𝑂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𝐴𝐸𝑅𝑂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𝐴𝐸𝑅𝑂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000" dirty="0" smtClean="0"/>
              </a:p>
              <a:p>
                <a:r>
                  <a:rPr lang="en-US" dirty="0" smtClean="0"/>
                  <a:t>Rotate from body to wind axes: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𝐴𝐸𝑅𝑂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𝐴𝐸𝑅𝑂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sz="100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4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86731" y="5779667"/>
            <a:ext cx="556260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Only an accelerometer and an air data system are required to get lift/drag forces in gliding </a:t>
            </a:r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343" y="3140102"/>
            <a:ext cx="284257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77337" y="4914254"/>
            <a:ext cx="738353" cy="430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45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6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Analog Devices ADXL-362</a:t>
                </a:r>
              </a:p>
              <a:p>
                <a:pPr lvl="1"/>
                <a:r>
                  <a:rPr lang="en-US" dirty="0" smtClean="0"/>
                  <a:t>+/- 8G range</a:t>
                </a:r>
              </a:p>
              <a:p>
                <a:pPr lvl="1"/>
                <a:r>
                  <a:rPr lang="en-US" dirty="0" smtClean="0"/>
                  <a:t>SPI interface</a:t>
                </a:r>
              </a:p>
              <a:p>
                <a:pPr lvl="1"/>
                <a:r>
                  <a:rPr lang="en-US" dirty="0"/>
                  <a:t>Ultra-low noise (175 </a:t>
                </a:r>
                <a:r>
                  <a:rPr lang="el-GR" dirty="0"/>
                  <a:t>μ</a:t>
                </a:r>
                <a:r>
                  <a:rPr lang="en-US" dirty="0"/>
                  <a:t>G/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𝐻𝑧</m:t>
                        </m:r>
                      </m:e>
                    </m:rad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Available as SMD and breakout board</a:t>
                </a:r>
                <a:endParaRPr lang="en-US" dirty="0"/>
              </a:p>
              <a:p>
                <a:r>
                  <a:rPr lang="en-US" dirty="0" smtClean="0"/>
                  <a:t>Air Data System</a:t>
                </a:r>
              </a:p>
              <a:p>
                <a:pPr lvl="1"/>
                <a:r>
                  <a:rPr lang="en-US" dirty="0" smtClean="0"/>
                  <a:t>Five-hole probe from </a:t>
                </a:r>
                <a:r>
                  <a:rPr lang="en-US" dirty="0" err="1" smtClean="0"/>
                  <a:t>Aeroprobe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6” x 1/8” OD tube</a:t>
                </a:r>
              </a:p>
              <a:p>
                <a:pPr lvl="2"/>
                <a:r>
                  <a:rPr lang="en-US" dirty="0" smtClean="0"/>
                  <a:t>Calibrated angles to pressures at 70 </a:t>
                </a:r>
                <a:r>
                  <a:rPr lang="en-US" dirty="0" err="1" smtClean="0"/>
                  <a:t>ft</a:t>
                </a:r>
                <a:r>
                  <a:rPr lang="en-US" dirty="0" smtClean="0"/>
                  <a:t>/s</a:t>
                </a:r>
              </a:p>
              <a:p>
                <a:pPr lvl="1"/>
                <a:r>
                  <a:rPr lang="en-US" dirty="0"/>
                  <a:t>All </a:t>
                </a:r>
                <a:r>
                  <a:rPr lang="en-US" dirty="0" smtClean="0"/>
                  <a:t>Sensors’ 5-INCH-D-DO differential pressure transducer</a:t>
                </a:r>
              </a:p>
              <a:p>
                <a:pPr lvl="2"/>
                <a:r>
                  <a:rPr lang="en-US" dirty="0" smtClean="0"/>
                  <a:t>+/- 5” H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0 range</a:t>
                </a:r>
              </a:p>
              <a:p>
                <a:pPr lvl="2"/>
                <a:r>
                  <a:rPr lang="en-US" dirty="0" smtClean="0"/>
                  <a:t>Digital serial interface</a:t>
                </a:r>
              </a:p>
              <a:p>
                <a:pPr lvl="2"/>
                <a:r>
                  <a:rPr lang="en-US" dirty="0" smtClean="0"/>
                  <a:t>0.5% FSO noise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3" t="-846" b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10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7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Sensors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19199"/>
            <a:ext cx="8678863" cy="5502275"/>
          </a:xfrm>
        </p:spPr>
        <p:txBody>
          <a:bodyPr/>
          <a:lstStyle/>
          <a:p>
            <a:r>
              <a:rPr lang="en-US" sz="2000" dirty="0" smtClean="0"/>
              <a:t>ITG-3200 gyroscope</a:t>
            </a:r>
          </a:p>
          <a:p>
            <a:pPr lvl="1"/>
            <a:r>
              <a:rPr lang="en-US" sz="1800" dirty="0" smtClean="0"/>
              <a:t>Euler angles</a:t>
            </a:r>
          </a:p>
          <a:p>
            <a:r>
              <a:rPr lang="en-US" sz="2000" dirty="0"/>
              <a:t>U-</a:t>
            </a:r>
            <a:r>
              <a:rPr lang="en-US" sz="2000" dirty="0" err="1"/>
              <a:t>Blox</a:t>
            </a:r>
            <a:r>
              <a:rPr lang="en-US" sz="2000" dirty="0"/>
              <a:t> LEA-6T GPS receiver</a:t>
            </a:r>
          </a:p>
          <a:p>
            <a:pPr lvl="1"/>
            <a:r>
              <a:rPr lang="en-US" sz="1800" dirty="0" smtClean="0"/>
              <a:t>Euler angle correction, flight visualization</a:t>
            </a:r>
          </a:p>
          <a:p>
            <a:r>
              <a:rPr lang="en-US" sz="2000" dirty="0" smtClean="0"/>
              <a:t>HMR-2300 magnetometer</a:t>
            </a:r>
          </a:p>
          <a:p>
            <a:pPr lvl="1"/>
            <a:r>
              <a:rPr lang="en-US" sz="1800" dirty="0" smtClean="0"/>
              <a:t>High accuracy, used for slow or vertical flight</a:t>
            </a:r>
          </a:p>
          <a:p>
            <a:r>
              <a:rPr lang="en-US" sz="2000" dirty="0" smtClean="0"/>
              <a:t>HMC-5883L magnetometer</a:t>
            </a:r>
          </a:p>
          <a:p>
            <a:pPr lvl="1"/>
            <a:r>
              <a:rPr lang="en-US" sz="1800" dirty="0" smtClean="0"/>
              <a:t>Small, inexpensive</a:t>
            </a:r>
          </a:p>
          <a:p>
            <a:r>
              <a:rPr lang="en-US" sz="2000" dirty="0"/>
              <a:t>Barometric pressure </a:t>
            </a:r>
            <a:r>
              <a:rPr lang="en-US" sz="2000" dirty="0" smtClean="0"/>
              <a:t>transducer</a:t>
            </a:r>
          </a:p>
          <a:p>
            <a:pPr lvl="1"/>
            <a:r>
              <a:rPr lang="en-US" sz="1800" dirty="0" smtClean="0"/>
              <a:t>Barometric pressure/altitude</a:t>
            </a:r>
          </a:p>
          <a:p>
            <a:r>
              <a:rPr lang="en-US" sz="2000" dirty="0" smtClean="0"/>
              <a:t>DS18B20 temperature sensor</a:t>
            </a:r>
          </a:p>
          <a:p>
            <a:pPr lvl="1"/>
            <a:r>
              <a:rPr lang="en-US" sz="1800" dirty="0" smtClean="0"/>
              <a:t>Allows density/air speed calculation</a:t>
            </a:r>
          </a:p>
          <a:p>
            <a:r>
              <a:rPr lang="en-US" sz="2000" dirty="0" smtClean="0"/>
              <a:t>Servo PWM signal</a:t>
            </a:r>
          </a:p>
          <a:p>
            <a:pPr lvl="1"/>
            <a:r>
              <a:rPr lang="en-US" sz="1800" dirty="0" smtClean="0"/>
              <a:t>Isolates flight without throttle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869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8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Development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Modified de Havilland Beaver 6-DOF simulator from Simulink</a:t>
            </a:r>
          </a:p>
          <a:p>
            <a:pPr lvl="1"/>
            <a:r>
              <a:rPr lang="en-US" dirty="0"/>
              <a:t>Scaled mass and moments of inertia to R/C aircraft</a:t>
            </a:r>
          </a:p>
          <a:p>
            <a:pPr lvl="1"/>
            <a:r>
              <a:rPr lang="en-US" dirty="0"/>
              <a:t>Replaced aero forces with drag polar</a:t>
            </a:r>
          </a:p>
          <a:p>
            <a:pPr lvl="1"/>
            <a:r>
              <a:rPr lang="en-US" dirty="0"/>
              <a:t>Removed engine forces and moments</a:t>
            </a:r>
          </a:p>
          <a:p>
            <a:pPr lvl="1"/>
            <a:r>
              <a:rPr lang="en-US" dirty="0" smtClean="0"/>
              <a:t>Output </a:t>
            </a:r>
            <a:r>
              <a:rPr lang="en-US" dirty="0"/>
              <a:t>required state to workspace for comparison to estimate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173563"/>
            <a:ext cx="5299953" cy="34193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2404353" y="4883225"/>
            <a:ext cx="3795007" cy="170966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9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Output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5" y="2713922"/>
            <a:ext cx="5297477" cy="3975469"/>
          </a:xfrm>
          <a:ln w="3175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81000" y="12192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Verified drag polar estimation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Helped develop data analysis routines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Aided flight test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59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3329</TotalTime>
  <Words>425</Words>
  <Application>Microsoft Office PowerPoint</Application>
  <PresentationFormat>On-screen Show (4:3)</PresentationFormat>
  <Paragraphs>159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Flight Testing Small UAVs for Aerodynamic Parameter Estimation</vt:lpstr>
      <vt:lpstr>Motivation</vt:lpstr>
      <vt:lpstr>Goals</vt:lpstr>
      <vt:lpstr>Equations of Motion</vt:lpstr>
      <vt:lpstr>Assumptions</vt:lpstr>
      <vt:lpstr>Sensor Selection</vt:lpstr>
      <vt:lpstr>Additional Sensors</vt:lpstr>
      <vt:lpstr>Simulator Development</vt:lpstr>
      <vt:lpstr>Simulation Output</vt:lpstr>
      <vt:lpstr>Random Error</vt:lpstr>
      <vt:lpstr>Regression Error</vt:lpstr>
      <vt:lpstr>Heteroskedasticity</vt:lpstr>
      <vt:lpstr>System Architecture</vt:lpstr>
      <vt:lpstr>Calibration – Accel/Gyro</vt:lpstr>
      <vt:lpstr>Calibration - Magnetometers</vt:lpstr>
      <vt:lpstr>Air Data System Integration</vt:lpstr>
      <vt:lpstr>Calibration – Air Data System</vt:lpstr>
      <vt:lpstr>Calibration – Environmental</vt:lpstr>
      <vt:lpstr>Flight Test</vt:lpstr>
      <vt:lpstr>Future 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 Sykes</dc:creator>
  <cp:lastModifiedBy>mufasa</cp:lastModifiedBy>
  <cp:revision>399</cp:revision>
  <dcterms:created xsi:type="dcterms:W3CDTF">2013-05-02T07:24:25Z</dcterms:created>
  <dcterms:modified xsi:type="dcterms:W3CDTF">2013-12-26T23:37:58Z</dcterms:modified>
</cp:coreProperties>
</file>