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78" r:id="rId6"/>
    <p:sldId id="280" r:id="rId7"/>
    <p:sldId id="264" r:id="rId8"/>
    <p:sldId id="276" r:id="rId9"/>
    <p:sldId id="277" r:id="rId10"/>
    <p:sldId id="259" r:id="rId11"/>
    <p:sldId id="260" r:id="rId12"/>
    <p:sldId id="261" r:id="rId13"/>
    <p:sldId id="281" r:id="rId14"/>
    <p:sldId id="285" r:id="rId15"/>
    <p:sldId id="265" r:id="rId16"/>
    <p:sldId id="282" r:id="rId17"/>
    <p:sldId id="283" r:id="rId18"/>
    <p:sldId id="284" r:id="rId19"/>
    <p:sldId id="267" r:id="rId20"/>
    <p:sldId id="28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7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 varScale="1">
        <p:scale>
          <a:sx n="67" d="100"/>
          <a:sy n="67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6C54-E91D-4F95-867C-7863366A6D2D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209FA-059E-4A2E-B26E-AA0BFFE95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look, simulator</a:t>
            </a:r>
            <a:r>
              <a:rPr lang="en-US" baseline="0" dirty="0" smtClean="0"/>
              <a:t> is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use </a:t>
            </a:r>
            <a:r>
              <a:rPr lang="en-US" dirty="0" err="1" smtClean="0"/>
              <a:t>sim</a:t>
            </a:r>
            <a:r>
              <a:rPr lang="en-US" dirty="0" smtClean="0"/>
              <a:t> to propagate random error, and we note </a:t>
            </a:r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random error propagated, we try to fit curve and deal with </a:t>
            </a:r>
            <a:r>
              <a:rPr lang="en-US" baseline="0" dirty="0" err="1" smtClean="0"/>
              <a:t>heteroskedasticity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look how awesome robust regression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6400800" cy="1470025"/>
          </a:xfrm>
          <a:prstGeom prst="rect">
            <a:avLst/>
          </a:prstGeom>
          <a:noFill/>
          <a:ln w="34925" cap="rnd" cmpd="sng">
            <a:noFill/>
          </a:ln>
          <a:effectLst/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228600" y="2362200"/>
            <a:ext cx="8839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0">
                  <a:srgbClr val="17A400"/>
                </a:gs>
                <a:gs pos="100000">
                  <a:srgbClr val="FFCC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838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E83-52AE-4616-900C-5CA4FC77B17E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5F64-8B59-4BAB-A4B2-4BE6F55D1329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B8DD-0CF2-4CFC-9CAC-72AADBFDD499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78863" cy="5043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F318-F1A3-4C16-8805-DDEC454CA5BA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69B5-A668-46B9-B1E8-98E07DB21C92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2FB-3672-40ED-A184-EA261B1DA135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5550-E82D-4A33-A1E0-9DE65805F669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8DF1-0AD1-4A96-9A7F-90B93C0A6F29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118A-2C14-49E9-96A1-94C16E7313C6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554-A90F-4A59-A14F-87EDACB75980}" type="datetime1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C649D3-8629-44D3-B6E7-C300D27F7B3A}" type="datetime1">
              <a:rPr lang="en-US" smtClean="0"/>
              <a:pPr/>
              <a:t>12/29/2013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CAC070-90C4-4891-B61D-499612844E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78863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266700"/>
            <a:ext cx="868521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28600" y="8890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0">
                  <a:srgbClr val="17A400"/>
                </a:gs>
                <a:gs pos="100000">
                  <a:srgbClr val="FFCC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152400"/>
            <a:ext cx="2352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7772400" cy="1470025"/>
          </a:xfrm>
        </p:spPr>
        <p:txBody>
          <a:bodyPr/>
          <a:lstStyle/>
          <a:p>
            <a:r>
              <a:rPr lang="en-US" dirty="0"/>
              <a:t>Flight Testing Small UAVs for Aerodynamic Parameter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8077200" cy="2133600"/>
          </a:xfrm>
        </p:spPr>
        <p:txBody>
          <a:bodyPr/>
          <a:lstStyle/>
          <a:p>
            <a:pPr algn="l"/>
            <a:r>
              <a:rPr lang="en-US" dirty="0" smtClean="0"/>
              <a:t>Adam T. Chase and Robert A. McDonald</a:t>
            </a:r>
          </a:p>
          <a:p>
            <a:pPr algn="l"/>
            <a:r>
              <a:rPr lang="en-US" dirty="0" smtClean="0"/>
              <a:t>California Polytechnic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1998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0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  <m:r>
                            <a:rPr 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𝜕𝛼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𝜕𝛽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9200"/>
            <a:ext cx="5046363" cy="3773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1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of regression driven by confidence intervals</a:t>
                </a:r>
              </a:p>
              <a:p>
                <a:pPr lvl="1"/>
                <a:r>
                  <a:rPr lang="en-US" dirty="0"/>
                  <a:t>If the experiment is repeated, the regression coefficients will lie in this interval n% of the time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in </a:t>
                </a:r>
                <a:r>
                  <a:rPr lang="en-US" dirty="0" smtClean="0"/>
                  <a:t>forces for random error is </a:t>
                </a:r>
                <a:r>
                  <a:rPr lang="en-US" dirty="0" err="1" smtClean="0"/>
                  <a:t>heteroskedastic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not affected by </a:t>
                </a:r>
                <a:r>
                  <a:rPr lang="en-US" dirty="0" err="1"/>
                  <a:t>heteroskedasticity</a:t>
                </a:r>
                <a:endParaRPr lang="en-US" dirty="0"/>
              </a:p>
              <a:p>
                <a:pPr lvl="1"/>
                <a:r>
                  <a:rPr lang="en-US" dirty="0"/>
                  <a:t>Confidence intervals affected by </a:t>
                </a:r>
                <a:r>
                  <a:rPr lang="en-US" dirty="0" err="1"/>
                  <a:t>heteroskedasticity</a:t>
                </a:r>
                <a:endParaRPr lang="en-US" dirty="0"/>
              </a:p>
              <a:p>
                <a:r>
                  <a:rPr lang="en-US" dirty="0" err="1"/>
                  <a:t>Matlab’s</a:t>
                </a:r>
                <a:r>
                  <a:rPr lang="en-US" dirty="0"/>
                  <a:t>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robustfit</a:t>
                </a:r>
                <a:r>
                  <a:rPr lang="en-US" dirty="0" smtClean="0"/>
                  <a:t> returns </a:t>
                </a:r>
                <a:r>
                  <a:rPr lang="en-US" dirty="0"/>
                  <a:t>robust standard error </a:t>
                </a:r>
                <a:r>
                  <a:rPr lang="en-US" dirty="0" smtClean="0"/>
                  <a:t>estimates</a:t>
                </a:r>
              </a:p>
              <a:p>
                <a:pPr lvl="1"/>
                <a:r>
                  <a:rPr lang="en-US" dirty="0" smtClean="0"/>
                  <a:t>De-weights </a:t>
                </a:r>
                <a:r>
                  <a:rPr lang="en-US" dirty="0" err="1" smtClean="0"/>
                  <a:t>heteroskedastic</a:t>
                </a:r>
                <a:r>
                  <a:rPr lang="en-US" dirty="0" smtClean="0"/>
                  <a:t> outliers using </a:t>
                </a:r>
                <a:r>
                  <a:rPr lang="en-US" dirty="0" smtClean="0"/>
                  <a:t>iteratively weighted least squares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43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62600" y="2743200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1.96 for 95%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Heteroskedasticity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4" y="1066800"/>
            <a:ext cx="4742919" cy="3552940"/>
          </a:xfrm>
          <a:ln w="3175">
            <a:solidFill>
              <a:schemeClr val="tx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95117"/>
              </p:ext>
            </p:extLst>
          </p:nvPr>
        </p:nvGraphicFramePr>
        <p:xfrm>
          <a:off x="1524000" y="4964112"/>
          <a:ext cx="6096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D0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Inputs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OLS Estimate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Robust LS Estimate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0.0292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81987" y="5016988"/>
            <a:ext cx="498161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Aeroprobe</a:t>
            </a:r>
            <a:r>
              <a:rPr lang="en-US" dirty="0" smtClean="0"/>
              <a:t> Five-Hole Probe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Calibrated angles to pressures at 70 </a:t>
            </a:r>
            <a:r>
              <a:rPr lang="en-US" dirty="0" err="1" smtClean="0"/>
              <a:t>ft</a:t>
            </a:r>
            <a:r>
              <a:rPr lang="en-US" dirty="0" smtClean="0"/>
              <a:t>/s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1" y="1143000"/>
            <a:ext cx="2724747" cy="36933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Air Data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Pressure, temperature, and alignment </a:t>
            </a:r>
            <a:r>
              <a:rPr lang="en-US" dirty="0" err="1" smtClean="0"/>
              <a:t>accel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RJ-25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5252" y="1143000"/>
            <a:ext cx="2724747" cy="36933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Acquisition Shield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Integrates external mag, pressure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Customizable to fit packaging needs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240109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Arduino Due Flight Computer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84 MHz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32-bit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UART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180" y1="10073" x2="9180" y2="10073"/>
                        <a14:foregroundMark x1="11426" y1="11538" x2="11426" y2="11538"/>
                        <a14:foregroundMark x1="9570" y1="13187" x2="9570" y2="13187"/>
                        <a14:foregroundMark x1="9570" y1="11538" x2="9570" y2="11538"/>
                        <a14:foregroundMark x1="10840" y1="8608" x2="10840" y2="8608"/>
                        <a14:foregroundMark x1="13281" y1="8608" x2="13281" y2="8608"/>
                        <a14:foregroundMark x1="12891" y1="13187" x2="12891" y2="13187"/>
                        <a14:foregroundMark x1="7324" y1="8242" x2="7324" y2="8242"/>
                        <a14:foregroundMark x1="7520" y1="6960" x2="7520" y2="6960"/>
                        <a14:foregroundMark x1="7910" y1="6227" x2="7910" y2="6227"/>
                        <a14:foregroundMark x1="7324" y1="11172" x2="7324" y2="11172"/>
                        <a14:foregroundMark x1="7324" y1="8974" x2="7324" y2="8974"/>
                        <a14:foregroundMark x1="11816" y1="5495" x2="11816" y2="5495"/>
                        <a14:foregroundMark x1="8301" y1="24908" x2="8301" y2="24908"/>
                        <a14:foregroundMark x1="6836" y1="28022" x2="6836" y2="28022"/>
                        <a14:foregroundMark x1="6641" y1="32601" x2="6641" y2="32601"/>
                        <a14:foregroundMark x1="6934" y1="30586" x2="6934" y2="30586"/>
                        <a14:foregroundMark x1="5859" y1="29853" x2="5859" y2="29853"/>
                        <a14:foregroundMark x1="5176" y1="26740" x2="5176" y2="26740"/>
                        <a14:foregroundMark x1="5273" y1="24542" x2="5273" y2="24542"/>
                        <a14:foregroundMark x1="5469" y1="33700" x2="5469" y2="33700"/>
                        <a14:foregroundMark x1="4980" y1="31868" x2="4980" y2="31868"/>
                        <a14:foregroundMark x1="7910" y1="54762" x2="7910" y2="54762"/>
                        <a14:foregroundMark x1="7520" y1="57509" x2="7520" y2="57509"/>
                        <a14:foregroundMark x1="6934" y1="58608" x2="6934" y2="58608"/>
                        <a14:foregroundMark x1="5859" y1="58608" x2="5859" y2="58608"/>
                        <a14:foregroundMark x1="5664" y1="55495" x2="5664" y2="55495"/>
                        <a14:foregroundMark x1="5859" y1="52381" x2="5859" y2="52381"/>
                        <a14:foregroundMark x1="93457" y1="91575" x2="93457" y2="91575"/>
                        <a14:foregroundMark x1="91992" y1="92857" x2="91992" y2="92857"/>
                        <a14:foregroundMark x1="95117" y1="80403" x2="95117" y2="80403"/>
                        <a14:foregroundMark x1="87598" y1="4945" x2="87598" y2="4945"/>
                        <a14:foregroundMark x1="85742" y1="5495" x2="85742" y2="5495"/>
                        <a14:foregroundMark x1="17676" y1="93223" x2="17676" y2="93223"/>
                        <a14:foregroundMark x1="5078" y1="58059" x2="5078" y2="58059"/>
                        <a14:foregroundMark x1="5078" y1="60440" x2="5078" y2="60440"/>
                        <a14:foregroundMark x1="4688" y1="52747" x2="4688" y2="52747"/>
                        <a14:foregroundMark x1="4688" y1="50733" x2="4688" y2="50733"/>
                        <a14:foregroundMark x1="4492" y1="54579" x2="4492" y2="54579"/>
                        <a14:foregroundMark x1="4688" y1="25458" x2="4688" y2="25458"/>
                        <a14:foregroundMark x1="4590" y1="27839" x2="4590" y2="27839"/>
                        <a14:foregroundMark x1="4297" y1="29853" x2="4297" y2="29853"/>
                        <a14:foregroundMark x1="4883" y1="35348" x2="4883" y2="35348"/>
                        <a14:foregroundMark x1="4883" y1="33700" x2="4883" y2="33700"/>
                        <a14:foregroundMark x1="4883" y1="33516" x2="4883" y2="33516"/>
                        <a14:foregroundMark x1="4297" y1="24542" x2="4297" y2="24542"/>
                        <a14:foregroundMark x1="6152" y1="18681" x2="6152" y2="18681"/>
                        <a14:foregroundMark x1="5859" y1="13553" x2="5859" y2="13553"/>
                        <a14:foregroundMark x1="6055" y1="7143" x2="6055" y2="7143"/>
                        <a14:foregroundMark x1="8105" y1="5128" x2="8105" y2="5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667206"/>
            <a:ext cx="2325294" cy="123985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25" y="1619143"/>
            <a:ext cx="2057400" cy="1273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27" y="1667206"/>
            <a:ext cx="1836494" cy="10761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56848" y="2743402"/>
            <a:ext cx="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759999" y="2989660"/>
            <a:ext cx="3360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718" l="0" r="99497">
                        <a14:backgroundMark x1="40452" y1="74908" x2="40452" y2="74908"/>
                        <a14:backgroundMark x1="17462" y1="56044" x2="17462" y2="56044"/>
                        <a14:backgroundMark x1="73367" y1="27289" x2="73367" y2="27289"/>
                        <a14:backgroundMark x1="52513" y1="14286" x2="52513" y2="14286"/>
                        <a14:backgroundMark x1="86181" y1="45971" x2="86181" y2="45971"/>
                        <a14:backgroundMark x1="64070" y1="35714" x2="64070" y2="35714"/>
                        <a14:backgroundMark x1="43719" y1="21612" x2="43719" y2="21612"/>
                        <a14:backgroundMark x1="37940" y1="14835" x2="37940" y2="14835"/>
                        <a14:backgroundMark x1="11683" y1="38828" x2="11683" y2="38828"/>
                        <a14:backgroundMark x1="29523" y1="54945" x2="29523" y2="54945"/>
                        <a14:backgroundMark x1="22990" y1="68498" x2="22990" y2="68498"/>
                        <a14:backgroundMark x1="10930" y1="79853" x2="10930" y2="79853"/>
                        <a14:backgroundMark x1="31281" y1="85531" x2="31281" y2="85531"/>
                        <a14:backgroundMark x1="46357" y1="88462" x2="46357" y2="88462"/>
                        <a14:backgroundMark x1="61558" y1="85531" x2="61558" y2="85531"/>
                        <a14:backgroundMark x1="71106" y1="89011" x2="71106" y2="89011"/>
                        <a14:backgroundMark x1="56658" y1="78755" x2="56658" y2="78755"/>
                        <a14:backgroundMark x1="43844" y1="70147" x2="43844" y2="70147"/>
                        <a14:backgroundMark x1="82161" y1="65751" x2="82161" y2="65751"/>
                        <a14:backgroundMark x1="75377" y1="45971" x2="75377" y2="45971"/>
                        <a14:backgroundMark x1="81533" y1="39744" x2="81533" y2="39744"/>
                        <a14:backgroundMark x1="86181" y1="25824" x2="86558" y2="21612"/>
                        <a14:backgroundMark x1="78266" y1="6410" x2="77764" y2="5678"/>
                        <a14:backgroundMark x1="71357" y1="8791" x2="71357" y2="8791"/>
                        <a14:backgroundMark x1="55025" y1="22161" x2="55025" y2="22161"/>
                        <a14:backgroundMark x1="55025" y1="22161" x2="55025" y2="22161"/>
                        <a14:backgroundMark x1="53392" y1="22161" x2="53392" y2="22161"/>
                        <a14:backgroundMark x1="50377" y1="18498" x2="50377" y2="18498"/>
                        <a14:backgroundMark x1="47487" y1="17399" x2="47487" y2="17399"/>
                        <a14:backgroundMark x1="42965" y1="14469" x2="42965" y2="14469"/>
                        <a14:backgroundMark x1="27638" y1="6044" x2="27638" y2="6044"/>
                        <a14:backgroundMark x1="25503" y1="7875" x2="25503" y2="7875"/>
                        <a14:backgroundMark x1="30779" y1="13187" x2="30779" y2="13187"/>
                        <a14:backgroundMark x1="32663" y1="10256" x2="32663" y2="10256"/>
                        <a14:backgroundMark x1="39573" y1="6410" x2="39573" y2="6410"/>
                        <a14:backgroundMark x1="48367" y1="6960" x2="48367" y2="6960"/>
                        <a14:backgroundMark x1="59548" y1="7875" x2="61935" y2="8425"/>
                        <a14:backgroundMark x1="62060" y1="8791" x2="62060" y2="8791"/>
                        <a14:backgroundMark x1="66709" y1="20330" x2="66709" y2="21612"/>
                        <a14:backgroundMark x1="66709" y1="21612" x2="66709" y2="21612"/>
                        <a14:backgroundMark x1="66709" y1="21612" x2="75503" y2="25092"/>
                        <a14:backgroundMark x1="75754" y1="25092" x2="75754" y2="25092"/>
                        <a14:backgroundMark x1="77889" y1="25824" x2="78769" y2="26007"/>
                        <a14:backgroundMark x1="78769" y1="26374" x2="78769" y2="26374"/>
                        <a14:backgroundMark x1="79146" y1="26374" x2="79146" y2="26374"/>
                        <a14:backgroundMark x1="79146" y1="26374" x2="79146" y2="26374"/>
                        <a14:backgroundMark x1="79146" y1="26374" x2="79146" y2="26374"/>
                        <a14:backgroundMark x1="79146" y1="26374" x2="80276" y2="28755"/>
                        <a14:backgroundMark x1="80402" y1="28755" x2="80402" y2="28755"/>
                        <a14:backgroundMark x1="85678" y1="34799" x2="86935" y2="36264"/>
                        <a14:backgroundMark x1="86935" y1="36264" x2="86935" y2="36264"/>
                        <a14:backgroundMark x1="86935" y1="36264" x2="86935" y2="36264"/>
                        <a14:backgroundMark x1="86935" y1="36264" x2="86935" y2="36264"/>
                        <a14:backgroundMark x1="86935" y1="36264" x2="87437" y2="36996"/>
                        <a14:backgroundMark x1="97487" y1="90293" x2="20854" y2="6410"/>
                        <a14:backgroundMark x1="20854" y1="6410" x2="94849" y2="7143"/>
                        <a14:backgroundMark x1="94849" y1="7143" x2="97362" y2="88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43" flipH="1">
            <a:off x="2518459" y="4473648"/>
            <a:ext cx="4108672" cy="281826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7063601" y="5882778"/>
            <a:ext cx="394773" cy="11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 flipV="1">
            <a:off x="7458374" y="4836319"/>
            <a:ext cx="1" cy="1057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Data System Integration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628774"/>
            <a:ext cx="3070922" cy="2071688"/>
          </a:xfrm>
        </p:spPr>
      </p:pic>
      <p:sp>
        <p:nvSpPr>
          <p:cNvPr id="7" name="Rectangle 6"/>
          <p:cNvSpPr/>
          <p:nvPr/>
        </p:nvSpPr>
        <p:spPr>
          <a:xfrm>
            <a:off x="694615" y="4018161"/>
            <a:ext cx="4102016" cy="248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View of air data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615" y="1483122"/>
            <a:ext cx="4102016" cy="227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Iso</a:t>
            </a:r>
            <a:r>
              <a:rPr lang="en-US" dirty="0" smtClean="0"/>
              <a:t> view of air data 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57826" y="4078685"/>
            <a:ext cx="3375722" cy="227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 mounted to aluminum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– </a:t>
            </a:r>
            <a:r>
              <a:rPr lang="en-US" dirty="0" err="1" smtClean="0"/>
              <a:t>Accel</a:t>
            </a:r>
            <a:r>
              <a:rPr lang="en-US" dirty="0" smtClean="0"/>
              <a:t>/Gyro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2" y="1219200"/>
                <a:ext cx="4558552" cy="5043488"/>
              </a:xfrm>
            </p:spPr>
            <p:txBody>
              <a:bodyPr/>
              <a:lstStyle/>
              <a:p>
                <a:r>
                  <a:rPr lang="en-US" sz="2000" dirty="0" smtClean="0"/>
                  <a:t>Data collected with a known magnitude</a:t>
                </a:r>
              </a:p>
              <a:p>
                <a:pPr lvl="1"/>
                <a:r>
                  <a:rPr lang="en-US" sz="1800" dirty="0" smtClean="0"/>
                  <a:t>1G for accelerometer, 33 1/3 RPM for gyro (turntable)</a:t>
                </a:r>
              </a:p>
              <a:p>
                <a:r>
                  <a:rPr lang="en-US" sz="2000" dirty="0" smtClean="0"/>
                  <a:t>Nonlinear least squares: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)−1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="0" dirty="0" smtClean="0"/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:r>
                  <a:rPr lang="en-US" sz="1800" dirty="0" smtClean="0"/>
                  <a:t>w</a:t>
                </a:r>
                <a:r>
                  <a:rPr lang="en-US" sz="1800" b="0" dirty="0" smtClean="0"/>
                  <a:t>here</a:t>
                </a:r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0" dirty="0" smtClean="0"/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2" y="1219200"/>
                <a:ext cx="4558552" cy="5043488"/>
              </a:xfrm>
              <a:blipFill rotWithShape="0">
                <a:blip r:embed="rId2"/>
                <a:stretch>
                  <a:fillRect l="-1071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6"/>
          <a:stretch/>
        </p:blipFill>
        <p:spPr>
          <a:xfrm>
            <a:off x="4267200" y="2269801"/>
            <a:ext cx="4724400" cy="37499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86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- Magnetometers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30188" y="1312862"/>
                <a:ext cx="4037012" cy="5043488"/>
              </a:xfrm>
            </p:spPr>
            <p:txBody>
              <a:bodyPr/>
              <a:lstStyle/>
              <a:p>
                <a:r>
                  <a:rPr lang="en-US" dirty="0" smtClean="0"/>
                  <a:t>Soft- and Hard-iron effects removed with least squares</a:t>
                </a:r>
              </a:p>
              <a:p>
                <a:pPr lvl="1"/>
                <a:r>
                  <a:rPr lang="en-US" dirty="0" smtClean="0"/>
                  <a:t>Centers ellipse around zero</a:t>
                </a:r>
              </a:p>
              <a:p>
                <a:pPr lvl="1"/>
                <a:r>
                  <a:rPr lang="en-US" dirty="0" smtClean="0"/>
                  <a:t>Scales each axis to turn ellipse into a sphere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Alignment through rotation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188" y="1312862"/>
                <a:ext cx="4037012" cy="5043488"/>
              </a:xfrm>
              <a:blipFill rotWithShape="0">
                <a:blip r:embed="rId3"/>
                <a:stretch>
                  <a:fillRect l="-1813" t="-845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r="6897"/>
          <a:stretch/>
        </p:blipFill>
        <p:spPr>
          <a:xfrm>
            <a:off x="4267200" y="2133600"/>
            <a:ext cx="4572000" cy="37548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– Air Data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Alignment calibration:</a:t>
                </a:r>
              </a:p>
              <a:p>
                <a:pPr lvl="1"/>
                <a:r>
                  <a:rPr lang="en-US" dirty="0"/>
                  <a:t>Known alignment between adapter and probe</a:t>
                </a:r>
              </a:p>
              <a:p>
                <a:pPr lvl="1"/>
                <a:r>
                  <a:rPr lang="en-US" dirty="0"/>
                  <a:t>Calibrate accelerometer on adapter</a:t>
                </a:r>
              </a:p>
              <a:p>
                <a:pPr lvl="1"/>
                <a:r>
                  <a:rPr lang="en-US" dirty="0"/>
                  <a:t>Measure rotation between probe accelerometer and body accelerometer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 smtClean="0"/>
                  <a:t>Zero-offset removed pre-flight</a:t>
                </a:r>
              </a:p>
              <a:p>
                <a:r>
                  <a:rPr lang="en-US" dirty="0" smtClean="0"/>
                  <a:t>Slope calibrated with </a:t>
                </a:r>
                <a:r>
                  <a:rPr lang="en-US" dirty="0" err="1" smtClean="0"/>
                  <a:t>nVision’s</a:t>
                </a:r>
                <a:r>
                  <a:rPr lang="en-US" dirty="0" smtClean="0"/>
                  <a:t> Reference Pressure Recorder</a:t>
                </a:r>
              </a:p>
              <a:p>
                <a:r>
                  <a:rPr lang="en-US" dirty="0" smtClean="0"/>
                  <a:t>Angles calibrated to pressures from the manufacturer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5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– Environmental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Test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871275"/>
            <a:ext cx="4267199" cy="3200400"/>
          </a:xfr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9" y="1871275"/>
            <a:ext cx="4267200" cy="3200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93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2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small </a:t>
            </a:r>
            <a:r>
              <a:rPr lang="en-US" dirty="0" err="1" smtClean="0"/>
              <a:t>uav</a:t>
            </a:r>
            <a:r>
              <a:rPr lang="en-US" dirty="0" smtClean="0"/>
              <a:t> lift/drag regression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Crash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44" y="1219200"/>
            <a:ext cx="5198174" cy="5043488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7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21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Integrate air data acquisition system into flight vehicle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Measure drag polar and lift curve slope from flight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Quantify changes in vehicle performance from 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 smtClean="0">
                    <a:latin typeface="Cambria Math" panose="02040503050406030204" pitchFamily="18" charset="0"/>
                  </a:rPr>
                  <a:t>Newton’s 2</a:t>
                </a:r>
                <a:r>
                  <a:rPr lang="en-US" b="0" i="0" baseline="30000" dirty="0" smtClean="0">
                    <a:latin typeface="Cambria Math" panose="02040503050406030204" pitchFamily="18" charset="0"/>
                  </a:rPr>
                  <a:t>nd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 Law, in body axes:</a:t>
                </a:r>
              </a:p>
              <a:p>
                <a:pPr marL="0" indent="0">
                  <a:buNone/>
                </a:pPr>
                <a:endParaRPr lang="en-US" sz="10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Fixed mass assumption (electric aircraft):</a:t>
                </a:r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Applied forces:</a:t>
                </a:r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Assume no thrust: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Re-arrange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000" dirty="0" smtClean="0"/>
              </a:p>
              <a:p>
                <a:r>
                  <a:rPr lang="en-US" dirty="0" smtClean="0"/>
                  <a:t>Rotate from body to wind axes: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6731" y="5779667"/>
            <a:ext cx="55626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an accelerometer and an air data system are required to get lift/drag forces in gliding </a:t>
            </a:r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343" y="3140102"/>
            <a:ext cx="28425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7337" y="4914254"/>
            <a:ext cx="738353" cy="43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Analog Devices ADXL-362</a:t>
                </a:r>
              </a:p>
              <a:p>
                <a:pPr lvl="1"/>
                <a:r>
                  <a:rPr lang="en-US" dirty="0" smtClean="0"/>
                  <a:t>+/- 8G range</a:t>
                </a:r>
              </a:p>
              <a:p>
                <a:pPr lvl="1"/>
                <a:r>
                  <a:rPr lang="en-US" dirty="0" smtClean="0"/>
                  <a:t>SPI interface</a:t>
                </a:r>
              </a:p>
              <a:p>
                <a:pPr lvl="1"/>
                <a:r>
                  <a:rPr lang="en-US" dirty="0"/>
                  <a:t>Ultra-low noise (175 </a:t>
                </a:r>
                <a:r>
                  <a:rPr lang="el-GR" dirty="0"/>
                  <a:t>μ</a:t>
                </a:r>
                <a:r>
                  <a:rPr lang="en-US" dirty="0"/>
                  <a:t>G/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Available as SMD and breakout board</a:t>
                </a:r>
                <a:endParaRPr lang="en-US" dirty="0"/>
              </a:p>
              <a:p>
                <a:r>
                  <a:rPr lang="en-US" dirty="0" smtClean="0"/>
                  <a:t>Air Data System</a:t>
                </a:r>
              </a:p>
              <a:p>
                <a:pPr lvl="1"/>
                <a:r>
                  <a:rPr lang="en-US" dirty="0" smtClean="0"/>
                  <a:t>Five-hole probe from </a:t>
                </a:r>
                <a:r>
                  <a:rPr lang="en-US" dirty="0" err="1" smtClean="0"/>
                  <a:t>Aeroprobe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6” x 1/8” OD tube</a:t>
                </a:r>
              </a:p>
              <a:p>
                <a:pPr lvl="2"/>
                <a:r>
                  <a:rPr lang="en-US" dirty="0" smtClean="0"/>
                  <a:t>Calibrated angles to pressures at 70 </a:t>
                </a:r>
                <a:r>
                  <a:rPr lang="en-US" dirty="0" err="1" smtClean="0"/>
                  <a:t>ft</a:t>
                </a:r>
                <a:r>
                  <a:rPr lang="en-US" dirty="0" smtClean="0"/>
                  <a:t>/s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dirty="0" smtClean="0"/>
                  <a:t>Sensors’ 5-INCH-D-DO differential pressure transducer</a:t>
                </a:r>
              </a:p>
              <a:p>
                <a:pPr lvl="2"/>
                <a:r>
                  <a:rPr lang="en-US" dirty="0" smtClean="0"/>
                  <a:t>+/- 5” H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0 range</a:t>
                </a:r>
              </a:p>
              <a:p>
                <a:pPr lvl="2"/>
                <a:r>
                  <a:rPr lang="en-US" dirty="0" smtClean="0"/>
                  <a:t>Digital serial interface</a:t>
                </a:r>
              </a:p>
              <a:p>
                <a:pPr lvl="2"/>
                <a:r>
                  <a:rPr lang="en-US" dirty="0" smtClean="0"/>
                  <a:t>0.5% FSO noise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846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Sensors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199"/>
            <a:ext cx="8678863" cy="5502275"/>
          </a:xfrm>
        </p:spPr>
        <p:txBody>
          <a:bodyPr/>
          <a:lstStyle/>
          <a:p>
            <a:r>
              <a:rPr lang="en-US" sz="2000" dirty="0" smtClean="0"/>
              <a:t>ITG-3200 gyroscope</a:t>
            </a:r>
          </a:p>
          <a:p>
            <a:pPr lvl="1"/>
            <a:r>
              <a:rPr lang="en-US" sz="1800" dirty="0" smtClean="0"/>
              <a:t>Euler angles</a:t>
            </a:r>
          </a:p>
          <a:p>
            <a:r>
              <a:rPr lang="en-US" sz="2000" dirty="0"/>
              <a:t>U-</a:t>
            </a:r>
            <a:r>
              <a:rPr lang="en-US" sz="2000" dirty="0" err="1"/>
              <a:t>Blox</a:t>
            </a:r>
            <a:r>
              <a:rPr lang="en-US" sz="2000" dirty="0"/>
              <a:t> LEA-6T GPS receiver</a:t>
            </a:r>
          </a:p>
          <a:p>
            <a:pPr lvl="1"/>
            <a:r>
              <a:rPr lang="en-US" sz="1800" dirty="0" smtClean="0"/>
              <a:t>Euler angle correction, flight visualization</a:t>
            </a:r>
          </a:p>
          <a:p>
            <a:r>
              <a:rPr lang="en-US" sz="2000" dirty="0" smtClean="0"/>
              <a:t>HMR-2300 magnetometer</a:t>
            </a:r>
          </a:p>
          <a:p>
            <a:pPr lvl="1"/>
            <a:r>
              <a:rPr lang="en-US" sz="1800" dirty="0" smtClean="0"/>
              <a:t>High accuracy, used for slow or vertical flight</a:t>
            </a:r>
          </a:p>
          <a:p>
            <a:r>
              <a:rPr lang="en-US" sz="2000" dirty="0" smtClean="0"/>
              <a:t>HMC-5883L magnetometer</a:t>
            </a:r>
          </a:p>
          <a:p>
            <a:pPr lvl="1"/>
            <a:r>
              <a:rPr lang="en-US" sz="1800" dirty="0" smtClean="0"/>
              <a:t>Small, inexpensive</a:t>
            </a:r>
          </a:p>
          <a:p>
            <a:r>
              <a:rPr lang="en-US" sz="2000" dirty="0"/>
              <a:t>Barometric pressure </a:t>
            </a:r>
            <a:r>
              <a:rPr lang="en-US" sz="2000" dirty="0" smtClean="0"/>
              <a:t>transducer</a:t>
            </a:r>
          </a:p>
          <a:p>
            <a:pPr lvl="1"/>
            <a:r>
              <a:rPr lang="en-US" sz="1800" dirty="0" smtClean="0"/>
              <a:t>Barometric pressure/altitude</a:t>
            </a:r>
          </a:p>
          <a:p>
            <a:r>
              <a:rPr lang="en-US" sz="2000" dirty="0" smtClean="0"/>
              <a:t>DS18B20 temperature sensor</a:t>
            </a:r>
          </a:p>
          <a:p>
            <a:pPr lvl="1"/>
            <a:r>
              <a:rPr lang="en-US" sz="1800" dirty="0" smtClean="0"/>
              <a:t>Allows density/air speed calculation</a:t>
            </a:r>
          </a:p>
          <a:p>
            <a:r>
              <a:rPr lang="en-US" sz="2000" dirty="0" smtClean="0"/>
              <a:t>Servo PWM signal</a:t>
            </a:r>
          </a:p>
          <a:p>
            <a:pPr lvl="1"/>
            <a:r>
              <a:rPr lang="en-US" sz="1800" dirty="0" smtClean="0"/>
              <a:t>Isolates flight without throttle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de Havilland Beaver 6-DOF simulator from Simulink</a:t>
            </a:r>
          </a:p>
          <a:p>
            <a:pPr lvl="1"/>
            <a:r>
              <a:rPr lang="en-US" dirty="0"/>
              <a:t>Scaled mass and moments of inertia to R/C aircraft</a:t>
            </a:r>
          </a:p>
          <a:p>
            <a:pPr lvl="1"/>
            <a:r>
              <a:rPr lang="en-US" dirty="0"/>
              <a:t>Replaced aero forces with drag polar</a:t>
            </a:r>
          </a:p>
          <a:p>
            <a:pPr lvl="1"/>
            <a:r>
              <a:rPr lang="en-US" dirty="0"/>
              <a:t>Removed engine forces and moments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required state to workspace for comparison to estimate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42" y="3352800"/>
            <a:ext cx="4251959" cy="2743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641217" y="4572000"/>
            <a:ext cx="3795007" cy="15708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3352800"/>
            <a:ext cx="3503775" cy="2743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46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Output – No Noise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5" y="2563443"/>
            <a:ext cx="5297477" cy="3975469"/>
          </a:xfrm>
          <a:ln w="31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Verified drag polar estimation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Helped develop data analysis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Aided flight test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9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518</Words>
  <Application>Microsoft Office PowerPoint</Application>
  <PresentationFormat>On-screen Show (4:3)</PresentationFormat>
  <Paragraphs>216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Flight Testing Small UAVs for Aerodynamic Parameter Estimation</vt:lpstr>
      <vt:lpstr>Motivation</vt:lpstr>
      <vt:lpstr>Goals</vt:lpstr>
      <vt:lpstr>Equations of Motion</vt:lpstr>
      <vt:lpstr>Assumptions</vt:lpstr>
      <vt:lpstr>Sensor Selection</vt:lpstr>
      <vt:lpstr>Additional Sensors</vt:lpstr>
      <vt:lpstr>Simulator Development</vt:lpstr>
      <vt:lpstr>Simulation Output – No Noise</vt:lpstr>
      <vt:lpstr>Random Error</vt:lpstr>
      <vt:lpstr>Regression Error</vt:lpstr>
      <vt:lpstr>Heteroskedasticity</vt:lpstr>
      <vt:lpstr>System Architecture</vt:lpstr>
      <vt:lpstr>Air Data System Integration</vt:lpstr>
      <vt:lpstr>Calibration – Accel/Gyro</vt:lpstr>
      <vt:lpstr>Calibration - Magnetometers</vt:lpstr>
      <vt:lpstr>Calibration – Air Data System</vt:lpstr>
      <vt:lpstr>Calibration – Environmental</vt:lpstr>
      <vt:lpstr>Flight Test</vt:lpstr>
      <vt:lpstr>Flight Crash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Sykes</dc:creator>
  <cp:lastModifiedBy>mufasa</cp:lastModifiedBy>
  <cp:revision>414</cp:revision>
  <dcterms:created xsi:type="dcterms:W3CDTF">2013-05-02T07:24:25Z</dcterms:created>
  <dcterms:modified xsi:type="dcterms:W3CDTF">2013-12-30T02:07:22Z</dcterms:modified>
</cp:coreProperties>
</file>