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CFE0CE-45A8-44B4-9941-B12202C5F45A}">
          <p14:sldIdLst>
            <p14:sldId id="256"/>
            <p14:sldId id="257"/>
          </p14:sldIdLst>
        </p14:section>
        <p14:section name="Untitled Section" id="{F9335AA4-261C-474D-A380-23267AC5C139}">
          <p14:sldIdLst>
            <p14:sldId id="258"/>
            <p14:sldId id="259"/>
            <p14:sldId id="260"/>
            <p14:sldId id="262"/>
            <p14:sldId id="261"/>
            <p14:sldId id="263"/>
            <p14:sldId id="264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67" autoAdjust="0"/>
  </p:normalViewPr>
  <p:slideViewPr>
    <p:cSldViewPr snapToGrid="0">
      <p:cViewPr varScale="1">
        <p:scale>
          <a:sx n="94" d="100"/>
          <a:sy n="94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92217-BBF9-425F-9968-74EF92E037F2}" type="datetimeFigureOut">
              <a:rPr lang="en-US" smtClean="0"/>
              <a:t>2018-03-01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BBCE-B19E-4F14-A031-E7C1780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Convection isn’t enough to outflow significant material by itself, but may be a component.</a:t>
            </a:r>
          </a:p>
          <a:p>
            <a:r>
              <a:rPr lang="en-US" dirty="0"/>
              <a:t>Convective granules are on the order of the stellar radius.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BBCE-B19E-4F14-A031-E7C17803CE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0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BBCE-B19E-4F14-A031-E7C17803CE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Considered uniform disk (UD) model – did not fit well.</a:t>
            </a:r>
          </a:p>
          <a:p>
            <a:r>
              <a:rPr lang="en-US" dirty="0"/>
              <a:t>Considered two spot model which did not converge on December dataset – chi2 probably too complicated.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BBCE-B19E-4F14-A031-E7C17803CE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12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Theta – angular diameter</a:t>
            </a:r>
          </a:p>
          <a:p>
            <a:r>
              <a:rPr lang="en-US" dirty="0"/>
              <a:t>Alpha – exponent in intensity </a:t>
            </a:r>
            <a:r>
              <a:rPr lang="en-US" dirty="0" err="1"/>
              <a:t>powerlaw</a:t>
            </a:r>
            <a:endParaRPr lang="en-US" dirty="0"/>
          </a:p>
          <a:p>
            <a:r>
              <a:rPr lang="en-US" dirty="0"/>
              <a:t>w – peak flux</a:t>
            </a:r>
          </a:p>
          <a:p>
            <a:r>
              <a:rPr lang="en-US" dirty="0"/>
              <a:t>x – relative R.A. of spot</a:t>
            </a:r>
          </a:p>
          <a:p>
            <a:r>
              <a:rPr lang="en-US" dirty="0"/>
              <a:t>y – relative </a:t>
            </a:r>
            <a:r>
              <a:rPr lang="en-US" dirty="0" err="1"/>
              <a:t>dec</a:t>
            </a:r>
            <a:r>
              <a:rPr lang="en-US" dirty="0"/>
              <a:t> of spot</a:t>
            </a:r>
          </a:p>
          <a:p>
            <a:r>
              <a:rPr lang="en-US" dirty="0"/>
              <a:t>FWHM – full width half max</a:t>
            </a:r>
          </a:p>
          <a:p>
            <a:r>
              <a:rPr lang="en-US" dirty="0"/>
              <a:t>Chi2 – chi2</a:t>
            </a:r>
          </a:p>
          <a:p>
            <a:r>
              <a:rPr lang="en-US" dirty="0"/>
              <a:t>F – goodness of fit (&gt;~5 considered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BBCE-B19E-4F14-A031-E7C17803CE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31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Relied on parallax measurement of 1.82 +/- 0.26 mas – van Leeuwen (2007)</a:t>
            </a:r>
          </a:p>
          <a:p>
            <a:r>
              <a:rPr lang="en-US" dirty="0"/>
              <a:t>Mass estimate assumes initial mass of 15 solar masses.</a:t>
            </a:r>
          </a:p>
          <a:p>
            <a:r>
              <a:rPr lang="en-US" dirty="0"/>
              <a:t>Metallicity: [Fe/H] = 0.11</a:t>
            </a:r>
          </a:p>
          <a:p>
            <a:r>
              <a:rPr lang="en-US" dirty="0"/>
              <a:t>Age estimate based on H-R diagram and evolutionary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BBCE-B19E-4F14-A031-E7C17803CE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C942-AEBB-48CB-B4BB-948725E7C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20E99-9737-4FD8-AFC5-827900F29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C01E-E5FA-4757-AC36-CEA8A7CF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65D0-0612-42DA-9B8C-4E39C4F690FD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FA1E8-D4AB-45AC-87EE-4CD3FEA0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B70C5-E4CE-4C2A-9D69-25D01006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7BB-4C54-47F2-994B-4F3E11D2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6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F21D-66CA-4D8D-A680-28473F3D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15681-1320-48D7-A450-5136A9466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CEBAD-BAA1-446B-A71D-2EA25419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65D0-0612-42DA-9B8C-4E39C4F690FD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52F0-7FF0-47CE-B6E9-F4CB352D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9CB2-1972-45C0-8AAF-C422A8A0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7BB-4C54-47F2-994B-4F3E11D2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8513F-2BAF-4D2E-AB17-1E09E2FA0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034C9-800E-4E01-B7E3-42826C31E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B81C8-5DCC-4152-833D-CAA21FFB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65D0-0612-42DA-9B8C-4E39C4F690FD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1E615-E5A5-4612-973F-1FE8EAAA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E1C1D-FCA6-4F57-84BE-E3E86ED7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7BB-4C54-47F2-994B-4F3E11D2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9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6CDC-C586-492B-AA8E-7E4B16C3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9C99-480C-4CD2-94E0-75591E9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8CA8-7417-4ED4-8769-FB8AE0F1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65D0-0612-42DA-9B8C-4E39C4F690FD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29A8D-D832-408D-8188-DC16E86B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F260C-BB85-4CAF-8661-9F037F17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7BB-4C54-47F2-994B-4F3E11D2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9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F70F-0616-46C0-9201-3B744B3B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829C1-9DD0-45C2-90CF-C80A361C6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60148-A667-460E-B025-0B9EF6BD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65D0-0612-42DA-9B8C-4E39C4F690FD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24FE-519F-4043-B690-3283C2F7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FDE49-9785-4304-B9E0-A22766CC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7BB-4C54-47F2-994B-4F3E11D2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6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3E5A-360E-457E-8178-7843A917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DF88-5AB4-44EC-8144-4D05E6B03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9A55F-C262-43AE-A1F5-D2DCAB19B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11E23-9F5B-4515-AEEF-C67A163E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65D0-0612-42DA-9B8C-4E39C4F690FD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8C238-2968-4726-90AC-89E290B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A8DB6-D148-48C8-A021-E4771003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7BB-4C54-47F2-994B-4F3E11D2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9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019-5BFC-4F71-B005-4FE7A578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F410E-D275-44F2-8246-CBA5647E7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E7D78-B763-4B4D-BDF6-1165C09E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DC4AC-B4BC-4872-B121-58C86A91F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8C2CF-90DB-47E3-AAB7-F854EE6BE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0C076-8D94-40C4-B73D-D3CF473C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65D0-0612-42DA-9B8C-4E39C4F690FD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9A726-44EB-4409-B5CB-E7B5AB10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9146-FA78-405A-BFCA-D69FE9D3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7BB-4C54-47F2-994B-4F3E11D2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0109-CBAF-41EA-BDB8-51F0C952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A5135-E52C-4248-92DE-2DCB6EB9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65D0-0612-42DA-9B8C-4E39C4F690FD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8C72D-F111-417F-9EE5-16DBC959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C557F-54EE-4FD7-AE46-F486E8CF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7BB-4C54-47F2-994B-4F3E11D2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5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F0462-E43E-4233-8433-F1DC06FA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65D0-0612-42DA-9B8C-4E39C4F690FD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2B43D-DFEC-4E07-8234-CB35AB09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4F93-EBB9-4EFD-929E-D7C33329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7BB-4C54-47F2-994B-4F3E11D2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9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DE6C-846D-4F17-A126-635CB5BE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C476-989C-4DEA-A3A0-753ACA53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19B9F-E546-44CB-A445-A9F6D800B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68017-208F-4563-8513-2F335CAA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65D0-0612-42DA-9B8C-4E39C4F690FD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E3AC3-7319-40E2-904C-15EB49A9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14376-DBBC-45A5-B8D0-903BB8F5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7BB-4C54-47F2-994B-4F3E11D2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5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828E-86D3-4406-A772-59719F01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06A55-400A-47B0-AF20-9D3C8CCFF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18B80-0063-4120-A862-71DAFFD8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6F7EC-371C-4DD3-BBE0-47E12DBB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65D0-0612-42DA-9B8C-4E39C4F690FD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EC4C6-056C-4113-8EC3-B19BE3CD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DCF65-FF22-48A3-B539-06216CAE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7BB-4C54-47F2-994B-4F3E11D2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2C8A0-37E3-47DC-8F07-10EA2B33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A6B3-EED3-41F7-A278-08AC9BF9D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86625-F61A-4D81-82A5-E92747DA5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65D0-0612-42DA-9B8C-4E39C4F690FD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CA56-AA3F-4DF1-BE04-88F283E8B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2475-DEC9-40DB-800C-75D1856E0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F67BB-4C54-47F2-994B-4F3E11D2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FD20-F43C-4AF7-98BB-729F20815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convective photosphere of the red supergiant CE Tau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784B5-FDF9-4891-BE75-8BC431A2E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</a:t>
            </a:r>
            <a:r>
              <a:rPr lang="en-US" dirty="0" err="1"/>
              <a:t>Montargès</a:t>
            </a:r>
            <a:r>
              <a:rPr lang="en-US" dirty="0"/>
              <a:t>, R. Norris, A </a:t>
            </a:r>
            <a:r>
              <a:rPr lang="en-US" dirty="0" err="1"/>
              <a:t>Chiavassa</a:t>
            </a:r>
            <a:r>
              <a:rPr lang="en-US" dirty="0"/>
              <a:t>, B. </a:t>
            </a:r>
            <a:r>
              <a:rPr lang="en-US" dirty="0" err="1"/>
              <a:t>Tessore</a:t>
            </a:r>
            <a:r>
              <a:rPr lang="en-US" dirty="0"/>
              <a:t>, A. </a:t>
            </a:r>
            <a:r>
              <a:rPr lang="en-US" dirty="0" err="1"/>
              <a:t>Lèbre</a:t>
            </a:r>
            <a:r>
              <a:rPr lang="en-US" dirty="0"/>
              <a:t>, and F. Baron</a:t>
            </a:r>
          </a:p>
        </p:txBody>
      </p:sp>
    </p:spTree>
    <p:extLst>
      <p:ext uri="{BB962C8B-B14F-4D97-AF65-F5344CB8AC3E}">
        <p14:creationId xmlns:p14="http://schemas.microsoft.com/office/powerpoint/2010/main" val="293553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C178-B62B-4EEB-86B3-6570A54F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4516FD-6D7C-43B3-9000-CD24B1226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Observed M2Iab-Ib RSG CE Tau with VLTI/PIONIER instrument in H-band in November and December 2016</a:t>
                </a:r>
              </a:p>
              <a:p>
                <a:r>
                  <a:rPr lang="en-US" dirty="0"/>
                  <a:t>Derived angular diameter and basic stellar parameters</a:t>
                </a:r>
              </a:p>
              <a:p>
                <a:r>
                  <a:rPr lang="en-US" dirty="0"/>
                  <a:t>Reconstructed two reliable images of H-band photosphere</a:t>
                </a:r>
              </a:p>
              <a:p>
                <a:r>
                  <a:rPr lang="en-US" dirty="0"/>
                  <a:t>No significant changes in the photosphere between epochs</a:t>
                </a:r>
              </a:p>
              <a:p>
                <a:r>
                  <a:rPr lang="en-US" dirty="0"/>
                  <a:t>Contrast of the convective patterns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±1%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±1%</m:t>
                    </m:r>
                  </m:oMath>
                </a14:m>
                <a:r>
                  <a:rPr lang="en-US" dirty="0"/>
                  <a:t>) were much lower than simulations,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±1%</m:t>
                    </m:r>
                  </m:oMath>
                </a14:m>
                <a:r>
                  <a:rPr lang="en-US" dirty="0"/>
                  <a:t> for original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±1%</m:t>
                    </m:r>
                  </m:oMath>
                </a14:m>
                <a:r>
                  <a:rPr lang="en-US" dirty="0"/>
                  <a:t> after degradation</a:t>
                </a:r>
              </a:p>
              <a:p>
                <a:r>
                  <a:rPr lang="en-US" dirty="0"/>
                  <a:t>Low contrast possibly due to quiet convective period or warmer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dirty="0"/>
                  <a:t> compared to simulation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4516FD-6D7C-43B3-9000-CD24B1226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7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114F-84FC-4E84-87B9-CD208CB1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8665-3BDF-4CF1-A4C2-8CC5443EC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chemical elements in the Universe are forged in evolved stars, but the mechanism that launches the material away from the star is unknown</a:t>
            </a:r>
          </a:p>
          <a:p>
            <a:r>
              <a:rPr lang="en-US" dirty="0"/>
              <a:t>Convection in red supergiant (RSG) stars may allow radiation pressure to begin outflow (probably not alone)</a:t>
            </a:r>
          </a:p>
          <a:p>
            <a:r>
              <a:rPr lang="en-US" dirty="0"/>
              <a:t>Large RSG convective granules may bias parallax measurements</a:t>
            </a:r>
          </a:p>
          <a:p>
            <a:r>
              <a:rPr lang="en-US" dirty="0"/>
              <a:t>Want to understand evolution of bright convective features</a:t>
            </a:r>
          </a:p>
        </p:txBody>
      </p:sp>
    </p:spTree>
    <p:extLst>
      <p:ext uri="{BB962C8B-B14F-4D97-AF65-F5344CB8AC3E}">
        <p14:creationId xmlns:p14="http://schemas.microsoft.com/office/powerpoint/2010/main" val="67823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C178-B62B-4EEB-86B3-6570A54F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4516FD-6D7C-43B3-9000-CD24B1226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Observed M2Iab-Ib RSG CE Tau with VLTI/PIONIER instrument in NIR H-band in November and December 2016</a:t>
                </a:r>
              </a:p>
              <a:p>
                <a:r>
                  <a:rPr lang="en-US" dirty="0"/>
                  <a:t>Derived angular diameter and basic stellar parameters</a:t>
                </a:r>
              </a:p>
              <a:p>
                <a:r>
                  <a:rPr lang="en-US" dirty="0"/>
                  <a:t>Reconstructed two reliable images of H-band photosphere</a:t>
                </a:r>
              </a:p>
              <a:p>
                <a:r>
                  <a:rPr lang="en-US" dirty="0"/>
                  <a:t>No significant changes in the photosphere between epochs</a:t>
                </a:r>
              </a:p>
              <a:p>
                <a:r>
                  <a:rPr lang="en-US" dirty="0"/>
                  <a:t>Contrast of the convective patterns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±1%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±1%</m:t>
                    </m:r>
                  </m:oMath>
                </a14:m>
                <a:r>
                  <a:rPr lang="en-US" dirty="0"/>
                  <a:t>) were much lower than simulations,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±1%</m:t>
                    </m:r>
                  </m:oMath>
                </a14:m>
                <a:r>
                  <a:rPr lang="en-US" dirty="0"/>
                  <a:t> for original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±1%</m:t>
                    </m:r>
                  </m:oMath>
                </a14:m>
                <a:r>
                  <a:rPr lang="en-US" dirty="0"/>
                  <a:t> after degradation</a:t>
                </a:r>
              </a:p>
              <a:p>
                <a:r>
                  <a:rPr lang="en-US" dirty="0"/>
                  <a:t>Low contrast possibly due to quiet convective period or warmer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dirty="0"/>
                  <a:t> compared to simulation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4516FD-6D7C-43B3-9000-CD24B1226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43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38AB-C46C-41C3-B984-6F99299B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2BBB9-66F3-4C47-96B7-B56120CBB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Used a limb-darkened disk (LDD) model for stellar photosphere with a Gaussian spot</a:t>
                </a:r>
              </a:p>
              <a:p>
                <a:r>
                  <a:rPr lang="en-US" dirty="0"/>
                  <a:t>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𝐿𝐷𝐷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represents the peak flux</a:t>
                </a:r>
              </a:p>
              <a:p>
                <a:r>
                  <a:rPr lang="en-US" dirty="0"/>
                  <a:t>The complex visibility is given by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𝐿𝐷𝐷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𝐿𝐷𝐷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𝑠𝑝𝑜𝑡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sz="2000" dirty="0"/>
                  <a:t>with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𝑠𝑝𝑜𝑡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𝑐𝑒𝑛𝑡𝑒𝑟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𝑐𝑒𝑛𝑡𝑒𝑟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sz="2000" dirty="0"/>
                  <a:t>where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𝐹𝑊𝐻𝑀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/(2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func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2BBB9-66F3-4C47-96B7-B56120CBB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02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23BC-93B3-4CE4-885C-3502EE03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CD0055-4F06-4BFE-B607-E83FD8590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18" y="1781237"/>
            <a:ext cx="8662236" cy="4351338"/>
          </a:xfrm>
        </p:spPr>
      </p:pic>
    </p:spTree>
    <p:extLst>
      <p:ext uri="{BB962C8B-B14F-4D97-AF65-F5344CB8AC3E}">
        <p14:creationId xmlns:p14="http://schemas.microsoft.com/office/powerpoint/2010/main" val="164893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B9C3-030F-4856-8F21-DF7F8A6A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E76F2-3FA7-46A0-BC56-CCCCFCAF9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565"/>
            <a:ext cx="12192000" cy="48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2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AE24-FFB5-4D37-9273-E95B3C06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Stellar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4E0340D-44BF-4EC7-9699-0053289B39B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7393233"/>
                  </p:ext>
                </p:extLst>
              </p:nvPr>
            </p:nvGraphicFramePr>
            <p:xfrm>
              <a:off x="275209" y="2050741"/>
              <a:ext cx="11709646" cy="34622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90585">
                      <a:extLst>
                        <a:ext uri="{9D8B030D-6E8A-4147-A177-3AD203B41FA5}">
                          <a16:colId xmlns:a16="http://schemas.microsoft.com/office/drawing/2014/main" val="793577987"/>
                        </a:ext>
                      </a:extLst>
                    </a:gridCol>
                    <a:gridCol w="6019061">
                      <a:extLst>
                        <a:ext uri="{9D8B030D-6E8A-4147-A177-3AD203B41FA5}">
                          <a16:colId xmlns:a16="http://schemas.microsoft.com/office/drawing/2014/main" val="2005248801"/>
                        </a:ext>
                      </a:extLst>
                    </a:gridCol>
                  </a:tblGrid>
                  <a:tr h="42687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This Paper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Literature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759605"/>
                      </a:ext>
                    </a:extLst>
                  </a:tr>
                  <a:tr h="4317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587±85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18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☉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/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593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±86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18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☉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±83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18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☉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:r>
                            <a:rPr lang="en-US" dirty="0" err="1"/>
                            <a:t>Cruzalèbes</a:t>
                          </a:r>
                          <a:r>
                            <a:rPr lang="en-US" baseline="0" dirty="0"/>
                            <a:t> et al. (2013)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4677647"/>
                      </a:ext>
                    </a:extLst>
                  </a:tr>
                  <a:tr h="44945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𝑈𝐵𝑉𝑅𝐼𝐽𝐻𝐾𝐿𝑁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=7.01∗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±8.98∗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398197"/>
                      </a:ext>
                    </a:extLst>
                  </a:tr>
                  <a:tr h="4467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=3820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±135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dirty="0"/>
                            <a:t> /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3801±134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3660 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dirty="0"/>
                            <a:t>, Levesque et al. (2005),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3700 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dirty="0"/>
                            <a:t>, Luck &amp; Bond (1980)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4600025"/>
                      </a:ext>
                    </a:extLst>
                  </a:tr>
                  <a:tr h="42687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☉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4.82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−0.16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+0.12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4.63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±13%</m:t>
                              </m:r>
                            </m:oMath>
                          </a14:m>
                          <a:r>
                            <a:rPr lang="en-US" dirty="0"/>
                            <a:t>, Cruzalèbes</a:t>
                          </a:r>
                          <a:r>
                            <a:rPr lang="en-US" baseline="0" dirty="0"/>
                            <a:t> et al. (2013)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5521144"/>
                      </a:ext>
                    </a:extLst>
                  </a:tr>
                  <a:tr h="42687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14.37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−2.77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+2.00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1800" b="0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321065"/>
                      </a:ext>
                    </a:extLst>
                  </a:tr>
                  <a:tr h="42687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0.05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−0.17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+0.11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0.07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oMath>
                          </a14:m>
                          <a:r>
                            <a:rPr lang="en-US" dirty="0"/>
                            <a:t>Luck &amp; Bond (1980)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8733613"/>
                      </a:ext>
                    </a:extLst>
                  </a:tr>
                  <a:tr h="42687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13.9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−2.5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+1.0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𝑀𝑦𝑟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8540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4E0340D-44BF-4EC7-9699-0053289B39B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7393233"/>
                  </p:ext>
                </p:extLst>
              </p:nvPr>
            </p:nvGraphicFramePr>
            <p:xfrm>
              <a:off x="275209" y="2050741"/>
              <a:ext cx="11709646" cy="34622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90585">
                      <a:extLst>
                        <a:ext uri="{9D8B030D-6E8A-4147-A177-3AD203B41FA5}">
                          <a16:colId xmlns:a16="http://schemas.microsoft.com/office/drawing/2014/main" val="793577987"/>
                        </a:ext>
                      </a:extLst>
                    </a:gridCol>
                    <a:gridCol w="6019061">
                      <a:extLst>
                        <a:ext uri="{9D8B030D-6E8A-4147-A177-3AD203B41FA5}">
                          <a16:colId xmlns:a16="http://schemas.microsoft.com/office/drawing/2014/main" val="2005248801"/>
                        </a:ext>
                      </a:extLst>
                    </a:gridCol>
                  </a:tblGrid>
                  <a:tr h="42687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This Paper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Literature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759605"/>
                      </a:ext>
                    </a:extLst>
                  </a:tr>
                  <a:tr h="4317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7" t="-105634" r="-106210" b="-6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636" t="-105634" r="-405" b="-605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677647"/>
                      </a:ext>
                    </a:extLst>
                  </a:tr>
                  <a:tr h="449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7" t="-197297" r="-106210" b="-481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398197"/>
                      </a:ext>
                    </a:extLst>
                  </a:tr>
                  <a:tr h="4467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7" t="-301370" r="-106210" b="-387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636" t="-301370" r="-405" b="-3876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600025"/>
                      </a:ext>
                    </a:extLst>
                  </a:tr>
                  <a:tr h="4268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7" t="-412676" r="-106210" b="-298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636" t="-412676" r="-405" b="-2985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5521144"/>
                      </a:ext>
                    </a:extLst>
                  </a:tr>
                  <a:tr h="4268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7" t="-520000" r="-106210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321065"/>
                      </a:ext>
                    </a:extLst>
                  </a:tr>
                  <a:tr h="4268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7" t="-620000" r="-106210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636" t="-620000" r="-405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8733613"/>
                      </a:ext>
                    </a:extLst>
                  </a:tr>
                  <a:tr h="4268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7" t="-720000" r="-106210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8540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673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2E8A-0119-4AFC-87A6-7145BCE4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Reconstruction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4F51D-F24B-4B8A-AACA-BB7620E08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49" y="1719295"/>
            <a:ext cx="3332208" cy="5047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34215-4DFA-4223-BDD3-514F4F3E3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856" y="1599844"/>
            <a:ext cx="623594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6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223B-BD7A-4173-8D81-58C81301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Radiative Hydrodynamics 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CC506-644E-4228-A71B-5D800F909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11" y="1446245"/>
            <a:ext cx="2803950" cy="489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733DD5-BA3C-4DA3-A317-06DE3E1E2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841" y="2487537"/>
            <a:ext cx="3315163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540</Words>
  <Application>Microsoft Office PowerPoint</Application>
  <PresentationFormat>Widescreen</PresentationFormat>
  <Paragraphs>68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The convective photosphere of the red supergiant CE Tau</vt:lpstr>
      <vt:lpstr>Background</vt:lpstr>
      <vt:lpstr>Conclusions</vt:lpstr>
      <vt:lpstr>Model</vt:lpstr>
      <vt:lpstr>Model</vt:lpstr>
      <vt:lpstr>Model</vt:lpstr>
      <vt:lpstr>Stellar Parameters</vt:lpstr>
      <vt:lpstr>Image Reconstruction</vt:lpstr>
      <vt:lpstr>3D Radiative Hydrodynamics Simulation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convective photosphere of the red supergiant CE Tau</dc:title>
  <dc:creator>Andrew Chatman</dc:creator>
  <cp:lastModifiedBy>Andrew Chatman</cp:lastModifiedBy>
  <cp:revision>26</cp:revision>
  <dcterms:created xsi:type="dcterms:W3CDTF">2018-03-01T05:52:37Z</dcterms:created>
  <dcterms:modified xsi:type="dcterms:W3CDTF">2018-03-01T07:27:52Z</dcterms:modified>
</cp:coreProperties>
</file>