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7CB50-FB87-4F7C-B1A8-AE26EA45ACEC}" type="datetimeFigureOut">
              <a:rPr lang="en-US" smtClean="0"/>
              <a:t>7/7/2017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88AC1-EDD9-4558-B4C5-3F6CD1350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342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7CB50-FB87-4F7C-B1A8-AE26EA45ACEC}" type="datetimeFigureOut">
              <a:rPr lang="en-US" smtClean="0"/>
              <a:t>7/7/2017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88AC1-EDD9-4558-B4C5-3F6CD1350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717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7CB50-FB87-4F7C-B1A8-AE26EA45ACEC}" type="datetimeFigureOut">
              <a:rPr lang="en-US" smtClean="0"/>
              <a:t>7/7/2017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88AC1-EDD9-4558-B4C5-3F6CD1350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929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7CB50-FB87-4F7C-B1A8-AE26EA45ACEC}" type="datetimeFigureOut">
              <a:rPr lang="en-US" smtClean="0"/>
              <a:t>7/7/2017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88AC1-EDD9-4558-B4C5-3F6CD1350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956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7CB50-FB87-4F7C-B1A8-AE26EA45ACEC}" type="datetimeFigureOut">
              <a:rPr lang="en-US" smtClean="0"/>
              <a:t>7/7/2017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88AC1-EDD9-4558-B4C5-3F6CD1350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741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7CB50-FB87-4F7C-B1A8-AE26EA45ACEC}" type="datetimeFigureOut">
              <a:rPr lang="en-US" smtClean="0"/>
              <a:t>7/7/2017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88AC1-EDD9-4558-B4C5-3F6CD1350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70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7CB50-FB87-4F7C-B1A8-AE26EA45ACEC}" type="datetimeFigureOut">
              <a:rPr lang="en-US" smtClean="0"/>
              <a:t>7/7/2017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88AC1-EDD9-4558-B4C5-3F6CD1350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8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7CB50-FB87-4F7C-B1A8-AE26EA45ACEC}" type="datetimeFigureOut">
              <a:rPr lang="en-US" smtClean="0"/>
              <a:t>7/7/2017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88AC1-EDD9-4558-B4C5-3F6CD1350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209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7CB50-FB87-4F7C-B1A8-AE26EA45ACEC}" type="datetimeFigureOut">
              <a:rPr lang="en-US" smtClean="0"/>
              <a:t>7/7/2017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88AC1-EDD9-4558-B4C5-3F6CD1350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494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7CB50-FB87-4F7C-B1A8-AE26EA45ACEC}" type="datetimeFigureOut">
              <a:rPr lang="en-US" smtClean="0"/>
              <a:t>7/7/2017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88AC1-EDD9-4558-B4C5-3F6CD1350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912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7CB50-FB87-4F7C-B1A8-AE26EA45ACEC}" type="datetimeFigureOut">
              <a:rPr lang="en-US" smtClean="0"/>
              <a:t>7/7/2017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88AC1-EDD9-4558-B4C5-3F6CD1350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73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B7CB50-FB87-4F7C-B1A8-AE26EA45ACEC}" type="datetimeFigureOut">
              <a:rPr lang="en-US" smtClean="0"/>
              <a:t>7/7/2017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788AC1-EDD9-4558-B4C5-3F6CD1350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438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95600" y="533400"/>
            <a:ext cx="34753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Exception Handling in Java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76200" y="1654076"/>
            <a:ext cx="86106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Information regarding Exception:-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 Dictionary meaning of the exception is abnormal termination.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 An expected event that disturbs or terminates normal flow of execution called exception.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If the application contains exception then the program terminated abnormally the rest of the application is not executed.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 To overcome above limitation in order to execute the rest of the application must handle the exception.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32545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95600" y="533400"/>
            <a:ext cx="34753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Exception Handling in Java</a:t>
            </a:r>
            <a:endParaRPr lang="en-US" sz="2400" dirty="0"/>
          </a:p>
        </p:txBody>
      </p:sp>
      <p:sp>
        <p:nvSpPr>
          <p:cNvPr id="2" name="Rectangle 1"/>
          <p:cNvSpPr/>
          <p:nvPr/>
        </p:nvSpPr>
        <p:spPr>
          <a:xfrm>
            <a:off x="76200" y="1143000"/>
            <a:ext cx="8915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In java we are having two approaches to handle the exceptions. </a:t>
            </a:r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457200" y="1676400"/>
            <a:ext cx="5029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arenR"/>
            </a:pPr>
            <a:r>
              <a:rPr lang="en-US" sz="2400" dirty="0" smtClean="0"/>
              <a:t>By using try-catch block. </a:t>
            </a:r>
          </a:p>
          <a:p>
            <a:pPr marL="342900" indent="-342900">
              <a:buAutoNum type="arabicParenR"/>
            </a:pPr>
            <a:r>
              <a:rPr lang="en-US" sz="2400" dirty="0" smtClean="0"/>
              <a:t>By using throws keyword.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76200" y="2590800"/>
            <a:ext cx="327038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Exception Handling:- </a:t>
            </a:r>
            <a:endParaRPr lang="en-US" sz="2800" dirty="0"/>
          </a:p>
        </p:txBody>
      </p:sp>
      <p:sp>
        <p:nvSpPr>
          <p:cNvPr id="7" name="Rectangle 6"/>
          <p:cNvSpPr/>
          <p:nvPr/>
        </p:nvSpPr>
        <p:spPr>
          <a:xfrm>
            <a:off x="152400" y="3200400"/>
            <a:ext cx="8763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The main objective of exception handling is to get normal termination of the application in order to execute rest of the application code. </a:t>
            </a:r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152400" y="4016514"/>
            <a:ext cx="8382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Exception handling means just we are providing alternate code to continue the execution of remaining code and to get normal termination of the application.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89800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95600" y="533400"/>
            <a:ext cx="34753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Exception Handling in Java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537788" y="1524000"/>
            <a:ext cx="46438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Types of Exceptions:- 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457200" y="2438400"/>
            <a:ext cx="781523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As per the sun micro systems standards The Exceptions are divided into three types  </a:t>
            </a:r>
          </a:p>
          <a:p>
            <a:pPr marL="342900" indent="-342900">
              <a:buAutoNum type="arabicParenR"/>
            </a:pPr>
            <a:r>
              <a:rPr lang="en-US" sz="2400" dirty="0" smtClean="0"/>
              <a:t>Checked Exception </a:t>
            </a:r>
          </a:p>
          <a:p>
            <a:pPr marL="342900" indent="-342900">
              <a:buAutoNum type="arabicParenR"/>
            </a:pPr>
            <a:r>
              <a:rPr lang="en-US" sz="2400" dirty="0" smtClean="0"/>
              <a:t>Unchecked Exception </a:t>
            </a:r>
          </a:p>
          <a:p>
            <a:r>
              <a:rPr lang="en-US" sz="2400" dirty="0" smtClean="0"/>
              <a:t>3) Error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81187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95600" y="533400"/>
            <a:ext cx="34753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Exception Handling in Java</a:t>
            </a:r>
            <a:endParaRPr lang="en-US" sz="2400" dirty="0"/>
          </a:p>
        </p:txBody>
      </p:sp>
      <p:sp>
        <p:nvSpPr>
          <p:cNvPr id="2" name="Rectangle 1"/>
          <p:cNvSpPr/>
          <p:nvPr/>
        </p:nvSpPr>
        <p:spPr>
          <a:xfrm>
            <a:off x="304800" y="1404878"/>
            <a:ext cx="86106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checked Exception:- 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2400" dirty="0" smtClean="0"/>
              <a:t>The Exceptions which are checked by the compiler at the time of compilation is called Checked Exceptions. 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</a:t>
            </a:r>
            <a:r>
              <a:rPr lang="en-US" sz="2400" dirty="0" err="1" smtClean="0"/>
              <a:t>IOException,SQLException,InterruptedException</a:t>
            </a:r>
            <a:r>
              <a:rPr lang="en-US" sz="2400" dirty="0" smtClean="0"/>
              <a:t>……..</a:t>
            </a:r>
            <a:r>
              <a:rPr lang="en-US" sz="2400" dirty="0" err="1" smtClean="0"/>
              <a:t>etc</a:t>
            </a:r>
            <a:r>
              <a:rPr lang="en-US" sz="2400" dirty="0" smtClean="0"/>
              <a:t> 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2400" dirty="0" smtClean="0"/>
              <a:t>If the application contains checked exception the code is not  compiled so must handle the checked Exception in two ways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o By using try-catch block.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o By using throws keyword.  </a:t>
            </a:r>
            <a:endParaRPr lang="en-US" sz="2400" dirty="0"/>
          </a:p>
          <a:p>
            <a:pPr marL="285750" indent="-285750">
              <a:buFont typeface="Wingdings" pitchFamily="2" charset="2"/>
              <a:buChar char="ü"/>
            </a:pPr>
            <a:r>
              <a:rPr lang="en-US" sz="2400" dirty="0" smtClean="0"/>
              <a:t> If the application contains checked Exception the compiler is able to check it and it will give intimation to developer regarding Exception in the form of compilation error.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35074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95600" y="533400"/>
            <a:ext cx="34753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Exception Handling in Java</a:t>
            </a:r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381000" y="1295400"/>
            <a:ext cx="8763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Unchecked Exception:-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2400" dirty="0" smtClean="0"/>
              <a:t> The exceptions which are not checked by the compiler at the time of compilation are called unchecked Exception. </a:t>
            </a:r>
            <a:r>
              <a:rPr lang="en-US" sz="2400" dirty="0" err="1" smtClean="0"/>
              <a:t>ArithmeticException,ArrayIndexOutOfBoundsException</a:t>
            </a:r>
            <a:r>
              <a:rPr lang="en-US" sz="2400" dirty="0" smtClean="0"/>
              <a:t>,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</a:t>
            </a:r>
            <a:r>
              <a:rPr lang="en-US" sz="2400" dirty="0" err="1" smtClean="0"/>
              <a:t>NumberFormatException</a:t>
            </a:r>
            <a:r>
              <a:rPr lang="en-US" sz="2400" dirty="0" smtClean="0"/>
              <a:t>  ……etc.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2400" dirty="0" smtClean="0"/>
              <a:t>If the application contains un-checked Exception code is compiled but at runtime  JVM(Default Exception handler) display exception message then program terminated abnormally. </a:t>
            </a:r>
            <a:endParaRPr lang="en-US" sz="2400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sz="2400" dirty="0" smtClean="0"/>
              <a:t>To overcome runtime problem must handle the exception in two ways.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o By using try-catch blocks.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o By using throws keyword.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82301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95600" y="533400"/>
            <a:ext cx="34753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Exception Handling in Java</a:t>
            </a:r>
            <a:endParaRPr lang="en-US" sz="2400" dirty="0"/>
          </a:p>
        </p:txBody>
      </p:sp>
      <p:sp>
        <p:nvSpPr>
          <p:cNvPr id="2" name="Rectangle 1"/>
          <p:cNvSpPr/>
          <p:nvPr/>
        </p:nvSpPr>
        <p:spPr>
          <a:xfrm>
            <a:off x="76200" y="1219200"/>
            <a:ext cx="88392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Error:-   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2400" dirty="0" smtClean="0"/>
              <a:t>Errors are caused due to lack of system resources like, </a:t>
            </a:r>
          </a:p>
          <a:p>
            <a:r>
              <a:rPr lang="en-US" sz="2400" dirty="0" smtClean="0"/>
              <a:t>o Heap memory full. </a:t>
            </a:r>
          </a:p>
          <a:p>
            <a:r>
              <a:rPr lang="en-US" sz="2400" dirty="0" smtClean="0"/>
              <a:t>o Stack memory problem. </a:t>
            </a:r>
          </a:p>
          <a:p>
            <a:r>
              <a:rPr lang="en-US" sz="2400" dirty="0" smtClean="0"/>
              <a:t>o AWT component problems…..</a:t>
            </a:r>
            <a:r>
              <a:rPr lang="en-US" sz="2400" dirty="0" err="1" smtClean="0"/>
              <a:t>etc</a:t>
            </a:r>
            <a:r>
              <a:rPr lang="en-US" sz="2400" dirty="0" smtClean="0"/>
              <a:t> </a:t>
            </a:r>
          </a:p>
          <a:p>
            <a:r>
              <a:rPr lang="en-US" sz="2400" dirty="0" smtClean="0"/>
              <a:t>Ex: - </a:t>
            </a:r>
            <a:r>
              <a:rPr lang="en-US" sz="2400" dirty="0" err="1" smtClean="0"/>
              <a:t>StackOverFlowError</a:t>
            </a:r>
            <a:r>
              <a:rPr lang="en-US" sz="2400" dirty="0" smtClean="0"/>
              <a:t>, </a:t>
            </a:r>
            <a:r>
              <a:rPr lang="en-US" sz="2400" dirty="0" err="1" smtClean="0"/>
              <a:t>OutOfMemoryError</a:t>
            </a:r>
            <a:r>
              <a:rPr lang="en-US" sz="2400" dirty="0" smtClean="0"/>
              <a:t>, </a:t>
            </a:r>
            <a:r>
              <a:rPr lang="en-US" sz="2400" dirty="0" err="1" smtClean="0"/>
              <a:t>AssertionError</a:t>
            </a:r>
            <a:r>
              <a:rPr lang="en-US" sz="2400" dirty="0" smtClean="0"/>
              <a:t>…</a:t>
            </a:r>
            <a:r>
              <a:rPr lang="en-US" sz="2400" dirty="0" err="1" smtClean="0"/>
              <a:t>etc</a:t>
            </a:r>
            <a:r>
              <a:rPr lang="en-US" sz="2400" dirty="0" smtClean="0"/>
              <a:t> 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2400" dirty="0" smtClean="0"/>
              <a:t>Exceptions are caused due to developers mistakes or end user supplied inputs but errors are caused due to lack of system resources. </a:t>
            </a:r>
            <a:endParaRPr lang="en-US" sz="2400" dirty="0"/>
          </a:p>
          <a:p>
            <a:pPr marL="285750" indent="-285750">
              <a:buFont typeface="Wingdings" pitchFamily="2" charset="2"/>
              <a:buChar char="q"/>
            </a:pPr>
            <a:r>
              <a:rPr lang="en-US" sz="2400" dirty="0" smtClean="0"/>
              <a:t>We are handle the exceptions by using try-catch blocks or throws keyword but we are unable to handle the errors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30955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2400" y="2286000"/>
            <a:ext cx="12954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Throwable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905000" y="990600"/>
            <a:ext cx="1219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Error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05000" y="3352800"/>
            <a:ext cx="14478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Exception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581400" y="2763982"/>
            <a:ext cx="1981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RuntimeException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581400" y="3429000"/>
            <a:ext cx="1981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AwtException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581400" y="4114800"/>
            <a:ext cx="1981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IOException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477000" y="4495800"/>
            <a:ext cx="24384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InterruptedIOException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477000" y="5105400"/>
            <a:ext cx="24384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EOFException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477000" y="5715000"/>
            <a:ext cx="24384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FileNotFoundException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581400" y="1066800"/>
            <a:ext cx="22860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VirtualMachineError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581400" y="457200"/>
            <a:ext cx="17526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LinkageError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581400" y="1676400"/>
            <a:ext cx="17526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AwtError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477000" y="914400"/>
            <a:ext cx="22860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ArithmeticException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477000" y="1524000"/>
            <a:ext cx="26670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ArrayIndexOutOfBoundsException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477000" y="2133600"/>
            <a:ext cx="22860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NullPointerException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477000" y="2743200"/>
            <a:ext cx="25908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IllegalArgumentException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1676400" y="1219200"/>
            <a:ext cx="0" cy="23622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endCxn id="5" idx="1"/>
          </p:cNvCxnSpPr>
          <p:nvPr/>
        </p:nvCxnSpPr>
        <p:spPr>
          <a:xfrm>
            <a:off x="1676400" y="1219200"/>
            <a:ext cx="2286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endCxn id="6" idx="1"/>
          </p:cNvCxnSpPr>
          <p:nvPr/>
        </p:nvCxnSpPr>
        <p:spPr>
          <a:xfrm>
            <a:off x="1676400" y="3581400"/>
            <a:ext cx="2286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3" idx="3"/>
          </p:cNvCxnSpPr>
          <p:nvPr/>
        </p:nvCxnSpPr>
        <p:spPr>
          <a:xfrm flipH="1">
            <a:off x="1447800" y="2514600"/>
            <a:ext cx="2286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3352800" y="685800"/>
            <a:ext cx="0" cy="16002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3" idx="1"/>
          </p:cNvCxnSpPr>
          <p:nvPr/>
        </p:nvCxnSpPr>
        <p:spPr>
          <a:xfrm flipH="1">
            <a:off x="3124200" y="1295400"/>
            <a:ext cx="4572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endCxn id="14" idx="1"/>
          </p:cNvCxnSpPr>
          <p:nvPr/>
        </p:nvCxnSpPr>
        <p:spPr>
          <a:xfrm>
            <a:off x="3352800" y="685800"/>
            <a:ext cx="2286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3352800" y="1981200"/>
            <a:ext cx="2286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3467100" y="2992582"/>
            <a:ext cx="0" cy="173181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endCxn id="7" idx="1"/>
          </p:cNvCxnSpPr>
          <p:nvPr/>
        </p:nvCxnSpPr>
        <p:spPr>
          <a:xfrm>
            <a:off x="3467100" y="2992582"/>
            <a:ext cx="1143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endCxn id="9" idx="1"/>
          </p:cNvCxnSpPr>
          <p:nvPr/>
        </p:nvCxnSpPr>
        <p:spPr>
          <a:xfrm>
            <a:off x="3467100" y="4343400"/>
            <a:ext cx="1143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8" idx="1"/>
          </p:cNvCxnSpPr>
          <p:nvPr/>
        </p:nvCxnSpPr>
        <p:spPr>
          <a:xfrm flipH="1">
            <a:off x="3352800" y="3657600"/>
            <a:ext cx="228600" cy="1039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3352800" y="2286000"/>
            <a:ext cx="457200" cy="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3467100" y="4724400"/>
            <a:ext cx="419100" cy="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6172200" y="1143000"/>
            <a:ext cx="0" cy="2286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endCxn id="16" idx="1"/>
          </p:cNvCxnSpPr>
          <p:nvPr/>
        </p:nvCxnSpPr>
        <p:spPr>
          <a:xfrm>
            <a:off x="6172200" y="1143000"/>
            <a:ext cx="3048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endCxn id="17" idx="1"/>
          </p:cNvCxnSpPr>
          <p:nvPr/>
        </p:nvCxnSpPr>
        <p:spPr>
          <a:xfrm>
            <a:off x="6172200" y="1752600"/>
            <a:ext cx="3048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endCxn id="18" idx="1"/>
          </p:cNvCxnSpPr>
          <p:nvPr/>
        </p:nvCxnSpPr>
        <p:spPr>
          <a:xfrm>
            <a:off x="6172200" y="2362200"/>
            <a:ext cx="3048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endCxn id="19" idx="1"/>
          </p:cNvCxnSpPr>
          <p:nvPr/>
        </p:nvCxnSpPr>
        <p:spPr>
          <a:xfrm flipV="1">
            <a:off x="6172200" y="2971800"/>
            <a:ext cx="304800" cy="2078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6172200" y="3429000"/>
            <a:ext cx="533400" cy="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6172200" y="4724400"/>
            <a:ext cx="0" cy="16002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6172200" y="6324600"/>
            <a:ext cx="533400" cy="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endCxn id="10" idx="1"/>
          </p:cNvCxnSpPr>
          <p:nvPr/>
        </p:nvCxnSpPr>
        <p:spPr>
          <a:xfrm>
            <a:off x="6172200" y="4724400"/>
            <a:ext cx="3048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endCxn id="11" idx="1"/>
          </p:cNvCxnSpPr>
          <p:nvPr/>
        </p:nvCxnSpPr>
        <p:spPr>
          <a:xfrm>
            <a:off x="6172200" y="5334000"/>
            <a:ext cx="3048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flipH="1">
            <a:off x="5867400" y="4953000"/>
            <a:ext cx="3048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V="1">
            <a:off x="5867400" y="4495800"/>
            <a:ext cx="0" cy="4572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H="1">
            <a:off x="5562600" y="4495800"/>
            <a:ext cx="3048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endCxn id="7" idx="3"/>
          </p:cNvCxnSpPr>
          <p:nvPr/>
        </p:nvCxnSpPr>
        <p:spPr>
          <a:xfrm flipH="1">
            <a:off x="5562600" y="2971800"/>
            <a:ext cx="609600" cy="2078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6019800" y="304800"/>
            <a:ext cx="28514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Unchecked Exception</a:t>
            </a:r>
            <a:endParaRPr lang="en-US" sz="2400" dirty="0"/>
          </a:p>
        </p:txBody>
      </p:sp>
      <p:sp>
        <p:nvSpPr>
          <p:cNvPr id="86" name="TextBox 85"/>
          <p:cNvSpPr txBox="1"/>
          <p:nvPr/>
        </p:nvSpPr>
        <p:spPr>
          <a:xfrm>
            <a:off x="2209800" y="5253335"/>
            <a:ext cx="25260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Checked Exception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17847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43000" y="1371600"/>
            <a:ext cx="70866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/>
              <a:t>Exception handling key words:- </a:t>
            </a:r>
          </a:p>
          <a:p>
            <a:pPr marL="342900" indent="-342900">
              <a:buAutoNum type="arabicParenR"/>
            </a:pPr>
            <a:r>
              <a:rPr lang="en-US" sz="3600" dirty="0" smtClean="0"/>
              <a:t>try </a:t>
            </a:r>
          </a:p>
          <a:p>
            <a:r>
              <a:rPr lang="en-US" sz="3600" dirty="0" smtClean="0"/>
              <a:t>2) catch </a:t>
            </a:r>
          </a:p>
          <a:p>
            <a:r>
              <a:rPr lang="en-US" sz="3600" dirty="0" smtClean="0"/>
              <a:t>3) finally </a:t>
            </a:r>
          </a:p>
          <a:p>
            <a:r>
              <a:rPr lang="en-US" sz="3600" dirty="0" smtClean="0"/>
              <a:t>4) throw </a:t>
            </a:r>
          </a:p>
          <a:p>
            <a:r>
              <a:rPr lang="en-US" sz="3600" dirty="0" smtClean="0"/>
              <a:t>5) throws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485735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990600"/>
            <a:ext cx="8382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Exception handling by using Try –catch block:- Syntax:- </a:t>
            </a:r>
          </a:p>
          <a:p>
            <a:r>
              <a:rPr lang="en-US" sz="2800" dirty="0" smtClean="0"/>
              <a:t>try </a:t>
            </a:r>
          </a:p>
          <a:p>
            <a:r>
              <a:rPr lang="en-US" sz="2800" dirty="0" smtClean="0"/>
              <a:t>{  </a:t>
            </a:r>
          </a:p>
          <a:p>
            <a:r>
              <a:rPr lang="en-US" sz="2800" dirty="0" smtClean="0"/>
              <a:t>exceptional code; </a:t>
            </a:r>
          </a:p>
          <a:p>
            <a:r>
              <a:rPr lang="en-US" sz="2800" dirty="0" smtClean="0"/>
              <a:t>} </a:t>
            </a:r>
          </a:p>
          <a:p>
            <a:r>
              <a:rPr lang="en-US" sz="2800" dirty="0" smtClean="0"/>
              <a:t>catch (</a:t>
            </a:r>
            <a:r>
              <a:rPr lang="en-US" sz="2800" dirty="0" err="1" smtClean="0"/>
              <a:t>ExceptionName</a:t>
            </a:r>
            <a:r>
              <a:rPr lang="en-US" sz="2800" dirty="0" smtClean="0"/>
              <a:t> </a:t>
            </a:r>
            <a:r>
              <a:rPr lang="en-US" sz="2800" dirty="0" err="1" smtClean="0"/>
              <a:t>reference_variable</a:t>
            </a:r>
            <a:r>
              <a:rPr lang="en-US" sz="2800" dirty="0" smtClean="0"/>
              <a:t>) </a:t>
            </a:r>
          </a:p>
          <a:p>
            <a:r>
              <a:rPr lang="en-US" sz="2800" dirty="0" smtClean="0"/>
              <a:t>{  </a:t>
            </a:r>
          </a:p>
          <a:p>
            <a:r>
              <a:rPr lang="en-US" sz="2800" dirty="0" smtClean="0"/>
              <a:t>Code to run if an exception is raised; </a:t>
            </a:r>
          </a:p>
          <a:p>
            <a:r>
              <a:rPr lang="en-US" sz="2800" dirty="0" smtClean="0"/>
              <a:t>}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9608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510</Words>
  <Application>Microsoft Office PowerPoint</Application>
  <PresentationFormat>On-screen Show (4:3)</PresentationFormat>
  <Paragraphs>77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Brijesh</dc:creator>
  <cp:lastModifiedBy>Brijesh</cp:lastModifiedBy>
  <cp:revision>7</cp:revision>
  <dcterms:created xsi:type="dcterms:W3CDTF">2017-07-07T17:30:54Z</dcterms:created>
  <dcterms:modified xsi:type="dcterms:W3CDTF">2017-07-07T18:34:22Z</dcterms:modified>
</cp:coreProperties>
</file>