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59" r:id="rId4"/>
    <p:sldId id="270" r:id="rId5"/>
    <p:sldId id="271" r:id="rId6"/>
    <p:sldId id="276" r:id="rId7"/>
    <p:sldId id="278" r:id="rId8"/>
    <p:sldId id="280" r:id="rId9"/>
    <p:sldId id="282" r:id="rId10"/>
    <p:sldId id="284" r:id="rId11"/>
    <p:sldId id="286" r:id="rId12"/>
    <p:sldId id="287" r:id="rId13"/>
    <p:sldId id="288" r:id="rId14"/>
    <p:sldId id="269" r:id="rId15"/>
  </p:sldIdLst>
  <p:sldSz cx="9144000" cy="6858000" type="screen4x3"/>
  <p:notesSz cx="6858000" cy="9144000"/>
  <p:defaultTextStyle>
    <a:defPPr>
      <a:defRPr lang="es-V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638" autoAdjust="0"/>
  </p:normalViewPr>
  <p:slideViewPr>
    <p:cSldViewPr>
      <p:cViewPr varScale="1">
        <p:scale>
          <a:sx n="104" d="100"/>
          <a:sy n="104" d="100"/>
        </p:scale>
        <p:origin x="1026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dirty="0"/>
            </a:lvl1pPr>
          </a:lstStyle>
          <a:p>
            <a:pPr>
              <a:defRPr/>
            </a:pPr>
            <a:endParaRPr lang="es-VE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0904D9D-9168-48DB-83A0-B43436BF9B37}" type="datetimeFigureOut">
              <a:rPr lang="es-VE"/>
              <a:pPr>
                <a:defRPr/>
              </a:pPr>
              <a:t>15/3/2021</a:t>
            </a:fld>
            <a:endParaRPr lang="es-VE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VE" noProof="0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VE" noProof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dirty="0"/>
            </a:lvl1pPr>
          </a:lstStyle>
          <a:p>
            <a:pPr>
              <a:defRPr/>
            </a:pPr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559F6A52-6298-42CA-B509-ACBC186838DD}" type="slidenum">
              <a:rPr lang="es-VE"/>
              <a:pPr>
                <a:defRPr/>
              </a:pPr>
              <a:t>‹Nº›</a:t>
            </a:fld>
            <a:endParaRPr lang="es-V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 userDrawn="1"/>
        </p:nvSpPr>
        <p:spPr bwMode="auto">
          <a:xfrm>
            <a:off x="214313" y="857250"/>
            <a:ext cx="8715375" cy="214313"/>
          </a:xfrm>
          <a:prstGeom prst="rect">
            <a:avLst/>
          </a:prstGeom>
          <a:solidFill>
            <a:srgbClr val="4F81BD"/>
          </a:solidFill>
          <a:ln w="38100">
            <a:solidFill>
              <a:srgbClr val="F2F2F2"/>
            </a:solidFill>
            <a:miter lim="800000"/>
            <a:headEnd/>
            <a:tailEnd/>
          </a:ln>
          <a:effectLst>
            <a:outerShdw dist="28398" dir="3806097" algn="ctr" rotWithShape="0">
              <a:srgbClr val="243F60">
                <a:alpha val="50000"/>
              </a:srgb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s-VE" dirty="0">
              <a:latin typeface="+mn-lt"/>
              <a:cs typeface="+mn-cs"/>
            </a:endParaRPr>
          </a:p>
        </p:txBody>
      </p:sp>
      <p:sp>
        <p:nvSpPr>
          <p:cNvPr id="6" name="Rectangle 5"/>
          <p:cNvSpPr>
            <a:spLocks noChangeArrowheads="1"/>
          </p:cNvSpPr>
          <p:nvPr userDrawn="1"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s-VE" dirty="0">
              <a:latin typeface="+mn-lt"/>
              <a:cs typeface="+mn-cs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VE"/>
          </a:p>
        </p:txBody>
      </p:sp>
      <p:sp>
        <p:nvSpPr>
          <p:cNvPr id="8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B8123E-0D08-472C-B70C-F129ABDF8BD7}" type="datetime1">
              <a:rPr lang="es-VE"/>
              <a:pPr>
                <a:defRPr/>
              </a:pPr>
              <a:t>15/3/2021</a:t>
            </a:fld>
            <a:endParaRPr lang="es-VE" dirty="0"/>
          </a:p>
        </p:txBody>
      </p:sp>
      <p:sp>
        <p:nvSpPr>
          <p:cNvPr id="9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s-VE"/>
          </a:p>
        </p:txBody>
      </p:sp>
      <p:sp>
        <p:nvSpPr>
          <p:cNvPr id="10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2383BE-0192-4720-9198-38EE4B446234}" type="slidenum">
              <a:rPr lang="es-VE"/>
              <a:pPr>
                <a:defRPr/>
              </a:pPr>
              <a:t>‹Nº›</a:t>
            </a:fld>
            <a:endParaRPr lang="es-VE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078FAE-9FD9-40B7-A185-579ED235D951}" type="datetime1">
              <a:rPr lang="es-VE"/>
              <a:pPr>
                <a:defRPr/>
              </a:pPr>
              <a:t>15/3/2021</a:t>
            </a:fld>
            <a:endParaRPr lang="es-V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8A464E-DEBD-481B-BC28-278AE16E4B8A}" type="slidenum">
              <a:rPr lang="es-VE"/>
              <a:pPr>
                <a:defRPr/>
              </a:pPr>
              <a:t>‹Nº›</a:t>
            </a:fld>
            <a:endParaRPr lang="es-VE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14E014-C994-46F2-AC56-96902BFAC91B}" type="datetime1">
              <a:rPr lang="es-VE"/>
              <a:pPr>
                <a:defRPr/>
              </a:pPr>
              <a:t>15/3/2021</a:t>
            </a:fld>
            <a:endParaRPr lang="es-V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D8D91A-6852-4D17-BA31-E353A5CA3419}" type="slidenum">
              <a:rPr lang="es-VE"/>
              <a:pPr>
                <a:defRPr/>
              </a:pPr>
              <a:t>‹Nº›</a:t>
            </a:fld>
            <a:endParaRPr lang="es-V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 userDrawn="1"/>
        </p:nvSpPr>
        <p:spPr bwMode="auto">
          <a:xfrm>
            <a:off x="214313" y="857250"/>
            <a:ext cx="8715375" cy="214313"/>
          </a:xfrm>
          <a:prstGeom prst="rect">
            <a:avLst/>
          </a:prstGeom>
          <a:solidFill>
            <a:srgbClr val="4F81BD"/>
          </a:solidFill>
          <a:ln w="38100">
            <a:solidFill>
              <a:srgbClr val="F2F2F2"/>
            </a:solidFill>
            <a:miter lim="800000"/>
            <a:headEnd/>
            <a:tailEnd/>
          </a:ln>
          <a:effectLst>
            <a:outerShdw dist="28398" dir="3806097" algn="ctr" rotWithShape="0">
              <a:srgbClr val="243F60">
                <a:alpha val="50000"/>
              </a:srgb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s-VE" dirty="0">
              <a:latin typeface="+mn-lt"/>
              <a:cs typeface="+mn-cs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CA1287-3C34-49E0-ACA6-FF6FE3953718}" type="datetime1">
              <a:rPr lang="es-VE"/>
              <a:pPr>
                <a:defRPr/>
              </a:pPr>
              <a:t>15/3/2021</a:t>
            </a:fld>
            <a:endParaRPr lang="es-VE" dirty="0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s-V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589D32-9D0E-4F97-8AFF-238607D770DE}" type="datetime1">
              <a:rPr lang="es-VE"/>
              <a:pPr>
                <a:defRPr/>
              </a:pPr>
              <a:t>15/3/2021</a:t>
            </a:fld>
            <a:endParaRPr lang="es-V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0A83FC-564C-4FC3-9FE3-73ADFF6C30B7}" type="slidenum">
              <a:rPr lang="es-VE"/>
              <a:pPr>
                <a:defRPr/>
              </a:pPr>
              <a:t>‹Nº›</a:t>
            </a:fld>
            <a:endParaRPr lang="es-V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 userDrawn="1"/>
        </p:nvSpPr>
        <p:spPr bwMode="auto">
          <a:xfrm>
            <a:off x="214313" y="857250"/>
            <a:ext cx="8715375" cy="214313"/>
          </a:xfrm>
          <a:prstGeom prst="rect">
            <a:avLst/>
          </a:prstGeom>
          <a:solidFill>
            <a:srgbClr val="4F81BD"/>
          </a:solidFill>
          <a:ln w="38100">
            <a:solidFill>
              <a:srgbClr val="F2F2F2"/>
            </a:solidFill>
            <a:miter lim="800000"/>
            <a:headEnd/>
            <a:tailEnd/>
          </a:ln>
          <a:effectLst>
            <a:outerShdw dist="28398" dir="3806097" algn="ctr" rotWithShape="0">
              <a:srgbClr val="243F60">
                <a:alpha val="50000"/>
              </a:srgb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s-VE" dirty="0">
              <a:latin typeface="+mn-lt"/>
              <a:cs typeface="+mn-cs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s-VE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8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950390-F445-48F2-BC28-352004012CBD}" type="datetime1">
              <a:rPr lang="es-VE"/>
              <a:pPr>
                <a:defRPr/>
              </a:pPr>
              <a:t>15/3/2021</a:t>
            </a:fld>
            <a:endParaRPr lang="es-VE" dirty="0"/>
          </a:p>
        </p:txBody>
      </p:sp>
      <p:sp>
        <p:nvSpPr>
          <p:cNvPr id="9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s-VE"/>
          </a:p>
        </p:txBody>
      </p:sp>
      <p:sp>
        <p:nvSpPr>
          <p:cNvPr id="10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E0BD00-1B5D-4D77-B27A-698F25FE46FB}" type="slidenum">
              <a:rPr lang="es-VE"/>
              <a:pPr>
                <a:defRPr/>
              </a:pPr>
              <a:t>‹Nº›</a:t>
            </a:fld>
            <a:endParaRPr lang="es-V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214313" y="857250"/>
            <a:ext cx="8715375" cy="214313"/>
          </a:xfrm>
          <a:prstGeom prst="rect">
            <a:avLst/>
          </a:prstGeom>
          <a:solidFill>
            <a:srgbClr val="4F81BD"/>
          </a:solidFill>
          <a:ln w="38100">
            <a:solidFill>
              <a:srgbClr val="F2F2F2"/>
            </a:solidFill>
            <a:miter lim="800000"/>
            <a:headEnd/>
            <a:tailEnd/>
          </a:ln>
          <a:effectLst>
            <a:outerShdw dist="28398" dir="3806097" algn="ctr" rotWithShape="0">
              <a:srgbClr val="243F60">
                <a:alpha val="50000"/>
              </a:srgb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s-VE" dirty="0">
              <a:latin typeface="+mn-lt"/>
              <a:cs typeface="+mn-cs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10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1E5A29-DD58-4F98-B717-B6A1AFB07018}" type="datetime1">
              <a:rPr lang="es-VE"/>
              <a:pPr>
                <a:defRPr/>
              </a:pPr>
              <a:t>15/3/2021</a:t>
            </a:fld>
            <a:endParaRPr lang="es-VE" dirty="0"/>
          </a:p>
        </p:txBody>
      </p:sp>
      <p:sp>
        <p:nvSpPr>
          <p:cNvPr id="11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s-VE"/>
          </a:p>
        </p:txBody>
      </p:sp>
      <p:sp>
        <p:nvSpPr>
          <p:cNvPr id="12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B41C12-7BC0-4121-9951-888A18C1A6E2}" type="slidenum">
              <a:rPr lang="es-VE"/>
              <a:pPr>
                <a:defRPr/>
              </a:pPr>
              <a:t>‹Nº›</a:t>
            </a:fld>
            <a:endParaRPr lang="es-V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015DC2-ABCF-41A0-9CE7-31C47E29BD3B}" type="datetime1">
              <a:rPr lang="es-VE"/>
              <a:pPr>
                <a:defRPr/>
              </a:pPr>
              <a:t>15/3/2021</a:t>
            </a:fld>
            <a:endParaRPr lang="es-VE" dirty="0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VE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58769E-51EE-4376-B68B-337A0A9EC301}" type="slidenum">
              <a:rPr lang="es-VE"/>
              <a:pPr>
                <a:defRPr/>
              </a:pPr>
              <a:t>‹Nº›</a:t>
            </a:fld>
            <a:endParaRPr lang="es-V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7CCFFE-B370-4C62-B853-E17A73FB89EA}" type="datetime1">
              <a:rPr lang="es-VE"/>
              <a:pPr>
                <a:defRPr/>
              </a:pPr>
              <a:t>15/3/2021</a:t>
            </a:fld>
            <a:endParaRPr lang="es-VE" dirty="0"/>
          </a:p>
        </p:txBody>
      </p:sp>
      <p:sp>
        <p:nvSpPr>
          <p:cNvPr id="3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VE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C0A117-6C6C-4D4A-8F2E-F17A2A41F9E5}" type="slidenum">
              <a:rPr lang="es-VE"/>
              <a:pPr>
                <a:defRPr/>
              </a:pPr>
              <a:t>‹Nº›</a:t>
            </a:fld>
            <a:endParaRPr lang="es-V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CB25E8-F03A-4D08-BC2E-8312441BCFEC}" type="datetime1">
              <a:rPr lang="es-VE"/>
              <a:pPr>
                <a:defRPr/>
              </a:pPr>
              <a:t>15/3/2021</a:t>
            </a:fld>
            <a:endParaRPr lang="es-VE" dirty="0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VE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260E2A-07D7-432E-8C29-71938A26061A}" type="slidenum">
              <a:rPr lang="es-VE"/>
              <a:pPr>
                <a:defRPr/>
              </a:pPr>
              <a:t>‹Nº›</a:t>
            </a:fld>
            <a:endParaRPr lang="es-VE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VE" noProof="0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ED3366-778F-4BD5-BD03-369B496DC820}" type="datetime1">
              <a:rPr lang="es-VE"/>
              <a:pPr>
                <a:defRPr/>
              </a:pPr>
              <a:t>15/3/2021</a:t>
            </a:fld>
            <a:endParaRPr lang="es-VE" dirty="0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VE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02F224-79C8-4C7A-8230-1B7C9B9B112C}" type="slidenum">
              <a:rPr lang="es-VE"/>
              <a:pPr>
                <a:defRPr/>
              </a:pPr>
              <a:t>‹Nº›</a:t>
            </a:fld>
            <a:endParaRPr lang="es-V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Marcador de título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1027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6A7A2F3-BC87-4178-8732-E3518D618DAA}" type="datetime1">
              <a:rPr lang="es-VE"/>
              <a:pPr>
                <a:defRPr/>
              </a:pPr>
              <a:t>15/3/2021</a:t>
            </a:fld>
            <a:endParaRPr lang="es-V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dirty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EFEFD63-5D7E-4B2F-B2EE-382FB4F3EF8A}" type="slidenum">
              <a:rPr lang="es-VE"/>
              <a:pPr>
                <a:defRPr/>
              </a:pPr>
              <a:t>‹Nº›</a:t>
            </a:fld>
            <a:endParaRPr lang="es-V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39" r:id="rId3"/>
    <p:sldLayoutId id="2147483748" r:id="rId4"/>
    <p:sldLayoutId id="214748374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V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500188" y="3786188"/>
            <a:ext cx="6400800" cy="1500187"/>
          </a:xfrm>
        </p:spPr>
        <p:txBody>
          <a:bodyPr rtlCol="0">
            <a:normAutofit fontScale="85000" lnSpcReduction="2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VE" sz="2800" b="1" dirty="0"/>
              <a:t>Período: </a:t>
            </a:r>
            <a:r>
              <a:rPr lang="es-VE" sz="2800" b="1" dirty="0">
                <a:solidFill>
                  <a:srgbClr val="00B050"/>
                </a:solidFill>
              </a:rPr>
              <a:t>[dd/mm/aaaa] al [dd/mm/aaaa]</a:t>
            </a:r>
          </a:p>
          <a:p>
            <a:pPr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VE" sz="2800" b="1" dirty="0"/>
              <a:t>Organización: </a:t>
            </a:r>
            <a:r>
              <a:rPr lang="es-VE" sz="2800" b="1" dirty="0">
                <a:solidFill>
                  <a:srgbClr val="00B050"/>
                </a:solidFill>
              </a:rPr>
              <a:t>[Empresa / Organización]</a:t>
            </a:r>
            <a:endParaRPr lang="es-VE" sz="2800" b="1" dirty="0"/>
          </a:p>
          <a:p>
            <a:pPr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VE" sz="2800" b="1" dirty="0"/>
              <a:t>Cliente: </a:t>
            </a:r>
            <a:r>
              <a:rPr lang="es-VE" sz="2800" b="1" dirty="0">
                <a:solidFill>
                  <a:srgbClr val="00B050"/>
                </a:solidFill>
              </a:rPr>
              <a:t>[Principal cliente interno del proyecto]</a:t>
            </a:r>
          </a:p>
          <a:p>
            <a:pPr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VE" sz="2800" b="1" dirty="0"/>
              <a:t>Gerente del Proyecto: </a:t>
            </a:r>
            <a:r>
              <a:rPr lang="es-VE" sz="2800" b="1" dirty="0">
                <a:solidFill>
                  <a:srgbClr val="00B050"/>
                </a:solidFill>
              </a:rPr>
              <a:t>[Nombre del Gerente]</a:t>
            </a:r>
            <a:endParaRPr lang="es-VE" sz="2800" b="1" dirty="0"/>
          </a:p>
          <a:p>
            <a:pPr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s-VE" sz="2800" b="1" dirty="0"/>
          </a:p>
          <a:p>
            <a:pPr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s-VE" sz="2800" b="1" dirty="0">
              <a:solidFill>
                <a:srgbClr val="00B050"/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BBE491-7CC4-4674-AE06-167FAC1922A8}" type="slidenum">
              <a:rPr lang="es-VE" smtClean="0"/>
              <a:pPr>
                <a:defRPr/>
              </a:pPr>
              <a:t>1</a:t>
            </a:fld>
            <a:endParaRPr lang="es-VE" dirty="0"/>
          </a:p>
        </p:txBody>
      </p:sp>
      <p:sp>
        <p:nvSpPr>
          <p:cNvPr id="6146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VE" b="1" dirty="0"/>
              <a:t>Reporte de Avance de Proyecto</a:t>
            </a:r>
            <a:r>
              <a:rPr lang="es-VE" sz="2400" b="1" dirty="0">
                <a:solidFill>
                  <a:srgbClr val="00B050"/>
                </a:solidFill>
              </a:rPr>
              <a:t> [Nombre del Proyecto]</a:t>
            </a:r>
            <a:endParaRPr lang="es-VE" sz="2400" b="1" dirty="0">
              <a:solidFill>
                <a:srgbClr val="00B050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 txBox="1">
            <a:spLocks/>
          </p:cNvSpPr>
          <p:nvPr/>
        </p:nvSpPr>
        <p:spPr>
          <a:xfrm>
            <a:off x="157163" y="1357298"/>
            <a:ext cx="7772400" cy="357188"/>
          </a:xfrm>
          <a:prstGeom prst="rect">
            <a:avLst/>
          </a:prstGeom>
        </p:spPr>
        <p:txBody>
          <a:bodyPr anchor="ctr"/>
          <a:lstStyle/>
          <a:p>
            <a:pPr fontAlgn="auto">
              <a:spcAft>
                <a:spcPts val="0"/>
              </a:spcAft>
              <a:defRPr/>
            </a:pPr>
            <a:r>
              <a:rPr lang="es-VE" sz="2800" b="1" dirty="0">
                <a:latin typeface="+mj-lt"/>
                <a:ea typeface="+mj-ea"/>
                <a:cs typeface="+mj-cs"/>
              </a:rPr>
              <a:t>Logros planificados para el próximo período</a:t>
            </a:r>
          </a:p>
        </p:txBody>
      </p:sp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92A026-24A9-409D-881D-8D11EEE8C57A}" type="slidenum">
              <a:rPr lang="es-VE" smtClean="0"/>
              <a:pPr>
                <a:defRPr/>
              </a:pPr>
              <a:t>10</a:t>
            </a:fld>
            <a:endParaRPr lang="es-VE" dirty="0"/>
          </a:p>
        </p:txBody>
      </p:sp>
      <p:sp>
        <p:nvSpPr>
          <p:cNvPr id="23556" name="7 Marcador de contenido"/>
          <p:cNvSpPr>
            <a:spLocks noGrp="1"/>
          </p:cNvSpPr>
          <p:nvPr>
            <p:ph sz="half" idx="1"/>
          </p:nvPr>
        </p:nvSpPr>
        <p:spPr>
          <a:xfrm>
            <a:off x="214313" y="1928802"/>
            <a:ext cx="8258175" cy="4143375"/>
          </a:xfrm>
        </p:spPr>
        <p:txBody>
          <a:bodyPr/>
          <a:lstStyle/>
          <a:p>
            <a:pPr eaLnBrk="1" hangingPunct="1"/>
            <a:r>
              <a:rPr lang="es-VE" sz="2400" dirty="0">
                <a:solidFill>
                  <a:srgbClr val="00B050"/>
                </a:solidFill>
              </a:rPr>
              <a:t>Actividad / Logro / Hito 1</a:t>
            </a:r>
          </a:p>
          <a:p>
            <a:pPr eaLnBrk="1" hangingPunct="1"/>
            <a:r>
              <a:rPr lang="es-VE" sz="2400" dirty="0">
                <a:solidFill>
                  <a:srgbClr val="00B050"/>
                </a:solidFill>
              </a:rPr>
              <a:t>Actividad / Logro / Hito 2</a:t>
            </a:r>
          </a:p>
          <a:p>
            <a:pPr eaLnBrk="1" hangingPunct="1"/>
            <a:r>
              <a:rPr lang="es-VE" sz="2400" dirty="0">
                <a:solidFill>
                  <a:srgbClr val="00B050"/>
                </a:solidFill>
              </a:rPr>
              <a:t>Actividad / Logro / Hito 3</a:t>
            </a:r>
          </a:p>
          <a:p>
            <a:pPr eaLnBrk="1" hangingPunct="1"/>
            <a:r>
              <a:rPr lang="es-VE" sz="2400" dirty="0">
                <a:solidFill>
                  <a:srgbClr val="00B050"/>
                </a:solidFill>
              </a:rPr>
              <a:t>Actividad / Logro / Hito 4</a:t>
            </a:r>
          </a:p>
          <a:p>
            <a:pPr eaLnBrk="1" hangingPunct="1"/>
            <a:r>
              <a:rPr lang="es-VE" sz="2400" dirty="0">
                <a:solidFill>
                  <a:srgbClr val="00B050"/>
                </a:solidFill>
              </a:rPr>
              <a:t>Actividad / Logro / Hito 5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 txBox="1">
            <a:spLocks/>
          </p:cNvSpPr>
          <p:nvPr/>
        </p:nvSpPr>
        <p:spPr>
          <a:xfrm>
            <a:off x="142875" y="1357313"/>
            <a:ext cx="7772400" cy="357187"/>
          </a:xfrm>
          <a:prstGeom prst="rect">
            <a:avLst/>
          </a:prstGeom>
        </p:spPr>
        <p:txBody>
          <a:bodyPr anchor="ctr"/>
          <a:lstStyle/>
          <a:p>
            <a:pPr fontAlgn="auto">
              <a:spcAft>
                <a:spcPts val="0"/>
              </a:spcAft>
              <a:defRPr/>
            </a:pPr>
            <a:r>
              <a:rPr lang="es-VE" sz="2800" b="1" dirty="0">
                <a:latin typeface="+mj-lt"/>
                <a:ea typeface="+mj-ea"/>
                <a:cs typeface="+mj-cs"/>
              </a:rPr>
              <a:t>Compromisos para el próximo período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0BEFE6-F78A-43FC-B7B5-216ACBB23DE9}" type="slidenum">
              <a:rPr lang="es-VE" smtClean="0"/>
              <a:pPr>
                <a:defRPr/>
              </a:pPr>
              <a:t>11</a:t>
            </a:fld>
            <a:endParaRPr lang="es-VE" dirty="0"/>
          </a:p>
        </p:txBody>
      </p:sp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285750" y="1928813"/>
          <a:ext cx="8643998" cy="4390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93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40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45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86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7190">
                <a:tc>
                  <a:txBody>
                    <a:bodyPr/>
                    <a:lstStyle/>
                    <a:p>
                      <a:pPr algn="ctr"/>
                      <a:r>
                        <a:rPr lang="es-VE" sz="1400" dirty="0"/>
                        <a:t>Compromiso / Pendiente</a:t>
                      </a:r>
                      <a:r>
                        <a:rPr lang="es-VE" sz="1400" baseline="0" dirty="0"/>
                        <a:t> / Actividad</a:t>
                      </a:r>
                      <a:endParaRPr lang="es-V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400" dirty="0"/>
                        <a:t>Responsable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400" dirty="0"/>
                        <a:t>Fecha Compromiso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400" dirty="0"/>
                        <a:t>Descripción del Estado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190">
                <a:tc>
                  <a:txBody>
                    <a:bodyPr/>
                    <a:lstStyle/>
                    <a:p>
                      <a:pPr algn="l"/>
                      <a:r>
                        <a:rPr lang="es-VE" sz="1400" dirty="0">
                          <a:solidFill>
                            <a:srgbClr val="00B050"/>
                          </a:solidFill>
                        </a:rPr>
                        <a:t>En cada reunión de avance, se identifican </a:t>
                      </a:r>
                      <a:r>
                        <a:rPr lang="es-VE" sz="1400" baseline="0" dirty="0">
                          <a:solidFill>
                            <a:srgbClr val="00B050"/>
                          </a:solidFill>
                        </a:rPr>
                        <a:t>pendientes o compromisos que el equipo o interesados deben atender, estos compromisos se listan para su seguimiento.</a:t>
                      </a:r>
                      <a:endParaRPr lang="es-VE" sz="1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VE" sz="140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Nombre, Cargo y departamento del responsable a quien está asignado</a:t>
                      </a:r>
                      <a:r>
                        <a:rPr lang="es-VE" sz="1400" kern="1200" baseline="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 el compromiso</a:t>
                      </a:r>
                      <a:endParaRPr lang="es-VE" sz="14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400" b="0" dirty="0">
                          <a:solidFill>
                            <a:srgbClr val="00B050"/>
                          </a:solidFill>
                        </a:rPr>
                        <a:t>[dd/mm/aaaa] </a:t>
                      </a:r>
                      <a:endParaRPr lang="es-VE" sz="1400" b="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40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Posibles</a:t>
                      </a:r>
                      <a:r>
                        <a:rPr lang="es-VE" sz="1400" kern="1200" baseline="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 Estados: Pendiente o Cerrado</a:t>
                      </a:r>
                    </a:p>
                    <a:p>
                      <a:pPr algn="ctr"/>
                      <a:endParaRPr lang="es-VE" sz="1400" kern="1200" baseline="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s-VE" sz="1400" kern="1200" baseline="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En caso de estar pendiente se pueden describir las razones</a:t>
                      </a:r>
                      <a:endParaRPr lang="es-VE" sz="14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7190">
                <a:tc>
                  <a:txBody>
                    <a:bodyPr/>
                    <a:lstStyle/>
                    <a:p>
                      <a:pPr algn="l"/>
                      <a:endParaRPr lang="es-VE" sz="1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VE" sz="14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VE" sz="1400" b="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VE" sz="14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7190">
                <a:tc>
                  <a:txBody>
                    <a:bodyPr/>
                    <a:lstStyle/>
                    <a:p>
                      <a:pPr algn="l"/>
                      <a:endParaRPr lang="es-VE" sz="1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VE" sz="14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VE" sz="1400" b="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VE" sz="14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7190">
                <a:tc>
                  <a:txBody>
                    <a:bodyPr/>
                    <a:lstStyle/>
                    <a:p>
                      <a:pPr algn="l"/>
                      <a:endParaRPr lang="es-VE" sz="1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VE" sz="14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VE" sz="1400" b="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VE" sz="14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7190">
                <a:tc>
                  <a:txBody>
                    <a:bodyPr/>
                    <a:lstStyle/>
                    <a:p>
                      <a:pPr algn="l"/>
                      <a:endParaRPr lang="es-VE" sz="1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VE" sz="14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VE" sz="1400" b="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VE" sz="14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7190">
                <a:tc>
                  <a:txBody>
                    <a:bodyPr/>
                    <a:lstStyle/>
                    <a:p>
                      <a:pPr algn="l"/>
                      <a:endParaRPr lang="es-VE" sz="1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VE" sz="14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VE" sz="1400" b="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VE" sz="14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7190">
                <a:tc>
                  <a:txBody>
                    <a:bodyPr/>
                    <a:lstStyle/>
                    <a:p>
                      <a:pPr algn="l"/>
                      <a:endParaRPr lang="es-VE" sz="1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VE" sz="14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VE" sz="1400" b="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VE" sz="14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7190">
                <a:tc>
                  <a:txBody>
                    <a:bodyPr/>
                    <a:lstStyle/>
                    <a:p>
                      <a:pPr algn="l"/>
                      <a:endParaRPr lang="es-VE" sz="1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VE" sz="14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VE" sz="1400" b="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VE" sz="14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 txBox="1">
            <a:spLocks/>
          </p:cNvSpPr>
          <p:nvPr/>
        </p:nvSpPr>
        <p:spPr>
          <a:xfrm>
            <a:off x="142875" y="1357313"/>
            <a:ext cx="7772400" cy="357187"/>
          </a:xfrm>
          <a:prstGeom prst="rect">
            <a:avLst/>
          </a:prstGeom>
        </p:spPr>
        <p:txBody>
          <a:bodyPr anchor="ctr"/>
          <a:lstStyle/>
          <a:p>
            <a:pPr fontAlgn="auto">
              <a:spcAft>
                <a:spcPts val="0"/>
              </a:spcAft>
              <a:defRPr/>
            </a:pPr>
            <a:r>
              <a:rPr lang="es-VE" sz="2800" b="1" dirty="0">
                <a:latin typeface="+mj-lt"/>
                <a:ea typeface="+mj-ea"/>
                <a:cs typeface="+mj-cs"/>
              </a:rPr>
              <a:t>Decisiones pendientes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0BEFE6-F78A-43FC-B7B5-216ACBB23DE9}" type="slidenum">
              <a:rPr lang="es-VE" smtClean="0"/>
              <a:pPr>
                <a:defRPr/>
              </a:pPr>
              <a:t>12</a:t>
            </a:fld>
            <a:endParaRPr lang="es-VE" dirty="0"/>
          </a:p>
        </p:txBody>
      </p:sp>
      <p:graphicFrame>
        <p:nvGraphicFramePr>
          <p:cNvPr id="5" name="4 Tabla"/>
          <p:cNvGraphicFramePr>
            <a:graphicFrameLocks noGrp="1"/>
          </p:cNvGraphicFramePr>
          <p:nvPr/>
        </p:nvGraphicFramePr>
        <p:xfrm>
          <a:off x="285750" y="1928813"/>
          <a:ext cx="8501092" cy="358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3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3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044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7190">
                <a:tc>
                  <a:txBody>
                    <a:bodyPr/>
                    <a:lstStyle/>
                    <a:p>
                      <a:pPr algn="ctr"/>
                      <a:r>
                        <a:rPr lang="es-VE" sz="1400" dirty="0"/>
                        <a:t>Decisión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400" dirty="0"/>
                        <a:t>Responsable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400" dirty="0"/>
                        <a:t>Impacto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190">
                <a:tc>
                  <a:txBody>
                    <a:bodyPr/>
                    <a:lstStyle/>
                    <a:p>
                      <a:pPr algn="l"/>
                      <a:r>
                        <a:rPr lang="es-VE" sz="1400" dirty="0">
                          <a:solidFill>
                            <a:srgbClr val="00B050"/>
                          </a:solidFill>
                        </a:rPr>
                        <a:t>Decisión pendiente</a:t>
                      </a:r>
                      <a:r>
                        <a:rPr lang="es-VE" sz="1400" baseline="0" dirty="0">
                          <a:solidFill>
                            <a:srgbClr val="00B050"/>
                          </a:solidFill>
                        </a:rPr>
                        <a:t> de tomar-</a:t>
                      </a:r>
                      <a:endParaRPr lang="es-VE" sz="1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VE" sz="140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Nombre, Cargo y departamento del responsable quien debe tomar la decisión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40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Impacto de postergar</a:t>
                      </a:r>
                      <a:r>
                        <a:rPr lang="es-VE" sz="1400" kern="1200" baseline="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 la decisión.</a:t>
                      </a:r>
                    </a:p>
                    <a:p>
                      <a:pPr algn="ctr"/>
                      <a:endParaRPr lang="es-VE" sz="1400" kern="1200" baseline="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7190">
                <a:tc>
                  <a:txBody>
                    <a:bodyPr/>
                    <a:lstStyle/>
                    <a:p>
                      <a:pPr algn="l"/>
                      <a:endParaRPr lang="es-VE" sz="1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VE" sz="14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VE" sz="14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7190">
                <a:tc>
                  <a:txBody>
                    <a:bodyPr/>
                    <a:lstStyle/>
                    <a:p>
                      <a:pPr algn="l"/>
                      <a:endParaRPr lang="es-VE" sz="1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VE" sz="14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VE" sz="14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7190">
                <a:tc>
                  <a:txBody>
                    <a:bodyPr/>
                    <a:lstStyle/>
                    <a:p>
                      <a:pPr algn="l"/>
                      <a:endParaRPr lang="es-VE" sz="1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VE" sz="14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VE" sz="14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7190">
                <a:tc>
                  <a:txBody>
                    <a:bodyPr/>
                    <a:lstStyle/>
                    <a:p>
                      <a:pPr algn="l"/>
                      <a:endParaRPr lang="es-VE" sz="1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VE" sz="14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VE" sz="14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7190">
                <a:tc>
                  <a:txBody>
                    <a:bodyPr/>
                    <a:lstStyle/>
                    <a:p>
                      <a:pPr algn="l"/>
                      <a:endParaRPr lang="es-VE" sz="1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VE" sz="14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VE" sz="14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7190">
                <a:tc>
                  <a:txBody>
                    <a:bodyPr/>
                    <a:lstStyle/>
                    <a:p>
                      <a:pPr algn="l"/>
                      <a:endParaRPr lang="es-VE" sz="1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VE" sz="14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VE" sz="14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7190">
                <a:tc>
                  <a:txBody>
                    <a:bodyPr/>
                    <a:lstStyle/>
                    <a:p>
                      <a:pPr algn="l"/>
                      <a:endParaRPr lang="es-VE" sz="1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VE" sz="14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VE" sz="14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 txBox="1">
            <a:spLocks/>
          </p:cNvSpPr>
          <p:nvPr/>
        </p:nvSpPr>
        <p:spPr>
          <a:xfrm>
            <a:off x="0" y="3429000"/>
            <a:ext cx="9144000" cy="357187"/>
          </a:xfrm>
          <a:prstGeom prst="rect">
            <a:avLst/>
          </a:prstGeom>
        </p:spPr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r>
              <a:rPr lang="es-VE" sz="4400" b="1" dirty="0">
                <a:latin typeface="+mj-lt"/>
                <a:ea typeface="+mj-ea"/>
                <a:cs typeface="+mj-cs"/>
              </a:rPr>
              <a:t>¿Preguntas?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0BEFE6-F78A-43FC-B7B5-216ACBB23DE9}" type="slidenum">
              <a:rPr lang="es-VE" smtClean="0"/>
              <a:pPr>
                <a:defRPr/>
              </a:pPr>
              <a:t>13</a:t>
            </a:fld>
            <a:endParaRPr lang="es-VE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VE" b="1" dirty="0"/>
              <a:t>Reporte de Avance de Proyecto</a:t>
            </a:r>
            <a:r>
              <a:rPr lang="es-VE" sz="2400" b="1" dirty="0">
                <a:solidFill>
                  <a:srgbClr val="00B050"/>
                </a:solidFill>
              </a:rPr>
              <a:t> [Nombre del Proyecto]</a:t>
            </a:r>
            <a:endParaRPr lang="es-VE" sz="2400" b="1" dirty="0">
              <a:solidFill>
                <a:srgbClr val="00B05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500188" y="3786188"/>
            <a:ext cx="6400800" cy="1500187"/>
          </a:xfrm>
        </p:spPr>
        <p:txBody>
          <a:bodyPr rtlCol="0">
            <a:normAutofit fontScale="85000" lnSpcReduction="2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VE" sz="2800" b="1" dirty="0"/>
              <a:t>Período: </a:t>
            </a:r>
            <a:r>
              <a:rPr lang="es-VE" sz="2800" b="1" dirty="0">
                <a:solidFill>
                  <a:srgbClr val="00B050"/>
                </a:solidFill>
              </a:rPr>
              <a:t>[dd/mm/aaaa] al [dd/mm/aaaa]</a:t>
            </a:r>
          </a:p>
          <a:p>
            <a:pPr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VE" sz="2800" b="1" dirty="0"/>
              <a:t>Organización: </a:t>
            </a:r>
            <a:r>
              <a:rPr lang="es-VE" sz="2800" b="1" dirty="0">
                <a:solidFill>
                  <a:srgbClr val="00B050"/>
                </a:solidFill>
              </a:rPr>
              <a:t>[Empresa / Organización]</a:t>
            </a:r>
            <a:endParaRPr lang="es-VE" sz="2800" b="1" dirty="0"/>
          </a:p>
          <a:p>
            <a:pPr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VE" sz="2800" b="1" dirty="0"/>
              <a:t>Cliente: </a:t>
            </a:r>
            <a:r>
              <a:rPr lang="es-VE" sz="2800" b="1" dirty="0">
                <a:solidFill>
                  <a:srgbClr val="00B050"/>
                </a:solidFill>
              </a:rPr>
              <a:t>[Principal cliente interno del proyecto]</a:t>
            </a:r>
          </a:p>
          <a:p>
            <a:pPr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VE" sz="2800" b="1" dirty="0"/>
              <a:t>Gerente del Proyecto: </a:t>
            </a:r>
            <a:r>
              <a:rPr lang="es-VE" sz="2800" b="1" dirty="0">
                <a:solidFill>
                  <a:srgbClr val="00B050"/>
                </a:solidFill>
              </a:rPr>
              <a:t>[Nombre del Gerente]</a:t>
            </a:r>
            <a:endParaRPr lang="es-VE" sz="2800" b="1" dirty="0"/>
          </a:p>
          <a:p>
            <a:pPr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s-VE" sz="2800" b="1" dirty="0"/>
          </a:p>
          <a:p>
            <a:pPr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s-VE" sz="2800" b="1" dirty="0">
              <a:solidFill>
                <a:srgbClr val="00B050"/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8DC52C-BE9D-4202-980C-6C44F3F57AF7}" type="slidenum">
              <a:rPr lang="es-VE" smtClean="0"/>
              <a:pPr>
                <a:defRPr/>
              </a:pPr>
              <a:t>14</a:t>
            </a:fld>
            <a:endParaRPr lang="es-VE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 txBox="1">
            <a:spLocks/>
          </p:cNvSpPr>
          <p:nvPr/>
        </p:nvSpPr>
        <p:spPr>
          <a:xfrm>
            <a:off x="600075" y="1357313"/>
            <a:ext cx="7772400" cy="357187"/>
          </a:xfrm>
          <a:prstGeom prst="rect">
            <a:avLst/>
          </a:prstGeom>
        </p:spPr>
        <p:txBody>
          <a:bodyPr anchor="ctr"/>
          <a:lstStyle/>
          <a:p>
            <a:pPr fontAlgn="auto">
              <a:spcAft>
                <a:spcPts val="0"/>
              </a:spcAft>
              <a:defRPr/>
            </a:pPr>
            <a:r>
              <a:rPr lang="es-VE" sz="2800" b="1" dirty="0">
                <a:latin typeface="+mj-lt"/>
                <a:ea typeface="+mj-ea"/>
                <a:cs typeface="+mj-cs"/>
              </a:rPr>
              <a:t>Agenda</a:t>
            </a:r>
          </a:p>
        </p:txBody>
      </p:sp>
      <p:sp>
        <p:nvSpPr>
          <p:cNvPr id="7171" name="7 Marcador de contenido"/>
          <p:cNvSpPr>
            <a:spLocks noGrp="1"/>
          </p:cNvSpPr>
          <p:nvPr>
            <p:ph sz="half" idx="1"/>
          </p:nvPr>
        </p:nvSpPr>
        <p:spPr>
          <a:xfrm>
            <a:off x="600075" y="1785937"/>
            <a:ext cx="8258175" cy="4500583"/>
          </a:xfrm>
        </p:spPr>
        <p:txBody>
          <a:bodyPr/>
          <a:lstStyle/>
          <a:p>
            <a:pPr eaLnBrk="1" hangingPunct="1"/>
            <a:r>
              <a:rPr lang="es-VE" sz="2400" dirty="0"/>
              <a:t>Estado de compromisos del período anterior</a:t>
            </a:r>
          </a:p>
          <a:p>
            <a:pPr eaLnBrk="1" hangingPunct="1"/>
            <a:r>
              <a:rPr lang="es-VE" sz="2400" dirty="0"/>
              <a:t>Indicadores y Proyecciones</a:t>
            </a:r>
          </a:p>
          <a:p>
            <a:pPr eaLnBrk="1" hangingPunct="1"/>
            <a:r>
              <a:rPr lang="es-VE" sz="2400" dirty="0"/>
              <a:t>Causas de desviación y acciones correctivas</a:t>
            </a:r>
          </a:p>
          <a:p>
            <a:pPr eaLnBrk="1" hangingPunct="1"/>
            <a:r>
              <a:rPr lang="es-VE" sz="2400" dirty="0"/>
              <a:t>Logros del período</a:t>
            </a:r>
          </a:p>
          <a:p>
            <a:pPr eaLnBrk="1" hangingPunct="1"/>
            <a:r>
              <a:rPr lang="es-VE" sz="2400" dirty="0"/>
              <a:t>Estado actual de incidentes</a:t>
            </a:r>
          </a:p>
          <a:p>
            <a:pPr eaLnBrk="1" hangingPunct="1"/>
            <a:r>
              <a:rPr lang="es-VE" sz="2400" dirty="0"/>
              <a:t>Estado actual de riesgos</a:t>
            </a:r>
          </a:p>
          <a:p>
            <a:pPr eaLnBrk="1" hangingPunct="1"/>
            <a:r>
              <a:rPr lang="es-VE" sz="2400" dirty="0"/>
              <a:t>Estado actual de solicitudes de cambios</a:t>
            </a:r>
          </a:p>
          <a:p>
            <a:pPr eaLnBrk="1" hangingPunct="1"/>
            <a:r>
              <a:rPr lang="es-VE" sz="2400" dirty="0"/>
              <a:t>Logros planificados para el próximo período</a:t>
            </a:r>
          </a:p>
          <a:p>
            <a:pPr eaLnBrk="1" hangingPunct="1"/>
            <a:r>
              <a:rPr lang="es-VE" sz="2400" dirty="0"/>
              <a:t>Compromisos para el próximo período</a:t>
            </a:r>
          </a:p>
          <a:p>
            <a:pPr eaLnBrk="1" hangingPunct="1"/>
            <a:r>
              <a:rPr lang="es-VE" sz="2400" dirty="0"/>
              <a:t>Decisiones pendientes</a:t>
            </a:r>
          </a:p>
        </p:txBody>
      </p:sp>
      <p:sp>
        <p:nvSpPr>
          <p:cNvPr id="13" name="1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DE5AD7-B0FA-4E6C-9974-AC1F68A04346}" type="slidenum">
              <a:rPr lang="es-VE" smtClean="0"/>
              <a:pPr>
                <a:defRPr/>
              </a:pPr>
              <a:t>2</a:t>
            </a:fld>
            <a:endParaRPr lang="es-VE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 txBox="1">
            <a:spLocks/>
          </p:cNvSpPr>
          <p:nvPr/>
        </p:nvSpPr>
        <p:spPr>
          <a:xfrm>
            <a:off x="142875" y="1357313"/>
            <a:ext cx="7772400" cy="357187"/>
          </a:xfrm>
          <a:prstGeom prst="rect">
            <a:avLst/>
          </a:prstGeom>
        </p:spPr>
        <p:txBody>
          <a:bodyPr anchor="ctr"/>
          <a:lstStyle/>
          <a:p>
            <a:pPr fontAlgn="auto">
              <a:spcAft>
                <a:spcPts val="0"/>
              </a:spcAft>
              <a:defRPr/>
            </a:pPr>
            <a:r>
              <a:rPr lang="es-VE" sz="2800" b="1" dirty="0">
                <a:latin typeface="+mj-lt"/>
                <a:ea typeface="+mj-ea"/>
                <a:cs typeface="+mj-cs"/>
              </a:rPr>
              <a:t>Estado de compromisos del período anterior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A74C47-41B1-48F4-923B-E87B4E44EE5C}" type="slidenum">
              <a:rPr lang="es-VE" smtClean="0"/>
              <a:pPr>
                <a:defRPr/>
              </a:pPr>
              <a:t>3</a:t>
            </a:fld>
            <a:endParaRPr lang="es-VE" dirty="0"/>
          </a:p>
        </p:txBody>
      </p:sp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285750" y="1928813"/>
          <a:ext cx="8643998" cy="4390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93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40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45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86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7190">
                <a:tc>
                  <a:txBody>
                    <a:bodyPr/>
                    <a:lstStyle/>
                    <a:p>
                      <a:pPr algn="ctr"/>
                      <a:r>
                        <a:rPr lang="es-VE" sz="1400" dirty="0"/>
                        <a:t>Compromiso / Pendiente</a:t>
                      </a:r>
                      <a:r>
                        <a:rPr lang="es-VE" sz="1400" baseline="0" dirty="0"/>
                        <a:t> / Actividad</a:t>
                      </a:r>
                      <a:endParaRPr lang="es-V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400" dirty="0"/>
                        <a:t>Responsable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400" dirty="0"/>
                        <a:t>Fecha Compromiso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400" dirty="0"/>
                        <a:t>Descripción del Estado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190">
                <a:tc>
                  <a:txBody>
                    <a:bodyPr/>
                    <a:lstStyle/>
                    <a:p>
                      <a:pPr algn="l"/>
                      <a:r>
                        <a:rPr lang="es-VE" sz="1400" dirty="0">
                          <a:solidFill>
                            <a:srgbClr val="00B050"/>
                          </a:solidFill>
                        </a:rPr>
                        <a:t>En cada reunión de avance, se identifican </a:t>
                      </a:r>
                      <a:r>
                        <a:rPr lang="es-VE" sz="1400" baseline="0" dirty="0">
                          <a:solidFill>
                            <a:srgbClr val="00B050"/>
                          </a:solidFill>
                        </a:rPr>
                        <a:t>pendientes o compromisos que el equipo o interesados deben atender, estos compromisos se listan para su seguimiento.</a:t>
                      </a:r>
                      <a:endParaRPr lang="es-VE" sz="1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VE" sz="140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Nombre, Cargo y departamento del responsable a quien está asignado</a:t>
                      </a:r>
                      <a:r>
                        <a:rPr lang="es-VE" sz="1400" kern="1200" baseline="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 el compromiso</a:t>
                      </a:r>
                      <a:endParaRPr lang="es-VE" sz="14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400" b="0" dirty="0">
                          <a:solidFill>
                            <a:srgbClr val="00B050"/>
                          </a:solidFill>
                        </a:rPr>
                        <a:t>[dd/mm/aaaa] </a:t>
                      </a:r>
                      <a:endParaRPr lang="es-VE" sz="1400" b="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40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Posibles</a:t>
                      </a:r>
                      <a:r>
                        <a:rPr lang="es-VE" sz="1400" kern="1200" baseline="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 Estados: Pendiente o Cerrado</a:t>
                      </a:r>
                    </a:p>
                    <a:p>
                      <a:pPr algn="ctr"/>
                      <a:endParaRPr lang="es-VE" sz="1400" kern="1200" baseline="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s-VE" sz="1400" kern="1200" baseline="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En caso de estar pendiente se pueden describir las razones</a:t>
                      </a:r>
                      <a:endParaRPr lang="es-VE" sz="14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7190">
                <a:tc>
                  <a:txBody>
                    <a:bodyPr/>
                    <a:lstStyle/>
                    <a:p>
                      <a:pPr algn="l"/>
                      <a:endParaRPr lang="es-VE" sz="1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VE" sz="14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VE" sz="1400" b="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VE" sz="14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7190">
                <a:tc>
                  <a:txBody>
                    <a:bodyPr/>
                    <a:lstStyle/>
                    <a:p>
                      <a:pPr algn="l"/>
                      <a:endParaRPr lang="es-VE" sz="1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VE" sz="14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VE" sz="1400" b="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VE" sz="14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7190">
                <a:tc>
                  <a:txBody>
                    <a:bodyPr/>
                    <a:lstStyle/>
                    <a:p>
                      <a:pPr algn="l"/>
                      <a:endParaRPr lang="es-VE" sz="1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VE" sz="14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VE" sz="1400" b="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VE" sz="14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7190">
                <a:tc>
                  <a:txBody>
                    <a:bodyPr/>
                    <a:lstStyle/>
                    <a:p>
                      <a:pPr algn="l"/>
                      <a:endParaRPr lang="es-VE" sz="1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VE" sz="14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VE" sz="1400" b="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VE" sz="14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7190">
                <a:tc>
                  <a:txBody>
                    <a:bodyPr/>
                    <a:lstStyle/>
                    <a:p>
                      <a:pPr algn="l"/>
                      <a:endParaRPr lang="es-VE" sz="1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VE" sz="14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VE" sz="1400" b="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VE" sz="14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7190">
                <a:tc>
                  <a:txBody>
                    <a:bodyPr/>
                    <a:lstStyle/>
                    <a:p>
                      <a:pPr algn="l"/>
                      <a:endParaRPr lang="es-VE" sz="1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VE" sz="14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VE" sz="1400" b="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VE" sz="14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7190">
                <a:tc>
                  <a:txBody>
                    <a:bodyPr/>
                    <a:lstStyle/>
                    <a:p>
                      <a:pPr algn="l"/>
                      <a:endParaRPr lang="es-VE" sz="1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VE" sz="14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VE" sz="1400" b="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VE" sz="14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 txBox="1">
            <a:spLocks/>
          </p:cNvSpPr>
          <p:nvPr/>
        </p:nvSpPr>
        <p:spPr>
          <a:xfrm>
            <a:off x="157163" y="1357300"/>
            <a:ext cx="7772400" cy="357188"/>
          </a:xfrm>
          <a:prstGeom prst="rect">
            <a:avLst/>
          </a:prstGeom>
        </p:spPr>
        <p:txBody>
          <a:bodyPr anchor="ctr"/>
          <a:lstStyle/>
          <a:p>
            <a:pPr fontAlgn="auto">
              <a:spcAft>
                <a:spcPts val="0"/>
              </a:spcAft>
              <a:defRPr/>
            </a:pPr>
            <a:r>
              <a:rPr lang="es-VE" sz="2800" b="1" dirty="0">
                <a:latin typeface="+mj-lt"/>
                <a:ea typeface="+mj-ea"/>
                <a:cs typeface="+mj-cs"/>
              </a:rPr>
              <a:t>Indicadores y proyecciones</a:t>
            </a:r>
          </a:p>
        </p:txBody>
      </p:sp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B87B92-8B50-4D90-A7E3-AE929F326AA9}" type="slidenum">
              <a:rPr lang="es-VE" smtClean="0"/>
              <a:pPr>
                <a:defRPr/>
              </a:pPr>
              <a:t>4</a:t>
            </a:fld>
            <a:endParaRPr lang="es-VE" dirty="0"/>
          </a:p>
        </p:txBody>
      </p:sp>
      <p:sp>
        <p:nvSpPr>
          <p:cNvPr id="11268" name="3 CuadroTexto"/>
          <p:cNvSpPr txBox="1">
            <a:spLocks noChangeArrowheads="1"/>
          </p:cNvSpPr>
          <p:nvPr/>
        </p:nvSpPr>
        <p:spPr bwMode="auto">
          <a:xfrm>
            <a:off x="214313" y="1785938"/>
            <a:ext cx="4071937" cy="267811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VE" sz="1400" b="1"/>
              <a:t>Situación actual del proyecto</a:t>
            </a:r>
          </a:p>
          <a:p>
            <a:endParaRPr lang="es-VE" sz="1400"/>
          </a:p>
          <a:p>
            <a:r>
              <a:rPr lang="es-VE" sz="1400"/>
              <a:t>Valor Planificado:</a:t>
            </a:r>
          </a:p>
          <a:p>
            <a:r>
              <a:rPr lang="es-VE" sz="1400"/>
              <a:t>Valor Ganado:</a:t>
            </a:r>
          </a:p>
          <a:p>
            <a:r>
              <a:rPr lang="es-VE" sz="1400"/>
              <a:t>Costo real invertido:</a:t>
            </a:r>
          </a:p>
          <a:p>
            <a:endParaRPr lang="es-VE" sz="1400"/>
          </a:p>
          <a:p>
            <a:r>
              <a:rPr lang="es-VE" sz="1400"/>
              <a:t>Variación de cronograma:</a:t>
            </a:r>
          </a:p>
          <a:p>
            <a:r>
              <a:rPr lang="es-VE" sz="1400"/>
              <a:t>Índice de desempeño de cronograma:</a:t>
            </a:r>
          </a:p>
          <a:p>
            <a:endParaRPr lang="es-VE" sz="1400"/>
          </a:p>
          <a:p>
            <a:r>
              <a:rPr lang="es-VE" sz="1400"/>
              <a:t>Variación de costo:</a:t>
            </a:r>
          </a:p>
          <a:p>
            <a:r>
              <a:rPr lang="es-VE" sz="1400"/>
              <a:t>Índice de desempeño de costo:</a:t>
            </a:r>
          </a:p>
          <a:p>
            <a:endParaRPr lang="es-VE" sz="1400"/>
          </a:p>
        </p:txBody>
      </p:sp>
      <p:sp>
        <p:nvSpPr>
          <p:cNvPr id="11269" name="4 CuadroTexto"/>
          <p:cNvSpPr txBox="1">
            <a:spLocks noChangeArrowheads="1"/>
          </p:cNvSpPr>
          <p:nvPr/>
        </p:nvSpPr>
        <p:spPr bwMode="auto">
          <a:xfrm>
            <a:off x="214313" y="4616450"/>
            <a:ext cx="8286750" cy="160043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VE" sz="1400" b="1" dirty="0"/>
              <a:t>Proyecciones</a:t>
            </a:r>
          </a:p>
          <a:p>
            <a:endParaRPr lang="es-VE" sz="1400" dirty="0"/>
          </a:p>
          <a:p>
            <a:r>
              <a:rPr lang="es-VE" sz="1400" dirty="0"/>
              <a:t>Fecha estimada de conclusión:</a:t>
            </a:r>
          </a:p>
          <a:p>
            <a:r>
              <a:rPr lang="es-VE" sz="1400" dirty="0"/>
              <a:t>Presupuesto hasta la conclusión:</a:t>
            </a:r>
          </a:p>
          <a:p>
            <a:r>
              <a:rPr lang="es-VE" sz="1400" dirty="0"/>
              <a:t>Estimación a la conclusión:</a:t>
            </a:r>
          </a:p>
          <a:p>
            <a:r>
              <a:rPr lang="es-VE" sz="1400" dirty="0"/>
              <a:t>Estimación hasta la conclusión:</a:t>
            </a:r>
          </a:p>
          <a:p>
            <a:r>
              <a:rPr lang="es-VE" sz="1400" dirty="0"/>
              <a:t>Índice de desempeño de trabajo por completar:</a:t>
            </a:r>
          </a:p>
        </p:txBody>
      </p:sp>
      <p:sp>
        <p:nvSpPr>
          <p:cNvPr id="7" name="6 Rectángulo"/>
          <p:cNvSpPr/>
          <p:nvPr/>
        </p:nvSpPr>
        <p:spPr>
          <a:xfrm>
            <a:off x="4429125" y="1785938"/>
            <a:ext cx="4071938" cy="2714631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s-VE" sz="1400" b="1" dirty="0">
                <a:solidFill>
                  <a:schemeClr val="tx1"/>
                </a:solidFill>
              </a:rPr>
              <a:t>Gráfico de Valor Ganado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 txBox="1">
            <a:spLocks/>
          </p:cNvSpPr>
          <p:nvPr/>
        </p:nvSpPr>
        <p:spPr>
          <a:xfrm>
            <a:off x="142875" y="1357313"/>
            <a:ext cx="7772400" cy="357187"/>
          </a:xfrm>
          <a:prstGeom prst="rect">
            <a:avLst/>
          </a:prstGeom>
        </p:spPr>
        <p:txBody>
          <a:bodyPr anchor="ctr"/>
          <a:lstStyle/>
          <a:p>
            <a:pPr fontAlgn="auto">
              <a:spcAft>
                <a:spcPts val="0"/>
              </a:spcAft>
              <a:defRPr/>
            </a:pPr>
            <a:r>
              <a:rPr lang="es-VE" sz="2800" b="1" dirty="0">
                <a:latin typeface="+mj-lt"/>
                <a:ea typeface="+mj-ea"/>
                <a:cs typeface="+mj-cs"/>
              </a:rPr>
              <a:t>Causas de desviación y acciones correctivas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42DCA4-7D0A-41F7-B372-93BF16DF8374}" type="slidenum">
              <a:rPr lang="es-VE" smtClean="0"/>
              <a:pPr>
                <a:defRPr/>
              </a:pPr>
              <a:t>5</a:t>
            </a:fld>
            <a:endParaRPr lang="es-VE" dirty="0"/>
          </a:p>
        </p:txBody>
      </p:sp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214313" y="1928813"/>
          <a:ext cx="8643998" cy="438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97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53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25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288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717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858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57190">
                <a:tc>
                  <a:txBody>
                    <a:bodyPr/>
                    <a:lstStyle/>
                    <a:p>
                      <a:pPr algn="ctr"/>
                      <a:r>
                        <a:rPr lang="es-VE" sz="1400" dirty="0"/>
                        <a:t>Grupo de Actividades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400" dirty="0"/>
                        <a:t>Medición de la Desviación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400" dirty="0"/>
                        <a:t>Responsable de la Actividad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400" dirty="0"/>
                        <a:t>Causa de la</a:t>
                      </a:r>
                      <a:r>
                        <a:rPr lang="es-VE" sz="1400" baseline="0" dirty="0"/>
                        <a:t> desviación</a:t>
                      </a:r>
                      <a:endParaRPr lang="es-V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400" dirty="0"/>
                        <a:t>Acciones Correctivas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400" dirty="0"/>
                        <a:t>Responsable de las Acciones Correctivas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190">
                <a:tc>
                  <a:txBody>
                    <a:bodyPr/>
                    <a:lstStyle/>
                    <a:p>
                      <a:pPr algn="l"/>
                      <a:r>
                        <a:rPr lang="es-VE" sz="1400" dirty="0">
                          <a:solidFill>
                            <a:srgbClr val="00B050"/>
                          </a:solidFill>
                        </a:rPr>
                        <a:t>Actividad</a:t>
                      </a:r>
                      <a:r>
                        <a:rPr lang="es-VE" sz="1400" baseline="0" dirty="0">
                          <a:solidFill>
                            <a:srgbClr val="00B050"/>
                          </a:solidFill>
                        </a:rPr>
                        <a:t> o grupo de actividades con desviación.</a:t>
                      </a:r>
                      <a:endParaRPr lang="es-VE" sz="1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VE" sz="140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Si </a:t>
                      </a:r>
                      <a:r>
                        <a:rPr lang="es-VE" sz="1400" kern="1200" baseline="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es de tiempo, costo, alcance o calidad. Se incluye la métrica, según la variable</a:t>
                      </a:r>
                      <a:endParaRPr lang="es-VE" sz="14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400" b="0" dirty="0">
                          <a:solidFill>
                            <a:srgbClr val="00B050"/>
                          </a:solidFill>
                        </a:rPr>
                        <a:t>Nombre, cargo y departamento responsable.</a:t>
                      </a:r>
                      <a:endParaRPr lang="es-VE" sz="1400" b="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40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Describe las causas de</a:t>
                      </a:r>
                      <a:r>
                        <a:rPr lang="es-VE" sz="1400" kern="1200" baseline="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 la desviación.</a:t>
                      </a:r>
                      <a:endParaRPr lang="es-VE" sz="14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40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Acciones correctivas para corregir la desviación y llevar el proyecto a su plan original.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40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Nombre, cargo y departamento responsable</a:t>
                      </a:r>
                      <a:r>
                        <a:rPr lang="es-VE" sz="1400" kern="1200" baseline="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 de ejecutar las acciones correctivas</a:t>
                      </a:r>
                      <a:endParaRPr lang="es-VE" sz="14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7190">
                <a:tc>
                  <a:txBody>
                    <a:bodyPr/>
                    <a:lstStyle/>
                    <a:p>
                      <a:pPr algn="l"/>
                      <a:endParaRPr lang="es-VE" sz="1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VE" sz="14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VE" sz="1400" b="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VE" sz="14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VE" sz="14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VE" sz="14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7190">
                <a:tc>
                  <a:txBody>
                    <a:bodyPr/>
                    <a:lstStyle/>
                    <a:p>
                      <a:pPr algn="l"/>
                      <a:endParaRPr lang="es-VE" sz="1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VE" sz="14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VE" sz="1400" b="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VE" sz="14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VE" sz="14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VE" sz="14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7190">
                <a:tc>
                  <a:txBody>
                    <a:bodyPr/>
                    <a:lstStyle/>
                    <a:p>
                      <a:pPr algn="l"/>
                      <a:endParaRPr lang="es-VE" sz="1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VE" sz="14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VE" sz="1400" b="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VE" sz="14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VE" sz="14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VE" sz="14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7190">
                <a:tc>
                  <a:txBody>
                    <a:bodyPr/>
                    <a:lstStyle/>
                    <a:p>
                      <a:pPr algn="l"/>
                      <a:endParaRPr lang="es-VE" sz="1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VE" sz="14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VE" sz="1400" b="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VE" sz="14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VE" sz="14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VE" sz="14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 txBox="1">
            <a:spLocks/>
          </p:cNvSpPr>
          <p:nvPr/>
        </p:nvSpPr>
        <p:spPr>
          <a:xfrm>
            <a:off x="157163" y="1357331"/>
            <a:ext cx="7772400" cy="357188"/>
          </a:xfrm>
          <a:prstGeom prst="rect">
            <a:avLst/>
          </a:prstGeom>
        </p:spPr>
        <p:txBody>
          <a:bodyPr anchor="ctr"/>
          <a:lstStyle/>
          <a:p>
            <a:pPr fontAlgn="auto">
              <a:spcAft>
                <a:spcPts val="0"/>
              </a:spcAft>
              <a:defRPr/>
            </a:pPr>
            <a:r>
              <a:rPr lang="es-VE" sz="2800" b="1" dirty="0">
                <a:latin typeface="+mj-lt"/>
                <a:ea typeface="+mj-ea"/>
                <a:cs typeface="+mj-cs"/>
              </a:rPr>
              <a:t>Logros del período</a:t>
            </a:r>
          </a:p>
        </p:txBody>
      </p:sp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1FDE55-8206-4F2D-970B-3E4676036EF5}" type="slidenum">
              <a:rPr lang="es-VE" smtClean="0"/>
              <a:pPr>
                <a:defRPr/>
              </a:pPr>
              <a:t>6</a:t>
            </a:fld>
            <a:endParaRPr lang="es-VE" dirty="0"/>
          </a:p>
        </p:txBody>
      </p:sp>
      <p:sp>
        <p:nvSpPr>
          <p:cNvPr id="15364" name="7 Marcador de contenido"/>
          <p:cNvSpPr>
            <a:spLocks noGrp="1"/>
          </p:cNvSpPr>
          <p:nvPr>
            <p:ph sz="half" idx="1"/>
          </p:nvPr>
        </p:nvSpPr>
        <p:spPr>
          <a:xfrm>
            <a:off x="214313" y="1928831"/>
            <a:ext cx="8258175" cy="4143375"/>
          </a:xfrm>
        </p:spPr>
        <p:txBody>
          <a:bodyPr/>
          <a:lstStyle/>
          <a:p>
            <a:pPr eaLnBrk="1" hangingPunct="1"/>
            <a:r>
              <a:rPr lang="es-VE" sz="2400">
                <a:solidFill>
                  <a:srgbClr val="00B050"/>
                </a:solidFill>
              </a:rPr>
              <a:t>Actividad / Logro / Hito 1</a:t>
            </a:r>
          </a:p>
          <a:p>
            <a:pPr eaLnBrk="1" hangingPunct="1"/>
            <a:r>
              <a:rPr lang="es-VE" sz="2400">
                <a:solidFill>
                  <a:srgbClr val="00B050"/>
                </a:solidFill>
              </a:rPr>
              <a:t>Actividad / Logro / Hito 2</a:t>
            </a:r>
          </a:p>
          <a:p>
            <a:pPr eaLnBrk="1" hangingPunct="1"/>
            <a:r>
              <a:rPr lang="es-VE" sz="2400">
                <a:solidFill>
                  <a:srgbClr val="00B050"/>
                </a:solidFill>
              </a:rPr>
              <a:t>Actividad / Logro / Hito 3</a:t>
            </a:r>
          </a:p>
          <a:p>
            <a:pPr eaLnBrk="1" hangingPunct="1"/>
            <a:r>
              <a:rPr lang="es-VE" sz="2400">
                <a:solidFill>
                  <a:srgbClr val="00B050"/>
                </a:solidFill>
              </a:rPr>
              <a:t>Actividad / Logro / Hito 4</a:t>
            </a:r>
          </a:p>
          <a:p>
            <a:pPr eaLnBrk="1" hangingPunct="1"/>
            <a:r>
              <a:rPr lang="es-VE" sz="2400">
                <a:solidFill>
                  <a:srgbClr val="00B050"/>
                </a:solidFill>
              </a:rPr>
              <a:t>Actividad / Logro / Hito 5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 txBox="1">
            <a:spLocks/>
          </p:cNvSpPr>
          <p:nvPr/>
        </p:nvSpPr>
        <p:spPr>
          <a:xfrm>
            <a:off x="142875" y="1357313"/>
            <a:ext cx="7772400" cy="357187"/>
          </a:xfrm>
          <a:prstGeom prst="rect">
            <a:avLst/>
          </a:prstGeom>
        </p:spPr>
        <p:txBody>
          <a:bodyPr anchor="ctr"/>
          <a:lstStyle/>
          <a:p>
            <a:pPr fontAlgn="auto">
              <a:spcAft>
                <a:spcPts val="0"/>
              </a:spcAft>
              <a:defRPr/>
            </a:pPr>
            <a:r>
              <a:rPr lang="es-VE" sz="2800" b="1" dirty="0">
                <a:latin typeface="+mj-lt"/>
                <a:ea typeface="+mj-ea"/>
                <a:cs typeface="+mj-cs"/>
              </a:rPr>
              <a:t>Estado actual de incidentes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23725B-28E3-466D-8259-47A19A6981CC}" type="slidenum">
              <a:rPr lang="es-VE" smtClean="0"/>
              <a:pPr>
                <a:defRPr/>
              </a:pPr>
              <a:t>7</a:t>
            </a:fld>
            <a:endParaRPr lang="es-VE" dirty="0"/>
          </a:p>
        </p:txBody>
      </p:sp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214313" y="1928813"/>
          <a:ext cx="8673634" cy="438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88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88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45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155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58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7190">
                <a:tc>
                  <a:txBody>
                    <a:bodyPr/>
                    <a:lstStyle/>
                    <a:p>
                      <a:pPr algn="ctr"/>
                      <a:r>
                        <a:rPr lang="es-VE" sz="1400" dirty="0"/>
                        <a:t>Incidente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400" dirty="0"/>
                        <a:t>Actividad</a:t>
                      </a:r>
                      <a:r>
                        <a:rPr lang="es-VE" sz="1400" baseline="0" dirty="0"/>
                        <a:t> Afectada</a:t>
                      </a:r>
                      <a:endParaRPr lang="es-V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400" dirty="0"/>
                        <a:t>Causas del Incidente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400" dirty="0"/>
                        <a:t>Acciones Correctivas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400" dirty="0"/>
                        <a:t>Responsable de las Acciones Correctivas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190">
                <a:tc>
                  <a:txBody>
                    <a:bodyPr/>
                    <a:lstStyle/>
                    <a:p>
                      <a:pPr algn="l"/>
                      <a:r>
                        <a:rPr lang="es-VE" sz="1400" dirty="0">
                          <a:solidFill>
                            <a:srgbClr val="00B050"/>
                          </a:solidFill>
                        </a:rPr>
                        <a:t>Corresponde con problemas que presenta el proyecto, que ya se han materializado.</a:t>
                      </a:r>
                      <a:r>
                        <a:rPr lang="es-VE" sz="1400" baseline="0" dirty="0">
                          <a:solidFill>
                            <a:srgbClr val="00B050"/>
                          </a:solidFill>
                        </a:rPr>
                        <a:t> (Es un Riesgo identificado que ya ocurrió, o un Riesgo no identificado que ya ocurrió)</a:t>
                      </a:r>
                      <a:endParaRPr lang="es-VE" sz="1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VE" sz="140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Actividad o Grupos de actividades del proyecto que presentan</a:t>
                      </a:r>
                      <a:r>
                        <a:rPr lang="es-VE" sz="1400" kern="1200" baseline="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 desviación. Se describe en que forma fueron afectadas (Costo, Tiempo, Calidad, Alcance, Otra)</a:t>
                      </a:r>
                      <a:endParaRPr lang="es-VE" sz="14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40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Describe las causas</a:t>
                      </a:r>
                      <a:r>
                        <a:rPr lang="es-VE" sz="1400" kern="1200" baseline="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 raíz del incidente o problema.</a:t>
                      </a:r>
                      <a:endParaRPr lang="es-VE" sz="14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40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Acciones correctivas que se están tomando para reparar</a:t>
                      </a:r>
                      <a:r>
                        <a:rPr lang="es-VE" sz="1400" kern="1200" baseline="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 el defecto o corregir el incidente</a:t>
                      </a:r>
                      <a:endParaRPr lang="es-VE" sz="14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40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Nombre, cargo y departamento responsable</a:t>
                      </a:r>
                      <a:r>
                        <a:rPr lang="es-VE" sz="1400" kern="1200" baseline="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 de ejecutar las acciones correctivas</a:t>
                      </a:r>
                      <a:endParaRPr lang="es-VE" sz="14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7190">
                <a:tc>
                  <a:txBody>
                    <a:bodyPr/>
                    <a:lstStyle/>
                    <a:p>
                      <a:pPr algn="l"/>
                      <a:endParaRPr lang="es-VE" sz="1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VE" sz="14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VE" sz="14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VE" sz="14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VE" sz="14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7190">
                <a:tc>
                  <a:txBody>
                    <a:bodyPr/>
                    <a:lstStyle/>
                    <a:p>
                      <a:pPr algn="l"/>
                      <a:endParaRPr lang="es-VE" sz="1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VE" sz="14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VE" sz="14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VE" sz="14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VE" sz="14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7190">
                <a:tc>
                  <a:txBody>
                    <a:bodyPr/>
                    <a:lstStyle/>
                    <a:p>
                      <a:pPr algn="l"/>
                      <a:endParaRPr lang="es-VE" sz="1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VE" sz="14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VE" sz="14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VE" sz="14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VE" sz="14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7190">
                <a:tc>
                  <a:txBody>
                    <a:bodyPr/>
                    <a:lstStyle/>
                    <a:p>
                      <a:pPr algn="l"/>
                      <a:endParaRPr lang="es-VE" sz="1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VE" sz="14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VE" sz="14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VE" sz="14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VE" sz="14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 txBox="1">
            <a:spLocks/>
          </p:cNvSpPr>
          <p:nvPr/>
        </p:nvSpPr>
        <p:spPr>
          <a:xfrm>
            <a:off x="142875" y="1357313"/>
            <a:ext cx="7772400" cy="357187"/>
          </a:xfrm>
          <a:prstGeom prst="rect">
            <a:avLst/>
          </a:prstGeom>
        </p:spPr>
        <p:txBody>
          <a:bodyPr anchor="ctr"/>
          <a:lstStyle/>
          <a:p>
            <a:pPr fontAlgn="auto">
              <a:spcAft>
                <a:spcPts val="0"/>
              </a:spcAft>
              <a:defRPr/>
            </a:pPr>
            <a:r>
              <a:rPr lang="es-VE" sz="2800" b="1" dirty="0">
                <a:latin typeface="+mj-lt"/>
                <a:ea typeface="+mj-ea"/>
                <a:cs typeface="+mj-cs"/>
              </a:rPr>
              <a:t>Estado actual de riesgos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F991EA-58A1-4979-9683-F162A4C506E1}" type="slidenum">
              <a:rPr lang="es-VE" smtClean="0"/>
              <a:pPr>
                <a:defRPr/>
              </a:pPr>
              <a:t>8</a:t>
            </a:fld>
            <a:endParaRPr lang="es-VE" dirty="0"/>
          </a:p>
        </p:txBody>
      </p:sp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214313" y="1928813"/>
          <a:ext cx="8643966" cy="3531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5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58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55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972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7190">
                <a:tc>
                  <a:txBody>
                    <a:bodyPr/>
                    <a:lstStyle/>
                    <a:p>
                      <a:pPr algn="ctr"/>
                      <a:r>
                        <a:rPr lang="es-VE" sz="1400" dirty="0"/>
                        <a:t>Riesgo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400" dirty="0"/>
                        <a:t>Impacto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400" dirty="0"/>
                        <a:t>Plan</a:t>
                      </a:r>
                      <a:r>
                        <a:rPr lang="es-VE" sz="1400" baseline="0" dirty="0"/>
                        <a:t> de Respuesta al Riesgo</a:t>
                      </a:r>
                      <a:endParaRPr lang="es-V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400" dirty="0"/>
                        <a:t>Responsable</a:t>
                      </a:r>
                      <a:r>
                        <a:rPr lang="es-VE" sz="1400" baseline="0" dirty="0"/>
                        <a:t> del Plan de Respuesta</a:t>
                      </a:r>
                      <a:endParaRPr lang="es-V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190">
                <a:tc>
                  <a:txBody>
                    <a:bodyPr/>
                    <a:lstStyle/>
                    <a:p>
                      <a:pPr algn="l"/>
                      <a:r>
                        <a:rPr lang="es-VE" sz="1400" dirty="0">
                          <a:solidFill>
                            <a:srgbClr val="00B050"/>
                          </a:solidFill>
                        </a:rPr>
                        <a:t>Describe el Riesgo,</a:t>
                      </a:r>
                      <a:r>
                        <a:rPr lang="es-VE" sz="1400" baseline="0" dirty="0">
                          <a:solidFill>
                            <a:srgbClr val="00B050"/>
                          </a:solidFill>
                        </a:rPr>
                        <a:t> incluyendo sus causas raíces</a:t>
                      </a:r>
                      <a:endParaRPr lang="es-VE" sz="1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VE" sz="140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Variable</a:t>
                      </a:r>
                      <a:r>
                        <a:rPr lang="es-VE" sz="1400" kern="1200" baseline="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 de proyecto que podría afectarse (Tiempo, Costo, Alcance, Calidad)</a:t>
                      </a:r>
                    </a:p>
                    <a:p>
                      <a:pPr algn="l"/>
                      <a:endParaRPr lang="es-VE" sz="1400" kern="1200" baseline="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s-VE" sz="1400" kern="1200" baseline="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Incluye medida de ese impacto según se establezca para cada variable.</a:t>
                      </a:r>
                      <a:endParaRPr lang="es-VE" sz="14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40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Acciones correctivas que se están tomando para reparar</a:t>
                      </a:r>
                      <a:r>
                        <a:rPr lang="es-VE" sz="1400" kern="1200" baseline="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 el defecto o corregir el incidente</a:t>
                      </a:r>
                      <a:endParaRPr lang="es-VE" sz="14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40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Nombre, cargo y departamento responsable</a:t>
                      </a:r>
                      <a:r>
                        <a:rPr lang="es-VE" sz="1400" kern="1200" baseline="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 de ejecutar las acciones correctivas</a:t>
                      </a:r>
                      <a:endParaRPr lang="es-VE" sz="14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7190">
                <a:tc>
                  <a:txBody>
                    <a:bodyPr/>
                    <a:lstStyle/>
                    <a:p>
                      <a:pPr algn="l"/>
                      <a:endParaRPr lang="es-VE" sz="1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VE" sz="14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VE" sz="14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VE" sz="14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7190">
                <a:tc>
                  <a:txBody>
                    <a:bodyPr/>
                    <a:lstStyle/>
                    <a:p>
                      <a:pPr algn="l"/>
                      <a:endParaRPr lang="es-VE" sz="1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VE" sz="14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VE" sz="14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VE" sz="14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7190">
                <a:tc>
                  <a:txBody>
                    <a:bodyPr/>
                    <a:lstStyle/>
                    <a:p>
                      <a:pPr algn="l"/>
                      <a:endParaRPr lang="es-VE" sz="1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VE" sz="14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VE" sz="14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VE" sz="14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7190">
                <a:tc>
                  <a:txBody>
                    <a:bodyPr/>
                    <a:lstStyle/>
                    <a:p>
                      <a:pPr algn="l"/>
                      <a:endParaRPr lang="es-VE" sz="1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VE" sz="14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VE" sz="14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VE" sz="14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 txBox="1">
            <a:spLocks/>
          </p:cNvSpPr>
          <p:nvPr/>
        </p:nvSpPr>
        <p:spPr>
          <a:xfrm>
            <a:off x="142875" y="1357313"/>
            <a:ext cx="7772400" cy="357187"/>
          </a:xfrm>
          <a:prstGeom prst="rect">
            <a:avLst/>
          </a:prstGeom>
        </p:spPr>
        <p:txBody>
          <a:bodyPr anchor="ctr"/>
          <a:lstStyle/>
          <a:p>
            <a:pPr fontAlgn="auto">
              <a:spcAft>
                <a:spcPts val="0"/>
              </a:spcAft>
              <a:defRPr/>
            </a:pPr>
            <a:r>
              <a:rPr lang="es-VE" sz="2800" b="1" dirty="0">
                <a:latin typeface="+mj-lt"/>
                <a:ea typeface="+mj-ea"/>
                <a:cs typeface="+mj-cs"/>
              </a:rPr>
              <a:t>Estado actual de solicitudes de cambio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246C63-C5C4-4F66-B8ED-FD0A108C3B7A}" type="slidenum">
              <a:rPr lang="es-VE" smtClean="0"/>
              <a:pPr>
                <a:defRPr/>
              </a:pPr>
              <a:t>9</a:t>
            </a:fld>
            <a:endParaRPr lang="es-VE" dirty="0"/>
          </a:p>
        </p:txBody>
      </p:sp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214313" y="1857375"/>
          <a:ext cx="8673634" cy="4529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0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63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258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40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915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8554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57190">
                <a:tc>
                  <a:txBody>
                    <a:bodyPr/>
                    <a:lstStyle/>
                    <a:p>
                      <a:pPr algn="ctr"/>
                      <a:r>
                        <a:rPr lang="es-VE" sz="1400" dirty="0"/>
                        <a:t>Número</a:t>
                      </a:r>
                      <a:r>
                        <a:rPr lang="es-VE" sz="1400" baseline="0" dirty="0"/>
                        <a:t> de Solicitud de Cambio</a:t>
                      </a:r>
                      <a:endParaRPr lang="es-V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400" dirty="0"/>
                        <a:t>Fecha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400" dirty="0"/>
                        <a:t>Descripción del Cambio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400" dirty="0"/>
                        <a:t>Impacto del Cambio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400" dirty="0"/>
                        <a:t>Aprobador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400" dirty="0"/>
                        <a:t>Estado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190">
                <a:tc>
                  <a:txBody>
                    <a:bodyPr/>
                    <a:lstStyle/>
                    <a:p>
                      <a:pPr algn="l"/>
                      <a:r>
                        <a:rPr lang="es-VE" sz="1400" dirty="0">
                          <a:solidFill>
                            <a:srgbClr val="00B050"/>
                          </a:solidFill>
                        </a:rPr>
                        <a:t>Número</a:t>
                      </a:r>
                      <a:r>
                        <a:rPr lang="es-VE" sz="1400" baseline="0" dirty="0">
                          <a:solidFill>
                            <a:srgbClr val="00B050"/>
                          </a:solidFill>
                        </a:rPr>
                        <a:t> de solicitud de cambio según formato preestablecido.</a:t>
                      </a:r>
                      <a:endParaRPr lang="es-VE" sz="1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VE" sz="1400" kern="1200" baseline="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Fecha de solicitud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VE" sz="140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Descripción del cambio que se está solicitando.</a:t>
                      </a:r>
                      <a:r>
                        <a:rPr lang="es-VE" sz="1400" kern="1200" baseline="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algn="l"/>
                      <a:endParaRPr lang="es-VE" sz="1400" kern="1200" baseline="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s-VE" sz="1400" kern="1200" baseline="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Los Cambios pueden ser de Alcance, Cronograma, Costo, Calidad u otras variables de proyecto.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40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Los cambios en una variable, por ejemplo alcance, pueden afectar otras variables como por ejemplo</a:t>
                      </a:r>
                      <a:r>
                        <a:rPr lang="es-VE" sz="1400" kern="1200" baseline="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 cronograma o costo.</a:t>
                      </a:r>
                      <a:endParaRPr lang="es-VE" sz="14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40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Pueden ser aprobados</a:t>
                      </a:r>
                      <a:r>
                        <a:rPr lang="es-VE" sz="1400" kern="1200" baseline="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 por el Comité de Dirección si son de alto impacto, o por algún delegado en el equipo sino son de alto impacto.</a:t>
                      </a:r>
                      <a:endParaRPr lang="es-VE" sz="14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40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Posibles</a:t>
                      </a:r>
                      <a:r>
                        <a:rPr lang="es-VE" sz="1400" kern="1200" baseline="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 estados:</a:t>
                      </a:r>
                    </a:p>
                    <a:p>
                      <a:pPr algn="ctr"/>
                      <a:r>
                        <a:rPr lang="es-VE" sz="1400" kern="1200" baseline="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Solicitado</a:t>
                      </a:r>
                    </a:p>
                    <a:p>
                      <a:pPr algn="ctr"/>
                      <a:r>
                        <a:rPr lang="es-VE" sz="1400" kern="1200" baseline="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En Revisión</a:t>
                      </a:r>
                    </a:p>
                    <a:p>
                      <a:pPr algn="ctr"/>
                      <a:r>
                        <a:rPr lang="es-VE" sz="1400" kern="1200" baseline="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Aprobado</a:t>
                      </a:r>
                    </a:p>
                    <a:p>
                      <a:pPr algn="ctr"/>
                      <a:r>
                        <a:rPr lang="es-VE" sz="1400" kern="1200" baseline="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Cerrado</a:t>
                      </a:r>
                      <a:endParaRPr lang="es-VE" sz="14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7190">
                <a:tc>
                  <a:txBody>
                    <a:bodyPr/>
                    <a:lstStyle/>
                    <a:p>
                      <a:pPr algn="l"/>
                      <a:endParaRPr lang="es-VE" sz="1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VE" sz="14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VE" sz="14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VE" sz="14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VE" sz="14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VE" sz="14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7190">
                <a:tc>
                  <a:txBody>
                    <a:bodyPr/>
                    <a:lstStyle/>
                    <a:p>
                      <a:pPr algn="l"/>
                      <a:endParaRPr lang="es-VE" sz="1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VE" sz="14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VE" sz="14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VE" sz="14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VE" sz="14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VE" sz="14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7190">
                <a:tc>
                  <a:txBody>
                    <a:bodyPr/>
                    <a:lstStyle/>
                    <a:p>
                      <a:pPr algn="l"/>
                      <a:endParaRPr lang="es-VE" sz="1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VE" sz="14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VE" sz="14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VE" sz="14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VE" sz="14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VE" sz="14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7190">
                <a:tc>
                  <a:txBody>
                    <a:bodyPr/>
                    <a:lstStyle/>
                    <a:p>
                      <a:pPr algn="l"/>
                      <a:endParaRPr lang="es-VE" sz="1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VE" sz="14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VE" sz="14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VE" sz="14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VE" sz="14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VE" sz="14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7190">
                <a:tc>
                  <a:txBody>
                    <a:bodyPr/>
                    <a:lstStyle/>
                    <a:p>
                      <a:pPr algn="l"/>
                      <a:endParaRPr lang="es-VE" sz="1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VE" sz="14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VE" sz="14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VE" sz="14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VE" sz="14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VE" sz="14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</TotalTime>
  <Words>889</Words>
  <Application>Microsoft Office PowerPoint</Application>
  <PresentationFormat>Presentación en pantalla (4:3)</PresentationFormat>
  <Paragraphs>151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7" baseType="lpstr">
      <vt:lpstr>Arial</vt:lpstr>
      <vt:lpstr>Calibri</vt:lpstr>
      <vt:lpstr>Tema de Office</vt:lpstr>
      <vt:lpstr>Reporte de Avance de Proyecto [Nombre del Proyecto]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Reporte de Avance de Proyecto [Nombre del Proyecto]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admin</dc:creator>
  <cp:lastModifiedBy>Joan Manuel Gregorio Perez</cp:lastModifiedBy>
  <cp:revision>39</cp:revision>
  <dcterms:created xsi:type="dcterms:W3CDTF">2013-07-13T16:52:20Z</dcterms:created>
  <dcterms:modified xsi:type="dcterms:W3CDTF">2021-03-15T15:54:35Z</dcterms:modified>
</cp:coreProperties>
</file>