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8"/>
  </p:notesMasterIdLst>
  <p:handoutMasterIdLst>
    <p:handoutMasterId r:id="rId19"/>
  </p:handoutMasterIdLst>
  <p:sldIdLst>
    <p:sldId id="1222" r:id="rId2"/>
    <p:sldId id="1301" r:id="rId3"/>
    <p:sldId id="1298" r:id="rId4"/>
    <p:sldId id="1325" r:id="rId5"/>
    <p:sldId id="1323" r:id="rId6"/>
    <p:sldId id="1304" r:id="rId7"/>
    <p:sldId id="1327" r:id="rId8"/>
    <p:sldId id="1326" r:id="rId9"/>
    <p:sldId id="1303" r:id="rId10"/>
    <p:sldId id="1321" r:id="rId11"/>
    <p:sldId id="1305" r:id="rId12"/>
    <p:sldId id="1320" r:id="rId13"/>
    <p:sldId id="1307" r:id="rId14"/>
    <p:sldId id="1324" r:id="rId15"/>
    <p:sldId id="1317" r:id="rId16"/>
    <p:sldId id="1242" r:id="rId17"/>
  </p:sldIdLst>
  <p:sldSz cx="12192000" cy="6858000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67" userDrawn="1">
          <p15:clr>
            <a:srgbClr val="A4A3A4"/>
          </p15:clr>
        </p15:guide>
        <p15:guide id="2" pos="7348" userDrawn="1">
          <p15:clr>
            <a:srgbClr val="A4A3A4"/>
          </p15:clr>
        </p15:guide>
        <p15:guide id="3" orient="horz" pos="2268" userDrawn="1">
          <p15:clr>
            <a:srgbClr val="A4A3A4"/>
          </p15:clr>
        </p15:guide>
        <p15:guide id="4" pos="2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博" initials="李博" lastIdx="3" clrIdx="0">
    <p:extLst>
      <p:ext uri="{19B8F6BF-5375-455C-9EA6-DF929625EA0E}">
        <p15:presenceInfo xmlns:p15="http://schemas.microsoft.com/office/powerpoint/2012/main" userId="0000980cddc85e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E4"/>
    <a:srgbClr val="F5E7DA"/>
    <a:srgbClr val="E9CEDF"/>
    <a:srgbClr val="FEA4A6"/>
    <a:srgbClr val="553679"/>
    <a:srgbClr val="5AD898"/>
    <a:srgbClr val="FFCFAF"/>
    <a:srgbClr val="FBF7CA"/>
    <a:srgbClr val="E8C14C"/>
    <a:srgbClr val="FED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6168" autoAdjust="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>
        <p:guide orient="horz" pos="3667"/>
        <p:guide pos="7348"/>
        <p:guide orient="horz" pos="2268"/>
        <p:guide pos="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4T13:19:28.16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4T13:19:28.16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4T13:19:28.16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DEFB54C2-9AAE-4879-89EA-44D5E539EEA8}" type="datetimeFigureOut">
              <a:rPr lang="zh-CN" altLang="en-US" smtClean="0"/>
              <a:pPr/>
              <a:t>2016-5-11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D2E6EF3D-1FEB-4D4E-9BE2-0F2D8DCFA7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10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790119-19CE-4464-834F-EC3947DB8B09}" type="datetimeFigureOut">
              <a:rPr lang="zh-CN" altLang="en-US"/>
              <a:pPr>
                <a:defRPr/>
              </a:pPr>
              <a:t>2016-5-11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5" y="9371284"/>
            <a:ext cx="2918830" cy="493316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8DA1FA-5720-40A5-9FF9-FDB4246E8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3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9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9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3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7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1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3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6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DA1FA-5720-40A5-9FF9-FDB4246E83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90501"/>
            <a:ext cx="121920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Rectangle 9"/>
          <p:cNvSpPr>
            <a:spLocks noChangeAspect="1" noChangeArrowheads="1"/>
          </p:cNvSpPr>
          <p:nvPr/>
        </p:nvSpPr>
        <p:spPr bwMode="auto">
          <a:xfrm>
            <a:off x="1" y="2463801"/>
            <a:ext cx="12187767" cy="1470025"/>
          </a:xfrm>
          <a:prstGeom prst="rect">
            <a:avLst/>
          </a:prstGeom>
          <a:solidFill>
            <a:srgbClr val="0160A7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729937" y="395366"/>
            <a:ext cx="3116353" cy="75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0443" y="4935538"/>
            <a:ext cx="11098520" cy="825500"/>
          </a:xfrm>
        </p:spPr>
        <p:txBody>
          <a:bodyPr wrap="none" anchor="ctr"/>
          <a:lstStyle>
            <a:lvl1pPr algn="ctr">
              <a:spcAft>
                <a:spcPts val="0"/>
              </a:spcAft>
              <a:buFont typeface="Futura Md BT" pitchFamily="34" charset="0"/>
              <a:buNone/>
              <a:defRPr sz="1800" b="1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GB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63033" y="2463801"/>
            <a:ext cx="11113339" cy="1470025"/>
          </a:xfrm>
        </p:spPr>
        <p:txBody>
          <a:bodyPr anchor="ctr"/>
          <a:lstStyle>
            <a:lvl1pPr algn="ctr">
              <a:lnSpc>
                <a:spcPts val="3800"/>
              </a:lnSpc>
              <a:spcAft>
                <a:spcPts val="12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295275" indent="-295275">
              <a:buSzPct val="100000"/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2pPr>
            <a:lvl4pPr marL="574675" indent="-287338">
              <a:buFont typeface="Wingdings" pitchFamily="2" charset="2"/>
              <a:buChar char="§"/>
              <a:defRPr sz="2000">
                <a:latin typeface="微软雅黑" pitchFamily="34" charset="-122"/>
                <a:ea typeface="微软雅黑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67" y="1181101"/>
            <a:ext cx="5372100" cy="4525963"/>
          </a:xfr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400"/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768" y="1181101"/>
            <a:ext cx="5374217" cy="45259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6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en-US" altLang="zh-CN" sz="1400" dirty="0" smtClean="0">
                <a:solidFill>
                  <a:srgbClr val="32323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tabLst>
                <a:tab pos="3946525" algn="l"/>
              </a:tabLst>
              <a:defRPr lang="zh-CN" altLang="en-US" sz="1600" dirty="0">
                <a:solidFill>
                  <a:srgbClr val="323232"/>
                </a:solidFill>
                <a:latin typeface="宋体" pitchFamily="2" charset="-122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912285" y="1196976"/>
          <a:ext cx="10465164" cy="403244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106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A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A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A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89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89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endParaRPr lang="en-US"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89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endParaRPr lang="en-US"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89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endParaRPr lang="en-US"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89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endParaRPr lang="en-US"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itchFamily="34" charset="0"/>
                        <a:buChar char="•"/>
                      </a:pP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689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endParaRPr lang="en-US"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0" marB="0" anchor="ctr">
                    <a:lnL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A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463550"/>
            <a:ext cx="10951633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290501"/>
            <a:ext cx="121920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Rectangle 9"/>
          <p:cNvSpPr>
            <a:spLocks noChangeAspect="1" noChangeArrowheads="1"/>
          </p:cNvSpPr>
          <p:nvPr/>
        </p:nvSpPr>
        <p:spPr bwMode="auto">
          <a:xfrm>
            <a:off x="1" y="2628315"/>
            <a:ext cx="12187767" cy="1470024"/>
          </a:xfrm>
          <a:prstGeom prst="rect">
            <a:avLst/>
          </a:prstGeom>
          <a:solidFill>
            <a:srgbClr val="0160A7"/>
          </a:solidFill>
          <a:ln>
            <a:noFill/>
          </a:ln>
          <a:extLst/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63033" y="2628314"/>
            <a:ext cx="11113339" cy="1470025"/>
          </a:xfrm>
        </p:spPr>
        <p:txBody>
          <a:bodyPr anchor="ctr"/>
          <a:lstStyle>
            <a:lvl1pPr algn="ctr">
              <a:lnSpc>
                <a:spcPts val="3800"/>
              </a:lnSpc>
              <a:spcAft>
                <a:spcPts val="1200"/>
              </a:spcAft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095968" y="3290501"/>
            <a:ext cx="65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8652" y="463550"/>
            <a:ext cx="1095163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dirty="0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2168717" y="6145213"/>
            <a:ext cx="8467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3467" y="1181101"/>
            <a:ext cx="10949517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GB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82087" y="893735"/>
            <a:ext cx="11620500" cy="1593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/>
        </p:spPr>
        <p:txBody>
          <a:bodyPr lIns="92075" tIns="46038" rIns="92075" bIns="46038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033" name="图片 1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10578523" y="6416650"/>
            <a:ext cx="14668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  <p:sldLayoutId id="2147483909" r:id="rId3"/>
    <p:sldLayoutId id="2147483894" r:id="rId4"/>
    <p:sldLayoutId id="2147483893" r:id="rId5"/>
    <p:sldLayoutId id="2147483892" r:id="rId6"/>
    <p:sldLayoutId id="2147483897" r:id="rId7"/>
    <p:sldLayoutId id="2147483898" r:id="rId8"/>
  </p:sldLayoutIdLst>
  <p:transition/>
  <p:hf hd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rgbClr val="323232"/>
          </a:solidFill>
          <a:latin typeface="黑体" pitchFamily="2" charset="-122"/>
          <a:ea typeface="黑体" pitchFamily="2" charset="-122"/>
        </a:defRPr>
      </a:lvl9pPr>
    </p:titleStyle>
    <p:bodyStyle>
      <a:lvl1pPr algn="l" rtl="0" eaLnBrk="0" fontAlgn="base" hangingPunct="0">
        <a:lnSpc>
          <a:spcPct val="1500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/>
        <a:tabLst>
          <a:tab pos="3946525" algn="l"/>
        </a:tabLs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295275" indent="-206375" algn="l" rtl="0" eaLnBrk="0" fontAlgn="base" hangingPunct="0">
        <a:lnSpc>
          <a:spcPct val="150000"/>
        </a:lnSpc>
        <a:spcBef>
          <a:spcPct val="0"/>
        </a:spcBef>
        <a:spcAft>
          <a:spcPts val="1200"/>
        </a:spcAft>
        <a:buSzPct val="50000"/>
        <a:buFont typeface="Wingdings" pitchFamily="2" charset="2"/>
        <a:buChar char="n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2pPr>
      <a:lvl3pPr marL="514350" indent="-209550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SzPct val="50000"/>
        <a:buFont typeface="Wingdings" pitchFamily="2" charset="2"/>
        <a:buChar char="•"/>
        <a:tabLst>
          <a:tab pos="3946525" algn="l"/>
        </a:tabLst>
        <a:defRPr sz="1600">
          <a:solidFill>
            <a:srgbClr val="323232"/>
          </a:solidFill>
          <a:latin typeface="宋体" pitchFamily="2" charset="-122"/>
          <a:ea typeface="微软雅黑" pitchFamily="34" charset="-122"/>
          <a:cs typeface="Arial" charset="0"/>
        </a:defRPr>
      </a:lvl3pPr>
      <a:lvl4pPr marL="444500" indent="-177800" algn="l" rtl="0" eaLnBrk="0" fontAlgn="base" hangingPunct="0">
        <a:lnSpc>
          <a:spcPct val="150000"/>
        </a:lnSpc>
        <a:spcBef>
          <a:spcPct val="0"/>
        </a:spcBef>
        <a:spcAft>
          <a:spcPts val="600"/>
        </a:spcAft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Arial" charset="0"/>
        </a:defRPr>
      </a:lvl4pPr>
      <a:lvl5pPr marL="2046288" indent="-168275" algn="l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5pPr>
      <a:lvl6pPr marL="2503488" indent="-168275" algn="l" rtl="0" eaLnBrk="1" fontAlgn="base" hangingPunct="1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6pPr>
      <a:lvl7pPr marL="2960688" indent="-168275" algn="l" rtl="0" eaLnBrk="1" fontAlgn="base" hangingPunct="1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7pPr>
      <a:lvl8pPr marL="3417888" indent="-168275" algn="l" rtl="0" eaLnBrk="1" fontAlgn="base" hangingPunct="1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8pPr>
      <a:lvl9pPr marL="3875088" indent="-168275" algn="l" rtl="0" eaLnBrk="1" fontAlgn="base" hangingPunct="1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-1" y="4012429"/>
            <a:ext cx="12191999" cy="825500"/>
          </a:xfrm>
        </p:spPr>
        <p:txBody>
          <a:bodyPr/>
          <a:lstStyle/>
          <a:p>
            <a:r>
              <a:rPr lang="en-US" altLang="zh-CN" sz="2400" dirty="0" smtClean="0"/>
              <a:t>Architecture Design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2463801"/>
            <a:ext cx="12191999" cy="1470025"/>
          </a:xfrm>
        </p:spPr>
        <p:txBody>
          <a:bodyPr/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1688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逻辑视图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关键处理流程</a:t>
            </a:r>
            <a:endParaRPr lang="zh-CN" altLang="en-US" dirty="0"/>
          </a:p>
        </p:txBody>
      </p:sp>
      <p:sp>
        <p:nvSpPr>
          <p:cNvPr id="3" name="文本框 148"/>
          <p:cNvSpPr txBox="1"/>
          <p:nvPr/>
        </p:nvSpPr>
        <p:spPr>
          <a:xfrm>
            <a:off x="1380245" y="12671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关键业务处理的活动图或时序图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也可通过文字简要介绍实现逻辑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9340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、数据</a:t>
            </a:r>
            <a:r>
              <a:rPr lang="zh-CN" altLang="en-US" dirty="0"/>
              <a:t>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34" y="1173027"/>
            <a:ext cx="8102951" cy="51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48"/>
          <p:cNvSpPr txBox="1"/>
          <p:nvPr/>
        </p:nvSpPr>
        <p:spPr>
          <a:xfrm>
            <a:off x="1380245" y="126717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图等方式对数据模型设计进行说明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果用到其他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No-SQL</a:t>
            </a: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库，也要对其进行说明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0017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gray">
          <a:xfrm>
            <a:off x="2413577" y="4167915"/>
            <a:ext cx="3842327" cy="1819561"/>
          </a:xfrm>
          <a:prstGeom prst="rect">
            <a:avLst/>
          </a:prstGeom>
          <a:solidFill>
            <a:srgbClr val="F5E7DA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r>
              <a:rPr lang="en-US" altLang="zh-CN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DMZ)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部署视</a:t>
            </a:r>
            <a:r>
              <a:rPr lang="zh-CN" altLang="en-US" dirty="0" smtClean="0"/>
              <a:t>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逻辑部署图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1958109" y="1487055"/>
            <a:ext cx="4655127" cy="511694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2419928" y="1967346"/>
            <a:ext cx="3842327" cy="1819561"/>
          </a:xfrm>
          <a:prstGeom prst="rect">
            <a:avLst/>
          </a:prstGeom>
          <a:solidFill>
            <a:srgbClr val="F5E7DA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DMZ)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7951925" y="1466711"/>
            <a:ext cx="2779576" cy="1339272"/>
          </a:xfrm>
          <a:prstGeom prst="rect">
            <a:avLst/>
          </a:prstGeom>
          <a:solidFill>
            <a:srgbClr val="E9CEDF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其他系统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2969490" y="2397118"/>
            <a:ext cx="2743201" cy="1043709"/>
          </a:xfrm>
          <a:prstGeom prst="rect">
            <a:avLst/>
          </a:prstGeom>
          <a:solidFill>
            <a:srgbClr val="00C0E4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41"/>
          <p:cNvSpPr/>
          <p:nvPr/>
        </p:nvSpPr>
        <p:spPr bwMode="gray">
          <a:xfrm>
            <a:off x="2969490" y="4436199"/>
            <a:ext cx="2743201" cy="1043709"/>
          </a:xfrm>
          <a:prstGeom prst="rect">
            <a:avLst/>
          </a:prstGeom>
          <a:solidFill>
            <a:srgbClr val="00C0E4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Elbow Connector 7"/>
          <p:cNvCxnSpPr>
            <a:stCxn id="6" idx="3"/>
            <a:endCxn id="41" idx="1"/>
          </p:cNvCxnSpPr>
          <p:nvPr/>
        </p:nvCxnSpPr>
        <p:spPr bwMode="auto">
          <a:xfrm flipV="1">
            <a:off x="5712691" y="2136347"/>
            <a:ext cx="2239234" cy="782626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" name="Elbow Connector 44"/>
          <p:cNvCxnSpPr>
            <a:stCxn id="6" idx="2"/>
            <a:endCxn id="42" idx="0"/>
          </p:cNvCxnSpPr>
          <p:nvPr/>
        </p:nvCxnSpPr>
        <p:spPr bwMode="auto">
          <a:xfrm rot="5400000">
            <a:off x="3843405" y="3938513"/>
            <a:ext cx="99537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6" name="Rounded Rectangle 15"/>
          <p:cNvSpPr/>
          <p:nvPr/>
        </p:nvSpPr>
        <p:spPr bwMode="gray">
          <a:xfrm>
            <a:off x="3191164" y="2709710"/>
            <a:ext cx="766618" cy="489528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部署组件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ounded Rectangle 46"/>
          <p:cNvSpPr/>
          <p:nvPr/>
        </p:nvSpPr>
        <p:spPr bwMode="gray">
          <a:xfrm>
            <a:off x="4523507" y="2705089"/>
            <a:ext cx="766618" cy="489528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部署组件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ounded Rectangle 47"/>
          <p:cNvSpPr/>
          <p:nvPr/>
        </p:nvSpPr>
        <p:spPr bwMode="gray">
          <a:xfrm>
            <a:off x="3191164" y="4650508"/>
            <a:ext cx="766618" cy="489528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部署组件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Rounded Rectangle 48"/>
          <p:cNvSpPr/>
          <p:nvPr/>
        </p:nvSpPr>
        <p:spPr bwMode="gray">
          <a:xfrm>
            <a:off x="4526967" y="4649060"/>
            <a:ext cx="766618" cy="489528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部署组件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01580" y="22929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链路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46448" y="397062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链路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7951925" y="4027335"/>
            <a:ext cx="2779576" cy="1339272"/>
          </a:xfrm>
          <a:prstGeom prst="rect">
            <a:avLst/>
          </a:prstGeom>
          <a:solidFill>
            <a:srgbClr val="E9CEDF"/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其他系统</a:t>
            </a:r>
            <a:endParaRPr lang="zh-CN" altLang="en-US" sz="105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Elbow Connector 56"/>
          <p:cNvCxnSpPr>
            <a:stCxn id="6" idx="3"/>
            <a:endCxn id="55" idx="1"/>
          </p:cNvCxnSpPr>
          <p:nvPr/>
        </p:nvCxnSpPr>
        <p:spPr bwMode="auto">
          <a:xfrm>
            <a:off x="5712691" y="2918973"/>
            <a:ext cx="2239234" cy="177799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267697" y="100951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通过系统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区域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部署组件的方式描述系统的逻辑部署架构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9404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部署视图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部署组件</a:t>
            </a:r>
            <a:endParaRPr lang="zh-CN" altLang="en-US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2249"/>
              </p:ext>
            </p:extLst>
          </p:nvPr>
        </p:nvGraphicFramePr>
        <p:xfrm>
          <a:off x="1333456" y="1351502"/>
          <a:ext cx="8698230" cy="403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182">
                  <a:extLst>
                    <a:ext uri="{9D8B030D-6E8A-4147-A177-3AD203B41FA5}">
                      <a16:colId xmlns:a16="http://schemas.microsoft.com/office/drawing/2014/main" val="377862916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642365590"/>
                    </a:ext>
                  </a:extLst>
                </a:gridCol>
                <a:gridCol w="1733006">
                  <a:extLst>
                    <a:ext uri="{9D8B030D-6E8A-4147-A177-3AD203B41FA5}">
                      <a16:colId xmlns:a16="http://schemas.microsoft.com/office/drawing/2014/main" val="612939063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1172485811"/>
                    </a:ext>
                  </a:extLst>
                </a:gridCol>
                <a:gridCol w="2673534">
                  <a:extLst>
                    <a:ext uri="{9D8B030D-6E8A-4147-A177-3AD203B41FA5}">
                      <a16:colId xmlns:a16="http://schemas.microsoft.com/office/drawing/2014/main" val="3261561114"/>
                    </a:ext>
                  </a:extLst>
                </a:gridCol>
              </a:tblGrid>
              <a:tr h="325362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子系统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部署节点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3001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资源文件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复制到约定目录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6257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osp-ams.jar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复制到约定目录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server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35698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DDL</a:t>
                      </a:r>
                    </a:p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osp-ams-createDB.sql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通过数据库客户端执行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33436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资源文件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76607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osp-aas.jar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复制到约定目录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server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17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osp-aas-createDB.sql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通过数据库客户端执行</a:t>
                      </a: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8583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osp-aas-client.jar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不单独发布，通过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maven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8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357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、部署视图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部署节点</a:t>
            </a:r>
            <a:endParaRPr lang="zh-CN" altLang="en-US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73952"/>
              </p:ext>
            </p:extLst>
          </p:nvPr>
        </p:nvGraphicFramePr>
        <p:xfrm>
          <a:off x="981955" y="1542435"/>
          <a:ext cx="10073973" cy="3962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718">
                  <a:extLst>
                    <a:ext uri="{9D8B030D-6E8A-4147-A177-3AD203B41FA5}">
                      <a16:colId xmlns:a16="http://schemas.microsoft.com/office/drawing/2014/main" val="3642365590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612939063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1172485811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3261561114"/>
                    </a:ext>
                  </a:extLst>
                </a:gridCol>
                <a:gridCol w="4378037">
                  <a:extLst>
                    <a:ext uri="{9D8B030D-6E8A-4147-A177-3AD203B41FA5}">
                      <a16:colId xmlns:a16="http://schemas.microsoft.com/office/drawing/2014/main" val="3294695857"/>
                    </a:ext>
                  </a:extLst>
                </a:gridCol>
              </a:tblGrid>
              <a:tr h="325362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硬件需求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基础软件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高可用配置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3001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6257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35698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33436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76607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17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8583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8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179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76723"/>
              </p:ext>
            </p:extLst>
          </p:nvPr>
        </p:nvGraphicFramePr>
        <p:xfrm>
          <a:off x="735184" y="1276339"/>
          <a:ext cx="10237616" cy="403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435">
                  <a:extLst>
                    <a:ext uri="{9D8B030D-6E8A-4147-A177-3AD203B41FA5}">
                      <a16:colId xmlns:a16="http://schemas.microsoft.com/office/drawing/2014/main" val="3446912774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3642365590"/>
                    </a:ext>
                  </a:extLst>
                </a:gridCol>
                <a:gridCol w="1877582">
                  <a:extLst>
                    <a:ext uri="{9D8B030D-6E8A-4147-A177-3AD203B41FA5}">
                      <a16:colId xmlns:a16="http://schemas.microsoft.com/office/drawing/2014/main" val="1123365118"/>
                    </a:ext>
                  </a:extLst>
                </a:gridCol>
                <a:gridCol w="5144655">
                  <a:extLst>
                    <a:ext uri="{9D8B030D-6E8A-4147-A177-3AD203B41FA5}">
                      <a16:colId xmlns:a16="http://schemas.microsoft.com/office/drawing/2014/main" val="3261561114"/>
                    </a:ext>
                  </a:extLst>
                </a:gridCol>
              </a:tblGrid>
              <a:tr h="243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选型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3001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开发框架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JDK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697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Boot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6257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35698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Reactjs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3343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log4j2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9106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08708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接入网关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766073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175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92484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Tomcat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85833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分布式协调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8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099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汇报完毕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7826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97124" y="1641146"/>
            <a:ext cx="4104847" cy="47477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、总体设计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、逻辑视图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、数据视图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、部署视图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、技术选型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947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总体视图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323625" y="1166959"/>
            <a:ext cx="4624251" cy="4879705"/>
            <a:chOff x="896983" y="1146626"/>
            <a:chExt cx="4624251" cy="4879705"/>
          </a:xfrm>
        </p:grpSpPr>
        <p:sp>
          <p:nvSpPr>
            <p:cNvPr id="44" name="矩形 43"/>
            <p:cNvSpPr/>
            <p:nvPr/>
          </p:nvSpPr>
          <p:spPr bwMode="gray">
            <a:xfrm>
              <a:off x="896983" y="1149531"/>
              <a:ext cx="4624251" cy="487680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gray">
            <a:xfrm>
              <a:off x="1306286" y="2555965"/>
              <a:ext cx="3866606" cy="1467396"/>
            </a:xfrm>
            <a:prstGeom prst="round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圆角矩形 2"/>
            <p:cNvSpPr/>
            <p:nvPr/>
          </p:nvSpPr>
          <p:spPr bwMode="gray">
            <a:xfrm>
              <a:off x="1680755" y="3291839"/>
              <a:ext cx="1001486" cy="487680"/>
            </a:xfrm>
            <a:prstGeom prst="round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统一账户运营支持子系统</a:t>
              </a:r>
              <a:endPara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AMS</a:t>
              </a: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 bwMode="gray">
            <a:xfrm>
              <a:off x="3783875" y="3291839"/>
              <a:ext cx="1001486" cy="487680"/>
            </a:xfrm>
            <a:prstGeom prst="round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集中权限控制子系统</a:t>
              </a:r>
              <a:endPara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AAS</a:t>
              </a: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gray">
            <a:xfrm>
              <a:off x="1672047" y="1635123"/>
              <a:ext cx="1001486" cy="487680"/>
            </a:xfrm>
            <a:prstGeom prst="round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统一账户平台</a:t>
              </a:r>
              <a:endPara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UAP</a:t>
              </a: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82241" y="2470014"/>
              <a:ext cx="914400" cy="35705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itchFamily="34" charset="-122"/>
                  <a:ea typeface="微软雅黑" pitchFamily="34" charset="-122"/>
                </a:rPr>
                <a:t>统一运营支持平台</a:t>
              </a:r>
            </a:p>
          </p:txBody>
        </p:sp>
        <p:cxnSp>
          <p:nvCxnSpPr>
            <p:cNvPr id="12" name="直接箭头连接符 11"/>
            <p:cNvCxnSpPr>
              <a:stCxn id="3" idx="0"/>
              <a:endCxn id="5" idx="2"/>
            </p:cNvCxnSpPr>
            <p:nvPr/>
          </p:nvCxnSpPr>
          <p:spPr bwMode="auto">
            <a:xfrm flipH="1" flipV="1">
              <a:off x="2172790" y="2122803"/>
              <a:ext cx="8708" cy="116903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3" idx="3"/>
              <a:endCxn id="4" idx="1"/>
            </p:cNvCxnSpPr>
            <p:nvPr/>
          </p:nvCxnSpPr>
          <p:spPr bwMode="auto">
            <a:xfrm>
              <a:off x="2682241" y="3535679"/>
              <a:ext cx="110163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0" name="组合 19"/>
            <p:cNvGrpSpPr/>
            <p:nvPr/>
          </p:nvGrpSpPr>
          <p:grpSpPr>
            <a:xfrm>
              <a:off x="1589315" y="4757918"/>
              <a:ext cx="914400" cy="1038586"/>
              <a:chOff x="1759132" y="4665529"/>
              <a:chExt cx="914400" cy="1038586"/>
            </a:xfrm>
          </p:grpSpPr>
          <p:pic>
            <p:nvPicPr>
              <p:cNvPr id="18" name="图片 17" descr="Robustness Diagram Actor.sv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22" r="32688"/>
              <a:stretch/>
            </p:blipFill>
            <p:spPr>
              <a:xfrm>
                <a:off x="1950720" y="4665529"/>
                <a:ext cx="444138" cy="80010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759132" y="5371923"/>
                <a:ext cx="914400" cy="33219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客</a:t>
                </a:r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服操作人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82389" y="4757918"/>
              <a:ext cx="914400" cy="1038586"/>
              <a:chOff x="1759132" y="4665529"/>
              <a:chExt cx="914400" cy="1038586"/>
            </a:xfrm>
          </p:grpSpPr>
          <p:pic>
            <p:nvPicPr>
              <p:cNvPr id="22" name="图片 21" descr="Robustness Diagram Actor.sv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22" r="32688"/>
              <a:stretch/>
            </p:blipFill>
            <p:spPr>
              <a:xfrm>
                <a:off x="1950720" y="4665529"/>
                <a:ext cx="444138" cy="800100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759132" y="5371923"/>
                <a:ext cx="914400" cy="33219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050" dirty="0">
                    <a:latin typeface="微软雅黑" pitchFamily="34" charset="-122"/>
                    <a:ea typeface="微软雅黑" pitchFamily="34" charset="-122"/>
                  </a:rPr>
                  <a:t>客</a:t>
                </a:r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服审核人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084319" y="4757918"/>
              <a:ext cx="914400" cy="1038586"/>
              <a:chOff x="1759132" y="4665529"/>
              <a:chExt cx="914400" cy="1038586"/>
            </a:xfrm>
          </p:grpSpPr>
          <p:pic>
            <p:nvPicPr>
              <p:cNvPr id="25" name="图片 24" descr="Robustness Diagram Actor.sv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22" r="32688"/>
              <a:stretch/>
            </p:blipFill>
            <p:spPr>
              <a:xfrm>
                <a:off x="1950720" y="4665529"/>
                <a:ext cx="444138" cy="800100"/>
              </a:xfrm>
              <a:prstGeom prst="rect">
                <a:avLst/>
              </a:prstGeom>
            </p:spPr>
          </p:pic>
          <p:sp>
            <p:nvSpPr>
              <p:cNvPr id="26" name="文本框 25"/>
              <p:cNvSpPr txBox="1"/>
              <p:nvPr/>
            </p:nvSpPr>
            <p:spPr>
              <a:xfrm>
                <a:off x="1759132" y="5371923"/>
                <a:ext cx="914400" cy="33219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050" dirty="0" smtClean="0">
                    <a:latin typeface="微软雅黑" pitchFamily="34" charset="-122"/>
                    <a:ea typeface="微软雅黑" pitchFamily="34" charset="-122"/>
                  </a:rPr>
                  <a:t>系统管理员</a:t>
                </a:r>
              </a:p>
            </p:txBody>
          </p:sp>
        </p:grpSp>
        <p:cxnSp>
          <p:nvCxnSpPr>
            <p:cNvPr id="31" name="直接箭头连接符 30"/>
            <p:cNvCxnSpPr>
              <a:endCxn id="3" idx="2"/>
            </p:cNvCxnSpPr>
            <p:nvPr/>
          </p:nvCxnSpPr>
          <p:spPr bwMode="auto">
            <a:xfrm flipV="1">
              <a:off x="2035630" y="3779519"/>
              <a:ext cx="145868" cy="87956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>
              <a:stCxn id="22" idx="0"/>
              <a:endCxn id="3" idx="2"/>
            </p:cNvCxnSpPr>
            <p:nvPr/>
          </p:nvCxnSpPr>
          <p:spPr bwMode="auto">
            <a:xfrm flipH="1" flipV="1">
              <a:off x="2181498" y="3779519"/>
              <a:ext cx="1014548" cy="9783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25" idx="0"/>
              <a:endCxn id="4" idx="2"/>
            </p:cNvCxnSpPr>
            <p:nvPr/>
          </p:nvCxnSpPr>
          <p:spPr bwMode="auto">
            <a:xfrm flipH="1" flipV="1">
              <a:off x="4284618" y="3779519"/>
              <a:ext cx="213358" cy="9783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2" idx="0"/>
              <a:endCxn id="4" idx="2"/>
            </p:cNvCxnSpPr>
            <p:nvPr/>
          </p:nvCxnSpPr>
          <p:spPr bwMode="auto">
            <a:xfrm flipV="1">
              <a:off x="3196046" y="3779519"/>
              <a:ext cx="1088572" cy="9783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18" idx="0"/>
              <a:endCxn id="4" idx="2"/>
            </p:cNvCxnSpPr>
            <p:nvPr/>
          </p:nvCxnSpPr>
          <p:spPr bwMode="auto">
            <a:xfrm flipV="1">
              <a:off x="2002972" y="3779519"/>
              <a:ext cx="2281646" cy="9783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剪去单角的矩形 44"/>
            <p:cNvSpPr/>
            <p:nvPr/>
          </p:nvSpPr>
          <p:spPr bwMode="gray">
            <a:xfrm flipH="1" flipV="1">
              <a:off x="3448597" y="1146626"/>
              <a:ext cx="2070458" cy="391617"/>
            </a:xfrm>
            <a:prstGeom prst="snip1Rect">
              <a:avLst>
                <a:gd name="adj" fmla="val 50000"/>
              </a:avLst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258492" y="1146626"/>
              <a:ext cx="914400" cy="30770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itchFamily="34" charset="-122"/>
                  <a:ea typeface="微软雅黑" pitchFamily="34" charset="-122"/>
                </a:rPr>
                <a:t>系统关系图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0582" y="116695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系统需求概要说明</a:t>
            </a:r>
            <a:endParaRPr lang="en-US" altLang="zh-CN" sz="1200" i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系统外部关系及简单说明</a:t>
            </a:r>
            <a:endParaRPr lang="zh-CN" altLang="en-US" sz="1200" i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7547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 功能模块框架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gray">
          <a:xfrm>
            <a:off x="5106940" y="1265383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/>
          <p:nvPr/>
        </p:nvSpPr>
        <p:spPr bwMode="gray">
          <a:xfrm>
            <a:off x="1279814" y="2387600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44"/>
          <p:cNvSpPr/>
          <p:nvPr/>
        </p:nvSpPr>
        <p:spPr bwMode="gray">
          <a:xfrm>
            <a:off x="3274339" y="2387600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45"/>
          <p:cNvSpPr/>
          <p:nvPr/>
        </p:nvSpPr>
        <p:spPr bwMode="gray">
          <a:xfrm>
            <a:off x="5268865" y="2396835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7263391" y="2396835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47"/>
          <p:cNvSpPr/>
          <p:nvPr/>
        </p:nvSpPr>
        <p:spPr bwMode="gray">
          <a:xfrm>
            <a:off x="9257916" y="2378361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Rectangle 48"/>
          <p:cNvSpPr/>
          <p:nvPr/>
        </p:nvSpPr>
        <p:spPr bwMode="gray">
          <a:xfrm>
            <a:off x="494724" y="3509817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49"/>
          <p:cNvSpPr/>
          <p:nvPr/>
        </p:nvSpPr>
        <p:spPr bwMode="gray">
          <a:xfrm>
            <a:off x="490107" y="4368799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50"/>
          <p:cNvSpPr/>
          <p:nvPr/>
        </p:nvSpPr>
        <p:spPr bwMode="gray">
          <a:xfrm>
            <a:off x="2508836" y="3509817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51"/>
          <p:cNvSpPr/>
          <p:nvPr/>
        </p:nvSpPr>
        <p:spPr bwMode="gray">
          <a:xfrm>
            <a:off x="2516076" y="4368798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Elbow Connector 9"/>
          <p:cNvCxnSpPr>
            <a:stCxn id="5" idx="2"/>
            <a:endCxn id="44" idx="0"/>
          </p:cNvCxnSpPr>
          <p:nvPr/>
        </p:nvCxnSpPr>
        <p:spPr bwMode="auto">
          <a:xfrm rot="5400000">
            <a:off x="3542051" y="176164"/>
            <a:ext cx="595745" cy="3827126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Elbow Connector 55"/>
          <p:cNvCxnSpPr>
            <a:stCxn id="5" idx="2"/>
            <a:endCxn id="45" idx="0"/>
          </p:cNvCxnSpPr>
          <p:nvPr/>
        </p:nvCxnSpPr>
        <p:spPr bwMode="auto">
          <a:xfrm rot="5400000">
            <a:off x="4539314" y="1173427"/>
            <a:ext cx="595745" cy="183260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Elbow Connector 57"/>
          <p:cNvCxnSpPr>
            <a:stCxn id="5" idx="2"/>
            <a:endCxn id="46" idx="0"/>
          </p:cNvCxnSpPr>
          <p:nvPr/>
        </p:nvCxnSpPr>
        <p:spPr bwMode="auto">
          <a:xfrm rot="16200000" flipH="1">
            <a:off x="5531958" y="2013382"/>
            <a:ext cx="604980" cy="1619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Elbow Connector 63"/>
          <p:cNvCxnSpPr>
            <a:stCxn id="5" idx="2"/>
            <a:endCxn id="47" idx="0"/>
          </p:cNvCxnSpPr>
          <p:nvPr/>
        </p:nvCxnSpPr>
        <p:spPr bwMode="auto">
          <a:xfrm rot="16200000" flipH="1">
            <a:off x="6529221" y="1016119"/>
            <a:ext cx="604980" cy="215645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Elbow Connector 67"/>
          <p:cNvCxnSpPr>
            <a:stCxn id="5" idx="2"/>
            <a:endCxn id="48" idx="0"/>
          </p:cNvCxnSpPr>
          <p:nvPr/>
        </p:nvCxnSpPr>
        <p:spPr bwMode="auto">
          <a:xfrm rot="16200000" flipH="1">
            <a:off x="7535721" y="9620"/>
            <a:ext cx="586506" cy="415097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gray">
          <a:xfrm>
            <a:off x="4544869" y="3509817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71"/>
          <p:cNvSpPr/>
          <p:nvPr/>
        </p:nvSpPr>
        <p:spPr bwMode="gray">
          <a:xfrm>
            <a:off x="4540252" y="4368799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2"/>
          <p:cNvSpPr/>
          <p:nvPr/>
        </p:nvSpPr>
        <p:spPr bwMode="gray">
          <a:xfrm>
            <a:off x="6431624" y="3509817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74"/>
          <p:cNvSpPr/>
          <p:nvPr/>
        </p:nvSpPr>
        <p:spPr bwMode="gray">
          <a:xfrm>
            <a:off x="6481896" y="4368798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75"/>
          <p:cNvSpPr/>
          <p:nvPr/>
        </p:nvSpPr>
        <p:spPr bwMode="gray">
          <a:xfrm>
            <a:off x="8460008" y="3514434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76"/>
          <p:cNvSpPr/>
          <p:nvPr/>
        </p:nvSpPr>
        <p:spPr bwMode="gray">
          <a:xfrm>
            <a:off x="8425179" y="4368798"/>
            <a:ext cx="1293091" cy="52647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Elbow Connector 77"/>
          <p:cNvCxnSpPr>
            <a:stCxn id="44" idx="2"/>
            <a:endCxn id="49" idx="3"/>
          </p:cNvCxnSpPr>
          <p:nvPr/>
        </p:nvCxnSpPr>
        <p:spPr bwMode="auto">
          <a:xfrm rot="5400000">
            <a:off x="1427598" y="3274290"/>
            <a:ext cx="858981" cy="138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Elbow Connector 80"/>
          <p:cNvCxnSpPr>
            <a:stCxn id="44" idx="2"/>
            <a:endCxn id="50" idx="3"/>
          </p:cNvCxnSpPr>
          <p:nvPr/>
        </p:nvCxnSpPr>
        <p:spPr bwMode="auto">
          <a:xfrm rot="5400000">
            <a:off x="995798" y="3701472"/>
            <a:ext cx="1717963" cy="14316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Elbow Connector 83"/>
          <p:cNvCxnSpPr>
            <a:stCxn id="45" idx="2"/>
            <a:endCxn id="51" idx="3"/>
          </p:cNvCxnSpPr>
          <p:nvPr/>
        </p:nvCxnSpPr>
        <p:spPr bwMode="auto">
          <a:xfrm rot="5400000">
            <a:off x="3431916" y="3284083"/>
            <a:ext cx="858981" cy="11895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Elbow Connector 84"/>
          <p:cNvCxnSpPr>
            <a:stCxn id="45" idx="2"/>
            <a:endCxn id="52" idx="3"/>
          </p:cNvCxnSpPr>
          <p:nvPr/>
        </p:nvCxnSpPr>
        <p:spPr bwMode="auto">
          <a:xfrm rot="5400000">
            <a:off x="3006045" y="3717194"/>
            <a:ext cx="1717962" cy="11171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rot="5400000">
            <a:off x="5488230" y="3292761"/>
            <a:ext cx="858981" cy="138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>
            <a:off x="5056430" y="3719943"/>
            <a:ext cx="1717963" cy="14316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Elbow Connector 95"/>
          <p:cNvCxnSpPr>
            <a:stCxn id="47" idx="2"/>
            <a:endCxn id="73" idx="3"/>
          </p:cNvCxnSpPr>
          <p:nvPr/>
        </p:nvCxnSpPr>
        <p:spPr bwMode="auto">
          <a:xfrm rot="5400000">
            <a:off x="7392453" y="3255569"/>
            <a:ext cx="849746" cy="18522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Elbow Connector 99"/>
          <p:cNvCxnSpPr>
            <a:stCxn id="47" idx="2"/>
            <a:endCxn id="75" idx="3"/>
          </p:cNvCxnSpPr>
          <p:nvPr/>
        </p:nvCxnSpPr>
        <p:spPr bwMode="auto">
          <a:xfrm rot="5400000">
            <a:off x="6988099" y="3710195"/>
            <a:ext cx="1708727" cy="13495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Elbow Connector 102"/>
          <p:cNvCxnSpPr>
            <a:stCxn id="48" idx="2"/>
            <a:endCxn id="77" idx="3"/>
          </p:cNvCxnSpPr>
          <p:nvPr/>
        </p:nvCxnSpPr>
        <p:spPr bwMode="auto">
          <a:xfrm rot="5400000">
            <a:off x="8947766" y="3675337"/>
            <a:ext cx="1727201" cy="18619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Elbow Connector 106"/>
          <p:cNvCxnSpPr>
            <a:stCxn id="48" idx="2"/>
            <a:endCxn id="76" idx="3"/>
          </p:cNvCxnSpPr>
          <p:nvPr/>
        </p:nvCxnSpPr>
        <p:spPr bwMode="auto">
          <a:xfrm rot="5400000">
            <a:off x="9392363" y="3265570"/>
            <a:ext cx="872837" cy="1513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6366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非功能需求</a:t>
            </a:r>
            <a:endParaRPr lang="zh-CN" altLang="en-US" dirty="0"/>
          </a:p>
        </p:txBody>
      </p:sp>
      <p:graphicFrame>
        <p:nvGraphicFramePr>
          <p:cNvPr id="2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2862"/>
              </p:ext>
            </p:extLst>
          </p:nvPr>
        </p:nvGraphicFramePr>
        <p:xfrm>
          <a:off x="569342" y="1385517"/>
          <a:ext cx="11010943" cy="468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6881">
                  <a:extLst>
                    <a:ext uri="{9D8B030D-6E8A-4147-A177-3AD203B41FA5}">
                      <a16:colId xmlns:a16="http://schemas.microsoft.com/office/drawing/2014/main" val="3778629165"/>
                    </a:ext>
                  </a:extLst>
                </a:gridCol>
                <a:gridCol w="3807013">
                  <a:extLst>
                    <a:ext uri="{9D8B030D-6E8A-4147-A177-3AD203B41FA5}">
                      <a16:colId xmlns:a16="http://schemas.microsoft.com/office/drawing/2014/main" val="3642365590"/>
                    </a:ext>
                  </a:extLst>
                </a:gridCol>
                <a:gridCol w="4967049">
                  <a:extLst>
                    <a:ext uri="{9D8B030D-6E8A-4147-A177-3AD203B41FA5}">
                      <a16:colId xmlns:a16="http://schemas.microsoft.com/office/drawing/2014/main" val="3261561114"/>
                    </a:ext>
                  </a:extLst>
                </a:gridCol>
              </a:tblGrid>
              <a:tr h="325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质量属性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实现说明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3001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Performance and capacity </a:t>
                      </a: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性能与容量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QPS/TPS</a:t>
                      </a:r>
                      <a:r>
                        <a:rPr lang="zh-CN" alt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en-US" altLang="zh-CN" sz="105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高峰并发用户数</a:t>
                      </a:r>
                      <a:endParaRPr lang="en-US" altLang="zh-CN" sz="105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系统响应时间要求</a:t>
                      </a:r>
                      <a:endParaRPr lang="en-US" altLang="zh-CN" sz="105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6257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Security</a:t>
                      </a: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使用环境（内外网），用户群体</a:t>
                      </a:r>
                      <a:endParaRPr lang="en-US" altLang="zh-CN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安全合规要求</a:t>
                      </a:r>
                      <a:endParaRPr lang="en-US" altLang="zh-CN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数据加密要求等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33436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Availability</a:t>
                      </a: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高可用指标</a:t>
                      </a:r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</a:t>
                      </a:r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766073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Interoperability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互操作</a:t>
                      </a:r>
                    </a:p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需要支持的系统间集成协议</a:t>
                      </a:r>
                      <a:endParaRPr lang="en-US" altLang="zh-CN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需要交互的外部系统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8893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Compatibility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需要支持的浏览器版本，</a:t>
                      </a:r>
                      <a:endParaRPr lang="en-US" altLang="zh-CN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需要兼容的特殊软件版本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565472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Retention</a:t>
                      </a:r>
                      <a:r>
                        <a:rPr lang="zh-CN" altLang="en-US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Archiving </a:t>
                      </a: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数据保留与归档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数据线上保留时间，业务量等</a:t>
                      </a:r>
                      <a:endParaRPr lang="en-US" altLang="zh-CN" sz="11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归档策略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30175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Backup and Recovery 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备份与恢复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数据如何备份恢复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349911"/>
                  </a:ext>
                </a:extLst>
              </a:tr>
              <a:tr h="519642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Monitoring and Management</a:t>
                      </a:r>
                    </a:p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监控管理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系统如何监控管理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8519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12800" y="100994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i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系统非功能需求的要求及实现要点，对于重要的实现方案，可在后续章节详细描述</a:t>
            </a:r>
            <a:endParaRPr lang="zh-CN" altLang="en-US" sz="1200" i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5965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、总体设计</a:t>
            </a:r>
            <a:r>
              <a:rPr lang="en-US" altLang="zh-CN" dirty="0" smtClean="0"/>
              <a:t>-</a:t>
            </a:r>
            <a:r>
              <a:rPr lang="zh-CN" altLang="en-US" dirty="0"/>
              <a:t>核</a:t>
            </a:r>
            <a:r>
              <a:rPr lang="zh-CN" altLang="en-US" dirty="0" smtClean="0"/>
              <a:t>心流程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380245" y="14519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通过流程图的方式描述系统的核心（顶级）业务流程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102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、总体设计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概念设</a:t>
            </a:r>
            <a:r>
              <a:rPr lang="zh-CN" altLang="en-US" dirty="0" smtClean="0"/>
              <a:t>计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380245" y="14519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通过流程图的方式描述系统的核心（顶级）业务流程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0552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、逻辑视</a:t>
            </a:r>
            <a:r>
              <a:rPr lang="zh-CN" altLang="en-US" dirty="0" smtClean="0"/>
              <a:t>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分层视图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gray">
          <a:xfrm>
            <a:off x="5480847" y="1286122"/>
            <a:ext cx="3979818" cy="857789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展现层</a:t>
            </a:r>
          </a:p>
        </p:txBody>
      </p:sp>
      <p:sp>
        <p:nvSpPr>
          <p:cNvPr id="5" name="矩形 4"/>
          <p:cNvSpPr/>
          <p:nvPr/>
        </p:nvSpPr>
        <p:spPr bwMode="gray">
          <a:xfrm>
            <a:off x="5480847" y="2238623"/>
            <a:ext cx="3979818" cy="857789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接入层</a:t>
            </a:r>
          </a:p>
        </p:txBody>
      </p:sp>
      <p:sp>
        <p:nvSpPr>
          <p:cNvPr id="6" name="矩形 5"/>
          <p:cNvSpPr/>
          <p:nvPr/>
        </p:nvSpPr>
        <p:spPr bwMode="gray">
          <a:xfrm>
            <a:off x="5480847" y="3191124"/>
            <a:ext cx="3979818" cy="857789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业务逻辑服务层</a:t>
            </a:r>
          </a:p>
        </p:txBody>
      </p:sp>
      <p:sp>
        <p:nvSpPr>
          <p:cNvPr id="7" name="矩形 6"/>
          <p:cNvSpPr/>
          <p:nvPr/>
        </p:nvSpPr>
        <p:spPr bwMode="gray">
          <a:xfrm>
            <a:off x="5480847" y="4143625"/>
            <a:ext cx="3979818" cy="857789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数据访问层</a:t>
            </a:r>
          </a:p>
        </p:txBody>
      </p:sp>
      <p:sp>
        <p:nvSpPr>
          <p:cNvPr id="8" name="矩形 7"/>
          <p:cNvSpPr/>
          <p:nvPr/>
        </p:nvSpPr>
        <p:spPr bwMode="gray">
          <a:xfrm>
            <a:off x="5480847" y="5096125"/>
            <a:ext cx="3979818" cy="857789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数据存储层</a:t>
            </a:r>
          </a:p>
        </p:txBody>
      </p:sp>
      <p:sp>
        <p:nvSpPr>
          <p:cNvPr id="9" name="圆角矩形 8"/>
          <p:cNvSpPr/>
          <p:nvPr/>
        </p:nvSpPr>
        <p:spPr bwMode="gray">
          <a:xfrm>
            <a:off x="7004848" y="1574316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6094803" y="2516750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gray">
          <a:xfrm>
            <a:off x="8015042" y="2516750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DTO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gray">
          <a:xfrm>
            <a:off x="7004848" y="3469252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gray">
          <a:xfrm>
            <a:off x="6094803" y="4468561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gray">
          <a:xfrm>
            <a:off x="8015042" y="4421753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Entity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gray">
          <a:xfrm>
            <a:off x="6094803" y="5347578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gray">
          <a:xfrm>
            <a:off x="8015042" y="5375334"/>
            <a:ext cx="1010194" cy="418011"/>
          </a:xfrm>
          <a:prstGeom prst="roundRect">
            <a:avLst/>
          </a:prstGeom>
          <a:solidFill>
            <a:srgbClr val="FEA4A6"/>
          </a:solidFill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kern="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050" kern="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48"/>
          <p:cNvSpPr txBox="1"/>
          <p:nvPr/>
        </p:nvSpPr>
        <p:spPr>
          <a:xfrm>
            <a:off x="1380245" y="14519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如右图所示例的分层逻辑视图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概要介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绍每层的技术接口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7082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、逻辑视</a:t>
            </a:r>
            <a:r>
              <a:rPr lang="zh-CN" altLang="en-US" dirty="0" smtClean="0"/>
              <a:t>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逻辑设计图</a:t>
            </a:r>
            <a:endParaRPr lang="zh-CN" altLang="en-US" dirty="0"/>
          </a:p>
        </p:txBody>
      </p:sp>
      <p:sp>
        <p:nvSpPr>
          <p:cNvPr id="18" name="文本框 148"/>
          <p:cNvSpPr txBox="1"/>
          <p:nvPr/>
        </p:nvSpPr>
        <p:spPr>
          <a:xfrm>
            <a:off x="1380245" y="134106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通过类图，</a:t>
            </a:r>
            <a:r>
              <a:rPr lang="en-US" altLang="zh-CN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105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图，框图等方式对系统逻辑设计进行简要说明</a:t>
            </a:r>
            <a:endParaRPr lang="en-US" altLang="zh-CN" sz="105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492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_ALU_template_innovation_yellow3">
  <a:themeElements>
    <a:clrScheme name="Custom 1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headEnd/>
          <a:tailEnd/>
        </a:ln>
        <a:effectLst/>
      </a:spPr>
      <a:bodyPr lIns="72000" tIns="0" rIns="0" bIns="0" rtlCol="0" anchor="ctr"/>
      <a:lstStyle>
        <a:defPPr algn="ctr" fontAlgn="auto">
          <a:spcBef>
            <a:spcPts val="0"/>
          </a:spcBef>
          <a:spcAft>
            <a:spcPts val="0"/>
          </a:spcAft>
          <a:defRPr sz="1050" kern="0" dirty="0" smtClean="0">
            <a:solidFill>
              <a:prstClr val="black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l">
          <a:lnSpc>
            <a:spcPct val="150000"/>
          </a:lnSpc>
          <a:defRPr sz="1050"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信息化考核工作汇报（第二次） 20130618</Template>
  <TotalTime>62888</TotalTime>
  <Words>974</Words>
  <Application>Microsoft Office PowerPoint</Application>
  <PresentationFormat>Widescreen</PresentationFormat>
  <Paragraphs>191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Futura Md BT</vt:lpstr>
      <vt:lpstr>黑体</vt:lpstr>
      <vt:lpstr>宋体</vt:lpstr>
      <vt:lpstr>微软雅黑</vt:lpstr>
      <vt:lpstr>Arial</vt:lpstr>
      <vt:lpstr>Calibri</vt:lpstr>
      <vt:lpstr>Verdana</vt:lpstr>
      <vt:lpstr>Wingdings</vt:lpstr>
      <vt:lpstr>20_ALU_template_innovation_yellow3</vt:lpstr>
      <vt:lpstr>XXX系统</vt:lpstr>
      <vt:lpstr>目录</vt:lpstr>
      <vt:lpstr>1、总体设计-总体视图</vt:lpstr>
      <vt:lpstr>1、总体设计- 功能模块框架</vt:lpstr>
      <vt:lpstr>1、总体设计-非功能需求</vt:lpstr>
      <vt:lpstr>1、总体设计-核心流程</vt:lpstr>
      <vt:lpstr>1、总体设计-概念设计</vt:lpstr>
      <vt:lpstr>2、逻辑视图-分层视图</vt:lpstr>
      <vt:lpstr>2、逻辑视图-逻辑设计图</vt:lpstr>
      <vt:lpstr>2、逻辑视图-关键处理流程</vt:lpstr>
      <vt:lpstr>3、数据视图-数据模型</vt:lpstr>
      <vt:lpstr>4、 部署视图-逻辑部署图</vt:lpstr>
      <vt:lpstr>4、部署视图-部署组件</vt:lpstr>
      <vt:lpstr>4、部署视图-部署节点</vt:lpstr>
      <vt:lpstr>5、 技术选型</vt:lpstr>
      <vt:lpstr>汇报完毕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2013年年中考核述职报告</dc:title>
  <dc:creator>ZHOU Binbin (周彬彬)</dc:creator>
  <cp:lastModifiedBy>李博</cp:lastModifiedBy>
  <cp:revision>5602</cp:revision>
  <cp:lastPrinted>2016-03-08T00:49:40Z</cp:lastPrinted>
  <dcterms:created xsi:type="dcterms:W3CDTF">2013-06-24T08:13:47Z</dcterms:created>
  <dcterms:modified xsi:type="dcterms:W3CDTF">2016-05-11T09:37:21Z</dcterms:modified>
</cp:coreProperties>
</file>