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4253kdbtuEGeda9PjGEcx3XtN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25053ee625_0_274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g125053ee625_0_274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g125053ee625_0_274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5053ee625_0_104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1" name="Google Shape;31;g125053ee625_0_104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" name="Google Shape;32;g125053ee625_0_104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5053ee625_0_156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48" name="Google Shape;48;g125053ee625_0_156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g125053ee625_0_156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5053ee625_0_197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g125053ee625_0_197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g125053ee625_0_197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053ee625_0_174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86" name="Google Shape;86;g125053ee625_0_174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125053ee625_0_174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053ee625_0_229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04" name="Google Shape;104;g125053ee625_0_229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125053ee625_0_229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053ee625_0_213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22" name="Google Shape;122;g125053ee625_0_213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125053ee625_0_213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053ee625_0_257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40" name="Google Shape;140;g125053ee625_0_257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125053ee625_0_257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053ee625_0_293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57" name="Google Shape;157;g125053ee625_0_293:notes"/>
          <p:cNvSpPr/>
          <p:nvPr>
            <p:ph idx="2" type="sldImg"/>
          </p:nvPr>
        </p:nvSpPr>
        <p:spPr>
          <a:xfrm>
            <a:off x="-2319338" y="1265238"/>
            <a:ext cx="11201400" cy="840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125053ee625_0_293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25053ee625_0_274"/>
          <p:cNvSpPr/>
          <p:nvPr/>
        </p:nvSpPr>
        <p:spPr>
          <a:xfrm>
            <a:off x="6633337" y="65244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125053ee625_0_274"/>
          <p:cNvSpPr/>
          <p:nvPr/>
        </p:nvSpPr>
        <p:spPr>
          <a:xfrm>
            <a:off x="7028512" y="65137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125053ee625_0_274"/>
          <p:cNvSpPr/>
          <p:nvPr/>
        </p:nvSpPr>
        <p:spPr>
          <a:xfrm>
            <a:off x="7452320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125053ee625_0_274"/>
          <p:cNvSpPr/>
          <p:nvPr/>
        </p:nvSpPr>
        <p:spPr>
          <a:xfrm>
            <a:off x="7846662" y="65080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25053ee625_0_274"/>
          <p:cNvSpPr/>
          <p:nvPr/>
        </p:nvSpPr>
        <p:spPr>
          <a:xfrm>
            <a:off x="8245692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25053ee625_0_274"/>
          <p:cNvSpPr/>
          <p:nvPr/>
        </p:nvSpPr>
        <p:spPr>
          <a:xfrm>
            <a:off x="8099130" y="70712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125053ee625_0_274"/>
          <p:cNvSpPr txBox="1"/>
          <p:nvPr>
            <p:ph type="title"/>
          </p:nvPr>
        </p:nvSpPr>
        <p:spPr>
          <a:xfrm>
            <a:off x="1150050" y="1042125"/>
            <a:ext cx="6843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900"/>
              <a:t>Data Analysis and Investment Strategy</a:t>
            </a:r>
            <a:endParaRPr sz="2839"/>
          </a:p>
        </p:txBody>
      </p:sp>
      <p:sp>
        <p:nvSpPr>
          <p:cNvPr id="27" name="Google Shape;27;g125053ee625_0_274"/>
          <p:cNvSpPr txBox="1"/>
          <p:nvPr/>
        </p:nvSpPr>
        <p:spPr>
          <a:xfrm>
            <a:off x="470850" y="3368600"/>
            <a:ext cx="8202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600"/>
              <a:t>How can Big Mountain Resort change their ticket pricings to minimize operational costs and develop resort areas to support a higher ticket price while increasing revenue for the upcoming season?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8" name="Google Shape;28;g125053ee625_0_274"/>
          <p:cNvSpPr/>
          <p:nvPr/>
        </p:nvSpPr>
        <p:spPr>
          <a:xfrm>
            <a:off x="2445900" y="1535900"/>
            <a:ext cx="4252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3300"/>
              <a:t>Big Mountain Resort</a:t>
            </a:r>
            <a:endParaRPr b="1" i="0" sz="33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25053ee625_0_104"/>
          <p:cNvSpPr/>
          <p:nvPr/>
        </p:nvSpPr>
        <p:spPr>
          <a:xfrm>
            <a:off x="218936" y="16181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125053ee625_0_104"/>
          <p:cNvSpPr/>
          <p:nvPr/>
        </p:nvSpPr>
        <p:spPr>
          <a:xfrm>
            <a:off x="601195" y="165018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i="0" lang="en-AU" sz="2028" u="none" cap="none" strike="noStrike">
                <a:solidFill>
                  <a:schemeClr val="dk1"/>
                </a:solidFill>
              </a:rPr>
              <a:t>Context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36" name="Google Shape;36;g125053ee625_0_104"/>
          <p:cNvSpPr txBox="1"/>
          <p:nvPr/>
        </p:nvSpPr>
        <p:spPr>
          <a:xfrm>
            <a:off x="143100" y="1994625"/>
            <a:ext cx="8172300" cy="4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i="0" lang="en-AU" sz="1600" u="none" cap="none" strike="noStrike">
                <a:solidFill>
                  <a:srgbClr val="000000"/>
                </a:solidFill>
              </a:rPr>
              <a:t>Big Mountain Resort is a 105-trail ski resort with an annual average attendance rate of 350,000 people. Assume each visitor buys 5 tickets.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i="0" lang="en-AU" sz="1600" u="none" cap="none" strike="noStrike">
                <a:solidFill>
                  <a:srgbClr val="000000"/>
                </a:solidFill>
              </a:rPr>
              <a:t>On-site operational equipment consists of</a:t>
            </a:r>
            <a:r>
              <a:rPr lang="en-AU" sz="1600"/>
              <a:t>: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i="0" lang="en-AU" sz="1600" u="none" cap="none" strike="noStrike">
                <a:solidFill>
                  <a:srgbClr val="000000"/>
                </a:solidFill>
              </a:rPr>
              <a:t>11 lifts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i="0" lang="en-AU" sz="1600" u="none" cap="none" strike="noStrike">
                <a:solidFill>
                  <a:srgbClr val="000000"/>
                </a:solidFill>
              </a:rPr>
              <a:t>2 T-bars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i="0" lang="en-AU" sz="1600" u="none" cap="none" strike="noStrike">
                <a:solidFill>
                  <a:srgbClr val="000000"/>
                </a:solidFill>
              </a:rPr>
              <a:t>1 magic carpet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AU" sz="1600"/>
              <a:t>I</a:t>
            </a:r>
            <a:r>
              <a:rPr i="0" lang="en-AU" sz="1600" u="none" cap="none" strike="noStrike">
                <a:solidFill>
                  <a:srgbClr val="000000"/>
                </a:solidFill>
              </a:rPr>
              <a:t>nstalled an additional chair lift </a:t>
            </a:r>
            <a:r>
              <a:rPr lang="en-AU" sz="1600"/>
              <a:t>with seasonal cost of </a:t>
            </a:r>
            <a:r>
              <a:rPr i="0" lang="en-AU" sz="1600" u="none" cap="none" strike="noStrike">
                <a:solidFill>
                  <a:srgbClr val="000000"/>
                </a:solidFill>
              </a:rPr>
              <a:t>$1,540,000. 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AU" sz="1600"/>
              <a:t>C</a:t>
            </a:r>
            <a:r>
              <a:rPr i="0" lang="en-AU" sz="1600" u="none" cap="none" strike="noStrike">
                <a:solidFill>
                  <a:srgbClr val="000000"/>
                </a:solidFill>
              </a:rPr>
              <a:t>urrent pricing strategy is </a:t>
            </a:r>
            <a:r>
              <a:rPr b="1" i="0" lang="en-AU" sz="1600" u="none" cap="none" strike="noStrike">
                <a:solidFill>
                  <a:srgbClr val="000000"/>
                </a:solidFill>
              </a:rPr>
              <a:t>sub-optimal</a:t>
            </a:r>
            <a:endParaRPr b="1" i="0" sz="1600" u="none" cap="none" strike="noStrike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AU" sz="1600"/>
              <a:t>Need</a:t>
            </a:r>
            <a:r>
              <a:rPr i="0" lang="en-AU" sz="1600" u="none" cap="none" strike="noStrike">
                <a:solidFill>
                  <a:srgbClr val="000000"/>
                </a:solidFill>
              </a:rPr>
              <a:t> to select a</a:t>
            </a:r>
            <a:r>
              <a:rPr lang="en-AU" sz="1600"/>
              <a:t>n ideal </a:t>
            </a:r>
            <a:r>
              <a:rPr i="0" lang="en-AU" sz="1600" u="none" cap="none" strike="noStrike">
                <a:solidFill>
                  <a:srgbClr val="000000"/>
                </a:solidFill>
              </a:rPr>
              <a:t>value for the</a:t>
            </a:r>
            <a:r>
              <a:rPr lang="en-AU" sz="1600"/>
              <a:t> </a:t>
            </a:r>
            <a:r>
              <a:rPr i="0" lang="en-AU" sz="1600" u="none" cap="none" strike="noStrike">
                <a:solidFill>
                  <a:srgbClr val="000000"/>
                </a:solidFill>
              </a:rPr>
              <a:t>ticket price by minimizing costs and/or developing the resort to support a higher ticket price.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AU" sz="1600"/>
              <a:t>Possible Constraints = high operational/maintenance costs, competitive marketing prices, limited data (only ski_data given)</a:t>
            </a:r>
            <a:endParaRPr sz="1600"/>
          </a:p>
        </p:txBody>
      </p:sp>
      <p:sp>
        <p:nvSpPr>
          <p:cNvPr id="37" name="Google Shape;37;g125053ee625_0_104"/>
          <p:cNvSpPr/>
          <p:nvPr/>
        </p:nvSpPr>
        <p:spPr>
          <a:xfrm>
            <a:off x="6633337" y="65244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25053ee625_0_104"/>
          <p:cNvSpPr/>
          <p:nvPr/>
        </p:nvSpPr>
        <p:spPr>
          <a:xfrm>
            <a:off x="7028512" y="65137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25053ee625_0_104"/>
          <p:cNvSpPr/>
          <p:nvPr/>
        </p:nvSpPr>
        <p:spPr>
          <a:xfrm>
            <a:off x="7452320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25053ee625_0_104"/>
          <p:cNvSpPr/>
          <p:nvPr/>
        </p:nvSpPr>
        <p:spPr>
          <a:xfrm>
            <a:off x="7846662" y="65080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125053ee625_0_104"/>
          <p:cNvSpPr/>
          <p:nvPr/>
        </p:nvSpPr>
        <p:spPr>
          <a:xfrm>
            <a:off x="8245692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25053ee625_0_104"/>
          <p:cNvSpPr/>
          <p:nvPr/>
        </p:nvSpPr>
        <p:spPr>
          <a:xfrm>
            <a:off x="8099130" y="70712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25053ee625_0_104"/>
          <p:cNvSpPr/>
          <p:nvPr/>
        </p:nvSpPr>
        <p:spPr>
          <a:xfrm>
            <a:off x="121750" y="116625"/>
            <a:ext cx="8409300" cy="13695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125053ee625_0_104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/>
              <a:t>Problem Identification</a:t>
            </a:r>
            <a:endParaRPr/>
          </a:p>
        </p:txBody>
      </p:sp>
      <p:sp>
        <p:nvSpPr>
          <p:cNvPr id="45" name="Google Shape;45;g125053ee625_0_104"/>
          <p:cNvSpPr txBox="1"/>
          <p:nvPr/>
        </p:nvSpPr>
        <p:spPr>
          <a:xfrm>
            <a:off x="121740" y="541076"/>
            <a:ext cx="85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600"/>
              <a:t>How can Big Mountain Resort change their ticket pricings to minimize operational costs and develop resort areas to support a higher ticket price while increasing revenue for the upcoming season?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053ee625_0_156"/>
          <p:cNvSpPr/>
          <p:nvPr/>
        </p:nvSpPr>
        <p:spPr>
          <a:xfrm>
            <a:off x="218936" y="16181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125053ee625_0_156"/>
          <p:cNvSpPr/>
          <p:nvPr/>
        </p:nvSpPr>
        <p:spPr>
          <a:xfrm>
            <a:off x="601195" y="165018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2028">
                <a:solidFill>
                  <a:schemeClr val="dk1"/>
                </a:solidFill>
              </a:rPr>
              <a:t>Rec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53" name="Google Shape;53;g125053ee625_0_156"/>
          <p:cNvSpPr txBox="1"/>
          <p:nvPr/>
        </p:nvSpPr>
        <p:spPr>
          <a:xfrm>
            <a:off x="143100" y="1994625"/>
            <a:ext cx="6638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AU" sz="1600"/>
              <a:t>Ticket price increase of $14.87 (18% increase)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AU" sz="1600"/>
              <a:t>Price increase: $81.00 → $95.87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AU" sz="1600"/>
              <a:t>Revenue increase: +$26,022,500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AU" sz="1600"/>
              <a:t>Scenario (2): add a run, increase the vertical drop by 150 feet, and install an additional chair lift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4" name="Google Shape;54;g125053ee625_0_156"/>
          <p:cNvSpPr/>
          <p:nvPr/>
        </p:nvSpPr>
        <p:spPr>
          <a:xfrm>
            <a:off x="6633337" y="65244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125053ee625_0_156"/>
          <p:cNvSpPr/>
          <p:nvPr/>
        </p:nvSpPr>
        <p:spPr>
          <a:xfrm>
            <a:off x="7028512" y="65137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25053ee625_0_156"/>
          <p:cNvSpPr/>
          <p:nvPr/>
        </p:nvSpPr>
        <p:spPr>
          <a:xfrm>
            <a:off x="7452320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25053ee625_0_156"/>
          <p:cNvSpPr/>
          <p:nvPr/>
        </p:nvSpPr>
        <p:spPr>
          <a:xfrm>
            <a:off x="7846662" y="65080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25053ee625_0_156"/>
          <p:cNvSpPr/>
          <p:nvPr/>
        </p:nvSpPr>
        <p:spPr>
          <a:xfrm>
            <a:off x="8245692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25053ee625_0_156"/>
          <p:cNvSpPr/>
          <p:nvPr/>
        </p:nvSpPr>
        <p:spPr>
          <a:xfrm>
            <a:off x="8099130" y="70712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25053ee625_0_156"/>
          <p:cNvSpPr/>
          <p:nvPr/>
        </p:nvSpPr>
        <p:spPr>
          <a:xfrm>
            <a:off x="121750" y="116625"/>
            <a:ext cx="8409300" cy="13695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25053ee625_0_156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/>
              <a:t>Recommendation</a:t>
            </a:r>
            <a:r>
              <a:rPr lang="en-AU" sz="2000"/>
              <a:t> and Key-Findings</a:t>
            </a:r>
            <a:endParaRPr/>
          </a:p>
        </p:txBody>
      </p:sp>
      <p:sp>
        <p:nvSpPr>
          <p:cNvPr id="62" name="Google Shape;62;g125053ee625_0_156"/>
          <p:cNvSpPr txBox="1"/>
          <p:nvPr/>
        </p:nvSpPr>
        <p:spPr>
          <a:xfrm>
            <a:off x="121740" y="541076"/>
            <a:ext cx="85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600"/>
              <a:t>How can Big Mountain Resort change their ticket pricings to minimize operational costs and develop resort areas to support a higher ticket price while increasing revenue for the upcoming season?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63" name="Google Shape;63;g125053ee625_0_156"/>
          <p:cNvSpPr/>
          <p:nvPr/>
        </p:nvSpPr>
        <p:spPr>
          <a:xfrm>
            <a:off x="218936" y="39803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25053ee625_0_156"/>
          <p:cNvSpPr/>
          <p:nvPr/>
        </p:nvSpPr>
        <p:spPr>
          <a:xfrm>
            <a:off x="601195" y="401238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2028">
                <a:solidFill>
                  <a:schemeClr val="dk1"/>
                </a:solidFill>
              </a:rPr>
              <a:t>Key-Findings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g125053ee625_0_156"/>
          <p:cNvSpPr txBox="1"/>
          <p:nvPr/>
        </p:nvSpPr>
        <p:spPr>
          <a:xfrm>
            <a:off x="143100" y="4433025"/>
            <a:ext cx="6638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AU" sz="1600"/>
              <a:t>increasing the seasonal ticket price by $0.88 to $83.87 can cover the lift's cost of installation. 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AU" sz="1600"/>
              <a:t>Depending on the cost of operation closing the 5 least used runs can be considered.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053ee625_0_197"/>
          <p:cNvSpPr/>
          <p:nvPr/>
        </p:nvSpPr>
        <p:spPr>
          <a:xfrm>
            <a:off x="218936" y="16181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25053ee625_0_197"/>
          <p:cNvSpPr/>
          <p:nvPr/>
        </p:nvSpPr>
        <p:spPr>
          <a:xfrm>
            <a:off x="601195" y="165018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2000"/>
              <a:t>Data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73" name="Google Shape;73;g125053ee625_0_197"/>
          <p:cNvSpPr txBox="1"/>
          <p:nvPr/>
        </p:nvSpPr>
        <p:spPr>
          <a:xfrm>
            <a:off x="143100" y="1994625"/>
            <a:ext cx="43527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-The final cleaned ski data consists of:</a:t>
            </a:r>
            <a:endParaRPr sz="16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- 277 facility entries</a:t>
            </a:r>
            <a:endParaRPr sz="16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- 36 features</a:t>
            </a:r>
            <a:endParaRPr sz="16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 </a:t>
            </a:r>
            <a:r>
              <a:rPr b="1" lang="en-AU" sz="1600"/>
              <a:t>GOAL:</a:t>
            </a:r>
            <a:r>
              <a:rPr lang="en-AU" sz="1600"/>
              <a:t> search for patterns and relationships that have a strong correlation to the target ticket price feature, </a:t>
            </a:r>
            <a:r>
              <a:rPr i="1" lang="en-AU" sz="1600">
                <a:solidFill>
                  <a:srgbClr val="FF0000"/>
                </a:solidFill>
              </a:rPr>
              <a:t>AdultWeekend</a:t>
            </a:r>
            <a:r>
              <a:rPr lang="en-AU" sz="1600"/>
              <a:t>.</a:t>
            </a:r>
            <a:endParaRPr sz="1600"/>
          </a:p>
        </p:txBody>
      </p:sp>
      <p:sp>
        <p:nvSpPr>
          <p:cNvPr id="74" name="Google Shape;74;g125053ee625_0_197"/>
          <p:cNvSpPr/>
          <p:nvPr/>
        </p:nvSpPr>
        <p:spPr>
          <a:xfrm>
            <a:off x="6633337" y="65244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25053ee625_0_197"/>
          <p:cNvSpPr/>
          <p:nvPr/>
        </p:nvSpPr>
        <p:spPr>
          <a:xfrm>
            <a:off x="7028512" y="65137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25053ee625_0_197"/>
          <p:cNvSpPr/>
          <p:nvPr/>
        </p:nvSpPr>
        <p:spPr>
          <a:xfrm>
            <a:off x="7452320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25053ee625_0_197"/>
          <p:cNvSpPr/>
          <p:nvPr/>
        </p:nvSpPr>
        <p:spPr>
          <a:xfrm>
            <a:off x="7846662" y="65080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25053ee625_0_197"/>
          <p:cNvSpPr/>
          <p:nvPr/>
        </p:nvSpPr>
        <p:spPr>
          <a:xfrm>
            <a:off x="8245692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25053ee625_0_197"/>
          <p:cNvSpPr/>
          <p:nvPr/>
        </p:nvSpPr>
        <p:spPr>
          <a:xfrm>
            <a:off x="8099130" y="70712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25053ee625_0_197"/>
          <p:cNvSpPr/>
          <p:nvPr/>
        </p:nvSpPr>
        <p:spPr>
          <a:xfrm>
            <a:off x="121750" y="116625"/>
            <a:ext cx="8409300" cy="13695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25053ee625_0_197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/>
              <a:t>Modeling Results and Analysis</a:t>
            </a:r>
            <a:endParaRPr/>
          </a:p>
        </p:txBody>
      </p:sp>
      <p:sp>
        <p:nvSpPr>
          <p:cNvPr id="82" name="Google Shape;82;g125053ee625_0_197"/>
          <p:cNvSpPr txBox="1"/>
          <p:nvPr/>
        </p:nvSpPr>
        <p:spPr>
          <a:xfrm>
            <a:off x="121740" y="541076"/>
            <a:ext cx="85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600"/>
              <a:t>How can Big Mountain Resort change their ticket pricings to minimize operational costs and develop resort areas to support a higher ticket price while increasing revenue for the upcoming season?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83" name="Google Shape;83;g125053ee625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2175050"/>
            <a:ext cx="4343400" cy="353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053ee625_0_174"/>
          <p:cNvSpPr/>
          <p:nvPr/>
        </p:nvSpPr>
        <p:spPr>
          <a:xfrm>
            <a:off x="218936" y="16181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25053ee625_0_174"/>
          <p:cNvSpPr/>
          <p:nvPr/>
        </p:nvSpPr>
        <p:spPr>
          <a:xfrm>
            <a:off x="601201" y="1650175"/>
            <a:ext cx="4261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2000"/>
              <a:t>Ticket Price Distribution by State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91" name="Google Shape;91;g125053ee625_0_174"/>
          <p:cNvSpPr txBox="1"/>
          <p:nvPr/>
        </p:nvSpPr>
        <p:spPr>
          <a:xfrm>
            <a:off x="143100" y="1994625"/>
            <a:ext cx="36858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-variability and distribution of the average ticket price for each resort based on its corresponding state 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-most state weekend prices that are higher than its corresponding state weekday prices seem relatively constrained to resorts that have ticket prices less than $95</a:t>
            </a:r>
            <a:endParaRPr sz="1600"/>
          </a:p>
        </p:txBody>
      </p:sp>
      <p:sp>
        <p:nvSpPr>
          <p:cNvPr id="92" name="Google Shape;92;g125053ee625_0_174"/>
          <p:cNvSpPr/>
          <p:nvPr/>
        </p:nvSpPr>
        <p:spPr>
          <a:xfrm>
            <a:off x="6633337" y="65244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25053ee625_0_174"/>
          <p:cNvSpPr/>
          <p:nvPr/>
        </p:nvSpPr>
        <p:spPr>
          <a:xfrm>
            <a:off x="7028512" y="65137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25053ee625_0_174"/>
          <p:cNvSpPr/>
          <p:nvPr/>
        </p:nvSpPr>
        <p:spPr>
          <a:xfrm>
            <a:off x="7452320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25053ee625_0_174"/>
          <p:cNvSpPr/>
          <p:nvPr/>
        </p:nvSpPr>
        <p:spPr>
          <a:xfrm>
            <a:off x="7846662" y="65080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25053ee625_0_174"/>
          <p:cNvSpPr/>
          <p:nvPr/>
        </p:nvSpPr>
        <p:spPr>
          <a:xfrm>
            <a:off x="8245692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25053ee625_0_174"/>
          <p:cNvSpPr/>
          <p:nvPr/>
        </p:nvSpPr>
        <p:spPr>
          <a:xfrm>
            <a:off x="8099130" y="70712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25053ee625_0_174"/>
          <p:cNvSpPr/>
          <p:nvPr/>
        </p:nvSpPr>
        <p:spPr>
          <a:xfrm>
            <a:off x="121750" y="116625"/>
            <a:ext cx="8409300" cy="13695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5053ee625_0_174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/>
              <a:t>Modeling Results and Analysis</a:t>
            </a:r>
            <a:endParaRPr/>
          </a:p>
        </p:txBody>
      </p:sp>
      <p:sp>
        <p:nvSpPr>
          <p:cNvPr id="100" name="Google Shape;100;g125053ee625_0_174"/>
          <p:cNvSpPr txBox="1"/>
          <p:nvPr/>
        </p:nvSpPr>
        <p:spPr>
          <a:xfrm>
            <a:off x="121740" y="541076"/>
            <a:ext cx="85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600"/>
              <a:t>How can Big Mountain Resort change their ticket pricings to minimize operational costs and develop resort areas to support a higher ticket price while increasing revenue for the upcoming season?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01" name="Google Shape;101;g125053ee625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500" y="2036087"/>
            <a:ext cx="5206250" cy="39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053ee625_0_229"/>
          <p:cNvSpPr/>
          <p:nvPr/>
        </p:nvSpPr>
        <p:spPr>
          <a:xfrm>
            <a:off x="218936" y="16181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25053ee625_0_229"/>
          <p:cNvSpPr/>
          <p:nvPr/>
        </p:nvSpPr>
        <p:spPr>
          <a:xfrm>
            <a:off x="601195" y="165018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2000"/>
              <a:t>Chosen Model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109" name="Google Shape;109;g125053ee625_0_229"/>
          <p:cNvSpPr txBox="1"/>
          <p:nvPr/>
        </p:nvSpPr>
        <p:spPr>
          <a:xfrm>
            <a:off x="143100" y="1994625"/>
            <a:ext cx="41241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-relationship of importance vs each numeric feature created with a random forest regression pipeline, cross-validation, and a hyperparameter search using GridSearchCV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-model chosen is the random forest regression model because it has a lower cross-validation mean absolute error by </a:t>
            </a:r>
            <a:r>
              <a:rPr b="1" lang="en-AU" sz="1600"/>
              <a:t>0.85</a:t>
            </a:r>
            <a:r>
              <a:rPr lang="en-AU" sz="1600"/>
              <a:t> and has less variability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110" name="Google Shape;110;g125053ee625_0_229"/>
          <p:cNvSpPr/>
          <p:nvPr/>
        </p:nvSpPr>
        <p:spPr>
          <a:xfrm>
            <a:off x="6633337" y="65244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25053ee625_0_229"/>
          <p:cNvSpPr/>
          <p:nvPr/>
        </p:nvSpPr>
        <p:spPr>
          <a:xfrm>
            <a:off x="7028512" y="65137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25053ee625_0_229"/>
          <p:cNvSpPr/>
          <p:nvPr/>
        </p:nvSpPr>
        <p:spPr>
          <a:xfrm>
            <a:off x="7452320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25053ee625_0_229"/>
          <p:cNvSpPr/>
          <p:nvPr/>
        </p:nvSpPr>
        <p:spPr>
          <a:xfrm>
            <a:off x="7846662" y="65080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25053ee625_0_229"/>
          <p:cNvSpPr/>
          <p:nvPr/>
        </p:nvSpPr>
        <p:spPr>
          <a:xfrm>
            <a:off x="8245692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5053ee625_0_229"/>
          <p:cNvSpPr/>
          <p:nvPr/>
        </p:nvSpPr>
        <p:spPr>
          <a:xfrm>
            <a:off x="8099130" y="70712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25053ee625_0_229"/>
          <p:cNvSpPr/>
          <p:nvPr/>
        </p:nvSpPr>
        <p:spPr>
          <a:xfrm>
            <a:off x="121750" y="116625"/>
            <a:ext cx="8409300" cy="13695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25053ee625_0_229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/>
              <a:t>Modeling Results and Analysis</a:t>
            </a:r>
            <a:endParaRPr/>
          </a:p>
        </p:txBody>
      </p:sp>
      <p:sp>
        <p:nvSpPr>
          <p:cNvPr id="118" name="Google Shape;118;g125053ee625_0_229"/>
          <p:cNvSpPr txBox="1"/>
          <p:nvPr/>
        </p:nvSpPr>
        <p:spPr>
          <a:xfrm>
            <a:off x="121740" y="541076"/>
            <a:ext cx="85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600"/>
              <a:t>How can Big Mountain Resort change their ticket pricings to minimize operational costs and develop resort areas to support a higher ticket price while increasing revenue for the upcoming season?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19" name="Google Shape;119;g125053ee625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700" y="2072275"/>
            <a:ext cx="4716226" cy="36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053ee625_0_213"/>
          <p:cNvSpPr/>
          <p:nvPr/>
        </p:nvSpPr>
        <p:spPr>
          <a:xfrm>
            <a:off x="218936" y="16181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25053ee625_0_213"/>
          <p:cNvSpPr/>
          <p:nvPr/>
        </p:nvSpPr>
        <p:spPr>
          <a:xfrm>
            <a:off x="601195" y="165018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2000"/>
              <a:t>Given Scenarios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127" name="Google Shape;127;g125053ee625_0_213"/>
          <p:cNvSpPr txBox="1"/>
          <p:nvPr/>
        </p:nvSpPr>
        <p:spPr>
          <a:xfrm>
            <a:off x="143100" y="1994625"/>
            <a:ext cx="35241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-Closing 1 → no change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-Closing 2-3 → (0.4 - 0.65) price loss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-Closing 3-5 → no change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-Closing 6+ → 1.33+ price loss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-Closing 5? → 0.65 price loss and decrease in operational costs for 5 runs</a:t>
            </a:r>
            <a:endParaRPr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128" name="Google Shape;128;g125053ee625_0_213"/>
          <p:cNvSpPr/>
          <p:nvPr/>
        </p:nvSpPr>
        <p:spPr>
          <a:xfrm>
            <a:off x="6633337" y="65244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25053ee625_0_213"/>
          <p:cNvSpPr/>
          <p:nvPr/>
        </p:nvSpPr>
        <p:spPr>
          <a:xfrm>
            <a:off x="7028512" y="65137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25053ee625_0_213"/>
          <p:cNvSpPr/>
          <p:nvPr/>
        </p:nvSpPr>
        <p:spPr>
          <a:xfrm>
            <a:off x="7452320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25053ee625_0_213"/>
          <p:cNvSpPr/>
          <p:nvPr/>
        </p:nvSpPr>
        <p:spPr>
          <a:xfrm>
            <a:off x="7846662" y="65080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25053ee625_0_213"/>
          <p:cNvSpPr/>
          <p:nvPr/>
        </p:nvSpPr>
        <p:spPr>
          <a:xfrm>
            <a:off x="8245692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5053ee625_0_213"/>
          <p:cNvSpPr/>
          <p:nvPr/>
        </p:nvSpPr>
        <p:spPr>
          <a:xfrm>
            <a:off x="8099130" y="70712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25053ee625_0_213"/>
          <p:cNvSpPr/>
          <p:nvPr/>
        </p:nvSpPr>
        <p:spPr>
          <a:xfrm>
            <a:off x="121750" y="116625"/>
            <a:ext cx="8409300" cy="13695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25053ee625_0_213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/>
              <a:t>Modeling Results and Analysis</a:t>
            </a:r>
            <a:endParaRPr/>
          </a:p>
        </p:txBody>
      </p:sp>
      <p:sp>
        <p:nvSpPr>
          <p:cNvPr id="136" name="Google Shape;136;g125053ee625_0_213"/>
          <p:cNvSpPr txBox="1"/>
          <p:nvPr/>
        </p:nvSpPr>
        <p:spPr>
          <a:xfrm>
            <a:off x="121740" y="541076"/>
            <a:ext cx="85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600"/>
              <a:t>How can Big Mountain Resort change their ticket pricings to minimize operational costs and develop resort areas to support a higher ticket price while increasing revenue for the upcoming season?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37" name="Google Shape;137;g125053ee625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75" y="2358250"/>
            <a:ext cx="5262550" cy="2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053ee625_0_257"/>
          <p:cNvSpPr/>
          <p:nvPr/>
        </p:nvSpPr>
        <p:spPr>
          <a:xfrm>
            <a:off x="218936" y="16181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5053ee625_0_257"/>
          <p:cNvSpPr/>
          <p:nvPr/>
        </p:nvSpPr>
        <p:spPr>
          <a:xfrm>
            <a:off x="601195" y="165018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2000"/>
              <a:t>Summary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145" name="Google Shape;145;g125053ee625_0_257"/>
          <p:cNvSpPr txBox="1"/>
          <p:nvPr/>
        </p:nvSpPr>
        <p:spPr>
          <a:xfrm>
            <a:off x="143100" y="1994625"/>
            <a:ext cx="85632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-18% increased ticket price strikes the healthy balance between consumer affordability and supplier profit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-able to securely cover the short and long-term installation plus maintenance cost for the new operating equipment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-new ski features enticing and marketable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-BMR operates within a market where people pay varying ticket prices based on its respective facility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-optimization of ticket price is </a:t>
            </a:r>
            <a:r>
              <a:rPr b="1" lang="en-AU" sz="1600"/>
              <a:t>crucial </a:t>
            </a:r>
            <a:r>
              <a:rPr lang="en-AU" sz="1600"/>
              <a:t>to stay competitive</a:t>
            </a:r>
            <a:endParaRPr sz="1600"/>
          </a:p>
        </p:txBody>
      </p:sp>
      <p:sp>
        <p:nvSpPr>
          <p:cNvPr id="146" name="Google Shape;146;g125053ee625_0_257"/>
          <p:cNvSpPr/>
          <p:nvPr/>
        </p:nvSpPr>
        <p:spPr>
          <a:xfrm>
            <a:off x="6633337" y="65244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25053ee625_0_257"/>
          <p:cNvSpPr/>
          <p:nvPr/>
        </p:nvSpPr>
        <p:spPr>
          <a:xfrm>
            <a:off x="7028512" y="65137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25053ee625_0_257"/>
          <p:cNvSpPr/>
          <p:nvPr/>
        </p:nvSpPr>
        <p:spPr>
          <a:xfrm>
            <a:off x="7452320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5053ee625_0_257"/>
          <p:cNvSpPr/>
          <p:nvPr/>
        </p:nvSpPr>
        <p:spPr>
          <a:xfrm>
            <a:off x="7846662" y="65080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25053ee625_0_257"/>
          <p:cNvSpPr/>
          <p:nvPr/>
        </p:nvSpPr>
        <p:spPr>
          <a:xfrm>
            <a:off x="8245692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25053ee625_0_257"/>
          <p:cNvSpPr/>
          <p:nvPr/>
        </p:nvSpPr>
        <p:spPr>
          <a:xfrm>
            <a:off x="8099130" y="70712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25053ee625_0_257"/>
          <p:cNvSpPr/>
          <p:nvPr/>
        </p:nvSpPr>
        <p:spPr>
          <a:xfrm>
            <a:off x="121750" y="116625"/>
            <a:ext cx="8409300" cy="13695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25053ee625_0_257"/>
          <p:cNvSpPr txBox="1"/>
          <p:nvPr>
            <p:ph type="title"/>
          </p:nvPr>
        </p:nvSpPr>
        <p:spPr>
          <a:xfrm>
            <a:off x="184140" y="189590"/>
            <a:ext cx="87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/>
              <a:t>Conclusion</a:t>
            </a:r>
            <a:endParaRPr/>
          </a:p>
        </p:txBody>
      </p:sp>
      <p:sp>
        <p:nvSpPr>
          <p:cNvPr id="154" name="Google Shape;154;g125053ee625_0_257"/>
          <p:cNvSpPr txBox="1"/>
          <p:nvPr/>
        </p:nvSpPr>
        <p:spPr>
          <a:xfrm>
            <a:off x="121740" y="541076"/>
            <a:ext cx="85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600"/>
              <a:t>How can Big Mountain Resort change their ticket pricings to minimize operational costs and develop resort areas to support a higher ticket price while increasing revenue for the upcoming season?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053ee625_0_293"/>
          <p:cNvSpPr/>
          <p:nvPr/>
        </p:nvSpPr>
        <p:spPr>
          <a:xfrm>
            <a:off x="6633337" y="65244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5053ee625_0_293"/>
          <p:cNvSpPr/>
          <p:nvPr/>
        </p:nvSpPr>
        <p:spPr>
          <a:xfrm>
            <a:off x="7028512" y="65137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25053ee625_0_293"/>
          <p:cNvSpPr/>
          <p:nvPr/>
        </p:nvSpPr>
        <p:spPr>
          <a:xfrm>
            <a:off x="7452320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25053ee625_0_293"/>
          <p:cNvSpPr/>
          <p:nvPr/>
        </p:nvSpPr>
        <p:spPr>
          <a:xfrm>
            <a:off x="7846662" y="65080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25053ee625_0_293"/>
          <p:cNvSpPr/>
          <p:nvPr/>
        </p:nvSpPr>
        <p:spPr>
          <a:xfrm>
            <a:off x="8245692" y="65030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25053ee625_0_293"/>
          <p:cNvSpPr/>
          <p:nvPr/>
        </p:nvSpPr>
        <p:spPr>
          <a:xfrm>
            <a:off x="8099130" y="70712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25053ee625_0_293"/>
          <p:cNvSpPr txBox="1"/>
          <p:nvPr>
            <p:ph type="title"/>
          </p:nvPr>
        </p:nvSpPr>
        <p:spPr>
          <a:xfrm>
            <a:off x="1150050" y="1042125"/>
            <a:ext cx="6843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900"/>
              <a:t>Thank You</a:t>
            </a:r>
            <a:endParaRPr sz="2839"/>
          </a:p>
        </p:txBody>
      </p:sp>
      <p:sp>
        <p:nvSpPr>
          <p:cNvPr id="167" name="Google Shape;167;g125053ee625_0_293"/>
          <p:cNvSpPr/>
          <p:nvPr/>
        </p:nvSpPr>
        <p:spPr>
          <a:xfrm>
            <a:off x="2445900" y="1535900"/>
            <a:ext cx="4252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1" lang="en-AU" sz="3300"/>
              <a:t>Questions?</a:t>
            </a:r>
            <a:endParaRPr b="1"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