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j-lt"/>
                <a:ea typeface="+mj-ea"/>
                <a:cs typeface="+mj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063119" y="316189"/>
            <a:ext cx="4028223" cy="880859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execute </a:t>
            </a:r>
            <a:r>
              <a:rPr>
                <a:latin typeface="CMU Concrete"/>
                <a:ea typeface="CMU Concrete"/>
                <a:cs typeface="CMU Concrete"/>
                <a:sym typeface="CMU Concrete"/>
              </a:rPr>
              <a:t>./download</a:t>
            </a:r>
          </a:p>
        </p:txBody>
      </p:sp>
      <p:sp>
        <p:nvSpPr>
          <p:cNvPr id="120" name="Shape 120"/>
          <p:cNvSpPr/>
          <p:nvPr/>
        </p:nvSpPr>
        <p:spPr>
          <a:xfrm>
            <a:off x="1063119" y="2052404"/>
            <a:ext cx="4028223" cy="1627536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Parse command line arguments</a:t>
            </a:r>
          </a:p>
        </p:txBody>
      </p:sp>
      <p:sp>
        <p:nvSpPr>
          <p:cNvPr id="121" name="Shape 121"/>
          <p:cNvSpPr/>
          <p:nvPr/>
        </p:nvSpPr>
        <p:spPr>
          <a:xfrm>
            <a:off x="1063119" y="4535297"/>
            <a:ext cx="4028223" cy="1627536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load yaml file if necessary</a:t>
            </a:r>
          </a:p>
        </p:txBody>
      </p:sp>
      <p:sp>
        <p:nvSpPr>
          <p:cNvPr id="122" name="Shape 122"/>
          <p:cNvSpPr/>
          <p:nvPr/>
        </p:nvSpPr>
        <p:spPr>
          <a:xfrm>
            <a:off x="5922966" y="473612"/>
            <a:ext cx="4944097" cy="3602813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/>
            </a:pPr>
            <a:r>
              <a:t>For each category:</a:t>
            </a:r>
          </a:p>
          <a:p>
            <a:pPr marL="427789" indent="-427789" algn="l">
              <a:buSzPct val="100000"/>
              <a:buAutoNum type="arabicPeriod" startAt="1"/>
              <a:defRPr sz="2300"/>
            </a:pPr>
            <a:r>
              <a:t>query category</a:t>
            </a:r>
            <a:br/>
            <a:br/>
          </a:p>
          <a:p>
            <a:pPr marL="427789" indent="-427789" algn="l">
              <a:buSzPct val="100000"/>
              <a:buAutoNum type="arabicPeriod" startAt="1"/>
              <a:defRPr sz="2300"/>
            </a:pPr>
            <a:r>
              <a:t>write to db</a:t>
            </a:r>
            <a:br/>
            <a:br/>
          </a:p>
          <a:p>
            <a:pPr marL="427789" indent="-427789" algn="l">
              <a:buSzPct val="100000"/>
              <a:buAutoNum type="arabicPeriod" startAt="1"/>
              <a:defRPr sz="2300"/>
            </a:pPr>
            <a:r>
              <a:t>add page to list of page ids</a:t>
            </a:r>
          </a:p>
        </p:txBody>
      </p:sp>
      <p:sp>
        <p:nvSpPr>
          <p:cNvPr id="123" name="Shape 123"/>
          <p:cNvSpPr/>
          <p:nvPr/>
        </p:nvSpPr>
        <p:spPr>
          <a:xfrm>
            <a:off x="6318906" y="1476566"/>
            <a:ext cx="3749073" cy="6186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wiki_module.query_category</a:t>
            </a:r>
          </a:p>
        </p:txBody>
      </p:sp>
      <p:sp>
        <p:nvSpPr>
          <p:cNvPr id="124" name="Shape 124"/>
          <p:cNvSpPr/>
          <p:nvPr/>
        </p:nvSpPr>
        <p:spPr>
          <a:xfrm rot="16200000">
            <a:off x="-649731" y="4826682"/>
            <a:ext cx="2290169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category.yml</a:t>
            </a:r>
          </a:p>
        </p:txBody>
      </p:sp>
      <p:pic>
        <p:nvPicPr>
          <p:cNvPr id="12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0781" y="523572"/>
            <a:ext cx="1289963" cy="1177292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7249930" y="4337555"/>
            <a:ext cx="2290169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page_ids</a:t>
            </a:r>
          </a:p>
        </p:txBody>
      </p:sp>
      <p:sp>
        <p:nvSpPr>
          <p:cNvPr id="127" name="Shape 127"/>
          <p:cNvSpPr/>
          <p:nvPr/>
        </p:nvSpPr>
        <p:spPr>
          <a:xfrm>
            <a:off x="6318906" y="2454819"/>
            <a:ext cx="4152217" cy="6186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database_module.insert_category</a:t>
            </a:r>
          </a:p>
        </p:txBody>
      </p:sp>
      <p:sp>
        <p:nvSpPr>
          <p:cNvPr id="128" name="Shape 128"/>
          <p:cNvSpPr/>
          <p:nvPr/>
        </p:nvSpPr>
        <p:spPr>
          <a:xfrm>
            <a:off x="5922966" y="5204666"/>
            <a:ext cx="4944097" cy="3865255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3200"/>
            </a:pPr>
            <a:r>
              <a:t>For each page:</a:t>
            </a:r>
          </a:p>
          <a:p>
            <a:pPr marL="427789" indent="-427789" algn="l">
              <a:buSzPct val="100000"/>
              <a:buAutoNum type="arabicPeriod" startAt="1"/>
              <a:defRPr sz="2300"/>
            </a:pPr>
            <a:r>
              <a:t>query page</a:t>
            </a:r>
            <a:br/>
            <a:br/>
          </a:p>
          <a:p>
            <a:pPr marL="427789" indent="-427789" algn="l">
              <a:buSzPct val="100000"/>
              <a:buAutoNum type="arabicPeriod" startAt="1"/>
              <a:defRPr sz="2300"/>
            </a:pPr>
            <a:r>
              <a:t>encode page</a:t>
            </a:r>
            <a:br/>
            <a:br/>
          </a:p>
          <a:p>
            <a:pPr marL="427789" indent="-427789" algn="l">
              <a:buSzPct val="100000"/>
              <a:buAutoNum type="arabicPeriod" startAt="1"/>
              <a:defRPr sz="2300"/>
            </a:pPr>
            <a:r>
              <a:t>write to db </a:t>
            </a:r>
            <a:br/>
            <a:br/>
          </a:p>
        </p:txBody>
      </p:sp>
      <p:sp>
        <p:nvSpPr>
          <p:cNvPr id="129" name="Shape 129"/>
          <p:cNvSpPr/>
          <p:nvPr/>
        </p:nvSpPr>
        <p:spPr>
          <a:xfrm>
            <a:off x="6318906" y="6207591"/>
            <a:ext cx="3218646" cy="6186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wiki_module.query_page</a:t>
            </a:r>
          </a:p>
        </p:txBody>
      </p:sp>
      <p:sp>
        <p:nvSpPr>
          <p:cNvPr id="130" name="Shape 130"/>
          <p:cNvSpPr/>
          <p:nvPr/>
        </p:nvSpPr>
        <p:spPr>
          <a:xfrm>
            <a:off x="6318906" y="7211244"/>
            <a:ext cx="4012348" cy="6186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encoding_module.encode_page</a:t>
            </a:r>
          </a:p>
        </p:txBody>
      </p:sp>
      <p:cxnSp>
        <p:nvCxnSpPr>
          <p:cNvPr id="131" name="Connector 131"/>
          <p:cNvCxnSpPr>
            <a:stCxn id="119" idx="0"/>
            <a:endCxn id="120" idx="0"/>
          </p:cNvCxnSpPr>
          <p:nvPr/>
        </p:nvCxnSpPr>
        <p:spPr>
          <a:xfrm>
            <a:off x="3077230" y="756618"/>
            <a:ext cx="1" cy="2109555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132" name="Connector 132"/>
          <p:cNvCxnSpPr>
            <a:stCxn id="120" idx="0"/>
            <a:endCxn id="121" idx="0"/>
          </p:cNvCxnSpPr>
          <p:nvPr/>
        </p:nvCxnSpPr>
        <p:spPr>
          <a:xfrm flipH="1">
            <a:off x="3077230" y="2866172"/>
            <a:ext cx="1" cy="2482893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133" name="Connector 133"/>
          <p:cNvCxnSpPr>
            <a:stCxn id="121" idx="0"/>
            <a:endCxn id="122" idx="0"/>
          </p:cNvCxnSpPr>
          <p:nvPr/>
        </p:nvCxnSpPr>
        <p:spPr>
          <a:xfrm flipV="1">
            <a:off x="3077230" y="2275018"/>
            <a:ext cx="5317785" cy="3074047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134" name="Connector 134"/>
          <p:cNvCxnSpPr>
            <a:stCxn id="126" idx="0"/>
            <a:endCxn id="122" idx="0"/>
          </p:cNvCxnSpPr>
          <p:nvPr/>
        </p:nvCxnSpPr>
        <p:spPr>
          <a:xfrm flipH="1" flipV="1">
            <a:off x="8395014" y="2275018"/>
            <a:ext cx="1" cy="2365528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135" name="Connector 135"/>
          <p:cNvCxnSpPr>
            <a:stCxn id="126" idx="0"/>
            <a:endCxn id="128" idx="0"/>
          </p:cNvCxnSpPr>
          <p:nvPr/>
        </p:nvCxnSpPr>
        <p:spPr>
          <a:xfrm flipH="1">
            <a:off x="8395014" y="4640545"/>
            <a:ext cx="1" cy="2496749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36" name="Shape 136"/>
          <p:cNvSpPr/>
          <p:nvPr/>
        </p:nvSpPr>
        <p:spPr>
          <a:xfrm>
            <a:off x="844874" y="7013427"/>
            <a:ext cx="4464712" cy="212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>
                <a:latin typeface="CMU Bright"/>
                <a:ea typeface="CMU Bright"/>
                <a:cs typeface="CMU Bright"/>
                <a:sym typeface="CMU Bright"/>
              </a:defRPr>
            </a:pPr>
            <a:r>
              <a:t>Pipeline 1</a:t>
            </a:r>
          </a:p>
          <a:p>
            <a:pPr>
              <a:defRPr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download</a:t>
            </a:r>
            <a:br/>
            <a:r>
              <a:rPr sz="2400"/>
              <a:t>minimum viable implementation</a:t>
            </a:r>
          </a:p>
        </p:txBody>
      </p:sp>
      <p:sp>
        <p:nvSpPr>
          <p:cNvPr id="137" name="Shape 137"/>
          <p:cNvSpPr/>
          <p:nvPr/>
        </p:nvSpPr>
        <p:spPr>
          <a:xfrm>
            <a:off x="6318906" y="8330906"/>
            <a:ext cx="3749073" cy="6186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database_module.insert_page</a:t>
            </a:r>
          </a:p>
        </p:txBody>
      </p:sp>
      <p:cxnSp>
        <p:nvCxnSpPr>
          <p:cNvPr id="138" name="Connector 138"/>
          <p:cNvCxnSpPr>
            <a:stCxn id="121" idx="0"/>
            <a:endCxn id="124" idx="0"/>
          </p:cNvCxnSpPr>
          <p:nvPr/>
        </p:nvCxnSpPr>
        <p:spPr>
          <a:xfrm flipH="1" flipV="1">
            <a:off x="495353" y="5129672"/>
            <a:ext cx="2581878" cy="219393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39" name="Shape 139"/>
          <p:cNvSpPr/>
          <p:nvPr/>
        </p:nvSpPr>
        <p:spPr>
          <a:xfrm>
            <a:off x="10856730" y="1972029"/>
            <a:ext cx="942858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dict</a:t>
            </a:r>
          </a:p>
        </p:txBody>
      </p:sp>
      <p:cxnSp>
        <p:nvCxnSpPr>
          <p:cNvPr id="140" name="Connector 140"/>
          <p:cNvCxnSpPr>
            <a:stCxn id="123" idx="0"/>
            <a:endCxn id="139" idx="0"/>
          </p:cNvCxnSpPr>
          <p:nvPr/>
        </p:nvCxnSpPr>
        <p:spPr>
          <a:xfrm>
            <a:off x="8193442" y="1785906"/>
            <a:ext cx="3134717" cy="489113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141" name="Connector 141"/>
          <p:cNvCxnSpPr>
            <a:stCxn id="126" idx="0"/>
            <a:endCxn id="123" idx="0"/>
          </p:cNvCxnSpPr>
          <p:nvPr/>
        </p:nvCxnSpPr>
        <p:spPr>
          <a:xfrm flipH="1" flipV="1">
            <a:off x="8193442" y="1785906"/>
            <a:ext cx="201573" cy="2854640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42" name="Shape 142"/>
          <p:cNvSpPr/>
          <p:nvPr/>
        </p:nvSpPr>
        <p:spPr>
          <a:xfrm>
            <a:off x="10125210" y="4805513"/>
            <a:ext cx="1731259" cy="2256607"/>
          </a:xfrm>
          <a:prstGeom prst="roundRect">
            <a:avLst>
              <a:gd name="adj" fmla="val 20205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2200" u="sng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dict</a:t>
            </a:r>
          </a:p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html</a:t>
            </a:r>
          </a:p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text</a:t>
            </a:r>
          </a:p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id</a:t>
            </a:r>
          </a:p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summary</a:t>
            </a:r>
          </a:p>
        </p:txBody>
      </p:sp>
      <p:cxnSp>
        <p:nvCxnSpPr>
          <p:cNvPr id="143" name="Connector 143"/>
          <p:cNvCxnSpPr>
            <a:stCxn id="142" idx="0"/>
            <a:endCxn id="129" idx="0"/>
          </p:cNvCxnSpPr>
          <p:nvPr/>
        </p:nvCxnSpPr>
        <p:spPr>
          <a:xfrm flipH="1">
            <a:off x="7928229" y="5933816"/>
            <a:ext cx="3062611" cy="583116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44" name="Shape 144"/>
          <p:cNvSpPr/>
          <p:nvPr/>
        </p:nvSpPr>
        <p:spPr>
          <a:xfrm>
            <a:off x="10704330" y="7217595"/>
            <a:ext cx="2001046" cy="951737"/>
          </a:xfrm>
          <a:prstGeom prst="roundRect">
            <a:avLst>
              <a:gd name="adj" fmla="val 40622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2200" u="sng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dict</a:t>
            </a:r>
          </a:p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id:vector</a:t>
            </a:r>
          </a:p>
        </p:txBody>
      </p:sp>
      <p:cxnSp>
        <p:nvCxnSpPr>
          <p:cNvPr id="145" name="Connector 145"/>
          <p:cNvCxnSpPr>
            <a:stCxn id="144" idx="0"/>
            <a:endCxn id="130" idx="0"/>
          </p:cNvCxnSpPr>
          <p:nvPr/>
        </p:nvCxnSpPr>
        <p:spPr>
          <a:xfrm flipH="1" flipV="1">
            <a:off x="8325080" y="7520584"/>
            <a:ext cx="3379773" cy="172880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46" name="Shape 146"/>
          <p:cNvSpPr/>
          <p:nvPr/>
        </p:nvSpPr>
        <p:spPr>
          <a:xfrm>
            <a:off x="10477710" y="8308168"/>
            <a:ext cx="1375777" cy="1354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3608" y="3302"/>
                </a:lnTo>
                <a:lnTo>
                  <a:pt x="17849" y="2605"/>
                </a:lnTo>
                <a:lnTo>
                  <a:pt x="17910" y="6968"/>
                </a:lnTo>
                <a:lnTo>
                  <a:pt x="21600" y="9202"/>
                </a:lnTo>
                <a:lnTo>
                  <a:pt x="18885" y="12583"/>
                </a:lnTo>
                <a:lnTo>
                  <a:pt x="20297" y="16704"/>
                </a:lnTo>
                <a:lnTo>
                  <a:pt x="16077" y="17522"/>
                </a:lnTo>
                <a:lnTo>
                  <a:pt x="14551" y="21600"/>
                </a:lnTo>
                <a:lnTo>
                  <a:pt x="10800" y="19472"/>
                </a:lnTo>
                <a:lnTo>
                  <a:pt x="7049" y="21600"/>
                </a:lnTo>
                <a:lnTo>
                  <a:pt x="5523" y="17522"/>
                </a:lnTo>
                <a:lnTo>
                  <a:pt x="1303" y="16704"/>
                </a:lnTo>
                <a:lnTo>
                  <a:pt x="2715" y="12583"/>
                </a:lnTo>
                <a:lnTo>
                  <a:pt x="0" y="9202"/>
                </a:lnTo>
                <a:lnTo>
                  <a:pt x="3690" y="6968"/>
                </a:lnTo>
                <a:lnTo>
                  <a:pt x="3751" y="2605"/>
                </a:lnTo>
                <a:lnTo>
                  <a:pt x="7992" y="3302"/>
                </a:lnTo>
                <a:close/>
              </a:path>
            </a:pathLst>
          </a:cu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FAIL</a:t>
            </a:r>
          </a:p>
        </p:txBody>
      </p:sp>
      <p:cxnSp>
        <p:nvCxnSpPr>
          <p:cNvPr id="147" name="Connector 147"/>
          <p:cNvCxnSpPr>
            <a:stCxn id="137" idx="0"/>
            <a:endCxn id="146" idx="0"/>
          </p:cNvCxnSpPr>
          <p:nvPr/>
        </p:nvCxnSpPr>
        <p:spPr>
          <a:xfrm>
            <a:off x="8193442" y="8640246"/>
            <a:ext cx="2972157" cy="366423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48" name="Shape 148"/>
          <p:cNvSpPr/>
          <p:nvPr/>
        </p:nvSpPr>
        <p:spPr>
          <a:xfrm>
            <a:off x="10477710" y="3309448"/>
            <a:ext cx="1375777" cy="1354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13608" y="3302"/>
                </a:lnTo>
                <a:lnTo>
                  <a:pt x="17849" y="2605"/>
                </a:lnTo>
                <a:lnTo>
                  <a:pt x="17910" y="6968"/>
                </a:lnTo>
                <a:lnTo>
                  <a:pt x="21600" y="9202"/>
                </a:lnTo>
                <a:lnTo>
                  <a:pt x="18885" y="12583"/>
                </a:lnTo>
                <a:lnTo>
                  <a:pt x="20297" y="16704"/>
                </a:lnTo>
                <a:lnTo>
                  <a:pt x="16077" y="17522"/>
                </a:lnTo>
                <a:lnTo>
                  <a:pt x="14551" y="21600"/>
                </a:lnTo>
                <a:lnTo>
                  <a:pt x="10800" y="19472"/>
                </a:lnTo>
                <a:lnTo>
                  <a:pt x="7049" y="21600"/>
                </a:lnTo>
                <a:lnTo>
                  <a:pt x="5523" y="17522"/>
                </a:lnTo>
                <a:lnTo>
                  <a:pt x="1303" y="16704"/>
                </a:lnTo>
                <a:lnTo>
                  <a:pt x="2715" y="12583"/>
                </a:lnTo>
                <a:lnTo>
                  <a:pt x="0" y="9202"/>
                </a:lnTo>
                <a:lnTo>
                  <a:pt x="3690" y="6968"/>
                </a:lnTo>
                <a:lnTo>
                  <a:pt x="3751" y="2605"/>
                </a:lnTo>
                <a:lnTo>
                  <a:pt x="7992" y="3302"/>
                </a:lnTo>
                <a:close/>
              </a:path>
            </a:pathLst>
          </a:custGeom>
          <a:gradFill>
            <a:gsLst>
              <a:gs pos="0">
                <a:srgbClr val="CE2100"/>
              </a:gs>
              <a:gs pos="100000">
                <a:schemeClr val="accent5">
                  <a:hueOff val="-477027"/>
                  <a:satOff val="5825"/>
                  <a:lumOff val="41095"/>
                </a:schemeClr>
              </a:gs>
            </a:gsLst>
            <a:lin ang="16200000"/>
          </a:gradFill>
          <a:ln>
            <a:solidFill>
              <a:srgbClr val="C82101"/>
            </a:solidFill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FAIL</a:t>
            </a:r>
          </a:p>
        </p:txBody>
      </p:sp>
      <p:cxnSp>
        <p:nvCxnSpPr>
          <p:cNvPr id="149" name="Connector 149"/>
          <p:cNvCxnSpPr>
            <a:stCxn id="127" idx="0"/>
            <a:endCxn id="148" idx="0"/>
          </p:cNvCxnSpPr>
          <p:nvPr/>
        </p:nvCxnSpPr>
        <p:spPr>
          <a:xfrm>
            <a:off x="8395014" y="2764159"/>
            <a:ext cx="2770585" cy="1243790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50" name="Shape 150"/>
          <p:cNvSpPr/>
          <p:nvPr/>
        </p:nvSpPr>
        <p:spPr>
          <a:xfrm>
            <a:off x="5902646" y="8965375"/>
            <a:ext cx="621853" cy="58478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2"/>
          </a:solidFill>
          <a:ln w="25400">
            <a:solidFill>
              <a:srgbClr val="00631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51" name="Connector 151"/>
          <p:cNvCxnSpPr>
            <a:stCxn id="137" idx="0"/>
            <a:endCxn id="150" idx="0"/>
          </p:cNvCxnSpPr>
          <p:nvPr/>
        </p:nvCxnSpPr>
        <p:spPr>
          <a:xfrm flipH="1">
            <a:off x="6213572" y="8640246"/>
            <a:ext cx="1979871" cy="648391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52" name="Shape 152"/>
          <p:cNvSpPr/>
          <p:nvPr/>
        </p:nvSpPr>
        <p:spPr>
          <a:xfrm>
            <a:off x="5455606" y="3539935"/>
            <a:ext cx="621853" cy="58478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2"/>
          </a:solidFill>
          <a:ln w="25400">
            <a:solidFill>
              <a:srgbClr val="00631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cxnSp>
        <p:nvCxnSpPr>
          <p:cNvPr id="153" name="Connector 153"/>
          <p:cNvCxnSpPr>
            <a:stCxn id="152" idx="0"/>
            <a:endCxn id="127" idx="0"/>
          </p:cNvCxnSpPr>
          <p:nvPr/>
        </p:nvCxnSpPr>
        <p:spPr>
          <a:xfrm flipV="1">
            <a:off x="5766532" y="2764159"/>
            <a:ext cx="2628483" cy="1099038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54" name="Shape 154"/>
          <p:cNvSpPr/>
          <p:nvPr/>
        </p:nvSpPr>
        <p:spPr>
          <a:xfrm>
            <a:off x="2960274" y="3804629"/>
            <a:ext cx="2290169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args</a:t>
            </a:r>
          </a:p>
        </p:txBody>
      </p:sp>
      <p:cxnSp>
        <p:nvCxnSpPr>
          <p:cNvPr id="155" name="Connector 155"/>
          <p:cNvCxnSpPr>
            <a:stCxn id="154" idx="0"/>
            <a:endCxn id="120" idx="0"/>
          </p:cNvCxnSpPr>
          <p:nvPr/>
        </p:nvCxnSpPr>
        <p:spPr>
          <a:xfrm flipH="1" flipV="1">
            <a:off x="3077230" y="2866172"/>
            <a:ext cx="1028129" cy="1241447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56" name="Shape 156"/>
          <p:cNvSpPr/>
          <p:nvPr/>
        </p:nvSpPr>
        <p:spPr>
          <a:xfrm>
            <a:off x="3204114" y="6287521"/>
            <a:ext cx="2290169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category_titles </a:t>
            </a:r>
          </a:p>
        </p:txBody>
      </p:sp>
      <p:cxnSp>
        <p:nvCxnSpPr>
          <p:cNvPr id="157" name="Connector 157"/>
          <p:cNvCxnSpPr>
            <a:stCxn id="121" idx="0"/>
            <a:endCxn id="156" idx="0"/>
          </p:cNvCxnSpPr>
          <p:nvPr/>
        </p:nvCxnSpPr>
        <p:spPr>
          <a:xfrm>
            <a:off x="3077230" y="5349064"/>
            <a:ext cx="1271969" cy="1241447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5239347" y="3898193"/>
            <a:ext cx="1006060" cy="1450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58" h="21600" fill="norm" stroke="1" extrusionOk="0">
                <a:moveTo>
                  <a:pt x="18558" y="0"/>
                </a:moveTo>
                <a:cubicBezTo>
                  <a:pt x="2634" y="1654"/>
                  <a:pt x="-3042" y="8854"/>
                  <a:pt x="1529" y="21600"/>
                </a:cubicBezTo>
              </a:path>
            </a:pathLst>
          </a:custGeom>
          <a:ln w="25400">
            <a:solidFill>
              <a:schemeClr val="accent1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366125" y="341082"/>
            <a:ext cx="4028223" cy="880858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execute </a:t>
            </a:r>
            <a:r>
              <a:rPr>
                <a:latin typeface="CMU Concrete"/>
                <a:ea typeface="CMU Concrete"/>
                <a:cs typeface="CMU Concrete"/>
                <a:sym typeface="CMU Concrete"/>
              </a:rPr>
              <a:t>./search</a:t>
            </a:r>
          </a:p>
        </p:txBody>
      </p:sp>
      <p:sp>
        <p:nvSpPr>
          <p:cNvPr id="161" name="Shape 161"/>
          <p:cNvSpPr/>
          <p:nvPr/>
        </p:nvSpPr>
        <p:spPr>
          <a:xfrm>
            <a:off x="366125" y="2077297"/>
            <a:ext cx="4028223" cy="1627536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Parse command line arguments</a:t>
            </a:r>
          </a:p>
        </p:txBody>
      </p:sp>
      <p:sp>
        <p:nvSpPr>
          <p:cNvPr id="162" name="Shape 162"/>
          <p:cNvSpPr/>
          <p:nvPr/>
        </p:nvSpPr>
        <p:spPr>
          <a:xfrm>
            <a:off x="5922966" y="473612"/>
            <a:ext cx="5329350" cy="1629572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3200"/>
            </a:lvl1pPr>
          </a:lstStyle>
          <a:p>
            <a:pPr/>
            <a:r>
              <a:t>select encoded pages</a:t>
            </a:r>
          </a:p>
        </p:txBody>
      </p:sp>
      <p:sp>
        <p:nvSpPr>
          <p:cNvPr id="163" name="Shape 163"/>
          <p:cNvSpPr/>
          <p:nvPr/>
        </p:nvSpPr>
        <p:spPr>
          <a:xfrm>
            <a:off x="6205042" y="1259972"/>
            <a:ext cx="4765198" cy="6186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database_module.select_page_vectors</a:t>
            </a:r>
          </a:p>
        </p:txBody>
      </p:sp>
      <p:sp>
        <p:nvSpPr>
          <p:cNvPr id="164" name="Shape 164"/>
          <p:cNvSpPr/>
          <p:nvPr/>
        </p:nvSpPr>
        <p:spPr>
          <a:xfrm>
            <a:off x="6495497" y="6206810"/>
            <a:ext cx="4944097" cy="1627536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3200"/>
            </a:lvl1pPr>
          </a:lstStyle>
          <a:p>
            <a:pPr/>
            <a:r>
              <a:t>fetch page text</a:t>
            </a:r>
          </a:p>
        </p:txBody>
      </p:sp>
      <p:cxnSp>
        <p:nvCxnSpPr>
          <p:cNvPr id="165" name="Connector 165"/>
          <p:cNvCxnSpPr>
            <a:stCxn id="160" idx="0"/>
            <a:endCxn id="161" idx="0"/>
          </p:cNvCxnSpPr>
          <p:nvPr/>
        </p:nvCxnSpPr>
        <p:spPr>
          <a:xfrm>
            <a:off x="2380236" y="781510"/>
            <a:ext cx="1" cy="2109555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66" name="Shape 166"/>
          <p:cNvSpPr/>
          <p:nvPr/>
        </p:nvSpPr>
        <p:spPr>
          <a:xfrm>
            <a:off x="961308" y="7374149"/>
            <a:ext cx="4231844" cy="212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>
                <a:latin typeface="CMU Bright"/>
                <a:ea typeface="CMU Bright"/>
                <a:cs typeface="CMU Bright"/>
                <a:sym typeface="CMU Bright"/>
              </a:defRPr>
            </a:pPr>
            <a:r>
              <a:t>Pipeline 2</a:t>
            </a:r>
          </a:p>
          <a:p>
            <a:pPr>
              <a:defRPr sz="6000">
                <a:latin typeface="CMU Bright"/>
                <a:ea typeface="CMU Bright"/>
                <a:cs typeface="CMU Bright"/>
                <a:sym typeface="CMU Bright"/>
              </a:defRPr>
            </a:pPr>
            <a:r>
              <a:rPr sz="3600">
                <a:latin typeface="CMU Concrete"/>
                <a:ea typeface="CMU Concrete"/>
                <a:cs typeface="CMU Concrete"/>
                <a:sym typeface="CMU Concrete"/>
              </a:rPr>
              <a:t>search</a:t>
            </a:r>
            <a:br>
              <a:rPr sz="3600"/>
            </a:br>
            <a:r>
              <a:rPr sz="2400"/>
              <a:t>minimum viable implementation</a:t>
            </a:r>
          </a:p>
        </p:txBody>
      </p:sp>
      <p:pic>
        <p:nvPicPr>
          <p:cNvPr id="16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8623" y="167972"/>
            <a:ext cx="1141147" cy="1177292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366125" y="4535297"/>
            <a:ext cx="4028223" cy="1627536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3200"/>
            </a:lvl1pPr>
          </a:lstStyle>
          <a:p>
            <a:pPr/>
            <a:r>
              <a:t>encode search query</a:t>
            </a:r>
          </a:p>
        </p:txBody>
      </p:sp>
      <p:sp>
        <p:nvSpPr>
          <p:cNvPr id="169" name="Shape 169"/>
          <p:cNvSpPr/>
          <p:nvPr/>
        </p:nvSpPr>
        <p:spPr>
          <a:xfrm>
            <a:off x="453942" y="5317489"/>
            <a:ext cx="3852588" cy="6186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encoding_module.encode_query</a:t>
            </a:r>
          </a:p>
        </p:txBody>
      </p:sp>
      <p:cxnSp>
        <p:nvCxnSpPr>
          <p:cNvPr id="170" name="Connector 170"/>
          <p:cNvCxnSpPr>
            <a:stCxn id="168" idx="0"/>
            <a:endCxn id="161" idx="0"/>
          </p:cNvCxnSpPr>
          <p:nvPr/>
        </p:nvCxnSpPr>
        <p:spPr>
          <a:xfrm flipH="1" flipV="1">
            <a:off x="2380236" y="2891064"/>
            <a:ext cx="1" cy="2458001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71" name="Shape 171"/>
          <p:cNvSpPr/>
          <p:nvPr/>
        </p:nvSpPr>
        <p:spPr>
          <a:xfrm>
            <a:off x="6250168" y="3329284"/>
            <a:ext cx="4674946" cy="1627536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Identify 5 nearest vectors</a:t>
            </a:r>
          </a:p>
        </p:txBody>
      </p:sp>
      <p:sp>
        <p:nvSpPr>
          <p:cNvPr id="172" name="Shape 172"/>
          <p:cNvSpPr/>
          <p:nvPr/>
        </p:nvSpPr>
        <p:spPr>
          <a:xfrm>
            <a:off x="7442556" y="5278825"/>
            <a:ext cx="2290169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list of page_ids</a:t>
            </a:r>
          </a:p>
        </p:txBody>
      </p:sp>
      <p:cxnSp>
        <p:nvCxnSpPr>
          <p:cNvPr id="173" name="Connector 173"/>
          <p:cNvCxnSpPr>
            <a:stCxn id="172" idx="0"/>
            <a:endCxn id="171" idx="0"/>
          </p:cNvCxnSpPr>
          <p:nvPr/>
        </p:nvCxnSpPr>
        <p:spPr>
          <a:xfrm flipV="1">
            <a:off x="8587640" y="4143051"/>
            <a:ext cx="1" cy="1438764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174" name="Connector 174"/>
          <p:cNvCxnSpPr>
            <a:stCxn id="172" idx="0"/>
            <a:endCxn id="164" idx="0"/>
          </p:cNvCxnSpPr>
          <p:nvPr/>
        </p:nvCxnSpPr>
        <p:spPr>
          <a:xfrm>
            <a:off x="8587640" y="5581814"/>
            <a:ext cx="379906" cy="1438765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75" name="Shape 175"/>
          <p:cNvSpPr/>
          <p:nvPr/>
        </p:nvSpPr>
        <p:spPr>
          <a:xfrm>
            <a:off x="6584946" y="7035066"/>
            <a:ext cx="4765199" cy="6186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database_module.select_pages</a:t>
            </a:r>
          </a:p>
        </p:txBody>
      </p:sp>
      <p:sp>
        <p:nvSpPr>
          <p:cNvPr id="189" name="Shape 189"/>
          <p:cNvSpPr/>
          <p:nvPr/>
        </p:nvSpPr>
        <p:spPr>
          <a:xfrm>
            <a:off x="4399168" y="5349064"/>
            <a:ext cx="931948" cy="595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2" h="19576" fill="norm" stroke="1" extrusionOk="0">
                <a:moveTo>
                  <a:pt x="0" y="19014"/>
                </a:moveTo>
                <a:cubicBezTo>
                  <a:pt x="14884" y="21600"/>
                  <a:pt x="21600" y="15262"/>
                  <a:pt x="20149" y="0"/>
                </a:cubicBezTo>
              </a:path>
            </a:pathLst>
          </a:cu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/>
        </p:nvSpPr>
        <p:spPr>
          <a:xfrm>
            <a:off x="3092354" y="3817075"/>
            <a:ext cx="2290169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args</a:t>
            </a:r>
          </a:p>
        </p:txBody>
      </p:sp>
      <p:cxnSp>
        <p:nvCxnSpPr>
          <p:cNvPr id="178" name="Connector 178"/>
          <p:cNvCxnSpPr>
            <a:stCxn id="177" idx="0"/>
            <a:endCxn id="161" idx="0"/>
          </p:cNvCxnSpPr>
          <p:nvPr/>
        </p:nvCxnSpPr>
        <p:spPr>
          <a:xfrm flipH="1" flipV="1">
            <a:off x="2380236" y="2891064"/>
            <a:ext cx="1857203" cy="1229001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79" name="Shape 179"/>
          <p:cNvSpPr/>
          <p:nvPr/>
        </p:nvSpPr>
        <p:spPr>
          <a:xfrm>
            <a:off x="4384810" y="4873196"/>
            <a:ext cx="2001045" cy="951737"/>
          </a:xfrm>
          <a:prstGeom prst="roundRect">
            <a:avLst>
              <a:gd name="adj" fmla="val 40622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2200" u="sng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dict</a:t>
            </a:r>
          </a:p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query:vector</a:t>
            </a:r>
          </a:p>
        </p:txBody>
      </p:sp>
      <p:sp>
        <p:nvSpPr>
          <p:cNvPr id="180" name="Shape 180"/>
          <p:cNvSpPr/>
          <p:nvPr/>
        </p:nvSpPr>
        <p:spPr>
          <a:xfrm>
            <a:off x="7213632" y="2417920"/>
            <a:ext cx="1919329" cy="73514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DataFrame</a:t>
            </a:r>
          </a:p>
        </p:txBody>
      </p:sp>
      <p:cxnSp>
        <p:nvCxnSpPr>
          <p:cNvPr id="181" name="Connector 181"/>
          <p:cNvCxnSpPr>
            <a:stCxn id="180" idx="0"/>
            <a:endCxn id="162" idx="0"/>
          </p:cNvCxnSpPr>
          <p:nvPr/>
        </p:nvCxnSpPr>
        <p:spPr>
          <a:xfrm flipV="1">
            <a:off x="8173296" y="1288398"/>
            <a:ext cx="414345" cy="1497095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182" name="Connector 182"/>
          <p:cNvCxnSpPr>
            <a:stCxn id="171" idx="0"/>
            <a:endCxn id="180" idx="0"/>
          </p:cNvCxnSpPr>
          <p:nvPr/>
        </p:nvCxnSpPr>
        <p:spPr>
          <a:xfrm flipH="1" flipV="1">
            <a:off x="8173296" y="2785492"/>
            <a:ext cx="414345" cy="1357560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83" name="Shape 183"/>
          <p:cNvSpPr/>
          <p:nvPr/>
        </p:nvSpPr>
        <p:spPr>
          <a:xfrm>
            <a:off x="9362463" y="2572132"/>
            <a:ext cx="1745997" cy="42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page_vectors</a:t>
            </a:r>
          </a:p>
        </p:txBody>
      </p:sp>
      <p:sp>
        <p:nvSpPr>
          <p:cNvPr id="184" name="Shape 184"/>
          <p:cNvSpPr/>
          <p:nvPr/>
        </p:nvSpPr>
        <p:spPr>
          <a:xfrm>
            <a:off x="8483631" y="8156351"/>
            <a:ext cx="1919329" cy="73514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DataFrame</a:t>
            </a:r>
          </a:p>
        </p:txBody>
      </p:sp>
      <p:cxnSp>
        <p:nvCxnSpPr>
          <p:cNvPr id="185" name="Connector 185"/>
          <p:cNvCxnSpPr>
            <a:stCxn id="184" idx="0"/>
            <a:endCxn id="164" idx="0"/>
          </p:cNvCxnSpPr>
          <p:nvPr/>
        </p:nvCxnSpPr>
        <p:spPr>
          <a:xfrm flipH="1" flipV="1">
            <a:off x="8967545" y="7020578"/>
            <a:ext cx="475751" cy="1503346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86" name="Shape 186"/>
          <p:cNvSpPr/>
          <p:nvPr/>
        </p:nvSpPr>
        <p:spPr>
          <a:xfrm>
            <a:off x="10566068" y="8310563"/>
            <a:ext cx="781508" cy="42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pages</a:t>
            </a:r>
          </a:p>
        </p:txBody>
      </p:sp>
      <p:pic>
        <p:nvPicPr>
          <p:cNvPr id="18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10705" y="1459442"/>
            <a:ext cx="1496983" cy="1501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66125" y="341082"/>
            <a:ext cx="4028223" cy="880858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execute </a:t>
            </a:r>
            <a:r>
              <a:rPr>
                <a:latin typeface="CMU Concrete"/>
                <a:ea typeface="CMU Concrete"/>
                <a:cs typeface="CMU Concrete"/>
                <a:sym typeface="CMU Concrete"/>
              </a:rPr>
              <a:t>./train</a:t>
            </a:r>
          </a:p>
        </p:txBody>
      </p:sp>
      <p:sp>
        <p:nvSpPr>
          <p:cNvPr id="192" name="Shape 192"/>
          <p:cNvSpPr/>
          <p:nvPr/>
        </p:nvSpPr>
        <p:spPr>
          <a:xfrm>
            <a:off x="412556" y="1743137"/>
            <a:ext cx="5329349" cy="1629572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3200"/>
            </a:lvl1pPr>
          </a:lstStyle>
          <a:p>
            <a:pPr/>
            <a:r>
              <a:t>select encoded pages</a:t>
            </a:r>
          </a:p>
        </p:txBody>
      </p:sp>
      <p:sp>
        <p:nvSpPr>
          <p:cNvPr id="193" name="Shape 193"/>
          <p:cNvSpPr/>
          <p:nvPr/>
        </p:nvSpPr>
        <p:spPr>
          <a:xfrm>
            <a:off x="669136" y="3724790"/>
            <a:ext cx="2290169" cy="1049867"/>
          </a:xfrm>
          <a:prstGeom prst="roundRect">
            <a:avLst>
              <a:gd name="adj" fmla="val 18145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X</a:t>
            </a:r>
            <a:br/>
            <a:r>
              <a:t>(page_vectors)</a:t>
            </a:r>
          </a:p>
        </p:txBody>
      </p:sp>
      <p:sp>
        <p:nvSpPr>
          <p:cNvPr id="194" name="Shape 194"/>
          <p:cNvSpPr/>
          <p:nvPr/>
        </p:nvSpPr>
        <p:spPr>
          <a:xfrm>
            <a:off x="694631" y="2529497"/>
            <a:ext cx="4765198" cy="6186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database_module.select_page_vectors</a:t>
            </a:r>
          </a:p>
        </p:txBody>
      </p:sp>
      <p:sp>
        <p:nvSpPr>
          <p:cNvPr id="195" name="Shape 195"/>
          <p:cNvSpPr/>
          <p:nvPr/>
        </p:nvSpPr>
        <p:spPr>
          <a:xfrm>
            <a:off x="7653978" y="7512571"/>
            <a:ext cx="3444898" cy="1134018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Pickle model</a:t>
            </a:r>
          </a:p>
        </p:txBody>
      </p:sp>
      <p:cxnSp>
        <p:nvCxnSpPr>
          <p:cNvPr id="196" name="Connector 196"/>
          <p:cNvCxnSpPr>
            <a:stCxn id="193" idx="0"/>
            <a:endCxn id="192" idx="0"/>
          </p:cNvCxnSpPr>
          <p:nvPr/>
        </p:nvCxnSpPr>
        <p:spPr>
          <a:xfrm flipV="1">
            <a:off x="1814220" y="2557923"/>
            <a:ext cx="1263011" cy="1691801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197" name="Shape 197"/>
          <p:cNvSpPr/>
          <p:nvPr/>
        </p:nvSpPr>
        <p:spPr>
          <a:xfrm>
            <a:off x="7716375" y="5668601"/>
            <a:ext cx="2290169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trained_model</a:t>
            </a:r>
          </a:p>
        </p:txBody>
      </p:sp>
      <p:cxnSp>
        <p:nvCxnSpPr>
          <p:cNvPr id="198" name="Connector 198"/>
          <p:cNvCxnSpPr>
            <a:stCxn id="197" idx="0"/>
            <a:endCxn id="195" idx="0"/>
          </p:cNvCxnSpPr>
          <p:nvPr/>
        </p:nvCxnSpPr>
        <p:spPr>
          <a:xfrm>
            <a:off x="8861459" y="5971591"/>
            <a:ext cx="514968" cy="2107990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199" name="Connector 199"/>
          <p:cNvCxnSpPr>
            <a:stCxn id="192" idx="0"/>
            <a:endCxn id="191" idx="0"/>
          </p:cNvCxnSpPr>
          <p:nvPr/>
        </p:nvCxnSpPr>
        <p:spPr>
          <a:xfrm flipH="1" flipV="1">
            <a:off x="2380236" y="781510"/>
            <a:ext cx="696995" cy="1776414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200" name="Shape 200"/>
          <p:cNvSpPr/>
          <p:nvPr/>
        </p:nvSpPr>
        <p:spPr>
          <a:xfrm>
            <a:off x="5922966" y="1743137"/>
            <a:ext cx="6362881" cy="1629572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3200"/>
            </a:lvl1pPr>
          </a:lstStyle>
          <a:p>
            <a:pPr/>
            <a:r>
              <a:t>select corresponding categories</a:t>
            </a:r>
          </a:p>
        </p:txBody>
      </p:sp>
      <p:sp>
        <p:nvSpPr>
          <p:cNvPr id="201" name="Shape 201"/>
          <p:cNvSpPr/>
          <p:nvPr/>
        </p:nvSpPr>
        <p:spPr>
          <a:xfrm>
            <a:off x="6205042" y="2529497"/>
            <a:ext cx="4765198" cy="6186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database_module.select_category_ids</a:t>
            </a:r>
          </a:p>
        </p:txBody>
      </p:sp>
      <p:sp>
        <p:nvSpPr>
          <p:cNvPr id="202" name="Shape 202"/>
          <p:cNvSpPr/>
          <p:nvPr/>
        </p:nvSpPr>
        <p:spPr>
          <a:xfrm>
            <a:off x="3466796" y="3908194"/>
            <a:ext cx="2290169" cy="605981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page_ids</a:t>
            </a:r>
          </a:p>
        </p:txBody>
      </p:sp>
      <p:cxnSp>
        <p:nvCxnSpPr>
          <p:cNvPr id="203" name="Connector 203"/>
          <p:cNvCxnSpPr>
            <a:stCxn id="192" idx="0"/>
            <a:endCxn id="202" idx="0"/>
          </p:cNvCxnSpPr>
          <p:nvPr/>
        </p:nvCxnSpPr>
        <p:spPr>
          <a:xfrm>
            <a:off x="3077230" y="2557923"/>
            <a:ext cx="1534651" cy="1653262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204" name="Connector 204"/>
          <p:cNvCxnSpPr>
            <a:stCxn id="200" idx="0"/>
            <a:endCxn id="202" idx="0"/>
          </p:cNvCxnSpPr>
          <p:nvPr/>
        </p:nvCxnSpPr>
        <p:spPr>
          <a:xfrm flipH="1">
            <a:off x="4611880" y="2557923"/>
            <a:ext cx="4492527" cy="1653262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205" name="Shape 205"/>
          <p:cNvSpPr/>
          <p:nvPr/>
        </p:nvSpPr>
        <p:spPr>
          <a:xfrm>
            <a:off x="7959322" y="3789632"/>
            <a:ext cx="2290169" cy="1049867"/>
          </a:xfrm>
          <a:prstGeom prst="roundRect">
            <a:avLst>
              <a:gd name="adj" fmla="val 18145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y</a:t>
            </a:r>
            <a:br/>
            <a:r>
              <a:t>(category_ids)</a:t>
            </a:r>
          </a:p>
        </p:txBody>
      </p:sp>
      <p:cxnSp>
        <p:nvCxnSpPr>
          <p:cNvPr id="206" name="Connector 206"/>
          <p:cNvCxnSpPr>
            <a:stCxn id="200" idx="0"/>
            <a:endCxn id="205" idx="0"/>
          </p:cNvCxnSpPr>
          <p:nvPr/>
        </p:nvCxnSpPr>
        <p:spPr>
          <a:xfrm>
            <a:off x="9104406" y="2557923"/>
            <a:ext cx="1" cy="1756643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207" name="Shape 207"/>
          <p:cNvSpPr/>
          <p:nvPr/>
        </p:nvSpPr>
        <p:spPr>
          <a:xfrm>
            <a:off x="4143267" y="5044896"/>
            <a:ext cx="2846502" cy="654103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/>
            </a:lvl1pPr>
          </a:lstStyle>
          <a:p>
            <a:pPr/>
            <a:r>
              <a:t>Make data dictionary</a:t>
            </a:r>
          </a:p>
        </p:txBody>
      </p:sp>
      <p:sp>
        <p:nvSpPr>
          <p:cNvPr id="208" name="Shape 208"/>
          <p:cNvSpPr/>
          <p:nvPr/>
        </p:nvSpPr>
        <p:spPr>
          <a:xfrm>
            <a:off x="4143267" y="6819635"/>
            <a:ext cx="2846502" cy="654103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/>
            </a:lvl1pPr>
          </a:lstStyle>
          <a:p>
            <a:pPr/>
            <a:r>
              <a:t>Fit, Score, Tune Model</a:t>
            </a:r>
          </a:p>
        </p:txBody>
      </p:sp>
      <p:cxnSp>
        <p:nvCxnSpPr>
          <p:cNvPr id="209" name="Connector 209"/>
          <p:cNvCxnSpPr>
            <a:stCxn id="208" idx="0"/>
            <a:endCxn id="197" idx="0"/>
          </p:cNvCxnSpPr>
          <p:nvPr/>
        </p:nvCxnSpPr>
        <p:spPr>
          <a:xfrm flipV="1">
            <a:off x="5566517" y="5971591"/>
            <a:ext cx="3294943" cy="1175096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210" name="Connector 210"/>
          <p:cNvCxnSpPr>
            <a:stCxn id="207" idx="0"/>
            <a:endCxn id="193" idx="0"/>
          </p:cNvCxnSpPr>
          <p:nvPr/>
        </p:nvCxnSpPr>
        <p:spPr>
          <a:xfrm flipH="1" flipV="1">
            <a:off x="1814220" y="4249723"/>
            <a:ext cx="3752298" cy="1122225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211" name="Connector 211"/>
          <p:cNvCxnSpPr>
            <a:stCxn id="207" idx="0"/>
            <a:endCxn id="205" idx="0"/>
          </p:cNvCxnSpPr>
          <p:nvPr/>
        </p:nvCxnSpPr>
        <p:spPr>
          <a:xfrm flipV="1">
            <a:off x="5566517" y="4314565"/>
            <a:ext cx="3537890" cy="1057383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212" name="Shape 212"/>
          <p:cNvSpPr/>
          <p:nvPr/>
        </p:nvSpPr>
        <p:spPr>
          <a:xfrm>
            <a:off x="961308" y="7374149"/>
            <a:ext cx="4231844" cy="212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>
                <a:latin typeface="CMU Bright"/>
                <a:ea typeface="CMU Bright"/>
                <a:cs typeface="CMU Bright"/>
                <a:sym typeface="CMU Bright"/>
              </a:defRPr>
            </a:pPr>
            <a:r>
              <a:t>Pipeline 3</a:t>
            </a:r>
          </a:p>
          <a:p>
            <a:pPr>
              <a:defRPr sz="6000">
                <a:latin typeface="CMU Bright"/>
                <a:ea typeface="CMU Bright"/>
                <a:cs typeface="CMU Bright"/>
                <a:sym typeface="CMU Bright"/>
              </a:defRPr>
            </a:pPr>
            <a:r>
              <a:rPr sz="3600">
                <a:latin typeface="CMU Concrete"/>
                <a:ea typeface="CMU Concrete"/>
                <a:cs typeface="CMU Concrete"/>
                <a:sym typeface="CMU Concrete"/>
              </a:rPr>
              <a:t>train</a:t>
            </a:r>
            <a:br>
              <a:rPr sz="3600"/>
            </a:br>
            <a:r>
              <a:rPr sz="2400"/>
              <a:t>minimum viable implementation</a:t>
            </a:r>
          </a:p>
        </p:txBody>
      </p:sp>
      <p:sp>
        <p:nvSpPr>
          <p:cNvPr id="213" name="Shape 213"/>
          <p:cNvSpPr/>
          <p:nvPr/>
        </p:nvSpPr>
        <p:spPr>
          <a:xfrm>
            <a:off x="3744672" y="5956327"/>
            <a:ext cx="2817927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dict of DataFrames</a:t>
            </a:r>
          </a:p>
        </p:txBody>
      </p:sp>
      <p:cxnSp>
        <p:nvCxnSpPr>
          <p:cNvPr id="214" name="Connector 214"/>
          <p:cNvCxnSpPr>
            <a:stCxn id="207" idx="0"/>
            <a:endCxn id="213" idx="0"/>
          </p:cNvCxnSpPr>
          <p:nvPr/>
        </p:nvCxnSpPr>
        <p:spPr>
          <a:xfrm flipH="1">
            <a:off x="5153635" y="5371947"/>
            <a:ext cx="412883" cy="887371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215" name="Connector 215"/>
          <p:cNvCxnSpPr>
            <a:stCxn id="208" idx="0"/>
            <a:endCxn id="213" idx="0"/>
          </p:cNvCxnSpPr>
          <p:nvPr/>
        </p:nvCxnSpPr>
        <p:spPr>
          <a:xfrm flipH="1" flipV="1">
            <a:off x="5153635" y="6259317"/>
            <a:ext cx="412883" cy="887370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216" name="Shape 216"/>
          <p:cNvSpPr/>
          <p:nvPr/>
        </p:nvSpPr>
        <p:spPr>
          <a:xfrm>
            <a:off x="8102455" y="8879161"/>
            <a:ext cx="2992439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pickle file on disk</a:t>
            </a:r>
          </a:p>
        </p:txBody>
      </p:sp>
      <p:cxnSp>
        <p:nvCxnSpPr>
          <p:cNvPr id="217" name="Connector 217"/>
          <p:cNvCxnSpPr>
            <a:stCxn id="195" idx="0"/>
            <a:endCxn id="216" idx="0"/>
          </p:cNvCxnSpPr>
          <p:nvPr/>
        </p:nvCxnSpPr>
        <p:spPr>
          <a:xfrm>
            <a:off x="9376426" y="8079580"/>
            <a:ext cx="222249" cy="1102572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pic>
        <p:nvPicPr>
          <p:cNvPr id="218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1349" y="230082"/>
            <a:ext cx="1496983" cy="1501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534028" y="540223"/>
            <a:ext cx="4028223" cy="880859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200"/>
            </a:pPr>
            <a:r>
              <a:t>execute </a:t>
            </a:r>
            <a:r>
              <a:rPr>
                <a:latin typeface="CMU Concrete"/>
                <a:ea typeface="CMU Concrete"/>
                <a:cs typeface="CMU Concrete"/>
                <a:sym typeface="CMU Concrete"/>
              </a:rPr>
              <a:t>./predict</a:t>
            </a:r>
          </a:p>
        </p:txBody>
      </p:sp>
      <p:sp>
        <p:nvSpPr>
          <p:cNvPr id="221" name="Shape 221"/>
          <p:cNvSpPr/>
          <p:nvPr/>
        </p:nvSpPr>
        <p:spPr>
          <a:xfrm>
            <a:off x="679932" y="1577048"/>
            <a:ext cx="3736415" cy="1629572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3200"/>
            </a:lvl1pPr>
          </a:lstStyle>
          <a:p>
            <a:pPr/>
            <a:r>
              <a:t>query page</a:t>
            </a:r>
          </a:p>
        </p:txBody>
      </p:sp>
      <p:sp>
        <p:nvSpPr>
          <p:cNvPr id="222" name="Shape 222"/>
          <p:cNvSpPr/>
          <p:nvPr/>
        </p:nvSpPr>
        <p:spPr>
          <a:xfrm>
            <a:off x="5685686" y="1787263"/>
            <a:ext cx="3444898" cy="1134018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load pickled model</a:t>
            </a:r>
          </a:p>
        </p:txBody>
      </p:sp>
      <p:sp>
        <p:nvSpPr>
          <p:cNvPr id="223" name="Shape 223"/>
          <p:cNvSpPr/>
          <p:nvPr/>
        </p:nvSpPr>
        <p:spPr>
          <a:xfrm>
            <a:off x="7034723" y="4202187"/>
            <a:ext cx="2290169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trained_model</a:t>
            </a:r>
          </a:p>
        </p:txBody>
      </p:sp>
      <p:cxnSp>
        <p:nvCxnSpPr>
          <p:cNvPr id="224" name="Connector 224"/>
          <p:cNvCxnSpPr>
            <a:stCxn id="223" idx="0"/>
            <a:endCxn id="222" idx="0"/>
          </p:cNvCxnSpPr>
          <p:nvPr/>
        </p:nvCxnSpPr>
        <p:spPr>
          <a:xfrm flipH="1" flipV="1">
            <a:off x="7408135" y="2354271"/>
            <a:ext cx="771673" cy="2150906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225" name="Connector 225"/>
          <p:cNvCxnSpPr>
            <a:stCxn id="221" idx="0"/>
            <a:endCxn id="220" idx="0"/>
          </p:cNvCxnSpPr>
          <p:nvPr/>
        </p:nvCxnSpPr>
        <p:spPr>
          <a:xfrm flipV="1">
            <a:off x="2548139" y="980652"/>
            <a:ext cx="1" cy="1411182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226" name="Shape 226"/>
          <p:cNvSpPr/>
          <p:nvPr/>
        </p:nvSpPr>
        <p:spPr>
          <a:xfrm>
            <a:off x="836082" y="2363408"/>
            <a:ext cx="3218645" cy="6186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wiki_module.query_page</a:t>
            </a:r>
          </a:p>
        </p:txBody>
      </p:sp>
      <p:sp>
        <p:nvSpPr>
          <p:cNvPr id="227" name="Shape 227"/>
          <p:cNvSpPr/>
          <p:nvPr/>
        </p:nvSpPr>
        <p:spPr>
          <a:xfrm>
            <a:off x="702379" y="5718067"/>
            <a:ext cx="4324646" cy="1629572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3200"/>
            </a:lvl1pPr>
          </a:lstStyle>
          <a:p>
            <a:pPr/>
            <a:r>
              <a:t>encode page</a:t>
            </a:r>
          </a:p>
        </p:txBody>
      </p:sp>
      <p:sp>
        <p:nvSpPr>
          <p:cNvPr id="228" name="Shape 228"/>
          <p:cNvSpPr/>
          <p:nvPr/>
        </p:nvSpPr>
        <p:spPr>
          <a:xfrm>
            <a:off x="858528" y="6457765"/>
            <a:ext cx="4012348" cy="6186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>
                <a:solidFill>
                  <a:schemeClr val="accent1">
                    <a:lumOff val="-7647"/>
                  </a:schemeClr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encoding_module.encode_page</a:t>
            </a:r>
          </a:p>
        </p:txBody>
      </p:sp>
      <p:cxnSp>
        <p:nvCxnSpPr>
          <p:cNvPr id="229" name="Connector 229"/>
          <p:cNvCxnSpPr>
            <a:stCxn id="237" idx="0"/>
            <a:endCxn id="221" idx="0"/>
          </p:cNvCxnSpPr>
          <p:nvPr/>
        </p:nvCxnSpPr>
        <p:spPr>
          <a:xfrm flipV="1">
            <a:off x="1896764" y="2391833"/>
            <a:ext cx="651376" cy="2070511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230" name="Shape 230"/>
          <p:cNvSpPr/>
          <p:nvPr/>
        </p:nvSpPr>
        <p:spPr>
          <a:xfrm>
            <a:off x="6263051" y="5152774"/>
            <a:ext cx="2290169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page_vector</a:t>
            </a:r>
          </a:p>
        </p:txBody>
      </p:sp>
      <p:cxnSp>
        <p:nvCxnSpPr>
          <p:cNvPr id="231" name="Connector 231"/>
          <p:cNvCxnSpPr>
            <a:stCxn id="227" idx="0"/>
            <a:endCxn id="230" idx="0"/>
          </p:cNvCxnSpPr>
          <p:nvPr/>
        </p:nvCxnSpPr>
        <p:spPr>
          <a:xfrm flipV="1">
            <a:off x="2864702" y="5455763"/>
            <a:ext cx="4543434" cy="1077090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232" name="Shape 232"/>
          <p:cNvSpPr/>
          <p:nvPr/>
        </p:nvSpPr>
        <p:spPr>
          <a:xfrm>
            <a:off x="9046193" y="5604208"/>
            <a:ext cx="3444899" cy="1134019"/>
          </a:xfrm>
          <a:prstGeom prst="rect">
            <a:avLst/>
          </a:prstGeom>
          <a:gradFill>
            <a:gsLst>
              <a:gs pos="0">
                <a:schemeClr val="accent4">
                  <a:hueOff val="-782216"/>
                  <a:satOff val="13445"/>
                  <a:lumOff val="36756"/>
                </a:schemeClr>
              </a:gs>
              <a:gs pos="35000">
                <a:srgbClr val="FFD0C3"/>
              </a:gs>
              <a:gs pos="100000">
                <a:schemeClr val="accent4">
                  <a:hueOff val="-854692"/>
                  <a:satOff val="13445"/>
                  <a:lumOff val="48875"/>
                </a:schemeClr>
              </a:gs>
            </a:gsLst>
            <a:lin ang="16200000"/>
          </a:gradFill>
          <a:ln>
            <a:solidFill>
              <a:srgbClr val="DE670B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predict category</a:t>
            </a:r>
          </a:p>
        </p:txBody>
      </p:sp>
      <p:cxnSp>
        <p:nvCxnSpPr>
          <p:cNvPr id="233" name="Connector 233"/>
          <p:cNvCxnSpPr>
            <a:stCxn id="230" idx="0"/>
            <a:endCxn id="232" idx="0"/>
          </p:cNvCxnSpPr>
          <p:nvPr/>
        </p:nvCxnSpPr>
        <p:spPr>
          <a:xfrm>
            <a:off x="7408135" y="5455763"/>
            <a:ext cx="3360508" cy="715455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cxnSp>
        <p:nvCxnSpPr>
          <p:cNvPr id="234" name="Connector 234"/>
          <p:cNvCxnSpPr>
            <a:stCxn id="223" idx="0"/>
            <a:endCxn id="232" idx="0"/>
          </p:cNvCxnSpPr>
          <p:nvPr/>
        </p:nvCxnSpPr>
        <p:spPr>
          <a:xfrm>
            <a:off x="8179807" y="4505176"/>
            <a:ext cx="2588836" cy="1666042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pic>
        <p:nvPicPr>
          <p:cNvPr id="235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1349" y="230082"/>
            <a:ext cx="1496983" cy="150114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/>
          <p:nvPr/>
        </p:nvSpPr>
        <p:spPr>
          <a:xfrm>
            <a:off x="961308" y="7374149"/>
            <a:ext cx="4231844" cy="212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>
                <a:latin typeface="CMU Bright"/>
                <a:ea typeface="CMU Bright"/>
                <a:cs typeface="CMU Bright"/>
                <a:sym typeface="CMU Bright"/>
              </a:defRPr>
            </a:pPr>
            <a:r>
              <a:t>Pipeline 4</a:t>
            </a:r>
          </a:p>
          <a:p>
            <a:pPr>
              <a:defRPr sz="6000">
                <a:latin typeface="CMU Bright"/>
                <a:ea typeface="CMU Bright"/>
                <a:cs typeface="CMU Bright"/>
                <a:sym typeface="CMU Bright"/>
              </a:defRPr>
            </a:pPr>
            <a:r>
              <a:rPr sz="3600">
                <a:latin typeface="CMU Concrete"/>
                <a:ea typeface="CMU Concrete"/>
                <a:cs typeface="CMU Concrete"/>
                <a:sym typeface="CMU Concrete"/>
              </a:rPr>
              <a:t>predict</a:t>
            </a:r>
            <a:br>
              <a:rPr sz="3600"/>
            </a:br>
            <a:r>
              <a:rPr sz="2400"/>
              <a:t>minimum viable implementation</a:t>
            </a:r>
          </a:p>
        </p:txBody>
      </p:sp>
      <p:sp>
        <p:nvSpPr>
          <p:cNvPr id="237" name="Shape 237"/>
          <p:cNvSpPr/>
          <p:nvPr/>
        </p:nvSpPr>
        <p:spPr>
          <a:xfrm>
            <a:off x="1031135" y="3334040"/>
            <a:ext cx="1731259" cy="2256607"/>
          </a:xfrm>
          <a:prstGeom prst="roundRect">
            <a:avLst>
              <a:gd name="adj" fmla="val 20205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2200" u="sng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dict</a:t>
            </a:r>
          </a:p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html</a:t>
            </a:r>
          </a:p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text</a:t>
            </a:r>
          </a:p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id</a:t>
            </a:r>
          </a:p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summary</a:t>
            </a:r>
          </a:p>
        </p:txBody>
      </p:sp>
      <p:cxnSp>
        <p:nvCxnSpPr>
          <p:cNvPr id="238" name="Connector 238"/>
          <p:cNvCxnSpPr>
            <a:stCxn id="237" idx="0"/>
            <a:endCxn id="227" idx="0"/>
          </p:cNvCxnSpPr>
          <p:nvPr/>
        </p:nvCxnSpPr>
        <p:spPr>
          <a:xfrm>
            <a:off x="1896764" y="4462343"/>
            <a:ext cx="967939" cy="2070510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239" name="Shape 239"/>
          <p:cNvSpPr/>
          <p:nvPr/>
        </p:nvSpPr>
        <p:spPr>
          <a:xfrm>
            <a:off x="6417962" y="677662"/>
            <a:ext cx="2992439" cy="605980"/>
          </a:xfrm>
          <a:prstGeom prst="roundRect">
            <a:avLst>
              <a:gd name="adj" fmla="val 31437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lvl1pPr>
          </a:lstStyle>
          <a:p>
            <a:pPr/>
            <a:r>
              <a:t>pickle file on disk</a:t>
            </a:r>
          </a:p>
        </p:txBody>
      </p:sp>
      <p:cxnSp>
        <p:nvCxnSpPr>
          <p:cNvPr id="240" name="Connector 240"/>
          <p:cNvCxnSpPr>
            <a:stCxn id="222" idx="0"/>
            <a:endCxn id="239" idx="0"/>
          </p:cNvCxnSpPr>
          <p:nvPr/>
        </p:nvCxnSpPr>
        <p:spPr>
          <a:xfrm flipV="1">
            <a:off x="7408135" y="980652"/>
            <a:ext cx="506047" cy="1373620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  <p:sp>
        <p:nvSpPr>
          <p:cNvPr id="241" name="Shape 241"/>
          <p:cNvSpPr/>
          <p:nvPr/>
        </p:nvSpPr>
        <p:spPr>
          <a:xfrm>
            <a:off x="9501638" y="6940933"/>
            <a:ext cx="2290169" cy="910346"/>
          </a:xfrm>
          <a:prstGeom prst="roundRect">
            <a:avLst>
              <a:gd name="adj" fmla="val 20926"/>
            </a:avLst>
          </a:prstGeom>
          <a:solidFill>
            <a:schemeClr val="accent3"/>
          </a:solidFill>
          <a:ln w="38100">
            <a:solidFill>
              <a:srgbClr val="FFFF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sz="2200" u="sng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list of tuples</a:t>
            </a:r>
          </a:p>
          <a:p>
            <a:pPr>
              <a:defRPr sz="2200">
                <a:solidFill>
                  <a:srgbClr val="FFFFFF"/>
                </a:solidFill>
                <a:latin typeface="CMU Concrete"/>
                <a:ea typeface="CMU Concrete"/>
                <a:cs typeface="CMU Concrete"/>
                <a:sym typeface="CMU Concrete"/>
              </a:defRPr>
            </a:pPr>
            <a:r>
              <a:t>(cat, prob)</a:t>
            </a:r>
          </a:p>
        </p:txBody>
      </p:sp>
      <p:cxnSp>
        <p:nvCxnSpPr>
          <p:cNvPr id="242" name="Connector 242"/>
          <p:cNvCxnSpPr>
            <a:stCxn id="232" idx="0"/>
            <a:endCxn id="241" idx="0"/>
          </p:cNvCxnSpPr>
          <p:nvPr/>
        </p:nvCxnSpPr>
        <p:spPr>
          <a:xfrm flipH="1">
            <a:off x="10646722" y="6171217"/>
            <a:ext cx="121921" cy="1224890"/>
          </a:xfrm>
          <a:prstGeom prst="straightConnector1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