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ea.blob.core.windows.net/assets/4eb8c252-76b1-4710-8f5e-867e751c8dda/GlobalSupplyChainsofEVBatteries.pdf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9df4b817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9df4b817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Verbal: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risk due to geopolitical or natural disruptions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Notes/sources: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https://iea.blob.core.windows.net/assets/4eb8c252-76b1-4710-8f5e-867e751c8dda/GlobalSupplyChainsofEVBatteries.pdf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49df4b8172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87a80842c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87a80842ce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87a80842ce_0_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2c1be9596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2c1be95961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2c1be95961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2c1b668ba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2c1b668bad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22c1b668bad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2c1b668ba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2c1b668ba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4b717e91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4b717e91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4b717e91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4b717e91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4b717e9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4b717e9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4f902c1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4f902c1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4f902c18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4f902c18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50bfd148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50bfd148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9bcdad1e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9bcdad1e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29bcdad1e4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4f902c188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4f902c188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4f902c188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4f902c188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50bfd148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50bfd148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4f902c188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4f902c188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24f902c188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24f902c188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50bfd1480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50bfd1480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2c1b668ba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2c1b668ba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23f42ef77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23f42ef77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e2abe9a2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e2abe9a2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e2abe9a2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e2abe9a2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9bcdad1e4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9bcdad1e4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29bcdad1e4_0_1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4a56d917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4a56d917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e1f2a845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e1f2a845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49df4b817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49df4b817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9bcdad1e4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9bcdad1e4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29bcdad1e4_0_2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9bcdad1e4_0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9bcdad1e4_0_2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29bcdad1e4_0_25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a25786e0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a25786e0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4a25786e0c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a25786e0c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a25786e0c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4a25786e0c_0_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a25786e0c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a25786e0c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4a25786e0c_0_1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a25786e0c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a25786e0c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4a25786e0c_0_18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1" sz="2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150619"/>
            <a:ext cx="78867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>
                <a:latin typeface="Open Sans"/>
                <a:ea typeface="Open Sans"/>
                <a:cs typeface="Open Sans"/>
                <a:sym typeface="Open Sans"/>
              </a:defRPr>
            </a:lvl2pPr>
            <a:lvl3pPr indent="-31115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■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6910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ext&#10;&#10;Description automatically generated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4124" y="4684585"/>
            <a:ext cx="1562712" cy="2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23779" y="4598894"/>
            <a:ext cx="7891500" cy="34200"/>
          </a:xfrm>
          <a:prstGeom prst="roundRect">
            <a:avLst>
              <a:gd fmla="val 50000" name="adj"/>
            </a:avLst>
          </a:prstGeom>
          <a:solidFill>
            <a:srgbClr val="D3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966250" y="4748790"/>
            <a:ext cx="2062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 lnSpcReduction="10000"/>
          </a:bodyPr>
          <a:lstStyle>
            <a:lvl1pPr lvl="0" rtl="0">
              <a:buClr>
                <a:srgbClr val="000000"/>
              </a:buClr>
              <a:buFont typeface="Arial"/>
              <a:buNone/>
              <a:defRPr sz="1600"/>
            </a:lvl1pPr>
            <a:lvl2pPr lvl="1" rtl="0">
              <a:buClr>
                <a:srgbClr val="000000"/>
              </a:buClr>
              <a:buFont typeface="Arial"/>
              <a:buNone/>
              <a:defRPr sz="1600"/>
            </a:lvl2pPr>
            <a:lvl3pPr lvl="2" rtl="0">
              <a:buClr>
                <a:srgbClr val="000000"/>
              </a:buClr>
              <a:buFont typeface="Arial"/>
              <a:buNone/>
              <a:defRPr sz="1600"/>
            </a:lvl3pPr>
            <a:lvl4pPr lvl="3" rtl="0">
              <a:buClr>
                <a:srgbClr val="000000"/>
              </a:buClr>
              <a:buFont typeface="Arial"/>
              <a:buNone/>
              <a:defRPr sz="1600"/>
            </a:lvl4pPr>
            <a:lvl5pPr lvl="4" rtl="0">
              <a:buClr>
                <a:srgbClr val="000000"/>
              </a:buClr>
              <a:buFont typeface="Arial"/>
              <a:buNone/>
              <a:defRPr sz="1600"/>
            </a:lvl5pPr>
            <a:lvl6pPr lvl="5" rtl="0">
              <a:buClr>
                <a:srgbClr val="000000"/>
              </a:buClr>
              <a:buFont typeface="Arial"/>
              <a:buNone/>
              <a:defRPr sz="1600"/>
            </a:lvl6pPr>
            <a:lvl7pPr lvl="6" rtl="0">
              <a:buClr>
                <a:srgbClr val="000000"/>
              </a:buClr>
              <a:buFont typeface="Arial"/>
              <a:buNone/>
              <a:defRPr sz="1600"/>
            </a:lvl7pPr>
            <a:lvl8pPr lvl="7" rtl="0">
              <a:buClr>
                <a:srgbClr val="000000"/>
              </a:buClr>
              <a:buFont typeface="Arial"/>
              <a:buNone/>
              <a:defRPr sz="1600"/>
            </a:lvl8pPr>
            <a:lvl9pPr lvl="8" rtl="0">
              <a:buClr>
                <a:srgbClr val="000000"/>
              </a:buClr>
              <a:buFont typeface="Arial"/>
              <a:buNone/>
              <a:defRPr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Chart"/>
          <p:cNvPicPr preferRelativeResize="0"/>
          <p:nvPr/>
        </p:nvPicPr>
        <p:blipFill rotWithShape="1">
          <a:blip r:embed="rId3">
            <a:alphaModFix/>
          </a:blip>
          <a:srcRect b="0" l="24919" r="0" t="0"/>
          <a:stretch/>
        </p:blipFill>
        <p:spPr>
          <a:xfrm>
            <a:off x="7636250" y="1504169"/>
            <a:ext cx="786384" cy="22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Chart"/>
          <p:cNvPicPr preferRelativeResize="0"/>
          <p:nvPr/>
        </p:nvPicPr>
        <p:blipFill rotWithShape="1">
          <a:blip r:embed="rId4">
            <a:alphaModFix/>
          </a:blip>
          <a:srcRect b="0" l="24046" r="0" t="0"/>
          <a:stretch/>
        </p:blipFill>
        <p:spPr>
          <a:xfrm>
            <a:off x="6608910" y="1510386"/>
            <a:ext cx="793138" cy="2195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Chart"/>
          <p:cNvPicPr preferRelativeResize="0"/>
          <p:nvPr/>
        </p:nvPicPr>
        <p:blipFill rotWithShape="1">
          <a:blip r:embed="rId5">
            <a:alphaModFix/>
          </a:blip>
          <a:srcRect b="9624" l="21956" r="2668" t="0"/>
          <a:stretch/>
        </p:blipFill>
        <p:spPr>
          <a:xfrm>
            <a:off x="5105425" y="1463475"/>
            <a:ext cx="1286050" cy="222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Chart"/>
          <p:cNvPicPr preferRelativeResize="0"/>
          <p:nvPr/>
        </p:nvPicPr>
        <p:blipFill rotWithShape="1">
          <a:blip r:embed="rId6">
            <a:alphaModFix/>
          </a:blip>
          <a:srcRect b="11971" l="17681" r="0" t="0"/>
          <a:stretch/>
        </p:blipFill>
        <p:spPr>
          <a:xfrm>
            <a:off x="3015075" y="1408998"/>
            <a:ext cx="2064726" cy="226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Chart"/>
          <p:cNvPicPr preferRelativeResize="0"/>
          <p:nvPr/>
        </p:nvPicPr>
        <p:blipFill rotWithShape="1">
          <a:blip r:embed="rId7">
            <a:alphaModFix/>
          </a:blip>
          <a:srcRect b="12319" l="17586" r="0" t="0"/>
          <a:stretch/>
        </p:blipFill>
        <p:spPr>
          <a:xfrm>
            <a:off x="949225" y="1408050"/>
            <a:ext cx="2064726" cy="22545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43738" y="3888683"/>
            <a:ext cx="7886700" cy="52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Li: Lithium; Ni: Nickel; Co: Cobalt; Mn: Manganese*. Adapted from IEA 2022, USGS 2022, and Sun et al. 2021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Abbreviations: CHN: China, AUS: Australia, IDN: Indonesia, RUS: Russia, DRC: Democratic Republic of the Congo, KOR: Republic of Korea (South Korea), JPN: Japan, USA: United States; EU: European Union; Other: any other country not named here</a:t>
            </a:r>
            <a:endParaRPr sz="1200"/>
          </a:p>
        </p:txBody>
      </p:sp>
      <p:sp>
        <p:nvSpPr>
          <p:cNvPr id="68" name="Google Shape;68;p14"/>
          <p:cNvSpPr txBox="1"/>
          <p:nvPr/>
        </p:nvSpPr>
        <p:spPr>
          <a:xfrm>
            <a:off x="1365975" y="1136038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Mining</a:t>
            </a:r>
            <a:endParaRPr b="1"/>
          </a:p>
        </p:txBody>
      </p:sp>
      <p:sp>
        <p:nvSpPr>
          <p:cNvPr id="69" name="Google Shape;69;p14"/>
          <p:cNvSpPr txBox="1"/>
          <p:nvPr/>
        </p:nvSpPr>
        <p:spPr>
          <a:xfrm>
            <a:off x="4934550" y="1028350"/>
            <a:ext cx="162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Cathode Material</a:t>
            </a:r>
            <a:br>
              <a:rPr b="1" lang="en"/>
            </a:br>
            <a:r>
              <a:rPr b="1" lang="en"/>
              <a:t>Production</a:t>
            </a:r>
            <a:endParaRPr b="1"/>
          </a:p>
        </p:txBody>
      </p:sp>
      <p:sp>
        <p:nvSpPr>
          <p:cNvPr id="70" name="Google Shape;70;p14"/>
          <p:cNvSpPr txBox="1"/>
          <p:nvPr/>
        </p:nvSpPr>
        <p:spPr>
          <a:xfrm>
            <a:off x="6331375" y="1028338"/>
            <a:ext cx="134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Battery </a:t>
            </a:r>
            <a:br>
              <a:rPr b="1" lang="en"/>
            </a:br>
            <a:r>
              <a:rPr b="1" lang="en"/>
              <a:t>&amp; Cells</a:t>
            </a:r>
            <a:endParaRPr b="1"/>
          </a:p>
        </p:txBody>
      </p:sp>
      <p:sp>
        <p:nvSpPr>
          <p:cNvPr id="71" name="Google Shape;71;p14"/>
          <p:cNvSpPr txBox="1"/>
          <p:nvPr/>
        </p:nvSpPr>
        <p:spPr>
          <a:xfrm>
            <a:off x="7760487" y="1136038"/>
            <a:ext cx="5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EVs</a:t>
            </a:r>
            <a:endParaRPr b="1"/>
          </a:p>
        </p:txBody>
      </p:sp>
      <p:sp>
        <p:nvSpPr>
          <p:cNvPr id="72" name="Google Shape;72;p14"/>
          <p:cNvSpPr txBox="1"/>
          <p:nvPr/>
        </p:nvSpPr>
        <p:spPr>
          <a:xfrm rot="-5400000">
            <a:off x="834150" y="2941225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B07AB"/>
                </a:highlight>
                <a:latin typeface="Calibri"/>
                <a:ea typeface="Calibri"/>
                <a:cs typeface="Calibri"/>
                <a:sym typeface="Calibri"/>
              </a:rPr>
              <a:t>AUS</a:t>
            </a:r>
            <a:endParaRPr>
              <a:highlight>
                <a:srgbClr val="DB07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/>
        </p:nvSpPr>
        <p:spPr>
          <a:xfrm rot="-5400000">
            <a:off x="1228625" y="3001713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53C55E"/>
                </a:highlight>
                <a:latin typeface="Calibri"/>
                <a:ea typeface="Calibri"/>
                <a:cs typeface="Calibri"/>
                <a:sym typeface="Calibri"/>
              </a:rPr>
              <a:t>IDN</a:t>
            </a:r>
            <a:endParaRPr>
              <a:highlight>
                <a:srgbClr val="53C55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 rot="-5400000">
            <a:off x="1675650" y="2716175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28573"/>
                </a:highlight>
                <a:latin typeface="Calibri"/>
                <a:ea typeface="Calibri"/>
                <a:cs typeface="Calibri"/>
                <a:sym typeface="Calibri"/>
              </a:rPr>
              <a:t> DRC</a:t>
            </a:r>
            <a:r>
              <a:rPr lang="en">
                <a:solidFill>
                  <a:srgbClr val="028573"/>
                </a:solidFill>
                <a:highlight>
                  <a:srgbClr val="028573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028573"/>
              </a:solidFill>
              <a:highlight>
                <a:srgbClr val="02857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 rot="-5400000">
            <a:off x="6544698" y="2581675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81213"/>
                </a:highlight>
                <a:latin typeface="Calibri"/>
                <a:ea typeface="Calibri"/>
                <a:cs typeface="Calibri"/>
                <a:sym typeface="Calibri"/>
              </a:rPr>
              <a:t>CHN</a:t>
            </a:r>
            <a:endParaRPr>
              <a:solidFill>
                <a:schemeClr val="lt1"/>
              </a:solidFill>
              <a:highlight>
                <a:srgbClr val="E8121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/>
          <p:nvPr/>
        </p:nvSpPr>
        <p:spPr>
          <a:xfrm rot="-5400000">
            <a:off x="7555963" y="2836438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81213"/>
                </a:highlight>
                <a:latin typeface="Calibri"/>
                <a:ea typeface="Calibri"/>
                <a:cs typeface="Calibri"/>
                <a:sym typeface="Calibri"/>
              </a:rPr>
              <a:t>CHN</a:t>
            </a:r>
            <a:endParaRPr>
              <a:solidFill>
                <a:schemeClr val="lt1"/>
              </a:solidFill>
              <a:highlight>
                <a:srgbClr val="E8121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94400" y="2310125"/>
            <a:ext cx="9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235250" y="2302313"/>
            <a:ext cx="92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RUS</a:t>
            </a:r>
            <a:endParaRPr sz="1300">
              <a:solidFill>
                <a:srgbClr val="FFD3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 rot="-5400000">
            <a:off x="2122688" y="3065700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783F04"/>
                </a:highlight>
                <a:latin typeface="Calibri"/>
                <a:ea typeface="Calibri"/>
                <a:cs typeface="Calibri"/>
                <a:sym typeface="Calibri"/>
              </a:rPr>
              <a:t>ZAF</a:t>
            </a:r>
            <a:endParaRPr>
              <a:solidFill>
                <a:schemeClr val="lt1"/>
              </a:solidFill>
              <a:highlight>
                <a:srgbClr val="783F0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628650" y="273844"/>
            <a:ext cx="7886700" cy="80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battery mineral supply chain is </a:t>
            </a:r>
            <a:r>
              <a:rPr lang="en"/>
              <a:t>geographically</a:t>
            </a:r>
            <a:r>
              <a:rPr lang="en"/>
              <a:t> concentrated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2943350" y="1028350"/>
            <a:ext cx="20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Material Processing and Refining</a:t>
            </a:r>
            <a:endParaRPr b="1"/>
          </a:p>
        </p:txBody>
      </p:sp>
      <p:sp>
        <p:nvSpPr>
          <p:cNvPr id="82" name="Google Shape;82;p14"/>
          <p:cNvSpPr txBox="1"/>
          <p:nvPr/>
        </p:nvSpPr>
        <p:spPr>
          <a:xfrm>
            <a:off x="5184025" y="3573600"/>
            <a:ext cx="57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LFP</a:t>
            </a:r>
            <a:endParaRPr sz="1150"/>
          </a:p>
        </p:txBody>
      </p:sp>
      <p:sp>
        <p:nvSpPr>
          <p:cNvPr id="83" name="Google Shape;83;p14"/>
          <p:cNvSpPr txBox="1"/>
          <p:nvPr/>
        </p:nvSpPr>
        <p:spPr>
          <a:xfrm>
            <a:off x="5712125" y="3573588"/>
            <a:ext cx="57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NMC</a:t>
            </a:r>
            <a:endParaRPr sz="1150"/>
          </a:p>
        </p:txBody>
      </p:sp>
      <p:sp>
        <p:nvSpPr>
          <p:cNvPr id="84" name="Google Shape;84;p14"/>
          <p:cNvSpPr txBox="1"/>
          <p:nvPr/>
        </p:nvSpPr>
        <p:spPr>
          <a:xfrm>
            <a:off x="6667150" y="3573600"/>
            <a:ext cx="1718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All Chemistries</a:t>
            </a:r>
            <a:endParaRPr sz="1150"/>
          </a:p>
        </p:txBody>
      </p:sp>
      <p:cxnSp>
        <p:nvCxnSpPr>
          <p:cNvPr id="85" name="Google Shape;85;p14"/>
          <p:cNvCxnSpPr/>
          <p:nvPr/>
        </p:nvCxnSpPr>
        <p:spPr>
          <a:xfrm>
            <a:off x="6487325" y="1469450"/>
            <a:ext cx="9000" cy="221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7514650" y="1457800"/>
            <a:ext cx="9000" cy="221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5014338" y="1457800"/>
            <a:ext cx="9000" cy="221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2943350" y="1457788"/>
            <a:ext cx="9000" cy="221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4"/>
          <p:cNvSpPr txBox="1"/>
          <p:nvPr/>
        </p:nvSpPr>
        <p:spPr>
          <a:xfrm rot="-5401306">
            <a:off x="-1192329" y="2415773"/>
            <a:ext cx="315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Share of Production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555963" y="2043513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EU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7555963" y="1668988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533363" y="1706050"/>
            <a:ext cx="9216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6D9EEB"/>
                </a:highlight>
                <a:latin typeface="Calibri"/>
                <a:ea typeface="Calibri"/>
                <a:cs typeface="Calibri"/>
                <a:sym typeface="Calibri"/>
              </a:rPr>
              <a:t>KOR</a:t>
            </a:r>
            <a:endParaRPr>
              <a:solidFill>
                <a:srgbClr val="D9D9D9"/>
              </a:solidFill>
              <a:highlight>
                <a:srgbClr val="6D9EE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533363" y="2123963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B9432"/>
                </a:highlight>
                <a:latin typeface="Calibri"/>
                <a:ea typeface="Calibri"/>
                <a:cs typeface="Calibri"/>
                <a:sym typeface="Calibri"/>
              </a:rPr>
              <a:t>JPN</a:t>
            </a:r>
            <a:endParaRPr>
              <a:solidFill>
                <a:srgbClr val="666666"/>
              </a:solidFill>
              <a:highlight>
                <a:srgbClr val="FB943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 rot="-5400000">
            <a:off x="777113" y="1770238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4C535D"/>
                </a:highlight>
                <a:latin typeface="Calibri"/>
                <a:ea typeface="Calibri"/>
                <a:cs typeface="Calibri"/>
                <a:sym typeface="Calibri"/>
              </a:rPr>
              <a:t>Other</a:t>
            </a:r>
            <a:endParaRPr>
              <a:solidFill>
                <a:srgbClr val="D9D9D9"/>
              </a:solidFill>
              <a:highlight>
                <a:srgbClr val="4C535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 rot="-5400000">
            <a:off x="2860813" y="1794563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4C535D"/>
                </a:highlight>
                <a:latin typeface="Calibri"/>
                <a:ea typeface="Calibri"/>
                <a:cs typeface="Calibri"/>
                <a:sym typeface="Calibri"/>
              </a:rPr>
              <a:t>Other</a:t>
            </a:r>
            <a:endParaRPr>
              <a:solidFill>
                <a:srgbClr val="D9D9D9"/>
              </a:solidFill>
              <a:highlight>
                <a:srgbClr val="4C535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2515975" y="4823361"/>
            <a:ext cx="4093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/>
        </p:nvSpPr>
        <p:spPr>
          <a:xfrm>
            <a:off x="3493375" y="4626411"/>
            <a:ext cx="21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Downstream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44125" y="1408050"/>
            <a:ext cx="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100%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44125" y="1907425"/>
            <a:ext cx="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75%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44125" y="2406800"/>
            <a:ext cx="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50%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44125" y="2906175"/>
            <a:ext cx="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25%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44125" y="3405550"/>
            <a:ext cx="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 rot="-5400000">
            <a:off x="5538123" y="2848775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81213"/>
                </a:highlight>
                <a:latin typeface="Calibri"/>
                <a:ea typeface="Calibri"/>
                <a:cs typeface="Calibri"/>
                <a:sym typeface="Calibri"/>
              </a:rPr>
              <a:t>CHN</a:t>
            </a:r>
            <a:endParaRPr>
              <a:solidFill>
                <a:schemeClr val="lt1"/>
              </a:solidFill>
              <a:highlight>
                <a:srgbClr val="E8121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5400000">
            <a:off x="5010023" y="2493625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81213"/>
                </a:highlight>
                <a:latin typeface="Calibri"/>
                <a:ea typeface="Calibri"/>
                <a:cs typeface="Calibri"/>
                <a:sym typeface="Calibri"/>
              </a:rPr>
              <a:t>CHN</a:t>
            </a:r>
            <a:endParaRPr>
              <a:solidFill>
                <a:schemeClr val="lt1"/>
              </a:solidFill>
              <a:highlight>
                <a:srgbClr val="E8121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983927" y="1886750"/>
            <a:ext cx="4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EU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 rot="-5400000">
            <a:off x="4199473" y="2691850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81213"/>
                </a:highlight>
                <a:latin typeface="Calibri"/>
                <a:ea typeface="Calibri"/>
                <a:cs typeface="Calibri"/>
                <a:sym typeface="Calibri"/>
              </a:rPr>
              <a:t>CHN</a:t>
            </a:r>
            <a:endParaRPr>
              <a:solidFill>
                <a:schemeClr val="lt1"/>
              </a:solidFill>
              <a:highlight>
                <a:srgbClr val="E8121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 rot="-5400000">
            <a:off x="3758323" y="2748850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81213"/>
                </a:highlight>
                <a:latin typeface="Calibri"/>
                <a:ea typeface="Calibri"/>
                <a:cs typeface="Calibri"/>
                <a:sym typeface="Calibri"/>
              </a:rPr>
              <a:t>CHN</a:t>
            </a:r>
            <a:endParaRPr>
              <a:solidFill>
                <a:schemeClr val="lt1"/>
              </a:solidFill>
              <a:highlight>
                <a:srgbClr val="E8121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 rot="-5400000">
            <a:off x="3296610" y="2748850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81213"/>
                </a:highlight>
                <a:latin typeface="Calibri"/>
                <a:ea typeface="Calibri"/>
                <a:cs typeface="Calibri"/>
                <a:sym typeface="Calibri"/>
              </a:rPr>
              <a:t>CHN</a:t>
            </a:r>
            <a:endParaRPr>
              <a:solidFill>
                <a:schemeClr val="lt1"/>
              </a:solidFill>
              <a:highlight>
                <a:srgbClr val="E8121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 rot="-5400000">
            <a:off x="2860835" y="2848775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81213"/>
                </a:highlight>
                <a:latin typeface="Calibri"/>
                <a:ea typeface="Calibri"/>
                <a:cs typeface="Calibri"/>
                <a:sym typeface="Calibri"/>
              </a:rPr>
              <a:t>CHN</a:t>
            </a:r>
            <a:endParaRPr>
              <a:solidFill>
                <a:schemeClr val="lt1"/>
              </a:solidFill>
              <a:highlight>
                <a:srgbClr val="E8121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 rot="-5400000">
            <a:off x="2122676" y="1858438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4C535D"/>
                </a:highlight>
                <a:latin typeface="Calibri"/>
                <a:ea typeface="Calibri"/>
                <a:cs typeface="Calibri"/>
                <a:sym typeface="Calibri"/>
              </a:rPr>
              <a:t>Other</a:t>
            </a:r>
            <a:endParaRPr>
              <a:solidFill>
                <a:srgbClr val="D9D9D9"/>
              </a:solidFill>
              <a:highlight>
                <a:srgbClr val="4C535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190725" y="1855476"/>
            <a:ext cx="92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3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 rot="-5400000">
            <a:off x="2162425" y="2550938"/>
            <a:ext cx="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B07AB"/>
                </a:highlight>
                <a:latin typeface="Calibri"/>
                <a:ea typeface="Calibri"/>
                <a:cs typeface="Calibri"/>
                <a:sym typeface="Calibri"/>
              </a:rPr>
              <a:t>AUS</a:t>
            </a:r>
            <a:endParaRPr>
              <a:highlight>
                <a:srgbClr val="DB07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95313" y="43271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*Electrolytic Manganese Dioxide only</a:t>
            </a:r>
            <a:endParaRPr sz="1000"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6966250" y="94615"/>
            <a:ext cx="2062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3034813" y="3573600"/>
            <a:ext cx="57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Li</a:t>
            </a:r>
            <a:endParaRPr sz="1150"/>
          </a:p>
        </p:txBody>
      </p:sp>
      <p:sp>
        <p:nvSpPr>
          <p:cNvPr id="116" name="Google Shape;116;p14"/>
          <p:cNvSpPr txBox="1"/>
          <p:nvPr/>
        </p:nvSpPr>
        <p:spPr>
          <a:xfrm>
            <a:off x="3470588" y="3573600"/>
            <a:ext cx="57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Ni</a:t>
            </a:r>
            <a:endParaRPr sz="1150"/>
          </a:p>
        </p:txBody>
      </p:sp>
      <p:sp>
        <p:nvSpPr>
          <p:cNvPr id="117" name="Google Shape;117;p14"/>
          <p:cNvSpPr txBox="1"/>
          <p:nvPr/>
        </p:nvSpPr>
        <p:spPr>
          <a:xfrm>
            <a:off x="3932325" y="3573600"/>
            <a:ext cx="57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Co</a:t>
            </a:r>
            <a:endParaRPr sz="1150"/>
          </a:p>
        </p:txBody>
      </p:sp>
      <p:sp>
        <p:nvSpPr>
          <p:cNvPr id="118" name="Google Shape;118;p14"/>
          <p:cNvSpPr txBox="1"/>
          <p:nvPr/>
        </p:nvSpPr>
        <p:spPr>
          <a:xfrm>
            <a:off x="4373475" y="3573600"/>
            <a:ext cx="57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Mn*</a:t>
            </a:r>
            <a:endParaRPr sz="1150"/>
          </a:p>
        </p:txBody>
      </p:sp>
      <p:sp>
        <p:nvSpPr>
          <p:cNvPr id="119" name="Google Shape;119;p14"/>
          <p:cNvSpPr txBox="1"/>
          <p:nvPr/>
        </p:nvSpPr>
        <p:spPr>
          <a:xfrm>
            <a:off x="968400" y="3568725"/>
            <a:ext cx="57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Li</a:t>
            </a:r>
            <a:endParaRPr sz="1150"/>
          </a:p>
        </p:txBody>
      </p:sp>
      <p:sp>
        <p:nvSpPr>
          <p:cNvPr id="120" name="Google Shape;120;p14"/>
          <p:cNvSpPr txBox="1"/>
          <p:nvPr/>
        </p:nvSpPr>
        <p:spPr>
          <a:xfrm>
            <a:off x="1409250" y="3568725"/>
            <a:ext cx="57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Ni</a:t>
            </a:r>
            <a:endParaRPr sz="1150"/>
          </a:p>
        </p:txBody>
      </p:sp>
      <p:sp>
        <p:nvSpPr>
          <p:cNvPr id="121" name="Google Shape;121;p14"/>
          <p:cNvSpPr txBox="1"/>
          <p:nvPr/>
        </p:nvSpPr>
        <p:spPr>
          <a:xfrm>
            <a:off x="1930177" y="3568725"/>
            <a:ext cx="42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Co</a:t>
            </a:r>
            <a:endParaRPr sz="1150"/>
          </a:p>
        </p:txBody>
      </p:sp>
      <p:sp>
        <p:nvSpPr>
          <p:cNvPr id="122" name="Google Shape;122;p14"/>
          <p:cNvSpPr txBox="1"/>
          <p:nvPr/>
        </p:nvSpPr>
        <p:spPr>
          <a:xfrm>
            <a:off x="2383375" y="3568725"/>
            <a:ext cx="400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Mn</a:t>
            </a:r>
            <a:endParaRPr sz="11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/>
          <p:nvPr/>
        </p:nvSpPr>
        <p:spPr>
          <a:xfrm>
            <a:off x="79375" y="4336675"/>
            <a:ext cx="87735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23"/>
          <p:cNvPicPr preferRelativeResize="0"/>
          <p:nvPr/>
        </p:nvPicPr>
        <p:blipFill rotWithShape="1">
          <a:blip r:embed="rId3">
            <a:alphaModFix/>
          </a:blip>
          <a:srcRect b="4936" l="6065" r="3803" t="18645"/>
          <a:stretch/>
        </p:blipFill>
        <p:spPr>
          <a:xfrm>
            <a:off x="14550" y="1277112"/>
            <a:ext cx="9094374" cy="35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3"/>
          <p:cNvSpPr/>
          <p:nvPr/>
        </p:nvSpPr>
        <p:spPr>
          <a:xfrm>
            <a:off x="448056" y="2506660"/>
            <a:ext cx="389400" cy="153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440075" y="1621678"/>
            <a:ext cx="346800" cy="173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447075" y="2209183"/>
            <a:ext cx="294900" cy="153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447075" y="1994952"/>
            <a:ext cx="570000" cy="16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79375" y="549775"/>
            <a:ext cx="3611700" cy="424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>
            <a:off x="6858400" y="2549925"/>
            <a:ext cx="389400" cy="184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7255675" y="549775"/>
            <a:ext cx="1860300" cy="424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3691075" y="549775"/>
            <a:ext cx="3564600" cy="424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6817475" y="1649063"/>
            <a:ext cx="983400" cy="11397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 txBox="1"/>
          <p:nvPr/>
        </p:nvSpPr>
        <p:spPr>
          <a:xfrm>
            <a:off x="384048" y="1527048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6849175" y="3934800"/>
            <a:ext cx="966900" cy="2955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2587575" y="3379600"/>
            <a:ext cx="1559400" cy="184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6849175" y="3694176"/>
            <a:ext cx="966900" cy="2607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6849175" y="2878131"/>
            <a:ext cx="966900" cy="517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 txBox="1"/>
          <p:nvPr/>
        </p:nvSpPr>
        <p:spPr>
          <a:xfrm>
            <a:off x="379550" y="1901952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Morocco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3"/>
          <p:cNvSpPr txBox="1"/>
          <p:nvPr/>
        </p:nvSpPr>
        <p:spPr>
          <a:xfrm>
            <a:off x="384048" y="2395728"/>
            <a:ext cx="956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Russia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3"/>
          <p:cNvSpPr txBox="1"/>
          <p:nvPr/>
        </p:nvSpPr>
        <p:spPr>
          <a:xfrm>
            <a:off x="2515310" y="2002536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Africa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3"/>
          <p:cNvSpPr txBox="1"/>
          <p:nvPr/>
        </p:nvSpPr>
        <p:spPr>
          <a:xfrm>
            <a:off x="2506038" y="2615184"/>
            <a:ext cx="1065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Latin America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3"/>
          <p:cNvSpPr txBox="1"/>
          <p:nvPr/>
        </p:nvSpPr>
        <p:spPr>
          <a:xfrm>
            <a:off x="2511387" y="3282696"/>
            <a:ext cx="17118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East Europe &amp; Central Asia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3"/>
          <p:cNvSpPr txBox="1"/>
          <p:nvPr/>
        </p:nvSpPr>
        <p:spPr>
          <a:xfrm>
            <a:off x="2506036" y="2907792"/>
            <a:ext cx="1065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South Asia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6850950" y="3383280"/>
            <a:ext cx="966900" cy="2955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"/>
          <p:cNvSpPr txBox="1"/>
          <p:nvPr/>
        </p:nvSpPr>
        <p:spPr>
          <a:xfrm>
            <a:off x="2515294" y="3090672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West Asia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3"/>
          <p:cNvSpPr txBox="1"/>
          <p:nvPr/>
        </p:nvSpPr>
        <p:spPr>
          <a:xfrm>
            <a:off x="4635325" y="1438675"/>
            <a:ext cx="1510500" cy="517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materials not accounted for in battery- related refining production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3"/>
          <p:cNvSpPr/>
          <p:nvPr/>
        </p:nvSpPr>
        <p:spPr>
          <a:xfrm>
            <a:off x="8067575" y="3801300"/>
            <a:ext cx="956400" cy="3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 txBox="1"/>
          <p:nvPr/>
        </p:nvSpPr>
        <p:spPr>
          <a:xfrm>
            <a:off x="7828125" y="4096075"/>
            <a:ext cx="126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EV Cathodes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3"/>
          <p:cNvSpPr txBox="1"/>
          <p:nvPr/>
        </p:nvSpPr>
        <p:spPr>
          <a:xfrm>
            <a:off x="7583925" y="3064624"/>
            <a:ext cx="1510500" cy="517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Leftover </a:t>
            </a:r>
            <a:r>
              <a:rPr i="1" lang="en" sz="900">
                <a:latin typeface="Calibri"/>
                <a:ea typeface="Calibri"/>
                <a:cs typeface="Calibri"/>
                <a:sym typeface="Calibri"/>
              </a:rPr>
              <a:t>Trade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Not Used for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Cathode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Products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3"/>
          <p:cNvSpPr txBox="1"/>
          <p:nvPr/>
        </p:nvSpPr>
        <p:spPr>
          <a:xfrm>
            <a:off x="7260325" y="548640"/>
            <a:ext cx="185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Cathode Production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3"/>
          <p:cNvSpPr txBox="1"/>
          <p:nvPr/>
        </p:nvSpPr>
        <p:spPr>
          <a:xfrm>
            <a:off x="4434840" y="548644"/>
            <a:ext cx="18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Refined Material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3"/>
          <p:cNvSpPr txBox="1"/>
          <p:nvPr/>
        </p:nvSpPr>
        <p:spPr>
          <a:xfrm>
            <a:off x="843763" y="549765"/>
            <a:ext cx="18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Raw Material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3"/>
          <p:cNvSpPr txBox="1"/>
          <p:nvPr/>
        </p:nvSpPr>
        <p:spPr>
          <a:xfrm>
            <a:off x="7039675" y="1407875"/>
            <a:ext cx="207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Phosphorus</a:t>
            </a:r>
            <a:endParaRPr b="1" sz="1800"/>
          </a:p>
        </p:txBody>
      </p:sp>
      <p:sp>
        <p:nvSpPr>
          <p:cNvPr id="500" name="Google Shape;500;p23"/>
          <p:cNvSpPr txBox="1"/>
          <p:nvPr/>
        </p:nvSpPr>
        <p:spPr>
          <a:xfrm>
            <a:off x="-139837" y="795532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Mining &amp;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Extraction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3"/>
          <p:cNvSpPr txBox="1"/>
          <p:nvPr/>
        </p:nvSpPr>
        <p:spPr>
          <a:xfrm>
            <a:off x="1706225" y="911420"/>
            <a:ext cx="14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Post-Trade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3"/>
          <p:cNvSpPr txBox="1"/>
          <p:nvPr/>
        </p:nvSpPr>
        <p:spPr>
          <a:xfrm>
            <a:off x="3613563" y="831195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Refining &amp;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3"/>
          <p:cNvSpPr txBox="1"/>
          <p:nvPr/>
        </p:nvSpPr>
        <p:spPr>
          <a:xfrm>
            <a:off x="5941750" y="934182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Post-Trade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3"/>
          <p:cNvSpPr txBox="1"/>
          <p:nvPr/>
        </p:nvSpPr>
        <p:spPr>
          <a:xfrm>
            <a:off x="7687475" y="934182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Manufacturing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3"/>
          <p:cNvSpPr txBox="1"/>
          <p:nvPr/>
        </p:nvSpPr>
        <p:spPr>
          <a:xfrm>
            <a:off x="445538" y="4790575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3"/>
          <p:cNvSpPr txBox="1"/>
          <p:nvPr/>
        </p:nvSpPr>
        <p:spPr>
          <a:xfrm>
            <a:off x="2732613" y="4775125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3"/>
          <p:cNvSpPr txBox="1"/>
          <p:nvPr/>
        </p:nvSpPr>
        <p:spPr>
          <a:xfrm>
            <a:off x="4596363" y="4786780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3"/>
          <p:cNvSpPr txBox="1"/>
          <p:nvPr/>
        </p:nvSpPr>
        <p:spPr>
          <a:xfrm>
            <a:off x="6429610" y="4790580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p23"/>
          <p:cNvCxnSpPr/>
          <p:nvPr/>
        </p:nvCxnSpPr>
        <p:spPr>
          <a:xfrm flipH="1" rot="10800000">
            <a:off x="1639500" y="5003200"/>
            <a:ext cx="15168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0" name="Google Shape;510;p23"/>
          <p:cNvCxnSpPr/>
          <p:nvPr/>
        </p:nvCxnSpPr>
        <p:spPr>
          <a:xfrm flipH="1" rot="10800000">
            <a:off x="4136175" y="5006400"/>
            <a:ext cx="10113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1" name="Google Shape;511;p23"/>
          <p:cNvCxnSpPr/>
          <p:nvPr/>
        </p:nvCxnSpPr>
        <p:spPr>
          <a:xfrm>
            <a:off x="5866775" y="5007850"/>
            <a:ext cx="9507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23"/>
          <p:cNvCxnSpPr/>
          <p:nvPr/>
        </p:nvCxnSpPr>
        <p:spPr>
          <a:xfrm>
            <a:off x="83325" y="1383815"/>
            <a:ext cx="90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13" name="Google Shape;513;p23"/>
          <p:cNvSpPr txBox="1"/>
          <p:nvPr/>
        </p:nvSpPr>
        <p:spPr>
          <a:xfrm>
            <a:off x="4645152" y="3849624"/>
            <a:ext cx="1516800" cy="517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Missing refined material used in cathode production not accounted for by </a:t>
            </a:r>
            <a:r>
              <a:rPr i="1" lang="en" sz="900">
                <a:latin typeface="Calibri"/>
                <a:ea typeface="Calibri"/>
                <a:cs typeface="Calibri"/>
                <a:sym typeface="Calibri"/>
              </a:rPr>
              <a:t>trade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3"/>
          <p:cNvSpPr txBox="1"/>
          <p:nvPr/>
        </p:nvSpPr>
        <p:spPr>
          <a:xfrm>
            <a:off x="8115188" y="2252650"/>
            <a:ext cx="5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Scale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3"/>
          <p:cNvSpPr/>
          <p:nvPr/>
        </p:nvSpPr>
        <p:spPr>
          <a:xfrm>
            <a:off x="7862513" y="2685250"/>
            <a:ext cx="203100" cy="109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2642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23"/>
          <p:cNvCxnSpPr/>
          <p:nvPr/>
        </p:nvCxnSpPr>
        <p:spPr>
          <a:xfrm flipH="1" rot="10800000">
            <a:off x="8115188" y="2685250"/>
            <a:ext cx="20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3"/>
          <p:cNvCxnSpPr/>
          <p:nvPr/>
        </p:nvCxnSpPr>
        <p:spPr>
          <a:xfrm flipH="1" rot="10800000">
            <a:off x="8115188" y="2795350"/>
            <a:ext cx="20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3"/>
          <p:cNvCxnSpPr/>
          <p:nvPr/>
        </p:nvCxnSpPr>
        <p:spPr>
          <a:xfrm flipH="1">
            <a:off x="8215988" y="2513375"/>
            <a:ext cx="1500" cy="1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3"/>
          <p:cNvCxnSpPr/>
          <p:nvPr/>
        </p:nvCxnSpPr>
        <p:spPr>
          <a:xfrm rot="10800000">
            <a:off x="8215388" y="2795350"/>
            <a:ext cx="27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23"/>
          <p:cNvSpPr txBox="1"/>
          <p:nvPr/>
        </p:nvSpPr>
        <p:spPr>
          <a:xfrm>
            <a:off x="8250650" y="2482475"/>
            <a:ext cx="897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4.3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million    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≈ metric tons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contained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Phosphorus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3"/>
          <p:cNvSpPr txBox="1"/>
          <p:nvPr/>
        </p:nvSpPr>
        <p:spPr>
          <a:xfrm>
            <a:off x="2497810" y="1583008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East Asia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3"/>
          <p:cNvSpPr txBox="1"/>
          <p:nvPr/>
        </p:nvSpPr>
        <p:spPr>
          <a:xfrm>
            <a:off x="379525" y="2103120"/>
            <a:ext cx="4212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3"/>
          <p:cNvSpPr txBox="1"/>
          <p:nvPr/>
        </p:nvSpPr>
        <p:spPr>
          <a:xfrm>
            <a:off x="2505448" y="2386584"/>
            <a:ext cx="1065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North America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3"/>
          <p:cNvSpPr txBox="1"/>
          <p:nvPr/>
        </p:nvSpPr>
        <p:spPr>
          <a:xfrm>
            <a:off x="2506061" y="3447288"/>
            <a:ext cx="1065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Central Europe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3"/>
          <p:cNvSpPr txBox="1"/>
          <p:nvPr/>
        </p:nvSpPr>
        <p:spPr>
          <a:xfrm>
            <a:off x="2506061" y="3584448"/>
            <a:ext cx="1065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West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Europe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3"/>
          <p:cNvSpPr txBox="1"/>
          <p:nvPr/>
        </p:nvSpPr>
        <p:spPr>
          <a:xfrm>
            <a:off x="7952875" y="3776175"/>
            <a:ext cx="776400" cy="4311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LFP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(17.5K mt)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3"/>
          <p:cNvSpPr txBox="1"/>
          <p:nvPr/>
        </p:nvSpPr>
        <p:spPr>
          <a:xfrm>
            <a:off x="6766975" y="1600200"/>
            <a:ext cx="1185900" cy="1293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to non- cathode producing countries, refined materials not accounted for in trade, or </a:t>
            </a:r>
            <a:r>
              <a:rPr i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domestic production not counted toward EV cathode production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(27.1M mt)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463838" y="3210748"/>
            <a:ext cx="729000" cy="153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"/>
          <p:cNvSpPr txBox="1"/>
          <p:nvPr/>
        </p:nvSpPr>
        <p:spPr>
          <a:xfrm>
            <a:off x="384048" y="3099816"/>
            <a:ext cx="956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Saudi Arabia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3"/>
          <p:cNvSpPr/>
          <p:nvPr/>
        </p:nvSpPr>
        <p:spPr>
          <a:xfrm>
            <a:off x="463838" y="3365305"/>
            <a:ext cx="389400" cy="153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 txBox="1"/>
          <p:nvPr/>
        </p:nvSpPr>
        <p:spPr>
          <a:xfrm>
            <a:off x="384048" y="3254373"/>
            <a:ext cx="956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Jordan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3"/>
          <p:cNvSpPr txBox="1"/>
          <p:nvPr/>
        </p:nvSpPr>
        <p:spPr>
          <a:xfrm>
            <a:off x="338406" y="4409288"/>
            <a:ext cx="1985700" cy="295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from countries with no mining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3"/>
          <p:cNvSpPr txBox="1"/>
          <p:nvPr/>
        </p:nvSpPr>
        <p:spPr>
          <a:xfrm>
            <a:off x="338396" y="4517136"/>
            <a:ext cx="280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extracted material used in refining step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/>
          <p:nvPr/>
        </p:nvSpPr>
        <p:spPr>
          <a:xfrm>
            <a:off x="447075" y="2366968"/>
            <a:ext cx="515700" cy="153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 txBox="1"/>
          <p:nvPr/>
        </p:nvSpPr>
        <p:spPr>
          <a:xfrm>
            <a:off x="379525" y="2258568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Vietnam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3"/>
          <p:cNvSpPr txBox="1"/>
          <p:nvPr/>
        </p:nvSpPr>
        <p:spPr>
          <a:xfrm>
            <a:off x="2506061" y="2770632"/>
            <a:ext cx="1065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Oceania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3"/>
          <p:cNvSpPr txBox="1"/>
          <p:nvPr/>
        </p:nvSpPr>
        <p:spPr>
          <a:xfrm>
            <a:off x="6766560" y="3840480"/>
            <a:ext cx="1224300" cy="4647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(109K mt imported)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3"/>
          <p:cNvSpPr txBox="1"/>
          <p:nvPr/>
        </p:nvSpPr>
        <p:spPr>
          <a:xfrm>
            <a:off x="6766974" y="3575304"/>
            <a:ext cx="1185900" cy="4647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(46.4K mt imported)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3"/>
          <p:cNvSpPr txBox="1"/>
          <p:nvPr/>
        </p:nvSpPr>
        <p:spPr>
          <a:xfrm>
            <a:off x="6766975" y="3291840"/>
            <a:ext cx="1185900" cy="4647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Japan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(32.4K mt imported)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6757675" y="3063240"/>
            <a:ext cx="1204500" cy="4311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South Korea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(33.9K mt imported)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3"/>
          <p:cNvSpPr txBox="1"/>
          <p:nvPr/>
        </p:nvSpPr>
        <p:spPr>
          <a:xfrm>
            <a:off x="6766560" y="2770632"/>
            <a:ext cx="1224300" cy="4647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(15.7K mt of demand)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"/>
          <p:cNvSpPr/>
          <p:nvPr/>
        </p:nvSpPr>
        <p:spPr>
          <a:xfrm>
            <a:off x="308100" y="4240950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24" title="Chart"/>
          <p:cNvPicPr preferRelativeResize="0"/>
          <p:nvPr/>
        </p:nvPicPr>
        <p:blipFill rotWithShape="1">
          <a:blip r:embed="rId3">
            <a:alphaModFix/>
          </a:blip>
          <a:srcRect b="18228" l="0" r="0" t="431"/>
          <a:stretch/>
        </p:blipFill>
        <p:spPr>
          <a:xfrm>
            <a:off x="219456" y="1055875"/>
            <a:ext cx="4440900" cy="375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9" name="Google Shape;549;p24"/>
          <p:cNvCxnSpPr/>
          <p:nvPr/>
        </p:nvCxnSpPr>
        <p:spPr>
          <a:xfrm flipH="1" rot="10800000">
            <a:off x="1174431" y="2405725"/>
            <a:ext cx="5388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4"/>
          <p:cNvCxnSpPr/>
          <p:nvPr/>
        </p:nvCxnSpPr>
        <p:spPr>
          <a:xfrm>
            <a:off x="1178181" y="1703175"/>
            <a:ext cx="5313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4"/>
          <p:cNvCxnSpPr/>
          <p:nvPr/>
        </p:nvCxnSpPr>
        <p:spPr>
          <a:xfrm flipH="1" rot="10800000">
            <a:off x="1174131" y="1551090"/>
            <a:ext cx="5388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4"/>
          <p:cNvCxnSpPr/>
          <p:nvPr/>
        </p:nvCxnSpPr>
        <p:spPr>
          <a:xfrm flipH="1" rot="10800000">
            <a:off x="1987565" y="15509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24"/>
          <p:cNvSpPr txBox="1"/>
          <p:nvPr/>
        </p:nvSpPr>
        <p:spPr>
          <a:xfrm>
            <a:off x="1161350" y="100575"/>
            <a:ext cx="2993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a) Base</a:t>
            </a: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 (Proportional) Case - LFP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" name="Google Shape;554;p24" title="Chart"/>
          <p:cNvPicPr preferRelativeResize="0"/>
          <p:nvPr/>
        </p:nvPicPr>
        <p:blipFill rotWithShape="1">
          <a:blip r:embed="rId4">
            <a:alphaModFix/>
          </a:blip>
          <a:srcRect b="18383" l="16749" r="0" t="559"/>
          <a:stretch/>
        </p:blipFill>
        <p:spPr>
          <a:xfrm>
            <a:off x="4660356" y="1055875"/>
            <a:ext cx="3724800" cy="37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4"/>
          <p:cNvSpPr txBox="1"/>
          <p:nvPr/>
        </p:nvSpPr>
        <p:spPr>
          <a:xfrm>
            <a:off x="4874950" y="100575"/>
            <a:ext cx="2993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Optimistic (</a:t>
            </a: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Minimum) Case - LFP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4"/>
          <p:cNvSpPr txBox="1"/>
          <p:nvPr/>
        </p:nvSpPr>
        <p:spPr>
          <a:xfrm>
            <a:off x="942456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4"/>
          <p:cNvSpPr txBox="1"/>
          <p:nvPr/>
        </p:nvSpPr>
        <p:spPr>
          <a:xfrm>
            <a:off x="1763277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Refining: +2%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4"/>
          <p:cNvSpPr txBox="1"/>
          <p:nvPr/>
        </p:nvSpPr>
        <p:spPr>
          <a:xfrm>
            <a:off x="2581256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LFP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Cathode: 90%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9" name="Google Shape;559;p24"/>
          <p:cNvCxnSpPr/>
          <p:nvPr/>
        </p:nvCxnSpPr>
        <p:spPr>
          <a:xfrm>
            <a:off x="4874956" y="1703175"/>
            <a:ext cx="5328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4"/>
          <p:cNvCxnSpPr/>
          <p:nvPr/>
        </p:nvCxnSpPr>
        <p:spPr>
          <a:xfrm flipH="1" rot="10800000">
            <a:off x="5695752" y="15509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4"/>
          <p:cNvCxnSpPr/>
          <p:nvPr/>
        </p:nvCxnSpPr>
        <p:spPr>
          <a:xfrm>
            <a:off x="5695001" y="1704233"/>
            <a:ext cx="53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4"/>
          <p:cNvCxnSpPr/>
          <p:nvPr/>
        </p:nvCxnSpPr>
        <p:spPr>
          <a:xfrm flipH="1" rot="10800000">
            <a:off x="6526145" y="15509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24"/>
          <p:cNvSpPr txBox="1"/>
          <p:nvPr/>
        </p:nvSpPr>
        <p:spPr>
          <a:xfrm>
            <a:off x="3457956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92%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 txBox="1"/>
          <p:nvPr/>
        </p:nvSpPr>
        <p:spPr>
          <a:xfrm>
            <a:off x="4653206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4"/>
          <p:cNvSpPr txBox="1"/>
          <p:nvPr/>
        </p:nvSpPr>
        <p:spPr>
          <a:xfrm>
            <a:off x="5472352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Refining: 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4"/>
          <p:cNvSpPr txBox="1"/>
          <p:nvPr/>
        </p:nvSpPr>
        <p:spPr>
          <a:xfrm>
            <a:off x="6295606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LFP Cathode: 90%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4"/>
          <p:cNvSpPr txBox="1"/>
          <p:nvPr/>
        </p:nvSpPr>
        <p:spPr>
          <a:xfrm>
            <a:off x="7175456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90%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4"/>
          <p:cNvSpPr/>
          <p:nvPr/>
        </p:nvSpPr>
        <p:spPr>
          <a:xfrm>
            <a:off x="1708956" y="4247800"/>
            <a:ext cx="282300" cy="5046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2520656" y="2405725"/>
            <a:ext cx="296100" cy="23466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1708956" y="1694150"/>
            <a:ext cx="282300" cy="111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1" name="Google Shape;571;p24"/>
          <p:cNvCxnSpPr/>
          <p:nvPr/>
        </p:nvCxnSpPr>
        <p:spPr>
          <a:xfrm flipH="1" rot="10800000">
            <a:off x="1987565" y="17036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24"/>
          <p:cNvSpPr/>
          <p:nvPr/>
        </p:nvSpPr>
        <p:spPr>
          <a:xfrm>
            <a:off x="1708956" y="1500300"/>
            <a:ext cx="282300" cy="507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 txBox="1"/>
          <p:nvPr/>
        </p:nvSpPr>
        <p:spPr>
          <a:xfrm>
            <a:off x="2810880" y="30902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574" name="Google Shape;574;p24"/>
          <p:cNvSpPr txBox="1"/>
          <p:nvPr/>
        </p:nvSpPr>
        <p:spPr>
          <a:xfrm>
            <a:off x="1994531" y="34145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575" name="Google Shape;575;p24"/>
          <p:cNvSpPr txBox="1"/>
          <p:nvPr/>
        </p:nvSpPr>
        <p:spPr>
          <a:xfrm>
            <a:off x="1179580" y="42958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576" name="Google Shape;576;p24"/>
          <p:cNvSpPr txBox="1"/>
          <p:nvPr/>
        </p:nvSpPr>
        <p:spPr>
          <a:xfrm>
            <a:off x="1178181" y="31224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AUS</a:t>
            </a:r>
            <a:endParaRPr/>
          </a:p>
        </p:txBody>
      </p:sp>
      <p:sp>
        <p:nvSpPr>
          <p:cNvPr id="577" name="Google Shape;577;p24"/>
          <p:cNvSpPr txBox="1"/>
          <p:nvPr/>
        </p:nvSpPr>
        <p:spPr>
          <a:xfrm>
            <a:off x="2001889" y="1938525"/>
            <a:ext cx="5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CHL</a:t>
            </a:r>
            <a:endParaRPr/>
          </a:p>
        </p:txBody>
      </p:sp>
      <p:sp>
        <p:nvSpPr>
          <p:cNvPr id="578" name="Google Shape;578;p24"/>
          <p:cNvSpPr txBox="1"/>
          <p:nvPr/>
        </p:nvSpPr>
        <p:spPr>
          <a:xfrm>
            <a:off x="2001889" y="1609344"/>
            <a:ext cx="5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endParaRPr sz="1100"/>
          </a:p>
        </p:txBody>
      </p:sp>
      <p:sp>
        <p:nvSpPr>
          <p:cNvPr id="579" name="Google Shape;579;p24"/>
          <p:cNvSpPr txBox="1"/>
          <p:nvPr/>
        </p:nvSpPr>
        <p:spPr>
          <a:xfrm>
            <a:off x="1185539" y="1939750"/>
            <a:ext cx="5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CHL</a:t>
            </a:r>
            <a:endParaRPr/>
          </a:p>
        </p:txBody>
      </p:sp>
      <p:sp>
        <p:nvSpPr>
          <p:cNvPr id="580" name="Google Shape;580;p24"/>
          <p:cNvSpPr txBox="1"/>
          <p:nvPr/>
        </p:nvSpPr>
        <p:spPr>
          <a:xfrm rot="-5400000">
            <a:off x="2868456" y="3028125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1" name="Google Shape;581;p24"/>
          <p:cNvSpPr txBox="1"/>
          <p:nvPr/>
        </p:nvSpPr>
        <p:spPr>
          <a:xfrm>
            <a:off x="6526005" y="30163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582" name="Google Shape;582;p24"/>
          <p:cNvSpPr txBox="1"/>
          <p:nvPr/>
        </p:nvSpPr>
        <p:spPr>
          <a:xfrm rot="-5400000">
            <a:off x="6585956" y="2954250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3" name="Google Shape;583;p24"/>
          <p:cNvCxnSpPr/>
          <p:nvPr/>
        </p:nvCxnSpPr>
        <p:spPr>
          <a:xfrm>
            <a:off x="2811652" y="1704225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4"/>
          <p:cNvCxnSpPr/>
          <p:nvPr/>
        </p:nvCxnSpPr>
        <p:spPr>
          <a:xfrm flipH="1" rot="10800000">
            <a:off x="2811795" y="15509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24"/>
          <p:cNvSpPr txBox="1"/>
          <p:nvPr/>
        </p:nvSpPr>
        <p:spPr>
          <a:xfrm>
            <a:off x="2814463" y="1442400"/>
            <a:ext cx="5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/>
          </a:p>
        </p:txBody>
      </p:sp>
      <p:cxnSp>
        <p:nvCxnSpPr>
          <p:cNvPr id="586" name="Google Shape;586;p24"/>
          <p:cNvCxnSpPr/>
          <p:nvPr/>
        </p:nvCxnSpPr>
        <p:spPr>
          <a:xfrm>
            <a:off x="6526002" y="1704225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4"/>
          <p:cNvCxnSpPr/>
          <p:nvPr/>
        </p:nvCxnSpPr>
        <p:spPr>
          <a:xfrm>
            <a:off x="8267700" y="19050"/>
            <a:ext cx="9600" cy="51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24"/>
          <p:cNvSpPr txBox="1"/>
          <p:nvPr/>
        </p:nvSpPr>
        <p:spPr>
          <a:xfrm>
            <a:off x="6522685" y="1271016"/>
            <a:ext cx="5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endParaRPr sz="1100"/>
          </a:p>
        </p:txBody>
      </p:sp>
      <p:sp>
        <p:nvSpPr>
          <p:cNvPr id="589" name="Google Shape;589;p24"/>
          <p:cNvSpPr txBox="1"/>
          <p:nvPr/>
        </p:nvSpPr>
        <p:spPr>
          <a:xfrm>
            <a:off x="6524538" y="1444752"/>
            <a:ext cx="5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/>
          </a:p>
        </p:txBody>
      </p:sp>
      <p:sp>
        <p:nvSpPr>
          <p:cNvPr id="590" name="Google Shape;590;p24"/>
          <p:cNvSpPr txBox="1"/>
          <p:nvPr/>
        </p:nvSpPr>
        <p:spPr>
          <a:xfrm rot="-5400000">
            <a:off x="-845975" y="2534700"/>
            <a:ext cx="236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LFP-Li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4"/>
          <p:cNvSpPr/>
          <p:nvPr/>
        </p:nvSpPr>
        <p:spPr>
          <a:xfrm>
            <a:off x="3610531" y="1360525"/>
            <a:ext cx="171600" cy="33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3344906" y="1704225"/>
            <a:ext cx="437100" cy="30480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2521381" y="1694150"/>
            <a:ext cx="1260600" cy="111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2521381" y="1489200"/>
            <a:ext cx="1260600" cy="618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24"/>
          <p:cNvCxnSpPr>
            <a:endCxn id="592" idx="2"/>
          </p:cNvCxnSpPr>
          <p:nvPr/>
        </p:nvCxnSpPr>
        <p:spPr>
          <a:xfrm flipH="1">
            <a:off x="3563456" y="770325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96" name="Google Shape;596;p24"/>
          <p:cNvSpPr/>
          <p:nvPr/>
        </p:nvSpPr>
        <p:spPr>
          <a:xfrm>
            <a:off x="7324581" y="1390650"/>
            <a:ext cx="171600" cy="3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24"/>
          <p:cNvCxnSpPr/>
          <p:nvPr/>
        </p:nvCxnSpPr>
        <p:spPr>
          <a:xfrm flipH="1">
            <a:off x="7277506" y="792275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98" name="Google Shape;598;p24"/>
          <p:cNvSpPr/>
          <p:nvPr/>
        </p:nvSpPr>
        <p:spPr>
          <a:xfrm>
            <a:off x="7059406" y="1705275"/>
            <a:ext cx="437100" cy="30585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4"/>
          <p:cNvSpPr txBox="1"/>
          <p:nvPr/>
        </p:nvSpPr>
        <p:spPr>
          <a:xfrm>
            <a:off x="2812610" y="1274950"/>
            <a:ext cx="5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endParaRPr sz="1100"/>
          </a:p>
        </p:txBody>
      </p:sp>
      <p:sp>
        <p:nvSpPr>
          <p:cNvPr id="600" name="Google Shape;600;p24"/>
          <p:cNvSpPr txBox="1"/>
          <p:nvPr/>
        </p:nvSpPr>
        <p:spPr>
          <a:xfrm>
            <a:off x="1185539" y="1610569"/>
            <a:ext cx="5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endParaRPr sz="1100"/>
          </a:p>
        </p:txBody>
      </p:sp>
      <p:cxnSp>
        <p:nvCxnSpPr>
          <p:cNvPr id="601" name="Google Shape;601;p24"/>
          <p:cNvCxnSpPr/>
          <p:nvPr/>
        </p:nvCxnSpPr>
        <p:spPr>
          <a:xfrm flipH="1" rot="10800000">
            <a:off x="1174431" y="1880320"/>
            <a:ext cx="5388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4"/>
          <p:cNvCxnSpPr/>
          <p:nvPr/>
        </p:nvCxnSpPr>
        <p:spPr>
          <a:xfrm flipH="1" rot="10800000">
            <a:off x="1175531" y="1653695"/>
            <a:ext cx="5388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4"/>
          <p:cNvCxnSpPr/>
          <p:nvPr/>
        </p:nvCxnSpPr>
        <p:spPr>
          <a:xfrm flipH="1" rot="10800000">
            <a:off x="1175531" y="1593695"/>
            <a:ext cx="5388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24"/>
          <p:cNvCxnSpPr/>
          <p:nvPr/>
        </p:nvCxnSpPr>
        <p:spPr>
          <a:xfrm flipH="1" rot="10800000">
            <a:off x="1175531" y="1484233"/>
            <a:ext cx="5388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24"/>
          <p:cNvCxnSpPr/>
          <p:nvPr/>
        </p:nvCxnSpPr>
        <p:spPr>
          <a:xfrm flipH="1" rot="10800000">
            <a:off x="1175531" y="1383520"/>
            <a:ext cx="5388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4"/>
          <p:cNvCxnSpPr/>
          <p:nvPr/>
        </p:nvCxnSpPr>
        <p:spPr>
          <a:xfrm flipH="1" rot="10800000">
            <a:off x="4874956" y="1547800"/>
            <a:ext cx="5328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4"/>
          <p:cNvCxnSpPr/>
          <p:nvPr/>
        </p:nvCxnSpPr>
        <p:spPr>
          <a:xfrm>
            <a:off x="4874956" y="1392388"/>
            <a:ext cx="5313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5"/>
          <p:cNvSpPr/>
          <p:nvPr/>
        </p:nvSpPr>
        <p:spPr>
          <a:xfrm>
            <a:off x="324975" y="4336675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25" title="Chart"/>
          <p:cNvPicPr preferRelativeResize="0"/>
          <p:nvPr/>
        </p:nvPicPr>
        <p:blipFill rotWithShape="1">
          <a:blip r:embed="rId3">
            <a:alphaModFix/>
          </a:blip>
          <a:srcRect b="18059" l="15923" r="0" t="0"/>
          <a:stretch/>
        </p:blipFill>
        <p:spPr>
          <a:xfrm>
            <a:off x="4480600" y="1045600"/>
            <a:ext cx="3724800" cy="375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25" title="Chart"/>
          <p:cNvPicPr preferRelativeResize="0"/>
          <p:nvPr/>
        </p:nvPicPr>
        <p:blipFill rotWithShape="1">
          <a:blip r:embed="rId4">
            <a:alphaModFix/>
          </a:blip>
          <a:srcRect b="18093" l="0" r="0" t="0"/>
          <a:stretch/>
        </p:blipFill>
        <p:spPr>
          <a:xfrm>
            <a:off x="54575" y="1045600"/>
            <a:ext cx="4420074" cy="3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25"/>
          <p:cNvSpPr txBox="1"/>
          <p:nvPr/>
        </p:nvSpPr>
        <p:spPr>
          <a:xfrm>
            <a:off x="708375" y="100584"/>
            <a:ext cx="35592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c) Pessimistic (Maximum) </a:t>
            </a: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Case A - </a:t>
            </a: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LFP*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5"/>
          <p:cNvSpPr txBox="1"/>
          <p:nvPr/>
        </p:nvSpPr>
        <p:spPr>
          <a:xfrm>
            <a:off x="4539000" y="100584"/>
            <a:ext cx="32460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</a:t>
            </a: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Pessimistic</a:t>
            </a: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 (Maximum) Case B - LFP**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8" name="Google Shape;618;p25"/>
          <p:cNvCxnSpPr/>
          <p:nvPr/>
        </p:nvCxnSpPr>
        <p:spPr>
          <a:xfrm flipH="1" rot="10800000">
            <a:off x="1814634" y="15590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5"/>
          <p:cNvCxnSpPr/>
          <p:nvPr/>
        </p:nvCxnSpPr>
        <p:spPr>
          <a:xfrm>
            <a:off x="1537900" y="1485800"/>
            <a:ext cx="0" cy="5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5"/>
          <p:cNvCxnSpPr/>
          <p:nvPr/>
        </p:nvCxnSpPr>
        <p:spPr>
          <a:xfrm flipH="1" rot="10800000">
            <a:off x="1814634" y="17096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25"/>
          <p:cNvCxnSpPr/>
          <p:nvPr/>
        </p:nvCxnSpPr>
        <p:spPr>
          <a:xfrm flipH="1" rot="10800000">
            <a:off x="2632039" y="15521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25"/>
          <p:cNvCxnSpPr/>
          <p:nvPr/>
        </p:nvCxnSpPr>
        <p:spPr>
          <a:xfrm>
            <a:off x="2631896" y="1710875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3" name="Google Shape;623;p25"/>
          <p:cNvSpPr txBox="1"/>
          <p:nvPr/>
        </p:nvSpPr>
        <p:spPr>
          <a:xfrm>
            <a:off x="2631124" y="30902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624" name="Google Shape;624;p25"/>
          <p:cNvSpPr txBox="1"/>
          <p:nvPr/>
        </p:nvSpPr>
        <p:spPr>
          <a:xfrm rot="-5400000">
            <a:off x="2683750" y="3026300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5" name="Google Shape;625;p25"/>
          <p:cNvSpPr txBox="1"/>
          <p:nvPr/>
        </p:nvSpPr>
        <p:spPr>
          <a:xfrm>
            <a:off x="6339612" y="30902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626" name="Google Shape;626;p25"/>
          <p:cNvSpPr txBox="1"/>
          <p:nvPr/>
        </p:nvSpPr>
        <p:spPr>
          <a:xfrm rot="-5400000">
            <a:off x="6223275" y="2823700"/>
            <a:ext cx="25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could involve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7" name="Google Shape;627;p25"/>
          <p:cNvSpPr txBox="1"/>
          <p:nvPr/>
        </p:nvSpPr>
        <p:spPr>
          <a:xfrm>
            <a:off x="762700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5"/>
          <p:cNvSpPr txBox="1"/>
          <p:nvPr/>
        </p:nvSpPr>
        <p:spPr>
          <a:xfrm>
            <a:off x="1583521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Refining: +3%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5"/>
          <p:cNvSpPr txBox="1"/>
          <p:nvPr/>
        </p:nvSpPr>
        <p:spPr>
          <a:xfrm>
            <a:off x="2401500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LFP Cathode: +90%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5"/>
          <p:cNvSpPr txBox="1"/>
          <p:nvPr/>
        </p:nvSpPr>
        <p:spPr>
          <a:xfrm>
            <a:off x="3273250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93%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5"/>
          <p:cNvSpPr txBox="1"/>
          <p:nvPr/>
        </p:nvSpPr>
        <p:spPr>
          <a:xfrm>
            <a:off x="4474650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5"/>
          <p:cNvSpPr txBox="1"/>
          <p:nvPr/>
        </p:nvSpPr>
        <p:spPr>
          <a:xfrm>
            <a:off x="5295483" y="749808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Refining: +10%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5"/>
          <p:cNvSpPr txBox="1"/>
          <p:nvPr/>
        </p:nvSpPr>
        <p:spPr>
          <a:xfrm>
            <a:off x="6133725" y="75367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LFP Cathode: 90%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5"/>
          <p:cNvSpPr txBox="1"/>
          <p:nvPr/>
        </p:nvSpPr>
        <p:spPr>
          <a:xfrm>
            <a:off x="7009125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5" name="Google Shape;635;p25"/>
          <p:cNvCxnSpPr/>
          <p:nvPr/>
        </p:nvCxnSpPr>
        <p:spPr>
          <a:xfrm>
            <a:off x="6358571" y="1714725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5"/>
          <p:cNvCxnSpPr/>
          <p:nvPr/>
        </p:nvCxnSpPr>
        <p:spPr>
          <a:xfrm>
            <a:off x="6358571" y="155793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5"/>
          <p:cNvCxnSpPr/>
          <p:nvPr/>
        </p:nvCxnSpPr>
        <p:spPr>
          <a:xfrm>
            <a:off x="5532421" y="1710875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5"/>
          <p:cNvCxnSpPr/>
          <p:nvPr/>
        </p:nvCxnSpPr>
        <p:spPr>
          <a:xfrm>
            <a:off x="5532421" y="1559325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5"/>
          <p:cNvCxnSpPr/>
          <p:nvPr/>
        </p:nvCxnSpPr>
        <p:spPr>
          <a:xfrm>
            <a:off x="8267700" y="19050"/>
            <a:ext cx="9600" cy="51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25"/>
          <p:cNvSpPr/>
          <p:nvPr/>
        </p:nvSpPr>
        <p:spPr>
          <a:xfrm>
            <a:off x="10317625" y="1082250"/>
            <a:ext cx="285000" cy="3026700"/>
          </a:xfrm>
          <a:prstGeom prst="rect">
            <a:avLst/>
          </a:prstGeom>
          <a:gradFill>
            <a:gsLst>
              <a:gs pos="0">
                <a:srgbClr val="F89490">
                  <a:alpha val="50000"/>
                </a:srgbClr>
              </a:gs>
              <a:gs pos="100000">
                <a:schemeClr val="lt1">
                  <a:alpha val="50000"/>
                </a:scheme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3430775" y="1371075"/>
            <a:ext cx="171600" cy="33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2" name="Google Shape;642;p25"/>
          <p:cNvCxnSpPr/>
          <p:nvPr/>
        </p:nvCxnSpPr>
        <p:spPr>
          <a:xfrm flipH="1">
            <a:off x="3383700" y="770275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43" name="Google Shape;643;p25"/>
          <p:cNvSpPr/>
          <p:nvPr/>
        </p:nvSpPr>
        <p:spPr>
          <a:xfrm>
            <a:off x="3165150" y="1710950"/>
            <a:ext cx="437100" cy="30267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2344350" y="1672550"/>
            <a:ext cx="1257900" cy="384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2344350" y="1480775"/>
            <a:ext cx="1257900" cy="783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7157600" y="1364450"/>
            <a:ext cx="171600" cy="3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25"/>
          <p:cNvCxnSpPr/>
          <p:nvPr/>
        </p:nvCxnSpPr>
        <p:spPr>
          <a:xfrm flipH="1">
            <a:off x="7110525" y="766075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48" name="Google Shape;648;p25"/>
          <p:cNvSpPr/>
          <p:nvPr/>
        </p:nvSpPr>
        <p:spPr>
          <a:xfrm>
            <a:off x="6892425" y="1710950"/>
            <a:ext cx="437100" cy="30267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6059175" y="1481025"/>
            <a:ext cx="1269900" cy="783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6059175" y="1672550"/>
            <a:ext cx="1269900" cy="384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6059175" y="1559575"/>
            <a:ext cx="1269900" cy="113100"/>
          </a:xfrm>
          <a:prstGeom prst="rect">
            <a:avLst/>
          </a:prstGeom>
          <a:solidFill>
            <a:srgbClr val="666666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 txBox="1"/>
          <p:nvPr/>
        </p:nvSpPr>
        <p:spPr>
          <a:xfrm>
            <a:off x="6359932" y="1453127"/>
            <a:ext cx="5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/>
          </a:p>
        </p:txBody>
      </p:sp>
      <p:sp>
        <p:nvSpPr>
          <p:cNvPr id="653" name="Google Shape;653;p25"/>
          <p:cNvSpPr/>
          <p:nvPr/>
        </p:nvSpPr>
        <p:spPr>
          <a:xfrm>
            <a:off x="6059175" y="1364375"/>
            <a:ext cx="1269900" cy="116400"/>
          </a:xfrm>
          <a:prstGeom prst="rect">
            <a:avLst/>
          </a:prstGeom>
          <a:solidFill>
            <a:srgbClr val="666666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 txBox="1"/>
          <p:nvPr/>
        </p:nvSpPr>
        <p:spPr>
          <a:xfrm>
            <a:off x="6352904" y="1274947"/>
            <a:ext cx="5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endParaRPr sz="1100"/>
          </a:p>
        </p:txBody>
      </p:sp>
      <p:sp>
        <p:nvSpPr>
          <p:cNvPr id="655" name="Google Shape;655;p25"/>
          <p:cNvSpPr/>
          <p:nvPr/>
        </p:nvSpPr>
        <p:spPr>
          <a:xfrm>
            <a:off x="9865950" y="1006050"/>
            <a:ext cx="285000" cy="3026700"/>
          </a:xfrm>
          <a:prstGeom prst="rect">
            <a:avLst/>
          </a:prstGeom>
          <a:gradFill>
            <a:gsLst>
              <a:gs pos="0">
                <a:schemeClr val="lt1">
                  <a:alpha val="50000"/>
                </a:schemeClr>
              </a:gs>
              <a:gs pos="100000">
                <a:srgbClr val="666666">
                  <a:alpha val="5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 txBox="1"/>
          <p:nvPr/>
        </p:nvSpPr>
        <p:spPr>
          <a:xfrm>
            <a:off x="2634707" y="1442400"/>
            <a:ext cx="5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/>
          </a:p>
        </p:txBody>
      </p:sp>
      <p:sp>
        <p:nvSpPr>
          <p:cNvPr id="657" name="Google Shape;657;p25"/>
          <p:cNvSpPr txBox="1"/>
          <p:nvPr/>
        </p:nvSpPr>
        <p:spPr>
          <a:xfrm>
            <a:off x="2632854" y="1274950"/>
            <a:ext cx="5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endParaRPr sz="1100"/>
          </a:p>
        </p:txBody>
      </p:sp>
      <p:cxnSp>
        <p:nvCxnSpPr>
          <p:cNvPr id="658" name="Google Shape;658;p25"/>
          <p:cNvCxnSpPr/>
          <p:nvPr/>
        </p:nvCxnSpPr>
        <p:spPr>
          <a:xfrm flipH="1" rot="10800000">
            <a:off x="999106" y="1672540"/>
            <a:ext cx="5388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25"/>
          <p:cNvCxnSpPr/>
          <p:nvPr/>
        </p:nvCxnSpPr>
        <p:spPr>
          <a:xfrm flipH="1" rot="10800000">
            <a:off x="999106" y="1480765"/>
            <a:ext cx="5388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6"/>
          <p:cNvSpPr txBox="1"/>
          <p:nvPr/>
        </p:nvSpPr>
        <p:spPr>
          <a:xfrm>
            <a:off x="2744675" y="230750"/>
            <a:ext cx="2604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Chile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Argentina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Unobserved and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Indirect Trade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roduction irrelevant to total level of CHN involvement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2523575" y="381025"/>
            <a:ext cx="221100" cy="224700"/>
          </a:xfrm>
          <a:prstGeom prst="rect">
            <a:avLst/>
          </a:prstGeom>
          <a:solidFill>
            <a:srgbClr val="E8131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6" name="Google Shape;666;p26"/>
          <p:cNvSpPr/>
          <p:nvPr/>
        </p:nvSpPr>
        <p:spPr>
          <a:xfrm>
            <a:off x="2523575" y="681477"/>
            <a:ext cx="221100" cy="224700"/>
          </a:xfrm>
          <a:prstGeom prst="rect">
            <a:avLst/>
          </a:prstGeom>
          <a:solidFill>
            <a:srgbClr val="C0B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7" name="Google Shape;667;p26"/>
          <p:cNvSpPr/>
          <p:nvPr/>
        </p:nvSpPr>
        <p:spPr>
          <a:xfrm>
            <a:off x="2523575" y="986250"/>
            <a:ext cx="221100" cy="224700"/>
          </a:xfrm>
          <a:prstGeom prst="rect">
            <a:avLst/>
          </a:prstGeom>
          <a:solidFill>
            <a:srgbClr val="8A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8" name="Google Shape;668;p26"/>
          <p:cNvSpPr/>
          <p:nvPr/>
        </p:nvSpPr>
        <p:spPr>
          <a:xfrm>
            <a:off x="2523575" y="1290426"/>
            <a:ext cx="221100" cy="224700"/>
          </a:xfrm>
          <a:prstGeom prst="rect">
            <a:avLst/>
          </a:prstGeom>
          <a:solidFill>
            <a:srgbClr val="A9D0A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9" name="Google Shape;669;p26"/>
          <p:cNvSpPr/>
          <p:nvPr/>
        </p:nvSpPr>
        <p:spPr>
          <a:xfrm>
            <a:off x="2523575" y="1593649"/>
            <a:ext cx="221100" cy="224700"/>
          </a:xfrm>
          <a:prstGeom prst="rect">
            <a:avLst/>
          </a:prstGeom>
          <a:solidFill>
            <a:srgbClr val="FBE1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70" name="Google Shape;670;p26"/>
          <p:cNvSpPr/>
          <p:nvPr/>
        </p:nvSpPr>
        <p:spPr>
          <a:xfrm>
            <a:off x="2523575" y="1896874"/>
            <a:ext cx="221100" cy="224700"/>
          </a:xfrm>
          <a:prstGeom prst="rect">
            <a:avLst/>
          </a:prstGeom>
          <a:solidFill>
            <a:srgbClr val="EE8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71" name="Google Shape;671;p26"/>
          <p:cNvSpPr/>
          <p:nvPr/>
        </p:nvSpPr>
        <p:spPr>
          <a:xfrm>
            <a:off x="2523575" y="2200000"/>
            <a:ext cx="221100" cy="224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72" name="Google Shape;672;p26"/>
          <p:cNvSpPr/>
          <p:nvPr/>
        </p:nvSpPr>
        <p:spPr>
          <a:xfrm>
            <a:off x="2523575" y="2806350"/>
            <a:ext cx="221100" cy="2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7"/>
          <p:cNvSpPr/>
          <p:nvPr/>
        </p:nvSpPr>
        <p:spPr>
          <a:xfrm>
            <a:off x="308100" y="4240950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8" name="Google Shape;678;p27" title="Chart"/>
          <p:cNvPicPr preferRelativeResize="0"/>
          <p:nvPr/>
        </p:nvPicPr>
        <p:blipFill rotWithShape="1">
          <a:blip r:embed="rId3">
            <a:alphaModFix/>
          </a:blip>
          <a:srcRect b="17749" l="0" r="0" t="0"/>
          <a:stretch/>
        </p:blipFill>
        <p:spPr>
          <a:xfrm>
            <a:off x="173736" y="976450"/>
            <a:ext cx="4525751" cy="37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27"/>
          <p:cNvSpPr txBox="1"/>
          <p:nvPr/>
        </p:nvSpPr>
        <p:spPr>
          <a:xfrm>
            <a:off x="924386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7"/>
          <p:cNvSpPr txBox="1"/>
          <p:nvPr/>
        </p:nvSpPr>
        <p:spPr>
          <a:xfrm>
            <a:off x="1751732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Refining: +23%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7"/>
          <p:cNvSpPr txBox="1"/>
          <p:nvPr/>
        </p:nvSpPr>
        <p:spPr>
          <a:xfrm>
            <a:off x="2590736" y="75382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Cath.: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7"/>
          <p:cNvSpPr txBox="1"/>
          <p:nvPr/>
        </p:nvSpPr>
        <p:spPr>
          <a:xfrm>
            <a:off x="3489186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2516661" y="3172525"/>
            <a:ext cx="303900" cy="14574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1688161" y="4316025"/>
            <a:ext cx="290100" cy="3198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1688025" y="2662675"/>
            <a:ext cx="290100" cy="672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1688025" y="2109249"/>
            <a:ext cx="290100" cy="861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27"/>
          <p:cNvCxnSpPr/>
          <p:nvPr/>
        </p:nvCxnSpPr>
        <p:spPr>
          <a:xfrm flipH="1" rot="10800000">
            <a:off x="1982295" y="17797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27"/>
          <p:cNvCxnSpPr/>
          <p:nvPr/>
        </p:nvCxnSpPr>
        <p:spPr>
          <a:xfrm flipH="1" rot="10800000">
            <a:off x="1982295" y="21952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27"/>
          <p:cNvCxnSpPr/>
          <p:nvPr/>
        </p:nvCxnSpPr>
        <p:spPr>
          <a:xfrm flipH="1" rot="10800000">
            <a:off x="1982295" y="27299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27"/>
          <p:cNvCxnSpPr/>
          <p:nvPr/>
        </p:nvCxnSpPr>
        <p:spPr>
          <a:xfrm flipH="1" rot="10800000">
            <a:off x="2820570" y="21952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27"/>
          <p:cNvCxnSpPr/>
          <p:nvPr/>
        </p:nvCxnSpPr>
        <p:spPr>
          <a:xfrm flipH="1" rot="10800000">
            <a:off x="2820570" y="27299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27"/>
          <p:cNvCxnSpPr/>
          <p:nvPr/>
        </p:nvCxnSpPr>
        <p:spPr>
          <a:xfrm flipH="1" rot="10800000">
            <a:off x="1154945" y="31725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7"/>
          <p:cNvCxnSpPr/>
          <p:nvPr/>
        </p:nvCxnSpPr>
        <p:spPr>
          <a:xfrm flipH="1" rot="10800000">
            <a:off x="1154945" y="28401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27"/>
          <p:cNvCxnSpPr/>
          <p:nvPr/>
        </p:nvCxnSpPr>
        <p:spPr>
          <a:xfrm flipH="1" rot="10800000">
            <a:off x="1154945" y="27299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7"/>
          <p:cNvCxnSpPr/>
          <p:nvPr/>
        </p:nvCxnSpPr>
        <p:spPr>
          <a:xfrm flipH="1" rot="10800000">
            <a:off x="1154945" y="21952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27"/>
          <p:cNvCxnSpPr/>
          <p:nvPr/>
        </p:nvCxnSpPr>
        <p:spPr>
          <a:xfrm flipH="1" rot="10800000">
            <a:off x="1154920" y="2438613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27"/>
          <p:cNvCxnSpPr/>
          <p:nvPr/>
        </p:nvCxnSpPr>
        <p:spPr>
          <a:xfrm flipH="1" rot="10800000">
            <a:off x="1154945" y="17785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27"/>
          <p:cNvSpPr txBox="1"/>
          <p:nvPr/>
        </p:nvSpPr>
        <p:spPr>
          <a:xfrm>
            <a:off x="2822460" y="34797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699" name="Google Shape;699;p27"/>
          <p:cNvSpPr txBox="1"/>
          <p:nvPr/>
        </p:nvSpPr>
        <p:spPr>
          <a:xfrm>
            <a:off x="1984060" y="37011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700" name="Google Shape;700;p27"/>
          <p:cNvSpPr txBox="1"/>
          <p:nvPr/>
        </p:nvSpPr>
        <p:spPr>
          <a:xfrm>
            <a:off x="1156135" y="35447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AUS</a:t>
            </a:r>
            <a:endParaRPr/>
          </a:p>
        </p:txBody>
      </p:sp>
      <p:sp>
        <p:nvSpPr>
          <p:cNvPr id="701" name="Google Shape;701;p27"/>
          <p:cNvSpPr txBox="1"/>
          <p:nvPr/>
        </p:nvSpPr>
        <p:spPr>
          <a:xfrm>
            <a:off x="1156135" y="28102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CHL</a:t>
            </a:r>
            <a:endParaRPr/>
          </a:p>
        </p:txBody>
      </p:sp>
      <p:sp>
        <p:nvSpPr>
          <p:cNvPr id="702" name="Google Shape;702;p27"/>
          <p:cNvSpPr txBox="1"/>
          <p:nvPr/>
        </p:nvSpPr>
        <p:spPr>
          <a:xfrm>
            <a:off x="1982048" y="23838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703" name="Google Shape;703;p27"/>
          <p:cNvSpPr txBox="1"/>
          <p:nvPr/>
        </p:nvSpPr>
        <p:spPr>
          <a:xfrm>
            <a:off x="1982048" y="17873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704" name="Google Shape;704;p27"/>
          <p:cNvSpPr txBox="1"/>
          <p:nvPr/>
        </p:nvSpPr>
        <p:spPr>
          <a:xfrm>
            <a:off x="1984073" y="13318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CHL</a:t>
            </a:r>
            <a:endParaRPr/>
          </a:p>
        </p:txBody>
      </p:sp>
      <p:sp>
        <p:nvSpPr>
          <p:cNvPr id="705" name="Google Shape;705;p27"/>
          <p:cNvSpPr txBox="1"/>
          <p:nvPr/>
        </p:nvSpPr>
        <p:spPr>
          <a:xfrm>
            <a:off x="1156148" y="13318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CHL</a:t>
            </a:r>
            <a:endParaRPr/>
          </a:p>
        </p:txBody>
      </p:sp>
      <p:sp>
        <p:nvSpPr>
          <p:cNvPr id="706" name="Google Shape;706;p27"/>
          <p:cNvSpPr txBox="1"/>
          <p:nvPr/>
        </p:nvSpPr>
        <p:spPr>
          <a:xfrm rot="-5400000">
            <a:off x="2899674" y="3227100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7" name="Google Shape;707;p27"/>
          <p:cNvSpPr txBox="1"/>
          <p:nvPr/>
        </p:nvSpPr>
        <p:spPr>
          <a:xfrm rot="-5400000">
            <a:off x="-945700" y="2560132"/>
            <a:ext cx="250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NMC-Li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7"/>
          <p:cNvSpPr/>
          <p:nvPr/>
        </p:nvSpPr>
        <p:spPr>
          <a:xfrm>
            <a:off x="3624111" y="1362075"/>
            <a:ext cx="171600" cy="3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27"/>
          <p:cNvCxnSpPr/>
          <p:nvPr/>
        </p:nvCxnSpPr>
        <p:spPr>
          <a:xfrm flipH="1">
            <a:off x="3577149" y="803775"/>
            <a:ext cx="300" cy="384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0" name="Google Shape;710;p27"/>
          <p:cNvSpPr/>
          <p:nvPr/>
        </p:nvSpPr>
        <p:spPr>
          <a:xfrm>
            <a:off x="3358961" y="2729900"/>
            <a:ext cx="437100" cy="19029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7"/>
          <p:cNvSpPr/>
          <p:nvPr/>
        </p:nvSpPr>
        <p:spPr>
          <a:xfrm>
            <a:off x="2516661" y="2438000"/>
            <a:ext cx="1279500" cy="2919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7"/>
          <p:cNvSpPr/>
          <p:nvPr/>
        </p:nvSpPr>
        <p:spPr>
          <a:xfrm>
            <a:off x="2516661" y="1779725"/>
            <a:ext cx="1279500" cy="4155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7"/>
          <p:cNvSpPr txBox="1"/>
          <p:nvPr/>
        </p:nvSpPr>
        <p:spPr>
          <a:xfrm>
            <a:off x="2822473" y="15514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714" name="Google Shape;714;p27"/>
          <p:cNvSpPr txBox="1"/>
          <p:nvPr/>
        </p:nvSpPr>
        <p:spPr>
          <a:xfrm>
            <a:off x="2822473" y="226246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pic>
        <p:nvPicPr>
          <p:cNvPr id="715" name="Google Shape;715;p27" title="Chart"/>
          <p:cNvPicPr preferRelativeResize="0"/>
          <p:nvPr/>
        </p:nvPicPr>
        <p:blipFill rotWithShape="1">
          <a:blip r:embed="rId4">
            <a:alphaModFix/>
          </a:blip>
          <a:srcRect b="18599" l="13971" r="0" t="0"/>
          <a:stretch/>
        </p:blipFill>
        <p:spPr>
          <a:xfrm>
            <a:off x="4590336" y="952525"/>
            <a:ext cx="3879476" cy="37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27"/>
          <p:cNvSpPr txBox="1"/>
          <p:nvPr/>
        </p:nvSpPr>
        <p:spPr>
          <a:xfrm>
            <a:off x="4934625" y="100575"/>
            <a:ext cx="30315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) Optimistic (Minimum) Case - NMC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7"/>
          <p:cNvSpPr txBox="1"/>
          <p:nvPr/>
        </p:nvSpPr>
        <p:spPr>
          <a:xfrm>
            <a:off x="4704061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7"/>
          <p:cNvSpPr txBox="1"/>
          <p:nvPr/>
        </p:nvSpPr>
        <p:spPr>
          <a:xfrm>
            <a:off x="5527307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Refining: 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7"/>
          <p:cNvSpPr txBox="1"/>
          <p:nvPr/>
        </p:nvSpPr>
        <p:spPr>
          <a:xfrm>
            <a:off x="6369261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Cath.: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7"/>
          <p:cNvSpPr txBox="1"/>
          <p:nvPr/>
        </p:nvSpPr>
        <p:spPr>
          <a:xfrm>
            <a:off x="7192461" y="75385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p27"/>
          <p:cNvCxnSpPr/>
          <p:nvPr/>
        </p:nvCxnSpPr>
        <p:spPr>
          <a:xfrm flipH="1" rot="10800000">
            <a:off x="4935820" y="27363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27"/>
          <p:cNvCxnSpPr/>
          <p:nvPr/>
        </p:nvCxnSpPr>
        <p:spPr>
          <a:xfrm flipH="1" rot="10800000">
            <a:off x="4934620" y="21828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7"/>
          <p:cNvCxnSpPr/>
          <p:nvPr/>
        </p:nvCxnSpPr>
        <p:spPr>
          <a:xfrm flipH="1" rot="10800000">
            <a:off x="5757870" y="21828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7"/>
          <p:cNvCxnSpPr/>
          <p:nvPr/>
        </p:nvCxnSpPr>
        <p:spPr>
          <a:xfrm flipH="1" rot="10800000">
            <a:off x="5757870" y="27360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7"/>
          <p:cNvCxnSpPr/>
          <p:nvPr/>
        </p:nvCxnSpPr>
        <p:spPr>
          <a:xfrm flipH="1" rot="10800000">
            <a:off x="6599820" y="27372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7"/>
          <p:cNvCxnSpPr/>
          <p:nvPr/>
        </p:nvCxnSpPr>
        <p:spPr>
          <a:xfrm flipH="1" rot="10800000">
            <a:off x="6599820" y="21828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27"/>
          <p:cNvSpPr txBox="1"/>
          <p:nvPr/>
        </p:nvSpPr>
        <p:spPr>
          <a:xfrm>
            <a:off x="6601010" y="34797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728" name="Google Shape;728;p27"/>
          <p:cNvSpPr txBox="1"/>
          <p:nvPr/>
        </p:nvSpPr>
        <p:spPr>
          <a:xfrm>
            <a:off x="6601023" y="226246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729" name="Google Shape;729;p27"/>
          <p:cNvSpPr txBox="1"/>
          <p:nvPr/>
        </p:nvSpPr>
        <p:spPr>
          <a:xfrm>
            <a:off x="6601023" y="15514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730" name="Google Shape;730;p27"/>
          <p:cNvSpPr txBox="1"/>
          <p:nvPr/>
        </p:nvSpPr>
        <p:spPr>
          <a:xfrm>
            <a:off x="4935823" y="155448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CHL</a:t>
            </a:r>
            <a:endParaRPr/>
          </a:p>
        </p:txBody>
      </p:sp>
      <p:sp>
        <p:nvSpPr>
          <p:cNvPr id="731" name="Google Shape;731;p27"/>
          <p:cNvSpPr txBox="1"/>
          <p:nvPr/>
        </p:nvSpPr>
        <p:spPr>
          <a:xfrm>
            <a:off x="5759073" y="155448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CHL</a:t>
            </a:r>
            <a:endParaRPr/>
          </a:p>
        </p:txBody>
      </p:sp>
      <p:sp>
        <p:nvSpPr>
          <p:cNvPr id="732" name="Google Shape;732;p27"/>
          <p:cNvSpPr txBox="1"/>
          <p:nvPr/>
        </p:nvSpPr>
        <p:spPr>
          <a:xfrm>
            <a:off x="4935823" y="22302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CHL</a:t>
            </a:r>
            <a:endParaRPr/>
          </a:p>
        </p:txBody>
      </p:sp>
      <p:sp>
        <p:nvSpPr>
          <p:cNvPr id="733" name="Google Shape;733;p27"/>
          <p:cNvSpPr txBox="1"/>
          <p:nvPr/>
        </p:nvSpPr>
        <p:spPr>
          <a:xfrm>
            <a:off x="5759073" y="22302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CHL</a:t>
            </a:r>
            <a:endParaRPr/>
          </a:p>
        </p:txBody>
      </p:sp>
      <p:sp>
        <p:nvSpPr>
          <p:cNvPr id="734" name="Google Shape;734;p27"/>
          <p:cNvSpPr txBox="1"/>
          <p:nvPr/>
        </p:nvSpPr>
        <p:spPr>
          <a:xfrm rot="-5400000">
            <a:off x="6660111" y="3491775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5" name="Google Shape;735;p27"/>
          <p:cNvSpPr/>
          <p:nvPr/>
        </p:nvSpPr>
        <p:spPr>
          <a:xfrm>
            <a:off x="7398074" y="1275825"/>
            <a:ext cx="171600" cy="3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7"/>
          <p:cNvSpPr/>
          <p:nvPr/>
        </p:nvSpPr>
        <p:spPr>
          <a:xfrm>
            <a:off x="7132911" y="2734875"/>
            <a:ext cx="437100" cy="19140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7" name="Google Shape;737;p27"/>
          <p:cNvCxnSpPr/>
          <p:nvPr/>
        </p:nvCxnSpPr>
        <p:spPr>
          <a:xfrm flipH="1">
            <a:off x="7351111" y="814400"/>
            <a:ext cx="300" cy="384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7"/>
          <p:cNvCxnSpPr/>
          <p:nvPr/>
        </p:nvCxnSpPr>
        <p:spPr>
          <a:xfrm>
            <a:off x="8267700" y="19050"/>
            <a:ext cx="9600" cy="51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27"/>
          <p:cNvSpPr txBox="1"/>
          <p:nvPr/>
        </p:nvSpPr>
        <p:spPr>
          <a:xfrm>
            <a:off x="1154925" y="103725"/>
            <a:ext cx="30315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e) Base (Proportional) Case - NMC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0" name="Google Shape;740;p27"/>
          <p:cNvCxnSpPr/>
          <p:nvPr/>
        </p:nvCxnSpPr>
        <p:spPr>
          <a:xfrm flipH="1" rot="10800000">
            <a:off x="1154945" y="2270538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27"/>
          <p:cNvSpPr txBox="1"/>
          <p:nvPr/>
        </p:nvSpPr>
        <p:spPr>
          <a:xfrm>
            <a:off x="1156135" y="42758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cxnSp>
        <p:nvCxnSpPr>
          <p:cNvPr id="742" name="Google Shape;742;p27"/>
          <p:cNvCxnSpPr/>
          <p:nvPr/>
        </p:nvCxnSpPr>
        <p:spPr>
          <a:xfrm flipH="1" rot="10800000">
            <a:off x="4935820" y="26215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7"/>
          <p:cNvCxnSpPr/>
          <p:nvPr/>
        </p:nvCxnSpPr>
        <p:spPr>
          <a:xfrm flipH="1" rot="10800000">
            <a:off x="1154920" y="25002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7"/>
          <p:cNvCxnSpPr/>
          <p:nvPr/>
        </p:nvCxnSpPr>
        <p:spPr>
          <a:xfrm flipH="1" rot="10800000">
            <a:off x="1154920" y="2232888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/>
          <p:nvPr/>
        </p:nvSpPr>
        <p:spPr>
          <a:xfrm>
            <a:off x="308100" y="4240950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0" name="Google Shape;750;p28" title="Chart"/>
          <p:cNvPicPr preferRelativeResize="0"/>
          <p:nvPr/>
        </p:nvPicPr>
        <p:blipFill rotWithShape="1">
          <a:blip r:embed="rId3">
            <a:alphaModFix/>
          </a:blip>
          <a:srcRect b="17156" l="0" r="0" t="0"/>
          <a:stretch/>
        </p:blipFill>
        <p:spPr>
          <a:xfrm>
            <a:off x="24825" y="989200"/>
            <a:ext cx="4455800" cy="37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28"/>
          <p:cNvSpPr txBox="1"/>
          <p:nvPr/>
        </p:nvSpPr>
        <p:spPr>
          <a:xfrm>
            <a:off x="728750" y="100584"/>
            <a:ext cx="3530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Pessimistic (Maximum) Cases - NMC</a:t>
            </a:r>
            <a:r>
              <a:rPr b="1" baseline="30000"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†</a:t>
            </a:r>
            <a:endParaRPr baseline="30000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8"/>
          <p:cNvSpPr txBox="1"/>
          <p:nvPr/>
        </p:nvSpPr>
        <p:spPr>
          <a:xfrm>
            <a:off x="728750" y="80627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8"/>
          <p:cNvSpPr txBox="1"/>
          <p:nvPr/>
        </p:nvSpPr>
        <p:spPr>
          <a:xfrm>
            <a:off x="1573496" y="80627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 Refining: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+43%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8"/>
          <p:cNvSpPr txBox="1"/>
          <p:nvPr/>
        </p:nvSpPr>
        <p:spPr>
          <a:xfrm>
            <a:off x="2396025" y="80627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 Cath.: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8"/>
          <p:cNvSpPr txBox="1"/>
          <p:nvPr/>
        </p:nvSpPr>
        <p:spPr>
          <a:xfrm>
            <a:off x="3290925" y="80627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6" name="Google Shape;756;p28"/>
          <p:cNvCxnSpPr/>
          <p:nvPr/>
        </p:nvCxnSpPr>
        <p:spPr>
          <a:xfrm flipH="1" rot="10800000">
            <a:off x="1804059" y="27473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28"/>
          <p:cNvCxnSpPr/>
          <p:nvPr/>
        </p:nvCxnSpPr>
        <p:spPr>
          <a:xfrm flipH="1" rot="10800000">
            <a:off x="1804059" y="2200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28"/>
          <p:cNvSpPr/>
          <p:nvPr/>
        </p:nvSpPr>
        <p:spPr>
          <a:xfrm>
            <a:off x="4545138" y="963020"/>
            <a:ext cx="201300" cy="205200"/>
          </a:xfrm>
          <a:prstGeom prst="rect">
            <a:avLst/>
          </a:prstGeom>
          <a:solidFill>
            <a:srgbClr val="E8131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59" name="Google Shape;759;p28"/>
          <p:cNvSpPr txBox="1"/>
          <p:nvPr/>
        </p:nvSpPr>
        <p:spPr>
          <a:xfrm>
            <a:off x="4746438" y="555725"/>
            <a:ext cx="3074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Total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China (CHN)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Canada (CAN)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Korea (KOR)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Unobserved and Indirect Trade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Production irrelevant to total level of CHN involvement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8"/>
          <p:cNvSpPr/>
          <p:nvPr/>
        </p:nvSpPr>
        <p:spPr>
          <a:xfrm>
            <a:off x="4545138" y="1792968"/>
            <a:ext cx="201300" cy="205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1" name="Google Shape;761;p28"/>
          <p:cNvSpPr/>
          <p:nvPr/>
        </p:nvSpPr>
        <p:spPr>
          <a:xfrm>
            <a:off x="4545138" y="2069448"/>
            <a:ext cx="201300" cy="205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2" name="Google Shape;762;p28"/>
          <p:cNvSpPr/>
          <p:nvPr/>
        </p:nvSpPr>
        <p:spPr>
          <a:xfrm>
            <a:off x="4545138" y="2345907"/>
            <a:ext cx="201300" cy="20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3" name="Google Shape;763;p28"/>
          <p:cNvSpPr/>
          <p:nvPr/>
        </p:nvSpPr>
        <p:spPr>
          <a:xfrm>
            <a:off x="4545138" y="1239993"/>
            <a:ext cx="201300" cy="205200"/>
          </a:xfrm>
          <a:prstGeom prst="rect">
            <a:avLst/>
          </a:prstGeom>
          <a:solidFill>
            <a:srgbClr val="8A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4" name="Google Shape;764;p28"/>
          <p:cNvSpPr/>
          <p:nvPr/>
        </p:nvSpPr>
        <p:spPr>
          <a:xfrm>
            <a:off x="4545138" y="1516475"/>
            <a:ext cx="201300" cy="205200"/>
          </a:xfrm>
          <a:prstGeom prst="rect">
            <a:avLst/>
          </a:prstGeom>
          <a:solidFill>
            <a:srgbClr val="C0B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5" name="Google Shape;765;p28"/>
          <p:cNvSpPr/>
          <p:nvPr/>
        </p:nvSpPr>
        <p:spPr>
          <a:xfrm>
            <a:off x="4545138" y="686036"/>
            <a:ext cx="201300" cy="205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6" name="Google Shape;766;p28"/>
          <p:cNvSpPr txBox="1"/>
          <p:nvPr/>
        </p:nvSpPr>
        <p:spPr>
          <a:xfrm>
            <a:off x="6499488" y="555725"/>
            <a:ext cx="177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 (JAP)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Chile (CHL)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Argentina (ARG)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Australia (AUS)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8"/>
          <p:cNvSpPr/>
          <p:nvPr/>
        </p:nvSpPr>
        <p:spPr>
          <a:xfrm>
            <a:off x="6298196" y="685463"/>
            <a:ext cx="201300" cy="205200"/>
          </a:xfrm>
          <a:prstGeom prst="rect">
            <a:avLst/>
          </a:prstGeom>
          <a:solidFill>
            <a:srgbClr val="FB94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8" name="Google Shape;768;p28"/>
          <p:cNvSpPr/>
          <p:nvPr/>
        </p:nvSpPr>
        <p:spPr>
          <a:xfrm>
            <a:off x="6298196" y="962880"/>
            <a:ext cx="201300" cy="205200"/>
          </a:xfrm>
          <a:prstGeom prst="rect">
            <a:avLst/>
          </a:prstGeom>
          <a:solidFill>
            <a:srgbClr val="A9D0A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9" name="Google Shape;769;p28"/>
          <p:cNvSpPr/>
          <p:nvPr/>
        </p:nvSpPr>
        <p:spPr>
          <a:xfrm>
            <a:off x="6298196" y="1239428"/>
            <a:ext cx="201300" cy="205200"/>
          </a:xfrm>
          <a:prstGeom prst="rect">
            <a:avLst/>
          </a:prstGeom>
          <a:solidFill>
            <a:srgbClr val="FBE1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0" name="Google Shape;770;p28"/>
          <p:cNvSpPr/>
          <p:nvPr/>
        </p:nvSpPr>
        <p:spPr>
          <a:xfrm>
            <a:off x="6298196" y="1515979"/>
            <a:ext cx="201300" cy="205200"/>
          </a:xfrm>
          <a:prstGeom prst="rect">
            <a:avLst/>
          </a:prstGeom>
          <a:solidFill>
            <a:srgbClr val="EE8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1" name="Google Shape;771;p28"/>
          <p:cNvSpPr txBox="1"/>
          <p:nvPr/>
        </p:nvSpPr>
        <p:spPr>
          <a:xfrm>
            <a:off x="2637424" y="34797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cxnSp>
        <p:nvCxnSpPr>
          <p:cNvPr id="772" name="Google Shape;772;p28"/>
          <p:cNvCxnSpPr/>
          <p:nvPr/>
        </p:nvCxnSpPr>
        <p:spPr>
          <a:xfrm>
            <a:off x="8267700" y="19050"/>
            <a:ext cx="9600" cy="51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28"/>
          <p:cNvSpPr txBox="1"/>
          <p:nvPr/>
        </p:nvSpPr>
        <p:spPr>
          <a:xfrm rot="-5400000">
            <a:off x="2701425" y="2776588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4" name="Google Shape;774;p28"/>
          <p:cNvSpPr/>
          <p:nvPr/>
        </p:nvSpPr>
        <p:spPr>
          <a:xfrm>
            <a:off x="3424825" y="1287550"/>
            <a:ext cx="171600" cy="336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" name="Google Shape;775;p28"/>
          <p:cNvCxnSpPr/>
          <p:nvPr/>
        </p:nvCxnSpPr>
        <p:spPr>
          <a:xfrm flipH="1">
            <a:off x="3377863" y="819375"/>
            <a:ext cx="300" cy="384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76" name="Google Shape;776;p28"/>
          <p:cNvSpPr/>
          <p:nvPr/>
        </p:nvSpPr>
        <p:spPr>
          <a:xfrm>
            <a:off x="3159675" y="2747350"/>
            <a:ext cx="437100" cy="19011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2337150" y="1287550"/>
            <a:ext cx="1259400" cy="14598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8" name="Google Shape;778;p28"/>
          <p:cNvCxnSpPr/>
          <p:nvPr/>
        </p:nvCxnSpPr>
        <p:spPr>
          <a:xfrm flipH="1" rot="10800000">
            <a:off x="2626584" y="27473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28"/>
          <p:cNvSpPr txBox="1"/>
          <p:nvPr/>
        </p:nvSpPr>
        <p:spPr>
          <a:xfrm>
            <a:off x="2627787" y="15562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780" name="Google Shape;780;p28"/>
          <p:cNvSpPr txBox="1"/>
          <p:nvPr/>
        </p:nvSpPr>
        <p:spPr>
          <a:xfrm>
            <a:off x="2627787" y="227428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cxnSp>
        <p:nvCxnSpPr>
          <p:cNvPr id="781" name="Google Shape;781;p28"/>
          <p:cNvCxnSpPr/>
          <p:nvPr/>
        </p:nvCxnSpPr>
        <p:spPr>
          <a:xfrm flipH="1" rot="10800000">
            <a:off x="2626584" y="2200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28"/>
          <p:cNvSpPr txBox="1"/>
          <p:nvPr/>
        </p:nvSpPr>
        <p:spPr>
          <a:xfrm>
            <a:off x="4480625" y="3055700"/>
            <a:ext cx="3414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  Observed direct trade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All Observed and non-observed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†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Both NMC maximum cases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same numerical index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value, though the underlying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could vary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9"/>
          <p:cNvSpPr txBox="1"/>
          <p:nvPr/>
        </p:nvSpPr>
        <p:spPr>
          <a:xfrm>
            <a:off x="887050" y="250725"/>
            <a:ext cx="2604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Chile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Argentina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Unobserved and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Indirect Trade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Upstream production and trade hidden by downstream vulnerability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9"/>
          <p:cNvSpPr/>
          <p:nvPr/>
        </p:nvSpPr>
        <p:spPr>
          <a:xfrm>
            <a:off x="665950" y="401000"/>
            <a:ext cx="221100" cy="224700"/>
          </a:xfrm>
          <a:prstGeom prst="rect">
            <a:avLst/>
          </a:prstGeom>
          <a:solidFill>
            <a:srgbClr val="E8131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89" name="Google Shape;789;p29"/>
          <p:cNvSpPr/>
          <p:nvPr/>
        </p:nvSpPr>
        <p:spPr>
          <a:xfrm>
            <a:off x="665950" y="701452"/>
            <a:ext cx="221100" cy="224700"/>
          </a:xfrm>
          <a:prstGeom prst="rect">
            <a:avLst/>
          </a:prstGeom>
          <a:solidFill>
            <a:srgbClr val="C0B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90" name="Google Shape;790;p29"/>
          <p:cNvSpPr/>
          <p:nvPr/>
        </p:nvSpPr>
        <p:spPr>
          <a:xfrm>
            <a:off x="665950" y="1006225"/>
            <a:ext cx="221100" cy="224700"/>
          </a:xfrm>
          <a:prstGeom prst="rect">
            <a:avLst/>
          </a:prstGeom>
          <a:solidFill>
            <a:srgbClr val="8A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91" name="Google Shape;791;p29"/>
          <p:cNvSpPr/>
          <p:nvPr/>
        </p:nvSpPr>
        <p:spPr>
          <a:xfrm>
            <a:off x="665950" y="1310401"/>
            <a:ext cx="221100" cy="224700"/>
          </a:xfrm>
          <a:prstGeom prst="rect">
            <a:avLst/>
          </a:prstGeom>
          <a:solidFill>
            <a:srgbClr val="A9D0A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92" name="Google Shape;792;p29"/>
          <p:cNvSpPr/>
          <p:nvPr/>
        </p:nvSpPr>
        <p:spPr>
          <a:xfrm>
            <a:off x="665950" y="1613624"/>
            <a:ext cx="221100" cy="224700"/>
          </a:xfrm>
          <a:prstGeom prst="rect">
            <a:avLst/>
          </a:prstGeom>
          <a:solidFill>
            <a:srgbClr val="FBE1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93" name="Google Shape;793;p29"/>
          <p:cNvSpPr/>
          <p:nvPr/>
        </p:nvSpPr>
        <p:spPr>
          <a:xfrm>
            <a:off x="665950" y="1916849"/>
            <a:ext cx="221100" cy="224700"/>
          </a:xfrm>
          <a:prstGeom prst="rect">
            <a:avLst/>
          </a:prstGeom>
          <a:solidFill>
            <a:srgbClr val="EE8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94" name="Google Shape;794;p29"/>
          <p:cNvSpPr/>
          <p:nvPr/>
        </p:nvSpPr>
        <p:spPr>
          <a:xfrm>
            <a:off x="665950" y="2219975"/>
            <a:ext cx="221100" cy="224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95" name="Google Shape;795;p29"/>
          <p:cNvSpPr/>
          <p:nvPr/>
        </p:nvSpPr>
        <p:spPr>
          <a:xfrm>
            <a:off x="665950" y="2826325"/>
            <a:ext cx="221100" cy="2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96" name="Google Shape;796;p29"/>
          <p:cNvSpPr txBox="1"/>
          <p:nvPr/>
        </p:nvSpPr>
        <p:spPr>
          <a:xfrm>
            <a:off x="4674850" y="85025"/>
            <a:ext cx="2604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Japan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South Korea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Chile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Argentina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Unobserved and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Indirect Trade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Upstream production and trade hidden by downstream vulnerability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9"/>
          <p:cNvSpPr/>
          <p:nvPr/>
        </p:nvSpPr>
        <p:spPr>
          <a:xfrm>
            <a:off x="4453750" y="235300"/>
            <a:ext cx="221100" cy="224700"/>
          </a:xfrm>
          <a:prstGeom prst="rect">
            <a:avLst/>
          </a:prstGeom>
          <a:solidFill>
            <a:srgbClr val="E8131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98" name="Google Shape;798;p29"/>
          <p:cNvSpPr/>
          <p:nvPr/>
        </p:nvSpPr>
        <p:spPr>
          <a:xfrm>
            <a:off x="4453750" y="1145302"/>
            <a:ext cx="221100" cy="224700"/>
          </a:xfrm>
          <a:prstGeom prst="rect">
            <a:avLst/>
          </a:prstGeom>
          <a:solidFill>
            <a:srgbClr val="C0B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99" name="Google Shape;799;p29"/>
          <p:cNvSpPr/>
          <p:nvPr/>
        </p:nvSpPr>
        <p:spPr>
          <a:xfrm>
            <a:off x="4453750" y="1450075"/>
            <a:ext cx="221100" cy="224700"/>
          </a:xfrm>
          <a:prstGeom prst="rect">
            <a:avLst/>
          </a:prstGeom>
          <a:solidFill>
            <a:srgbClr val="8A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00" name="Google Shape;800;p29"/>
          <p:cNvSpPr/>
          <p:nvPr/>
        </p:nvSpPr>
        <p:spPr>
          <a:xfrm>
            <a:off x="4453750" y="1754251"/>
            <a:ext cx="221100" cy="224700"/>
          </a:xfrm>
          <a:prstGeom prst="rect">
            <a:avLst/>
          </a:prstGeom>
          <a:solidFill>
            <a:srgbClr val="A9D0A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01" name="Google Shape;801;p29"/>
          <p:cNvSpPr/>
          <p:nvPr/>
        </p:nvSpPr>
        <p:spPr>
          <a:xfrm>
            <a:off x="4453750" y="2057474"/>
            <a:ext cx="221100" cy="224700"/>
          </a:xfrm>
          <a:prstGeom prst="rect">
            <a:avLst/>
          </a:prstGeom>
          <a:solidFill>
            <a:srgbClr val="FBE1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02" name="Google Shape;802;p29"/>
          <p:cNvSpPr/>
          <p:nvPr/>
        </p:nvSpPr>
        <p:spPr>
          <a:xfrm>
            <a:off x="4453750" y="2360699"/>
            <a:ext cx="221100" cy="224700"/>
          </a:xfrm>
          <a:prstGeom prst="rect">
            <a:avLst/>
          </a:prstGeom>
          <a:solidFill>
            <a:srgbClr val="EE8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03" name="Google Shape;803;p29"/>
          <p:cNvSpPr/>
          <p:nvPr/>
        </p:nvSpPr>
        <p:spPr>
          <a:xfrm>
            <a:off x="4453750" y="2663825"/>
            <a:ext cx="221100" cy="224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04" name="Google Shape;804;p29"/>
          <p:cNvSpPr/>
          <p:nvPr/>
        </p:nvSpPr>
        <p:spPr>
          <a:xfrm>
            <a:off x="4453750" y="3270175"/>
            <a:ext cx="221100" cy="2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05" name="Google Shape;805;p29"/>
          <p:cNvSpPr/>
          <p:nvPr/>
        </p:nvSpPr>
        <p:spPr>
          <a:xfrm>
            <a:off x="4453750" y="538989"/>
            <a:ext cx="221100" cy="224700"/>
          </a:xfrm>
          <a:prstGeom prst="rect">
            <a:avLst/>
          </a:prstGeom>
          <a:solidFill>
            <a:srgbClr val="FB943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06" name="Google Shape;806;p29"/>
          <p:cNvSpPr/>
          <p:nvPr/>
        </p:nvSpPr>
        <p:spPr>
          <a:xfrm>
            <a:off x="4453750" y="842139"/>
            <a:ext cx="221100" cy="224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0"/>
          <p:cNvSpPr/>
          <p:nvPr/>
        </p:nvSpPr>
        <p:spPr>
          <a:xfrm>
            <a:off x="324975" y="4336675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2" name="Google Shape;812;p30" title="Chart"/>
          <p:cNvPicPr preferRelativeResize="0"/>
          <p:nvPr/>
        </p:nvPicPr>
        <p:blipFill rotWithShape="1">
          <a:blip r:embed="rId3">
            <a:alphaModFix/>
          </a:blip>
          <a:srcRect b="17156" l="13726" r="0" t="0"/>
          <a:stretch/>
        </p:blipFill>
        <p:spPr>
          <a:xfrm>
            <a:off x="4800600" y="894900"/>
            <a:ext cx="3904376" cy="37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30" title="Chart"/>
          <p:cNvPicPr preferRelativeResize="0"/>
          <p:nvPr/>
        </p:nvPicPr>
        <p:blipFill rotWithShape="1">
          <a:blip r:embed="rId4">
            <a:alphaModFix/>
          </a:blip>
          <a:srcRect b="17769" l="0" r="0" t="0"/>
          <a:stretch/>
        </p:blipFill>
        <p:spPr>
          <a:xfrm>
            <a:off x="335125" y="874463"/>
            <a:ext cx="4525751" cy="37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30"/>
          <p:cNvSpPr/>
          <p:nvPr/>
        </p:nvSpPr>
        <p:spPr>
          <a:xfrm>
            <a:off x="3802400" y="1259725"/>
            <a:ext cx="177000" cy="3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 txBox="1"/>
          <p:nvPr/>
        </p:nvSpPr>
        <p:spPr>
          <a:xfrm>
            <a:off x="1272925" y="307625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Base (Proportional) Case - NMC-Ni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0"/>
          <p:cNvSpPr txBox="1"/>
          <p:nvPr/>
        </p:nvSpPr>
        <p:spPr>
          <a:xfrm>
            <a:off x="5104924" y="307625"/>
            <a:ext cx="31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Optimistic (Minimum) Case - NMC-Ni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0"/>
          <p:cNvSpPr txBox="1"/>
          <p:nvPr/>
        </p:nvSpPr>
        <p:spPr>
          <a:xfrm rot="-5400000">
            <a:off x="-689250" y="2353700"/>
            <a:ext cx="234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NMC-Ni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30"/>
          <p:cNvSpPr txBox="1"/>
          <p:nvPr/>
        </p:nvSpPr>
        <p:spPr>
          <a:xfrm>
            <a:off x="1086556" y="667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30"/>
          <p:cNvSpPr txBox="1"/>
          <p:nvPr/>
        </p:nvSpPr>
        <p:spPr>
          <a:xfrm>
            <a:off x="1915252" y="667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 Refining: +2%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30"/>
          <p:cNvSpPr txBox="1"/>
          <p:nvPr/>
        </p:nvSpPr>
        <p:spPr>
          <a:xfrm>
            <a:off x="2749581" y="6694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 Cath.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30"/>
          <p:cNvSpPr txBox="1"/>
          <p:nvPr/>
        </p:nvSpPr>
        <p:spPr>
          <a:xfrm>
            <a:off x="3688556" y="6694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58%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30"/>
          <p:cNvSpPr txBox="1"/>
          <p:nvPr/>
        </p:nvSpPr>
        <p:spPr>
          <a:xfrm>
            <a:off x="4929656" y="6694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30"/>
          <p:cNvSpPr txBox="1"/>
          <p:nvPr/>
        </p:nvSpPr>
        <p:spPr>
          <a:xfrm>
            <a:off x="5773152" y="6694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 Refining: 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0"/>
          <p:cNvSpPr txBox="1"/>
          <p:nvPr/>
        </p:nvSpPr>
        <p:spPr>
          <a:xfrm>
            <a:off x="6595331" y="6694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 Cath.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0"/>
          <p:cNvSpPr txBox="1"/>
          <p:nvPr/>
        </p:nvSpPr>
        <p:spPr>
          <a:xfrm>
            <a:off x="7493806" y="6694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6" name="Google Shape;826;p30"/>
          <p:cNvCxnSpPr/>
          <p:nvPr/>
        </p:nvCxnSpPr>
        <p:spPr>
          <a:xfrm flipH="1">
            <a:off x="3748631" y="707825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7" name="Google Shape;827;p30"/>
          <p:cNvSpPr/>
          <p:nvPr/>
        </p:nvSpPr>
        <p:spPr>
          <a:xfrm>
            <a:off x="3518675" y="2638600"/>
            <a:ext cx="460800" cy="19029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0"/>
          <p:cNvSpPr/>
          <p:nvPr/>
        </p:nvSpPr>
        <p:spPr>
          <a:xfrm>
            <a:off x="2678900" y="2055725"/>
            <a:ext cx="1300500" cy="381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2678900" y="2626975"/>
            <a:ext cx="1300500" cy="117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2678900" y="3160225"/>
            <a:ext cx="301500" cy="13704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0"/>
          <p:cNvSpPr/>
          <p:nvPr/>
        </p:nvSpPr>
        <p:spPr>
          <a:xfrm>
            <a:off x="1850200" y="4290050"/>
            <a:ext cx="289200" cy="2406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0"/>
          <p:cNvSpPr txBox="1"/>
          <p:nvPr/>
        </p:nvSpPr>
        <p:spPr>
          <a:xfrm>
            <a:off x="2981323" y="33885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833" name="Google Shape;833;p30"/>
          <p:cNvSpPr txBox="1"/>
          <p:nvPr/>
        </p:nvSpPr>
        <p:spPr>
          <a:xfrm rot="-5400000">
            <a:off x="3053461" y="3363250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4" name="Google Shape;834;p30"/>
          <p:cNvSpPr txBox="1"/>
          <p:nvPr/>
        </p:nvSpPr>
        <p:spPr>
          <a:xfrm>
            <a:off x="2981335" y="14603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835" name="Google Shape;835;p30"/>
          <p:cNvSpPr txBox="1"/>
          <p:nvPr/>
        </p:nvSpPr>
        <p:spPr>
          <a:xfrm>
            <a:off x="2981335" y="217128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cxnSp>
        <p:nvCxnSpPr>
          <p:cNvPr id="836" name="Google Shape;836;p30"/>
          <p:cNvCxnSpPr/>
          <p:nvPr/>
        </p:nvCxnSpPr>
        <p:spPr>
          <a:xfrm flipH="1" rot="10800000">
            <a:off x="2145809" y="16252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0"/>
          <p:cNvCxnSpPr/>
          <p:nvPr/>
        </p:nvCxnSpPr>
        <p:spPr>
          <a:xfrm flipH="1" rot="10800000">
            <a:off x="2139634" y="1828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0"/>
          <p:cNvCxnSpPr/>
          <p:nvPr/>
        </p:nvCxnSpPr>
        <p:spPr>
          <a:xfrm flipH="1" rot="10800000">
            <a:off x="2145809" y="20938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0"/>
          <p:cNvCxnSpPr/>
          <p:nvPr/>
        </p:nvCxnSpPr>
        <p:spPr>
          <a:xfrm flipH="1" rot="10800000">
            <a:off x="2145809" y="21563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0"/>
          <p:cNvCxnSpPr/>
          <p:nvPr/>
        </p:nvCxnSpPr>
        <p:spPr>
          <a:xfrm flipH="1" rot="10800000">
            <a:off x="2145809" y="22301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0"/>
          <p:cNvCxnSpPr/>
          <p:nvPr/>
        </p:nvCxnSpPr>
        <p:spPr>
          <a:xfrm flipH="1" rot="10800000">
            <a:off x="2145809" y="24117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0"/>
          <p:cNvCxnSpPr/>
          <p:nvPr/>
        </p:nvCxnSpPr>
        <p:spPr>
          <a:xfrm flipH="1" rot="10800000">
            <a:off x="2145809" y="2536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0"/>
          <p:cNvCxnSpPr/>
          <p:nvPr/>
        </p:nvCxnSpPr>
        <p:spPr>
          <a:xfrm flipH="1" rot="10800000">
            <a:off x="2145809" y="26386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0"/>
          <p:cNvCxnSpPr/>
          <p:nvPr/>
        </p:nvCxnSpPr>
        <p:spPr>
          <a:xfrm flipH="1" rot="10800000">
            <a:off x="2145809" y="26770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30"/>
          <p:cNvCxnSpPr/>
          <p:nvPr/>
        </p:nvCxnSpPr>
        <p:spPr>
          <a:xfrm flipH="1" rot="10800000">
            <a:off x="2145809" y="27282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30"/>
          <p:cNvCxnSpPr/>
          <p:nvPr/>
        </p:nvCxnSpPr>
        <p:spPr>
          <a:xfrm flipH="1" rot="10800000">
            <a:off x="2145809" y="2944213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30"/>
          <p:cNvCxnSpPr/>
          <p:nvPr/>
        </p:nvCxnSpPr>
        <p:spPr>
          <a:xfrm flipH="1" rot="10800000">
            <a:off x="2145809" y="3044688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0"/>
          <p:cNvCxnSpPr/>
          <p:nvPr/>
        </p:nvCxnSpPr>
        <p:spPr>
          <a:xfrm flipH="1" rot="10800000">
            <a:off x="2145809" y="3160238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30"/>
          <p:cNvCxnSpPr/>
          <p:nvPr/>
        </p:nvCxnSpPr>
        <p:spPr>
          <a:xfrm flipH="1" rot="10800000">
            <a:off x="1317109" y="16252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30"/>
          <p:cNvCxnSpPr/>
          <p:nvPr/>
        </p:nvCxnSpPr>
        <p:spPr>
          <a:xfrm flipH="1" rot="10800000">
            <a:off x="1317109" y="18270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30"/>
          <p:cNvCxnSpPr/>
          <p:nvPr/>
        </p:nvCxnSpPr>
        <p:spPr>
          <a:xfrm flipH="1" rot="10800000">
            <a:off x="1317109" y="20494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30"/>
          <p:cNvCxnSpPr/>
          <p:nvPr/>
        </p:nvCxnSpPr>
        <p:spPr>
          <a:xfrm flipH="1" rot="10800000">
            <a:off x="1317109" y="20938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30"/>
          <p:cNvCxnSpPr/>
          <p:nvPr/>
        </p:nvCxnSpPr>
        <p:spPr>
          <a:xfrm flipH="1" rot="10800000">
            <a:off x="1317109" y="21563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30"/>
          <p:cNvCxnSpPr/>
          <p:nvPr/>
        </p:nvCxnSpPr>
        <p:spPr>
          <a:xfrm flipH="1" rot="10800000">
            <a:off x="1317109" y="22301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30"/>
          <p:cNvCxnSpPr/>
          <p:nvPr/>
        </p:nvCxnSpPr>
        <p:spPr>
          <a:xfrm flipH="1" rot="10800000">
            <a:off x="1317109" y="24109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30"/>
          <p:cNvCxnSpPr/>
          <p:nvPr/>
        </p:nvCxnSpPr>
        <p:spPr>
          <a:xfrm flipH="1" rot="10800000">
            <a:off x="1317109" y="2536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0"/>
          <p:cNvCxnSpPr/>
          <p:nvPr/>
        </p:nvCxnSpPr>
        <p:spPr>
          <a:xfrm flipH="1" rot="10800000">
            <a:off x="1317109" y="26258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0"/>
          <p:cNvCxnSpPr/>
          <p:nvPr/>
        </p:nvCxnSpPr>
        <p:spPr>
          <a:xfrm flipH="1" rot="10800000">
            <a:off x="2145809" y="26258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0"/>
          <p:cNvCxnSpPr/>
          <p:nvPr/>
        </p:nvCxnSpPr>
        <p:spPr>
          <a:xfrm flipH="1" rot="10800000">
            <a:off x="1317109" y="26386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0"/>
          <p:cNvCxnSpPr/>
          <p:nvPr/>
        </p:nvCxnSpPr>
        <p:spPr>
          <a:xfrm flipH="1" rot="10800000">
            <a:off x="1317109" y="26656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30"/>
          <p:cNvCxnSpPr/>
          <p:nvPr/>
        </p:nvCxnSpPr>
        <p:spPr>
          <a:xfrm flipH="1" rot="10800000">
            <a:off x="1317109" y="27280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0"/>
          <p:cNvCxnSpPr/>
          <p:nvPr/>
        </p:nvCxnSpPr>
        <p:spPr>
          <a:xfrm flipH="1" rot="10800000">
            <a:off x="1317109" y="29442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30"/>
          <p:cNvCxnSpPr/>
          <p:nvPr/>
        </p:nvCxnSpPr>
        <p:spPr>
          <a:xfrm flipH="1" rot="10800000">
            <a:off x="1317109" y="31603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30"/>
          <p:cNvCxnSpPr/>
          <p:nvPr/>
        </p:nvCxnSpPr>
        <p:spPr>
          <a:xfrm flipH="1" rot="10800000">
            <a:off x="1317109" y="31209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30"/>
          <p:cNvCxnSpPr/>
          <p:nvPr/>
        </p:nvCxnSpPr>
        <p:spPr>
          <a:xfrm flipH="1" rot="10800000">
            <a:off x="1317109" y="32626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30"/>
          <p:cNvCxnSpPr/>
          <p:nvPr/>
        </p:nvCxnSpPr>
        <p:spPr>
          <a:xfrm flipH="1" rot="10800000">
            <a:off x="1317109" y="33364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30"/>
          <p:cNvCxnSpPr/>
          <p:nvPr/>
        </p:nvCxnSpPr>
        <p:spPr>
          <a:xfrm flipH="1" rot="10800000">
            <a:off x="1317109" y="42900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30"/>
          <p:cNvCxnSpPr/>
          <p:nvPr/>
        </p:nvCxnSpPr>
        <p:spPr>
          <a:xfrm flipH="1" rot="10800000">
            <a:off x="5160209" y="14603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30"/>
          <p:cNvCxnSpPr/>
          <p:nvPr/>
        </p:nvCxnSpPr>
        <p:spPr>
          <a:xfrm flipH="1" rot="10800000">
            <a:off x="5160209" y="21092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30"/>
          <p:cNvCxnSpPr/>
          <p:nvPr/>
        </p:nvCxnSpPr>
        <p:spPr>
          <a:xfrm flipH="1" rot="10800000">
            <a:off x="5160209" y="24617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30"/>
          <p:cNvCxnSpPr/>
          <p:nvPr/>
        </p:nvCxnSpPr>
        <p:spPr>
          <a:xfrm flipH="1" rot="10800000">
            <a:off x="5160209" y="25482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30"/>
          <p:cNvCxnSpPr/>
          <p:nvPr/>
        </p:nvCxnSpPr>
        <p:spPr>
          <a:xfrm flipH="1" rot="10800000">
            <a:off x="5160209" y="26512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30"/>
          <p:cNvCxnSpPr/>
          <p:nvPr/>
        </p:nvCxnSpPr>
        <p:spPr>
          <a:xfrm flipH="1" rot="10800000">
            <a:off x="6003709" y="26512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30"/>
          <p:cNvCxnSpPr/>
          <p:nvPr/>
        </p:nvCxnSpPr>
        <p:spPr>
          <a:xfrm flipH="1" rot="10800000">
            <a:off x="6003709" y="24617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30"/>
          <p:cNvCxnSpPr/>
          <p:nvPr/>
        </p:nvCxnSpPr>
        <p:spPr>
          <a:xfrm flipH="1" rot="10800000">
            <a:off x="6003709" y="21092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30"/>
          <p:cNvCxnSpPr/>
          <p:nvPr/>
        </p:nvCxnSpPr>
        <p:spPr>
          <a:xfrm flipH="1" rot="10800000">
            <a:off x="6003709" y="19601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30"/>
          <p:cNvCxnSpPr/>
          <p:nvPr/>
        </p:nvCxnSpPr>
        <p:spPr>
          <a:xfrm flipH="1" rot="10800000">
            <a:off x="6003709" y="14585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30"/>
          <p:cNvCxnSpPr/>
          <p:nvPr/>
        </p:nvCxnSpPr>
        <p:spPr>
          <a:xfrm flipH="1" rot="10800000">
            <a:off x="5160209" y="1961013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30"/>
          <p:cNvSpPr/>
          <p:nvPr/>
        </p:nvSpPr>
        <p:spPr>
          <a:xfrm>
            <a:off x="7648175" y="1274425"/>
            <a:ext cx="177000" cy="327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0"/>
          <p:cNvSpPr txBox="1"/>
          <p:nvPr/>
        </p:nvSpPr>
        <p:spPr>
          <a:xfrm>
            <a:off x="6827085" y="34032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881" name="Google Shape;881;p30"/>
          <p:cNvSpPr txBox="1"/>
          <p:nvPr/>
        </p:nvSpPr>
        <p:spPr>
          <a:xfrm rot="-5400000">
            <a:off x="6904298" y="3388575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2" name="Google Shape;882;p30"/>
          <p:cNvSpPr/>
          <p:nvPr/>
        </p:nvSpPr>
        <p:spPr>
          <a:xfrm>
            <a:off x="7361900" y="2651275"/>
            <a:ext cx="463200" cy="19029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 txBox="1"/>
          <p:nvPr/>
        </p:nvSpPr>
        <p:spPr>
          <a:xfrm>
            <a:off x="6827098" y="14750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884" name="Google Shape;884;p30"/>
          <p:cNvSpPr txBox="1"/>
          <p:nvPr/>
        </p:nvSpPr>
        <p:spPr>
          <a:xfrm>
            <a:off x="6827098" y="218598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cxnSp>
        <p:nvCxnSpPr>
          <p:cNvPr id="885" name="Google Shape;885;p30"/>
          <p:cNvCxnSpPr/>
          <p:nvPr/>
        </p:nvCxnSpPr>
        <p:spPr>
          <a:xfrm flipH="1">
            <a:off x="7594393" y="722525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86" name="Google Shape;886;p30"/>
          <p:cNvSpPr txBox="1"/>
          <p:nvPr/>
        </p:nvSpPr>
        <p:spPr>
          <a:xfrm>
            <a:off x="2147273" y="36434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887" name="Google Shape;887;p30"/>
          <p:cNvSpPr txBox="1"/>
          <p:nvPr/>
        </p:nvSpPr>
        <p:spPr>
          <a:xfrm>
            <a:off x="1318298" y="42102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888" name="Google Shape;888;p30"/>
          <p:cNvSpPr txBox="1"/>
          <p:nvPr/>
        </p:nvSpPr>
        <p:spPr>
          <a:xfrm>
            <a:off x="1313223" y="361376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PHL</a:t>
            </a:r>
            <a:endParaRPr/>
          </a:p>
        </p:txBody>
      </p:sp>
      <p:sp>
        <p:nvSpPr>
          <p:cNvPr id="889" name="Google Shape;889;p30"/>
          <p:cNvSpPr txBox="1"/>
          <p:nvPr/>
        </p:nvSpPr>
        <p:spPr>
          <a:xfrm>
            <a:off x="1313223" y="262906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</a:t>
            </a:r>
            <a:endParaRPr/>
          </a:p>
        </p:txBody>
      </p:sp>
      <p:sp>
        <p:nvSpPr>
          <p:cNvPr id="890" name="Google Shape;890;p30"/>
          <p:cNvSpPr txBox="1"/>
          <p:nvPr/>
        </p:nvSpPr>
        <p:spPr>
          <a:xfrm>
            <a:off x="1312673" y="120568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</a:t>
            </a:r>
            <a:endParaRPr/>
          </a:p>
        </p:txBody>
      </p:sp>
      <p:sp>
        <p:nvSpPr>
          <p:cNvPr id="891" name="Google Shape;891;p30"/>
          <p:cNvSpPr txBox="1"/>
          <p:nvPr/>
        </p:nvSpPr>
        <p:spPr>
          <a:xfrm>
            <a:off x="1312673" y="15257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NOR</a:t>
            </a:r>
            <a:endParaRPr/>
          </a:p>
        </p:txBody>
      </p:sp>
      <p:sp>
        <p:nvSpPr>
          <p:cNvPr id="892" name="Google Shape;892;p30"/>
          <p:cNvSpPr txBox="1"/>
          <p:nvPr/>
        </p:nvSpPr>
        <p:spPr>
          <a:xfrm>
            <a:off x="2146998" y="12092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3" name="Google Shape;893;p30"/>
          <p:cNvSpPr txBox="1"/>
          <p:nvPr/>
        </p:nvSpPr>
        <p:spPr>
          <a:xfrm>
            <a:off x="1312673" y="17435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NCL</a:t>
            </a:r>
            <a:endParaRPr/>
          </a:p>
        </p:txBody>
      </p:sp>
      <p:sp>
        <p:nvSpPr>
          <p:cNvPr id="894" name="Google Shape;894;p30"/>
          <p:cNvSpPr txBox="1"/>
          <p:nvPr/>
        </p:nvSpPr>
        <p:spPr>
          <a:xfrm>
            <a:off x="5161398" y="11255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NCL</a:t>
            </a:r>
            <a:endParaRPr/>
          </a:p>
        </p:txBody>
      </p:sp>
      <p:sp>
        <p:nvSpPr>
          <p:cNvPr id="895" name="Google Shape;895;p30"/>
          <p:cNvSpPr txBox="1"/>
          <p:nvPr/>
        </p:nvSpPr>
        <p:spPr>
          <a:xfrm>
            <a:off x="5161398" y="20765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NCL</a:t>
            </a:r>
            <a:endParaRPr/>
          </a:p>
        </p:txBody>
      </p:sp>
      <p:sp>
        <p:nvSpPr>
          <p:cNvPr id="896" name="Google Shape;896;p30"/>
          <p:cNvSpPr txBox="1"/>
          <p:nvPr/>
        </p:nvSpPr>
        <p:spPr>
          <a:xfrm>
            <a:off x="6000884" y="112556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897" name="Google Shape;897;p30"/>
          <p:cNvSpPr txBox="1"/>
          <p:nvPr/>
        </p:nvSpPr>
        <p:spPr>
          <a:xfrm>
            <a:off x="6000884" y="15098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8" name="Google Shape;898;p30"/>
          <p:cNvSpPr txBox="1"/>
          <p:nvPr/>
        </p:nvSpPr>
        <p:spPr>
          <a:xfrm>
            <a:off x="6000884" y="20765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899" name="Google Shape;899;p30"/>
          <p:cNvSpPr txBox="1"/>
          <p:nvPr/>
        </p:nvSpPr>
        <p:spPr>
          <a:xfrm>
            <a:off x="6000884" y="234876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0" name="Google Shape;900;p30"/>
          <p:cNvSpPr txBox="1"/>
          <p:nvPr/>
        </p:nvSpPr>
        <p:spPr>
          <a:xfrm>
            <a:off x="6000884" y="18294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1" name="Google Shape;901;p30"/>
          <p:cNvSpPr txBox="1"/>
          <p:nvPr/>
        </p:nvSpPr>
        <p:spPr>
          <a:xfrm>
            <a:off x="2140835" y="177478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902" name="Google Shape;902;p30"/>
          <p:cNvSpPr txBox="1"/>
          <p:nvPr/>
        </p:nvSpPr>
        <p:spPr>
          <a:xfrm>
            <a:off x="5151921" y="151116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1"/>
          <p:cNvSpPr/>
          <p:nvPr/>
        </p:nvSpPr>
        <p:spPr>
          <a:xfrm>
            <a:off x="324975" y="4336675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8" name="Google Shape;908;p31" title="Chart"/>
          <p:cNvPicPr preferRelativeResize="0"/>
          <p:nvPr/>
        </p:nvPicPr>
        <p:blipFill rotWithShape="1">
          <a:blip r:embed="rId3">
            <a:alphaModFix/>
          </a:blip>
          <a:srcRect b="17273" l="0" r="0" t="0"/>
          <a:stretch/>
        </p:blipFill>
        <p:spPr>
          <a:xfrm>
            <a:off x="335125" y="857025"/>
            <a:ext cx="4525751" cy="3712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31" title="Chart"/>
          <p:cNvPicPr preferRelativeResize="0"/>
          <p:nvPr/>
        </p:nvPicPr>
        <p:blipFill rotWithShape="1">
          <a:blip r:embed="rId4">
            <a:alphaModFix/>
          </a:blip>
          <a:srcRect b="16915" l="14251" r="0" t="0"/>
          <a:stretch/>
        </p:blipFill>
        <p:spPr>
          <a:xfrm>
            <a:off x="4819250" y="879226"/>
            <a:ext cx="3808974" cy="3659802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31"/>
          <p:cNvSpPr/>
          <p:nvPr/>
        </p:nvSpPr>
        <p:spPr>
          <a:xfrm>
            <a:off x="3802400" y="1259725"/>
            <a:ext cx="177000" cy="320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1"/>
          <p:cNvSpPr txBox="1"/>
          <p:nvPr/>
        </p:nvSpPr>
        <p:spPr>
          <a:xfrm>
            <a:off x="5002623" y="219456"/>
            <a:ext cx="31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Pessimistic (Maximum) Case B - NMC-Ni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observed and non-observed trade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1"/>
          <p:cNvSpPr txBox="1"/>
          <p:nvPr/>
        </p:nvSpPr>
        <p:spPr>
          <a:xfrm>
            <a:off x="1086550" y="218325"/>
            <a:ext cx="34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Pessimistic (Maximum) Case A - NMC-Ni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direct trade only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31"/>
          <p:cNvSpPr txBox="1"/>
          <p:nvPr/>
        </p:nvSpPr>
        <p:spPr>
          <a:xfrm>
            <a:off x="1086556" y="667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31"/>
          <p:cNvSpPr txBox="1"/>
          <p:nvPr/>
        </p:nvSpPr>
        <p:spPr>
          <a:xfrm>
            <a:off x="1915252" y="667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 Refining: +2%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31"/>
          <p:cNvSpPr txBox="1"/>
          <p:nvPr/>
        </p:nvSpPr>
        <p:spPr>
          <a:xfrm>
            <a:off x="2749581" y="6694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 Cath.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3688556" y="6694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59%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31"/>
          <p:cNvSpPr txBox="1"/>
          <p:nvPr/>
        </p:nvSpPr>
        <p:spPr>
          <a:xfrm>
            <a:off x="4855992" y="693025"/>
            <a:ext cx="98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31"/>
          <p:cNvSpPr txBox="1"/>
          <p:nvPr/>
        </p:nvSpPr>
        <p:spPr>
          <a:xfrm>
            <a:off x="5707714" y="694913"/>
            <a:ext cx="98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 Refining: +43%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1"/>
          <p:cNvSpPr txBox="1"/>
          <p:nvPr/>
        </p:nvSpPr>
        <p:spPr>
          <a:xfrm>
            <a:off x="6530135" y="694913"/>
            <a:ext cx="98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 Cath.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31"/>
          <p:cNvSpPr txBox="1"/>
          <p:nvPr/>
        </p:nvSpPr>
        <p:spPr>
          <a:xfrm>
            <a:off x="7436358" y="694913"/>
            <a:ext cx="98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1"/>
          <p:cNvSpPr txBox="1"/>
          <p:nvPr/>
        </p:nvSpPr>
        <p:spPr>
          <a:xfrm>
            <a:off x="2979735" y="33794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922" name="Google Shape;922;p31"/>
          <p:cNvSpPr txBox="1"/>
          <p:nvPr/>
        </p:nvSpPr>
        <p:spPr>
          <a:xfrm rot="-5400000">
            <a:off x="3053461" y="3363250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3" name="Google Shape;923;p31"/>
          <p:cNvSpPr txBox="1"/>
          <p:nvPr/>
        </p:nvSpPr>
        <p:spPr>
          <a:xfrm>
            <a:off x="2984398" y="141651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924" name="Google Shape;924;p31"/>
          <p:cNvSpPr txBox="1"/>
          <p:nvPr/>
        </p:nvSpPr>
        <p:spPr>
          <a:xfrm>
            <a:off x="2984398" y="212916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925" name="Google Shape;925;p31"/>
          <p:cNvSpPr/>
          <p:nvPr/>
        </p:nvSpPr>
        <p:spPr>
          <a:xfrm>
            <a:off x="7590670" y="1173089"/>
            <a:ext cx="173400" cy="329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1"/>
          <p:cNvSpPr txBox="1"/>
          <p:nvPr/>
        </p:nvSpPr>
        <p:spPr>
          <a:xfrm>
            <a:off x="6781265" y="3360017"/>
            <a:ext cx="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927" name="Google Shape;927;p31"/>
          <p:cNvSpPr txBox="1"/>
          <p:nvPr/>
        </p:nvSpPr>
        <p:spPr>
          <a:xfrm rot="-5400000">
            <a:off x="6753124" y="2643603"/>
            <a:ext cx="2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could involve CHN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8" name="Google Shape;928;p31"/>
          <p:cNvCxnSpPr/>
          <p:nvPr/>
        </p:nvCxnSpPr>
        <p:spPr>
          <a:xfrm flipH="1" rot="10800000">
            <a:off x="2145809" y="26007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31"/>
          <p:cNvCxnSpPr/>
          <p:nvPr/>
        </p:nvCxnSpPr>
        <p:spPr>
          <a:xfrm flipH="1" rot="10800000">
            <a:off x="2145809" y="25623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31"/>
          <p:cNvCxnSpPr/>
          <p:nvPr/>
        </p:nvCxnSpPr>
        <p:spPr>
          <a:xfrm flipH="1" rot="10800000">
            <a:off x="2145809" y="24123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31"/>
          <p:cNvCxnSpPr/>
          <p:nvPr/>
        </p:nvCxnSpPr>
        <p:spPr>
          <a:xfrm flipH="1" rot="10800000">
            <a:off x="2145809" y="20601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31"/>
          <p:cNvCxnSpPr/>
          <p:nvPr/>
        </p:nvCxnSpPr>
        <p:spPr>
          <a:xfrm flipH="1" rot="10800000">
            <a:off x="2145809" y="20085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31"/>
          <p:cNvCxnSpPr/>
          <p:nvPr/>
        </p:nvCxnSpPr>
        <p:spPr>
          <a:xfrm flipH="1" rot="10800000">
            <a:off x="2145809" y="19108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31"/>
          <p:cNvCxnSpPr/>
          <p:nvPr/>
        </p:nvCxnSpPr>
        <p:spPr>
          <a:xfrm flipH="1" rot="10800000">
            <a:off x="2145809" y="14333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31"/>
          <p:cNvCxnSpPr/>
          <p:nvPr/>
        </p:nvCxnSpPr>
        <p:spPr>
          <a:xfrm flipH="1" rot="10800000">
            <a:off x="1316434" y="14333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31"/>
          <p:cNvCxnSpPr/>
          <p:nvPr/>
        </p:nvCxnSpPr>
        <p:spPr>
          <a:xfrm flipH="1" rot="10800000">
            <a:off x="1317109" y="20085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31"/>
          <p:cNvCxnSpPr/>
          <p:nvPr/>
        </p:nvCxnSpPr>
        <p:spPr>
          <a:xfrm flipH="1" rot="10800000">
            <a:off x="1316434" y="24120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31"/>
          <p:cNvCxnSpPr/>
          <p:nvPr/>
        </p:nvCxnSpPr>
        <p:spPr>
          <a:xfrm flipH="1" rot="10800000">
            <a:off x="1316434" y="25617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31"/>
          <p:cNvCxnSpPr/>
          <p:nvPr/>
        </p:nvCxnSpPr>
        <p:spPr>
          <a:xfrm flipH="1" rot="10800000">
            <a:off x="1316434" y="24767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31"/>
          <p:cNvSpPr/>
          <p:nvPr/>
        </p:nvSpPr>
        <p:spPr>
          <a:xfrm>
            <a:off x="3518675" y="2598400"/>
            <a:ext cx="460800" cy="18675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1"/>
          <p:cNvSpPr/>
          <p:nvPr/>
        </p:nvSpPr>
        <p:spPr>
          <a:xfrm>
            <a:off x="2679225" y="2561700"/>
            <a:ext cx="1300200" cy="366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1"/>
          <p:cNvSpPr/>
          <p:nvPr/>
        </p:nvSpPr>
        <p:spPr>
          <a:xfrm>
            <a:off x="2679100" y="2009725"/>
            <a:ext cx="1300200" cy="504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1"/>
          <p:cNvSpPr/>
          <p:nvPr/>
        </p:nvSpPr>
        <p:spPr>
          <a:xfrm>
            <a:off x="7312703" y="2602073"/>
            <a:ext cx="451500" cy="18693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1"/>
          <p:cNvSpPr/>
          <p:nvPr/>
        </p:nvSpPr>
        <p:spPr>
          <a:xfrm>
            <a:off x="6497142" y="2579940"/>
            <a:ext cx="1266900" cy="219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1"/>
          <p:cNvSpPr/>
          <p:nvPr/>
        </p:nvSpPr>
        <p:spPr>
          <a:xfrm>
            <a:off x="6500251" y="2013613"/>
            <a:ext cx="1263600" cy="597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1"/>
          <p:cNvSpPr/>
          <p:nvPr/>
        </p:nvSpPr>
        <p:spPr>
          <a:xfrm>
            <a:off x="6497142" y="1173089"/>
            <a:ext cx="1268100" cy="840600"/>
          </a:xfrm>
          <a:prstGeom prst="rect">
            <a:avLst/>
          </a:prstGeom>
          <a:solidFill>
            <a:srgbClr val="666666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1"/>
          <p:cNvSpPr txBox="1"/>
          <p:nvPr/>
        </p:nvSpPr>
        <p:spPr>
          <a:xfrm>
            <a:off x="6781253" y="1429891"/>
            <a:ext cx="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948" name="Google Shape;948;p31"/>
          <p:cNvSpPr/>
          <p:nvPr/>
        </p:nvSpPr>
        <p:spPr>
          <a:xfrm>
            <a:off x="6496554" y="2073299"/>
            <a:ext cx="1268100" cy="506400"/>
          </a:xfrm>
          <a:prstGeom prst="rect">
            <a:avLst/>
          </a:prstGeom>
          <a:solidFill>
            <a:srgbClr val="666666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1"/>
          <p:cNvSpPr txBox="1"/>
          <p:nvPr/>
        </p:nvSpPr>
        <p:spPr>
          <a:xfrm>
            <a:off x="6781253" y="2141678"/>
            <a:ext cx="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cxnSp>
        <p:nvCxnSpPr>
          <p:cNvPr id="950" name="Google Shape;950;p31"/>
          <p:cNvCxnSpPr/>
          <p:nvPr/>
        </p:nvCxnSpPr>
        <p:spPr>
          <a:xfrm flipH="1">
            <a:off x="7541318" y="749808"/>
            <a:ext cx="900" cy="39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31"/>
          <p:cNvCxnSpPr/>
          <p:nvPr/>
        </p:nvCxnSpPr>
        <p:spPr>
          <a:xfrm flipH="1" rot="10800000">
            <a:off x="5975007" y="2013442"/>
            <a:ext cx="522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31"/>
          <p:cNvCxnSpPr/>
          <p:nvPr/>
        </p:nvCxnSpPr>
        <p:spPr>
          <a:xfrm flipH="1" rot="10800000">
            <a:off x="5975007" y="2072062"/>
            <a:ext cx="522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31"/>
          <p:cNvCxnSpPr/>
          <p:nvPr/>
        </p:nvCxnSpPr>
        <p:spPr>
          <a:xfrm flipH="1" rot="10800000">
            <a:off x="6785745" y="2072062"/>
            <a:ext cx="522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31"/>
          <p:cNvCxnSpPr/>
          <p:nvPr/>
        </p:nvCxnSpPr>
        <p:spPr>
          <a:xfrm flipH="1" rot="10800000">
            <a:off x="6785745" y="2602000"/>
            <a:ext cx="522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31"/>
          <p:cNvCxnSpPr/>
          <p:nvPr/>
        </p:nvCxnSpPr>
        <p:spPr>
          <a:xfrm flipH="1" rot="10800000">
            <a:off x="5975007" y="2602000"/>
            <a:ext cx="522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31"/>
          <p:cNvCxnSpPr/>
          <p:nvPr/>
        </p:nvCxnSpPr>
        <p:spPr>
          <a:xfrm flipH="1" rot="10800000">
            <a:off x="5975007" y="2578688"/>
            <a:ext cx="522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31"/>
          <p:cNvSpPr txBox="1"/>
          <p:nvPr/>
        </p:nvSpPr>
        <p:spPr>
          <a:xfrm>
            <a:off x="2157109" y="14673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8" name="Google Shape;958;p31"/>
          <p:cNvCxnSpPr/>
          <p:nvPr/>
        </p:nvCxnSpPr>
        <p:spPr>
          <a:xfrm flipH="1" rot="10800000">
            <a:off x="1316434" y="19227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31"/>
          <p:cNvCxnSpPr/>
          <p:nvPr/>
        </p:nvCxnSpPr>
        <p:spPr>
          <a:xfrm>
            <a:off x="3749531" y="749808"/>
            <a:ext cx="0" cy="39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0" name="Google Shape;960;p31"/>
          <p:cNvSpPr txBox="1"/>
          <p:nvPr/>
        </p:nvSpPr>
        <p:spPr>
          <a:xfrm>
            <a:off x="1317623" y="10830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NCL</a:t>
            </a:r>
            <a:endParaRPr/>
          </a:p>
        </p:txBody>
      </p:sp>
      <p:sp>
        <p:nvSpPr>
          <p:cNvPr id="961" name="Google Shape;961;p31"/>
          <p:cNvSpPr txBox="1"/>
          <p:nvPr/>
        </p:nvSpPr>
        <p:spPr>
          <a:xfrm>
            <a:off x="2147009" y="203401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962" name="Google Shape;962;p31"/>
          <p:cNvSpPr txBox="1"/>
          <p:nvPr/>
        </p:nvSpPr>
        <p:spPr>
          <a:xfrm>
            <a:off x="2147009" y="22856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3" name="Google Shape;963;p31"/>
          <p:cNvSpPr txBox="1"/>
          <p:nvPr/>
        </p:nvSpPr>
        <p:spPr>
          <a:xfrm>
            <a:off x="2147009" y="10830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cxnSp>
        <p:nvCxnSpPr>
          <p:cNvPr id="964" name="Google Shape;964;p31"/>
          <p:cNvCxnSpPr/>
          <p:nvPr/>
        </p:nvCxnSpPr>
        <p:spPr>
          <a:xfrm flipH="1" rot="10800000">
            <a:off x="2983209" y="20601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31"/>
          <p:cNvCxnSpPr/>
          <p:nvPr/>
        </p:nvCxnSpPr>
        <p:spPr>
          <a:xfrm flipH="1" rot="10800000">
            <a:off x="2983209" y="25974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Google Shape;966;p31"/>
          <p:cNvSpPr txBox="1"/>
          <p:nvPr/>
        </p:nvSpPr>
        <p:spPr>
          <a:xfrm>
            <a:off x="1317623" y="203401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NCL</a:t>
            </a:r>
            <a:endParaRPr/>
          </a:p>
        </p:txBody>
      </p:sp>
      <p:sp>
        <p:nvSpPr>
          <p:cNvPr id="967" name="Google Shape;967;p31"/>
          <p:cNvSpPr txBox="1"/>
          <p:nvPr/>
        </p:nvSpPr>
        <p:spPr>
          <a:xfrm>
            <a:off x="5971836" y="1429818"/>
            <a:ext cx="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8" name="Google Shape;968;p31"/>
          <p:cNvSpPr txBox="1"/>
          <p:nvPr/>
        </p:nvSpPr>
        <p:spPr>
          <a:xfrm>
            <a:off x="5971836" y="2129985"/>
            <a:ext cx="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9" name="Google Shape;969;p31"/>
          <p:cNvSpPr txBox="1"/>
          <p:nvPr/>
        </p:nvSpPr>
        <p:spPr>
          <a:xfrm>
            <a:off x="1309609" y="14785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2"/>
          <p:cNvSpPr txBox="1"/>
          <p:nvPr/>
        </p:nvSpPr>
        <p:spPr>
          <a:xfrm>
            <a:off x="902505" y="335525"/>
            <a:ext cx="2400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Total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China (CHN)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Canada (CAN)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Korea (KOR)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 (JAP)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Australia (AUS)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Finland (FIN)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Caledonia (NCL)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32"/>
          <p:cNvSpPr/>
          <p:nvPr/>
        </p:nvSpPr>
        <p:spPr>
          <a:xfrm>
            <a:off x="701188" y="742820"/>
            <a:ext cx="201300" cy="205200"/>
          </a:xfrm>
          <a:prstGeom prst="rect">
            <a:avLst/>
          </a:prstGeom>
          <a:solidFill>
            <a:srgbClr val="E8131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76" name="Google Shape;976;p32"/>
          <p:cNvSpPr/>
          <p:nvPr/>
        </p:nvSpPr>
        <p:spPr>
          <a:xfrm>
            <a:off x="701188" y="1572768"/>
            <a:ext cx="201300" cy="205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77" name="Google Shape;977;p32"/>
          <p:cNvSpPr/>
          <p:nvPr/>
        </p:nvSpPr>
        <p:spPr>
          <a:xfrm>
            <a:off x="701188" y="1849248"/>
            <a:ext cx="201300" cy="205200"/>
          </a:xfrm>
          <a:prstGeom prst="rect">
            <a:avLst/>
          </a:prstGeom>
          <a:solidFill>
            <a:srgbClr val="FB94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78" name="Google Shape;978;p32"/>
          <p:cNvSpPr/>
          <p:nvPr/>
        </p:nvSpPr>
        <p:spPr>
          <a:xfrm>
            <a:off x="701188" y="1019793"/>
            <a:ext cx="201300" cy="205200"/>
          </a:xfrm>
          <a:prstGeom prst="rect">
            <a:avLst/>
          </a:prstGeom>
          <a:solidFill>
            <a:srgbClr val="8A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79" name="Google Shape;979;p32"/>
          <p:cNvSpPr/>
          <p:nvPr/>
        </p:nvSpPr>
        <p:spPr>
          <a:xfrm>
            <a:off x="701188" y="1296275"/>
            <a:ext cx="201300" cy="205200"/>
          </a:xfrm>
          <a:prstGeom prst="rect">
            <a:avLst/>
          </a:prstGeom>
          <a:solidFill>
            <a:srgbClr val="C0B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0" name="Google Shape;980;p32"/>
          <p:cNvSpPr/>
          <p:nvPr/>
        </p:nvSpPr>
        <p:spPr>
          <a:xfrm>
            <a:off x="701188" y="465836"/>
            <a:ext cx="201300" cy="205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1" name="Google Shape;981;p32"/>
          <p:cNvSpPr/>
          <p:nvPr/>
        </p:nvSpPr>
        <p:spPr>
          <a:xfrm>
            <a:off x="701196" y="2125729"/>
            <a:ext cx="201300" cy="205200"/>
          </a:xfrm>
          <a:prstGeom prst="rect">
            <a:avLst/>
          </a:prstGeom>
          <a:solidFill>
            <a:srgbClr val="EE8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2" name="Google Shape;982;p32"/>
          <p:cNvSpPr/>
          <p:nvPr/>
        </p:nvSpPr>
        <p:spPr>
          <a:xfrm>
            <a:off x="701196" y="2402129"/>
            <a:ext cx="201300" cy="205200"/>
          </a:xfrm>
          <a:prstGeom prst="rect">
            <a:avLst/>
          </a:prstGeom>
          <a:solidFill>
            <a:srgbClr val="341C7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3" name="Google Shape;983;p32"/>
          <p:cNvSpPr txBox="1"/>
          <p:nvPr/>
        </p:nvSpPr>
        <p:spPr>
          <a:xfrm>
            <a:off x="5057150" y="540100"/>
            <a:ext cx="2193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Philippines (PHL)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Brazil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Kingdom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Indonesia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Africa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Unobserved and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Trade (UIT)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irrelevant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total level of CHN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2"/>
          <p:cNvSpPr/>
          <p:nvPr/>
        </p:nvSpPr>
        <p:spPr>
          <a:xfrm>
            <a:off x="4855846" y="669838"/>
            <a:ext cx="201300" cy="205200"/>
          </a:xfrm>
          <a:prstGeom prst="rect">
            <a:avLst/>
          </a:prstGeom>
          <a:solidFill>
            <a:srgbClr val="FFD5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5" name="Google Shape;985;p32"/>
          <p:cNvSpPr/>
          <p:nvPr/>
        </p:nvSpPr>
        <p:spPr>
          <a:xfrm>
            <a:off x="4855846" y="947255"/>
            <a:ext cx="201300" cy="205200"/>
          </a:xfrm>
          <a:prstGeom prst="rect">
            <a:avLst/>
          </a:prstGeom>
          <a:solidFill>
            <a:srgbClr val="00963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6" name="Google Shape;986;p32"/>
          <p:cNvSpPr/>
          <p:nvPr/>
        </p:nvSpPr>
        <p:spPr>
          <a:xfrm>
            <a:off x="4855846" y="1223803"/>
            <a:ext cx="201300" cy="2052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7" name="Google Shape;987;p32"/>
          <p:cNvSpPr/>
          <p:nvPr/>
        </p:nvSpPr>
        <p:spPr>
          <a:xfrm>
            <a:off x="4855846" y="1500354"/>
            <a:ext cx="201300" cy="205200"/>
          </a:xfrm>
          <a:prstGeom prst="rect">
            <a:avLst/>
          </a:prstGeom>
          <a:solidFill>
            <a:srgbClr val="53C55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8" name="Google Shape;988;p32"/>
          <p:cNvSpPr/>
          <p:nvPr/>
        </p:nvSpPr>
        <p:spPr>
          <a:xfrm>
            <a:off x="4855846" y="1776904"/>
            <a:ext cx="201300" cy="2052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9" name="Google Shape;989;p32"/>
          <p:cNvSpPr/>
          <p:nvPr/>
        </p:nvSpPr>
        <p:spPr>
          <a:xfrm>
            <a:off x="4855838" y="2053448"/>
            <a:ext cx="201300" cy="205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90" name="Google Shape;990;p32"/>
          <p:cNvSpPr/>
          <p:nvPr/>
        </p:nvSpPr>
        <p:spPr>
          <a:xfrm>
            <a:off x="701196" y="2678529"/>
            <a:ext cx="201300" cy="2052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91" name="Google Shape;991;p32"/>
          <p:cNvSpPr/>
          <p:nvPr/>
        </p:nvSpPr>
        <p:spPr>
          <a:xfrm>
            <a:off x="4855838" y="2606557"/>
            <a:ext cx="201300" cy="20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25568" l="8835" r="7734" t="21885"/>
          <a:stretch/>
        </p:blipFill>
        <p:spPr>
          <a:xfrm>
            <a:off x="0" y="1071325"/>
            <a:ext cx="9143999" cy="300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 (unsharpened/unlabeled)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/>
          <p:nvPr/>
        </p:nvSpPr>
        <p:spPr>
          <a:xfrm>
            <a:off x="324975" y="4336675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7" name="Google Shape;997;p33" title="Chart"/>
          <p:cNvPicPr preferRelativeResize="0"/>
          <p:nvPr/>
        </p:nvPicPr>
        <p:blipFill rotWithShape="1">
          <a:blip r:embed="rId3">
            <a:alphaModFix/>
          </a:blip>
          <a:srcRect b="17810" l="0" r="0" t="0"/>
          <a:stretch/>
        </p:blipFill>
        <p:spPr>
          <a:xfrm>
            <a:off x="495850" y="895775"/>
            <a:ext cx="4525751" cy="36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33"/>
          <p:cNvSpPr txBox="1"/>
          <p:nvPr/>
        </p:nvSpPr>
        <p:spPr>
          <a:xfrm rot="-5400000">
            <a:off x="-636175" y="2339975"/>
            <a:ext cx="234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NMC-Co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3964325" y="1282350"/>
            <a:ext cx="177000" cy="32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3"/>
          <p:cNvSpPr txBox="1"/>
          <p:nvPr/>
        </p:nvSpPr>
        <p:spPr>
          <a:xfrm>
            <a:off x="1434850" y="307625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Base (Proportional) Case - NMC-Co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33"/>
          <p:cNvSpPr txBox="1"/>
          <p:nvPr/>
        </p:nvSpPr>
        <p:spPr>
          <a:xfrm>
            <a:off x="1248481" y="667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33"/>
          <p:cNvSpPr txBox="1"/>
          <p:nvPr/>
        </p:nvSpPr>
        <p:spPr>
          <a:xfrm>
            <a:off x="2069527" y="667487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Refining: +13%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2846850" y="668925"/>
            <a:ext cx="112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 Cath.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3819731" y="6675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70%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3143248" y="33885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006" name="Google Shape;1006;p33"/>
          <p:cNvSpPr txBox="1"/>
          <p:nvPr/>
        </p:nvSpPr>
        <p:spPr>
          <a:xfrm rot="-5400000">
            <a:off x="3228300" y="3385875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7" name="Google Shape;1007;p33"/>
          <p:cNvSpPr txBox="1"/>
          <p:nvPr/>
        </p:nvSpPr>
        <p:spPr>
          <a:xfrm>
            <a:off x="3143260" y="14603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1008" name="Google Shape;1008;p33"/>
          <p:cNvSpPr txBox="1"/>
          <p:nvPr/>
        </p:nvSpPr>
        <p:spPr>
          <a:xfrm>
            <a:off x="3143260" y="217128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3680525" y="2638550"/>
            <a:ext cx="460800" cy="18675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2840750" y="1735950"/>
            <a:ext cx="1300500" cy="2895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3"/>
          <p:cNvSpPr/>
          <p:nvPr/>
        </p:nvSpPr>
        <p:spPr>
          <a:xfrm>
            <a:off x="2840750" y="3979675"/>
            <a:ext cx="301500" cy="5265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3"/>
          <p:cNvSpPr/>
          <p:nvPr/>
        </p:nvSpPr>
        <p:spPr>
          <a:xfrm>
            <a:off x="2011775" y="4393025"/>
            <a:ext cx="289500" cy="1131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2011775" y="2025475"/>
            <a:ext cx="2129400" cy="726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3"/>
          <p:cNvSpPr/>
          <p:nvPr/>
        </p:nvSpPr>
        <p:spPr>
          <a:xfrm>
            <a:off x="4116725" y="2098075"/>
            <a:ext cx="400200" cy="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5" name="Google Shape;1015;p33"/>
          <p:cNvCxnSpPr/>
          <p:nvPr/>
        </p:nvCxnSpPr>
        <p:spPr>
          <a:xfrm flipH="1" rot="10800000">
            <a:off x="3142059" y="20977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33"/>
          <p:cNvCxnSpPr/>
          <p:nvPr/>
        </p:nvCxnSpPr>
        <p:spPr>
          <a:xfrm flipH="1" rot="10800000">
            <a:off x="3142059" y="26385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33"/>
          <p:cNvCxnSpPr/>
          <p:nvPr/>
        </p:nvCxnSpPr>
        <p:spPr>
          <a:xfrm flipH="1" rot="10800000">
            <a:off x="2301284" y="39796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33"/>
          <p:cNvCxnSpPr/>
          <p:nvPr/>
        </p:nvCxnSpPr>
        <p:spPr>
          <a:xfrm flipH="1" rot="10800000">
            <a:off x="1479034" y="43930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33"/>
          <p:cNvCxnSpPr/>
          <p:nvPr/>
        </p:nvCxnSpPr>
        <p:spPr>
          <a:xfrm flipH="1" rot="10800000">
            <a:off x="1479034" y="39796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33"/>
          <p:cNvCxnSpPr/>
          <p:nvPr/>
        </p:nvCxnSpPr>
        <p:spPr>
          <a:xfrm flipH="1" rot="10800000">
            <a:off x="1479034" y="20977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33"/>
          <p:cNvCxnSpPr/>
          <p:nvPr/>
        </p:nvCxnSpPr>
        <p:spPr>
          <a:xfrm flipH="1" rot="10800000">
            <a:off x="1479034" y="2024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33"/>
          <p:cNvCxnSpPr/>
          <p:nvPr/>
        </p:nvCxnSpPr>
        <p:spPr>
          <a:xfrm flipH="1" rot="10800000">
            <a:off x="1479034" y="17359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33"/>
          <p:cNvCxnSpPr/>
          <p:nvPr/>
        </p:nvCxnSpPr>
        <p:spPr>
          <a:xfrm flipH="1" rot="10800000">
            <a:off x="1479034" y="16223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33"/>
          <p:cNvCxnSpPr/>
          <p:nvPr/>
        </p:nvCxnSpPr>
        <p:spPr>
          <a:xfrm flipH="1" rot="10800000">
            <a:off x="2301284" y="17359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33"/>
          <p:cNvCxnSpPr/>
          <p:nvPr/>
        </p:nvCxnSpPr>
        <p:spPr>
          <a:xfrm flipH="1" rot="10800000">
            <a:off x="2301284" y="16229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33"/>
          <p:cNvCxnSpPr/>
          <p:nvPr/>
        </p:nvCxnSpPr>
        <p:spPr>
          <a:xfrm flipH="1" rot="10800000">
            <a:off x="2301284" y="26620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33"/>
          <p:cNvCxnSpPr/>
          <p:nvPr/>
        </p:nvCxnSpPr>
        <p:spPr>
          <a:xfrm flipH="1" rot="10800000">
            <a:off x="1479034" y="26620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33"/>
          <p:cNvSpPr txBox="1"/>
          <p:nvPr/>
        </p:nvSpPr>
        <p:spPr>
          <a:xfrm>
            <a:off x="2308923" y="31213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DRC</a:t>
            </a:r>
            <a:endParaRPr/>
          </a:p>
        </p:txBody>
      </p:sp>
      <p:sp>
        <p:nvSpPr>
          <p:cNvPr id="1029" name="Google Shape;1029;p33"/>
          <p:cNvSpPr txBox="1"/>
          <p:nvPr/>
        </p:nvSpPr>
        <p:spPr>
          <a:xfrm>
            <a:off x="1480223" y="31213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DRC</a:t>
            </a:r>
            <a:endParaRPr/>
          </a:p>
        </p:txBody>
      </p:sp>
      <p:sp>
        <p:nvSpPr>
          <p:cNvPr id="1030" name="Google Shape;1030;p33"/>
          <p:cNvSpPr txBox="1"/>
          <p:nvPr/>
        </p:nvSpPr>
        <p:spPr>
          <a:xfrm>
            <a:off x="1480223" y="39796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DRC</a:t>
            </a:r>
            <a:endParaRPr/>
          </a:p>
        </p:txBody>
      </p:sp>
      <p:sp>
        <p:nvSpPr>
          <p:cNvPr id="1031" name="Google Shape;1031;p33"/>
          <p:cNvSpPr txBox="1"/>
          <p:nvPr/>
        </p:nvSpPr>
        <p:spPr>
          <a:xfrm>
            <a:off x="2302473" y="215851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2" name="Google Shape;1032;p33"/>
          <p:cNvSpPr txBox="1"/>
          <p:nvPr/>
        </p:nvSpPr>
        <p:spPr>
          <a:xfrm>
            <a:off x="1480223" y="215851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33" name="Google Shape;1033;p33"/>
          <p:cNvCxnSpPr/>
          <p:nvPr/>
        </p:nvCxnSpPr>
        <p:spPr>
          <a:xfrm flipH="1" rot="10800000">
            <a:off x="2301284" y="20977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" name="Google Shape;1034;p33"/>
          <p:cNvSpPr txBox="1"/>
          <p:nvPr/>
        </p:nvSpPr>
        <p:spPr>
          <a:xfrm>
            <a:off x="1480223" y="16806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DRC</a:t>
            </a:r>
            <a:endParaRPr/>
          </a:p>
        </p:txBody>
      </p:sp>
      <p:sp>
        <p:nvSpPr>
          <p:cNvPr id="1035" name="Google Shape;1035;p33"/>
          <p:cNvSpPr txBox="1"/>
          <p:nvPr/>
        </p:nvSpPr>
        <p:spPr>
          <a:xfrm>
            <a:off x="2301273" y="171447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036" name="Google Shape;1036;p33"/>
          <p:cNvSpPr txBox="1"/>
          <p:nvPr/>
        </p:nvSpPr>
        <p:spPr>
          <a:xfrm>
            <a:off x="2301273" y="12679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DRC</a:t>
            </a:r>
            <a:endParaRPr/>
          </a:p>
        </p:txBody>
      </p:sp>
      <p:sp>
        <p:nvSpPr>
          <p:cNvPr id="1037" name="Google Shape;1037;p33"/>
          <p:cNvSpPr txBox="1"/>
          <p:nvPr/>
        </p:nvSpPr>
        <p:spPr>
          <a:xfrm>
            <a:off x="1480223" y="126342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DRC</a:t>
            </a:r>
            <a:endParaRPr/>
          </a:p>
        </p:txBody>
      </p:sp>
      <p:sp>
        <p:nvSpPr>
          <p:cNvPr id="1038" name="Google Shape;1038;p33"/>
          <p:cNvSpPr txBox="1"/>
          <p:nvPr/>
        </p:nvSpPr>
        <p:spPr>
          <a:xfrm>
            <a:off x="2301285" y="1503125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39" name="Google Shape;1039;p33"/>
          <p:cNvSpPr txBox="1"/>
          <p:nvPr/>
        </p:nvSpPr>
        <p:spPr>
          <a:xfrm>
            <a:off x="1480235" y="1503125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040" name="Google Shape;1040;p33" title="Chart"/>
          <p:cNvPicPr preferRelativeResize="0"/>
          <p:nvPr/>
        </p:nvPicPr>
        <p:blipFill rotWithShape="1">
          <a:blip r:embed="rId4">
            <a:alphaModFix/>
          </a:blip>
          <a:srcRect b="17931" l="14015" r="0" t="0"/>
          <a:stretch/>
        </p:blipFill>
        <p:spPr>
          <a:xfrm>
            <a:off x="4919472" y="895775"/>
            <a:ext cx="3897145" cy="36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33"/>
          <p:cNvSpPr/>
          <p:nvPr/>
        </p:nvSpPr>
        <p:spPr>
          <a:xfrm>
            <a:off x="7745188" y="1286525"/>
            <a:ext cx="177000" cy="32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3"/>
          <p:cNvSpPr txBox="1"/>
          <p:nvPr/>
        </p:nvSpPr>
        <p:spPr>
          <a:xfrm>
            <a:off x="5215713" y="311800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Optimistic (Minimum) Case - NMC-Co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33"/>
          <p:cNvSpPr txBox="1"/>
          <p:nvPr/>
        </p:nvSpPr>
        <p:spPr>
          <a:xfrm>
            <a:off x="5029343" y="671687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33"/>
          <p:cNvSpPr txBox="1"/>
          <p:nvPr/>
        </p:nvSpPr>
        <p:spPr>
          <a:xfrm>
            <a:off x="5828114" y="676987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Refining: 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33"/>
          <p:cNvSpPr txBox="1"/>
          <p:nvPr/>
        </p:nvSpPr>
        <p:spPr>
          <a:xfrm>
            <a:off x="6707518" y="66747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Cath.: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33"/>
          <p:cNvSpPr txBox="1"/>
          <p:nvPr/>
        </p:nvSpPr>
        <p:spPr>
          <a:xfrm>
            <a:off x="7585743" y="67357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33"/>
          <p:cNvSpPr txBox="1"/>
          <p:nvPr/>
        </p:nvSpPr>
        <p:spPr>
          <a:xfrm rot="-5400000">
            <a:off x="7018436" y="3372200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8" name="Google Shape;1048;p33"/>
          <p:cNvSpPr txBox="1"/>
          <p:nvPr/>
        </p:nvSpPr>
        <p:spPr>
          <a:xfrm>
            <a:off x="6948123" y="33722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049" name="Google Shape;1049;p33"/>
          <p:cNvSpPr/>
          <p:nvPr/>
        </p:nvSpPr>
        <p:spPr>
          <a:xfrm>
            <a:off x="7469975" y="2638550"/>
            <a:ext cx="452400" cy="18717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0" name="Google Shape;1050;p33"/>
          <p:cNvCxnSpPr/>
          <p:nvPr/>
        </p:nvCxnSpPr>
        <p:spPr>
          <a:xfrm flipH="1">
            <a:off x="7691419" y="712000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33"/>
          <p:cNvCxnSpPr/>
          <p:nvPr/>
        </p:nvCxnSpPr>
        <p:spPr>
          <a:xfrm flipH="1">
            <a:off x="3910556" y="707825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52" name="Google Shape;1052;p33"/>
          <p:cNvSpPr txBox="1"/>
          <p:nvPr/>
        </p:nvSpPr>
        <p:spPr>
          <a:xfrm>
            <a:off x="6939285" y="14692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1053" name="Google Shape;1053;p33"/>
          <p:cNvSpPr txBox="1"/>
          <p:nvPr/>
        </p:nvSpPr>
        <p:spPr>
          <a:xfrm>
            <a:off x="6939285" y="21802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1054" name="Google Shape;1054;p33"/>
          <p:cNvSpPr txBox="1"/>
          <p:nvPr/>
        </p:nvSpPr>
        <p:spPr>
          <a:xfrm>
            <a:off x="6088135" y="216381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55" name="Google Shape;1055;p33"/>
          <p:cNvCxnSpPr/>
          <p:nvPr/>
        </p:nvCxnSpPr>
        <p:spPr>
          <a:xfrm flipH="1" rot="10800000">
            <a:off x="6935496" y="20977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33"/>
          <p:cNvCxnSpPr/>
          <p:nvPr/>
        </p:nvCxnSpPr>
        <p:spPr>
          <a:xfrm flipH="1" rot="10800000">
            <a:off x="6938084" y="26385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33"/>
          <p:cNvCxnSpPr/>
          <p:nvPr/>
        </p:nvCxnSpPr>
        <p:spPr>
          <a:xfrm flipH="1" rot="10800000">
            <a:off x="6094959" y="26378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33"/>
          <p:cNvCxnSpPr/>
          <p:nvPr/>
        </p:nvCxnSpPr>
        <p:spPr>
          <a:xfrm flipH="1" rot="10800000">
            <a:off x="6094959" y="26140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33"/>
          <p:cNvCxnSpPr/>
          <p:nvPr/>
        </p:nvCxnSpPr>
        <p:spPr>
          <a:xfrm flipH="1" rot="10800000">
            <a:off x="6094959" y="25390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33"/>
          <p:cNvCxnSpPr/>
          <p:nvPr/>
        </p:nvCxnSpPr>
        <p:spPr>
          <a:xfrm flipH="1" rot="10800000">
            <a:off x="6094734" y="2189538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33"/>
          <p:cNvCxnSpPr/>
          <p:nvPr/>
        </p:nvCxnSpPr>
        <p:spPr>
          <a:xfrm flipH="1" rot="10800000">
            <a:off x="6094734" y="2157988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33"/>
          <p:cNvCxnSpPr/>
          <p:nvPr/>
        </p:nvCxnSpPr>
        <p:spPr>
          <a:xfrm flipH="1" rot="10800000">
            <a:off x="6094959" y="21069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33"/>
          <p:cNvCxnSpPr/>
          <p:nvPr/>
        </p:nvCxnSpPr>
        <p:spPr>
          <a:xfrm flipH="1" rot="10800000">
            <a:off x="6094959" y="19972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33"/>
          <p:cNvCxnSpPr/>
          <p:nvPr/>
        </p:nvCxnSpPr>
        <p:spPr>
          <a:xfrm flipH="1" rot="10800000">
            <a:off x="6094959" y="1741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33"/>
          <p:cNvCxnSpPr/>
          <p:nvPr/>
        </p:nvCxnSpPr>
        <p:spPr>
          <a:xfrm flipH="1" rot="10800000">
            <a:off x="6094959" y="17019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33"/>
          <p:cNvCxnSpPr/>
          <p:nvPr/>
        </p:nvCxnSpPr>
        <p:spPr>
          <a:xfrm flipH="1" rot="10800000">
            <a:off x="5268859" y="1741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33"/>
          <p:cNvCxnSpPr/>
          <p:nvPr/>
        </p:nvCxnSpPr>
        <p:spPr>
          <a:xfrm flipH="1" rot="10800000">
            <a:off x="5268859" y="19395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33"/>
          <p:cNvCxnSpPr/>
          <p:nvPr/>
        </p:nvCxnSpPr>
        <p:spPr>
          <a:xfrm flipH="1" rot="10800000">
            <a:off x="5268859" y="19972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33"/>
          <p:cNvCxnSpPr/>
          <p:nvPr/>
        </p:nvCxnSpPr>
        <p:spPr>
          <a:xfrm flipH="1" rot="10800000">
            <a:off x="5268859" y="21050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33"/>
          <p:cNvCxnSpPr/>
          <p:nvPr/>
        </p:nvCxnSpPr>
        <p:spPr>
          <a:xfrm flipH="1" rot="10800000">
            <a:off x="5268859" y="2189538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33"/>
          <p:cNvCxnSpPr/>
          <p:nvPr/>
        </p:nvCxnSpPr>
        <p:spPr>
          <a:xfrm flipH="1" rot="10800000">
            <a:off x="5268859" y="21580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33"/>
          <p:cNvCxnSpPr/>
          <p:nvPr/>
        </p:nvCxnSpPr>
        <p:spPr>
          <a:xfrm flipH="1" rot="10800000">
            <a:off x="5268859" y="25390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33"/>
          <p:cNvCxnSpPr/>
          <p:nvPr/>
        </p:nvCxnSpPr>
        <p:spPr>
          <a:xfrm flipH="1" rot="10800000">
            <a:off x="5268859" y="26140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33"/>
          <p:cNvCxnSpPr/>
          <p:nvPr/>
        </p:nvCxnSpPr>
        <p:spPr>
          <a:xfrm flipH="1" rot="10800000">
            <a:off x="5268859" y="26378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33"/>
          <p:cNvSpPr txBox="1"/>
          <p:nvPr/>
        </p:nvSpPr>
        <p:spPr>
          <a:xfrm>
            <a:off x="6096555" y="1251313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33"/>
          <p:cNvSpPr txBox="1"/>
          <p:nvPr/>
        </p:nvSpPr>
        <p:spPr>
          <a:xfrm>
            <a:off x="6096555" y="1660364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7" name="Google Shape;1077;p33"/>
          <p:cNvSpPr txBox="1"/>
          <p:nvPr/>
        </p:nvSpPr>
        <p:spPr>
          <a:xfrm>
            <a:off x="6101560" y="1883450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78" name="Google Shape;1078;p33"/>
          <p:cNvSpPr txBox="1"/>
          <p:nvPr/>
        </p:nvSpPr>
        <p:spPr>
          <a:xfrm>
            <a:off x="5272480" y="217193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4"/>
          <p:cNvSpPr/>
          <p:nvPr/>
        </p:nvSpPr>
        <p:spPr>
          <a:xfrm>
            <a:off x="324975" y="4336675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4" name="Google Shape;1084;p34" title="Chart"/>
          <p:cNvPicPr preferRelativeResize="0"/>
          <p:nvPr/>
        </p:nvPicPr>
        <p:blipFill rotWithShape="1">
          <a:blip r:embed="rId3">
            <a:alphaModFix/>
          </a:blip>
          <a:srcRect b="16722" l="12595" r="0" t="0"/>
          <a:stretch/>
        </p:blipFill>
        <p:spPr>
          <a:xfrm>
            <a:off x="4910175" y="901700"/>
            <a:ext cx="3879849" cy="36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34" title="Chart"/>
          <p:cNvPicPr preferRelativeResize="0"/>
          <p:nvPr/>
        </p:nvPicPr>
        <p:blipFill rotWithShape="1">
          <a:blip r:embed="rId4">
            <a:alphaModFix/>
          </a:blip>
          <a:srcRect b="18032" l="0" r="0" t="0"/>
          <a:stretch/>
        </p:blipFill>
        <p:spPr>
          <a:xfrm>
            <a:off x="467983" y="896112"/>
            <a:ext cx="4509567" cy="36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34"/>
          <p:cNvSpPr/>
          <p:nvPr/>
        </p:nvSpPr>
        <p:spPr>
          <a:xfrm>
            <a:off x="3922525" y="1267150"/>
            <a:ext cx="177000" cy="32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4"/>
          <p:cNvSpPr txBox="1"/>
          <p:nvPr/>
        </p:nvSpPr>
        <p:spPr>
          <a:xfrm>
            <a:off x="1248481" y="667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34"/>
          <p:cNvSpPr txBox="1"/>
          <p:nvPr/>
        </p:nvSpPr>
        <p:spPr>
          <a:xfrm>
            <a:off x="2033702" y="671687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Refining: +13%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34"/>
          <p:cNvSpPr txBox="1"/>
          <p:nvPr/>
        </p:nvSpPr>
        <p:spPr>
          <a:xfrm>
            <a:off x="2896631" y="6675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Cath.: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34"/>
          <p:cNvSpPr txBox="1"/>
          <p:nvPr/>
        </p:nvSpPr>
        <p:spPr>
          <a:xfrm>
            <a:off x="3770606" y="6675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70%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4"/>
          <p:cNvSpPr/>
          <p:nvPr/>
        </p:nvSpPr>
        <p:spPr>
          <a:xfrm>
            <a:off x="7745200" y="1196325"/>
            <a:ext cx="177000" cy="3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4"/>
          <p:cNvSpPr txBox="1"/>
          <p:nvPr/>
        </p:nvSpPr>
        <p:spPr>
          <a:xfrm>
            <a:off x="5080918" y="671687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+21%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34"/>
          <p:cNvSpPr txBox="1"/>
          <p:nvPr/>
        </p:nvSpPr>
        <p:spPr>
          <a:xfrm>
            <a:off x="5894714" y="671687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Refining: +23%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34"/>
          <p:cNvSpPr txBox="1"/>
          <p:nvPr/>
        </p:nvSpPr>
        <p:spPr>
          <a:xfrm>
            <a:off x="6713068" y="667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 Cath.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34"/>
          <p:cNvSpPr txBox="1"/>
          <p:nvPr/>
        </p:nvSpPr>
        <p:spPr>
          <a:xfrm>
            <a:off x="7603418" y="66752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6" name="Google Shape;1096;p34"/>
          <p:cNvCxnSpPr/>
          <p:nvPr/>
        </p:nvCxnSpPr>
        <p:spPr>
          <a:xfrm flipH="1" rot="10800000">
            <a:off x="1443309" y="25166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34"/>
          <p:cNvCxnSpPr/>
          <p:nvPr/>
        </p:nvCxnSpPr>
        <p:spPr>
          <a:xfrm flipH="1" rot="10800000">
            <a:off x="2267784" y="26272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34"/>
          <p:cNvCxnSpPr/>
          <p:nvPr/>
        </p:nvCxnSpPr>
        <p:spPr>
          <a:xfrm flipH="1" rot="10800000">
            <a:off x="2267784" y="20978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34"/>
          <p:cNvCxnSpPr/>
          <p:nvPr/>
        </p:nvCxnSpPr>
        <p:spPr>
          <a:xfrm flipH="1" rot="10800000">
            <a:off x="1443309" y="24433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4"/>
          <p:cNvCxnSpPr/>
          <p:nvPr/>
        </p:nvCxnSpPr>
        <p:spPr>
          <a:xfrm flipH="1" rot="10800000">
            <a:off x="1443309" y="21833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4"/>
          <p:cNvCxnSpPr/>
          <p:nvPr/>
        </p:nvCxnSpPr>
        <p:spPr>
          <a:xfrm flipH="1" rot="10800000">
            <a:off x="1443309" y="21571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4"/>
          <p:cNvCxnSpPr/>
          <p:nvPr/>
        </p:nvCxnSpPr>
        <p:spPr>
          <a:xfrm flipH="1" rot="10800000">
            <a:off x="2267784" y="21571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4"/>
          <p:cNvCxnSpPr/>
          <p:nvPr/>
        </p:nvCxnSpPr>
        <p:spPr>
          <a:xfrm flipH="1" rot="10800000">
            <a:off x="2267784" y="21821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34"/>
          <p:cNvCxnSpPr/>
          <p:nvPr/>
        </p:nvCxnSpPr>
        <p:spPr>
          <a:xfrm flipH="1" rot="10800000">
            <a:off x="2267784" y="24421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34"/>
          <p:cNvCxnSpPr/>
          <p:nvPr/>
        </p:nvCxnSpPr>
        <p:spPr>
          <a:xfrm flipH="1" rot="10800000">
            <a:off x="2267784" y="25153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34"/>
          <p:cNvCxnSpPr/>
          <p:nvPr/>
        </p:nvCxnSpPr>
        <p:spPr>
          <a:xfrm flipH="1" rot="10800000">
            <a:off x="1443309" y="17846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34"/>
          <p:cNvCxnSpPr/>
          <p:nvPr/>
        </p:nvCxnSpPr>
        <p:spPr>
          <a:xfrm flipH="1" rot="10800000">
            <a:off x="1443309" y="16695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34"/>
          <p:cNvCxnSpPr/>
          <p:nvPr/>
        </p:nvCxnSpPr>
        <p:spPr>
          <a:xfrm flipH="1" rot="10800000">
            <a:off x="1443309" y="16091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34"/>
          <p:cNvCxnSpPr/>
          <p:nvPr/>
        </p:nvCxnSpPr>
        <p:spPr>
          <a:xfrm flipH="1" rot="10800000">
            <a:off x="2267784" y="15211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34"/>
          <p:cNvCxnSpPr/>
          <p:nvPr/>
        </p:nvCxnSpPr>
        <p:spPr>
          <a:xfrm flipH="1" rot="10800000">
            <a:off x="2267784" y="1669938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34"/>
          <p:cNvCxnSpPr/>
          <p:nvPr/>
        </p:nvCxnSpPr>
        <p:spPr>
          <a:xfrm flipH="1" rot="10800000">
            <a:off x="2267784" y="17846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34"/>
          <p:cNvSpPr txBox="1"/>
          <p:nvPr/>
        </p:nvSpPr>
        <p:spPr>
          <a:xfrm>
            <a:off x="3108960" y="341071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113" name="Google Shape;1113;p34"/>
          <p:cNvSpPr txBox="1"/>
          <p:nvPr/>
        </p:nvSpPr>
        <p:spPr>
          <a:xfrm rot="-5400000">
            <a:off x="3181098" y="3309660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4" name="Google Shape;1114;p34"/>
          <p:cNvSpPr txBox="1"/>
          <p:nvPr/>
        </p:nvSpPr>
        <p:spPr>
          <a:xfrm>
            <a:off x="3108973" y="146304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1115" name="Google Shape;1115;p34"/>
          <p:cNvSpPr txBox="1"/>
          <p:nvPr/>
        </p:nvSpPr>
        <p:spPr>
          <a:xfrm>
            <a:off x="3108973" y="216712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1116" name="Google Shape;1116;p34"/>
          <p:cNvSpPr/>
          <p:nvPr/>
        </p:nvSpPr>
        <p:spPr>
          <a:xfrm>
            <a:off x="3640850" y="2628550"/>
            <a:ext cx="458700" cy="18621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4"/>
          <p:cNvSpPr/>
          <p:nvPr/>
        </p:nvSpPr>
        <p:spPr>
          <a:xfrm>
            <a:off x="2802650" y="1784600"/>
            <a:ext cx="1296900" cy="3132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4"/>
          <p:cNvSpPr/>
          <p:nvPr/>
        </p:nvSpPr>
        <p:spPr>
          <a:xfrm>
            <a:off x="2802500" y="2517850"/>
            <a:ext cx="1296900" cy="1107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9" name="Google Shape;1119;p34"/>
          <p:cNvCxnSpPr/>
          <p:nvPr/>
        </p:nvCxnSpPr>
        <p:spPr>
          <a:xfrm flipH="1" rot="10800000">
            <a:off x="3107759" y="26272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34"/>
          <p:cNvCxnSpPr/>
          <p:nvPr/>
        </p:nvCxnSpPr>
        <p:spPr>
          <a:xfrm flipH="1">
            <a:off x="3871256" y="712000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34"/>
          <p:cNvCxnSpPr/>
          <p:nvPr/>
        </p:nvCxnSpPr>
        <p:spPr>
          <a:xfrm flipH="1" rot="10800000">
            <a:off x="3107759" y="20978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2" name="Google Shape;1122;p34"/>
          <p:cNvSpPr txBox="1"/>
          <p:nvPr/>
        </p:nvSpPr>
        <p:spPr>
          <a:xfrm>
            <a:off x="6126480" y="11430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3" name="Google Shape;1123;p34"/>
          <p:cNvSpPr txBox="1"/>
          <p:nvPr/>
        </p:nvSpPr>
        <p:spPr>
          <a:xfrm>
            <a:off x="5312664" y="21050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4" name="Google Shape;1124;p34"/>
          <p:cNvSpPr txBox="1"/>
          <p:nvPr/>
        </p:nvSpPr>
        <p:spPr>
          <a:xfrm>
            <a:off x="2271938" y="1156294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5" name="Google Shape;1125;p34"/>
          <p:cNvSpPr txBox="1"/>
          <p:nvPr/>
        </p:nvSpPr>
        <p:spPr>
          <a:xfrm>
            <a:off x="5248100" y="201168"/>
            <a:ext cx="32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Pessimistic (Maximum) Case B - NMC-Co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observed and non-observed trade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34"/>
          <p:cNvSpPr txBox="1"/>
          <p:nvPr/>
        </p:nvSpPr>
        <p:spPr>
          <a:xfrm>
            <a:off x="1086550" y="201168"/>
            <a:ext cx="34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Pessimistic (Maximum) Case A - NMC-Co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direct trade only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7" name="Google Shape;1127;p34"/>
          <p:cNvCxnSpPr/>
          <p:nvPr/>
        </p:nvCxnSpPr>
        <p:spPr>
          <a:xfrm flipH="1" rot="10800000">
            <a:off x="5311484" y="17602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34"/>
          <p:cNvCxnSpPr/>
          <p:nvPr/>
        </p:nvCxnSpPr>
        <p:spPr>
          <a:xfrm flipH="1" rot="10800000">
            <a:off x="6134434" y="26231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34"/>
          <p:cNvCxnSpPr/>
          <p:nvPr/>
        </p:nvCxnSpPr>
        <p:spPr>
          <a:xfrm flipH="1" rot="10800000">
            <a:off x="5311484" y="16591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34"/>
          <p:cNvSpPr txBox="1"/>
          <p:nvPr/>
        </p:nvSpPr>
        <p:spPr>
          <a:xfrm>
            <a:off x="6940296" y="341071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131" name="Google Shape;1131;p34"/>
          <p:cNvSpPr txBox="1"/>
          <p:nvPr/>
        </p:nvSpPr>
        <p:spPr>
          <a:xfrm rot="-5400000">
            <a:off x="6884925" y="2579049"/>
            <a:ext cx="24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could involve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2" name="Google Shape;1132;p34"/>
          <p:cNvSpPr/>
          <p:nvPr/>
        </p:nvSpPr>
        <p:spPr>
          <a:xfrm>
            <a:off x="7473700" y="2621850"/>
            <a:ext cx="448500" cy="18687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4"/>
          <p:cNvSpPr/>
          <p:nvPr/>
        </p:nvSpPr>
        <p:spPr>
          <a:xfrm>
            <a:off x="6662400" y="1760225"/>
            <a:ext cx="1266300" cy="3363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>
            <a:off x="6657175" y="2511250"/>
            <a:ext cx="1266300" cy="1107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34"/>
          <p:cNvCxnSpPr/>
          <p:nvPr/>
        </p:nvCxnSpPr>
        <p:spPr>
          <a:xfrm flipH="1" rot="10800000">
            <a:off x="6943621" y="2621858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34"/>
          <p:cNvSpPr/>
          <p:nvPr/>
        </p:nvSpPr>
        <p:spPr>
          <a:xfrm>
            <a:off x="5836450" y="2096525"/>
            <a:ext cx="2085600" cy="414000"/>
          </a:xfrm>
          <a:prstGeom prst="rect">
            <a:avLst/>
          </a:prstGeom>
          <a:solidFill>
            <a:srgbClr val="666666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7" name="Google Shape;1137;p34"/>
          <p:cNvCxnSpPr/>
          <p:nvPr/>
        </p:nvCxnSpPr>
        <p:spPr>
          <a:xfrm flipH="1">
            <a:off x="7691419" y="712000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38" name="Google Shape;1138;p34"/>
          <p:cNvSpPr txBox="1"/>
          <p:nvPr/>
        </p:nvSpPr>
        <p:spPr>
          <a:xfrm>
            <a:off x="6131193" y="2110419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39" name="Google Shape;1139;p34"/>
          <p:cNvCxnSpPr/>
          <p:nvPr/>
        </p:nvCxnSpPr>
        <p:spPr>
          <a:xfrm flipH="1" rot="10800000">
            <a:off x="6134434" y="2511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0" name="Google Shape;1140;p34"/>
          <p:cNvSpPr txBox="1"/>
          <p:nvPr/>
        </p:nvSpPr>
        <p:spPr>
          <a:xfrm>
            <a:off x="6940309" y="216712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cxnSp>
        <p:nvCxnSpPr>
          <p:cNvPr id="1141" name="Google Shape;1141;p34"/>
          <p:cNvCxnSpPr/>
          <p:nvPr/>
        </p:nvCxnSpPr>
        <p:spPr>
          <a:xfrm flipH="1" rot="10800000">
            <a:off x="6943634" y="2093713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34"/>
          <p:cNvCxnSpPr/>
          <p:nvPr/>
        </p:nvCxnSpPr>
        <p:spPr>
          <a:xfrm flipH="1" rot="10800000">
            <a:off x="6134434" y="20937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34"/>
          <p:cNvSpPr txBox="1"/>
          <p:nvPr/>
        </p:nvSpPr>
        <p:spPr>
          <a:xfrm>
            <a:off x="6126480" y="171907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144" name="Google Shape;1144;p34"/>
          <p:cNvSpPr/>
          <p:nvPr/>
        </p:nvSpPr>
        <p:spPr>
          <a:xfrm>
            <a:off x="5836450" y="1517025"/>
            <a:ext cx="2085600" cy="244500"/>
          </a:xfrm>
          <a:prstGeom prst="rect">
            <a:avLst/>
          </a:prstGeom>
          <a:solidFill>
            <a:srgbClr val="666666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4"/>
          <p:cNvSpPr txBox="1"/>
          <p:nvPr/>
        </p:nvSpPr>
        <p:spPr>
          <a:xfrm>
            <a:off x="6940309" y="146304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cxnSp>
        <p:nvCxnSpPr>
          <p:cNvPr id="1146" name="Google Shape;1146;p34"/>
          <p:cNvCxnSpPr/>
          <p:nvPr/>
        </p:nvCxnSpPr>
        <p:spPr>
          <a:xfrm flipH="1" rot="10800000">
            <a:off x="6134434" y="17602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34"/>
          <p:cNvCxnSpPr/>
          <p:nvPr/>
        </p:nvCxnSpPr>
        <p:spPr>
          <a:xfrm flipH="1" rot="10800000">
            <a:off x="6134434" y="16591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34"/>
          <p:cNvSpPr txBox="1"/>
          <p:nvPr/>
        </p:nvSpPr>
        <p:spPr>
          <a:xfrm>
            <a:off x="6126480" y="1408176"/>
            <a:ext cx="53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DRC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49" name="Google Shape;1149;p34"/>
          <p:cNvSpPr/>
          <p:nvPr/>
        </p:nvSpPr>
        <p:spPr>
          <a:xfrm>
            <a:off x="6661900" y="1196325"/>
            <a:ext cx="1260300" cy="320700"/>
          </a:xfrm>
          <a:prstGeom prst="rect">
            <a:avLst/>
          </a:prstGeom>
          <a:solidFill>
            <a:srgbClr val="666666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0" name="Google Shape;1150;p34"/>
          <p:cNvCxnSpPr/>
          <p:nvPr/>
        </p:nvCxnSpPr>
        <p:spPr>
          <a:xfrm flipH="1" rot="10800000">
            <a:off x="6134434" y="15170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34"/>
          <p:cNvSpPr txBox="1"/>
          <p:nvPr/>
        </p:nvSpPr>
        <p:spPr>
          <a:xfrm>
            <a:off x="2265460" y="2399062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 sz="1000"/>
          </a:p>
        </p:txBody>
      </p:sp>
      <p:sp>
        <p:nvSpPr>
          <p:cNvPr id="1152" name="Google Shape;1152;p34"/>
          <p:cNvSpPr txBox="1"/>
          <p:nvPr/>
        </p:nvSpPr>
        <p:spPr>
          <a:xfrm>
            <a:off x="2271948" y="210921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3" name="Google Shape;1153;p34"/>
          <p:cNvSpPr txBox="1"/>
          <p:nvPr/>
        </p:nvSpPr>
        <p:spPr>
          <a:xfrm>
            <a:off x="2271938" y="1403182"/>
            <a:ext cx="53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DRC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54" name="Google Shape;1154;p34"/>
          <p:cNvSpPr txBox="1"/>
          <p:nvPr/>
        </p:nvSpPr>
        <p:spPr>
          <a:xfrm>
            <a:off x="2271960" y="1723215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155" name="Google Shape;1155;p34"/>
          <p:cNvSpPr txBox="1"/>
          <p:nvPr/>
        </p:nvSpPr>
        <p:spPr>
          <a:xfrm>
            <a:off x="1444489" y="211225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5"/>
          <p:cNvSpPr txBox="1"/>
          <p:nvPr/>
        </p:nvSpPr>
        <p:spPr>
          <a:xfrm>
            <a:off x="902505" y="335525"/>
            <a:ext cx="240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Total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China (CHN)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Canada (CAN)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Korea (KOR)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 (JAP)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Finland (FIN)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Belgium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Democratic Republic of the Congo (DRC)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35"/>
          <p:cNvSpPr/>
          <p:nvPr/>
        </p:nvSpPr>
        <p:spPr>
          <a:xfrm>
            <a:off x="701188" y="742820"/>
            <a:ext cx="201300" cy="205200"/>
          </a:xfrm>
          <a:prstGeom prst="rect">
            <a:avLst/>
          </a:prstGeom>
          <a:solidFill>
            <a:srgbClr val="E8131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2" name="Google Shape;1162;p35"/>
          <p:cNvSpPr/>
          <p:nvPr/>
        </p:nvSpPr>
        <p:spPr>
          <a:xfrm>
            <a:off x="701188" y="1296518"/>
            <a:ext cx="201300" cy="205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3" name="Google Shape;1163;p35"/>
          <p:cNvSpPr/>
          <p:nvPr/>
        </p:nvSpPr>
        <p:spPr>
          <a:xfrm>
            <a:off x="701188" y="1571823"/>
            <a:ext cx="201300" cy="205200"/>
          </a:xfrm>
          <a:prstGeom prst="rect">
            <a:avLst/>
          </a:prstGeom>
          <a:solidFill>
            <a:srgbClr val="FB94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4" name="Google Shape;1164;p35"/>
          <p:cNvSpPr/>
          <p:nvPr/>
        </p:nvSpPr>
        <p:spPr>
          <a:xfrm>
            <a:off x="701188" y="1019793"/>
            <a:ext cx="201300" cy="205200"/>
          </a:xfrm>
          <a:prstGeom prst="rect">
            <a:avLst/>
          </a:prstGeom>
          <a:solidFill>
            <a:srgbClr val="8A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5" name="Google Shape;1165;p35"/>
          <p:cNvSpPr/>
          <p:nvPr/>
        </p:nvSpPr>
        <p:spPr>
          <a:xfrm>
            <a:off x="701188" y="465836"/>
            <a:ext cx="201300" cy="205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6" name="Google Shape;1166;p35"/>
          <p:cNvSpPr/>
          <p:nvPr/>
        </p:nvSpPr>
        <p:spPr>
          <a:xfrm>
            <a:off x="701196" y="2121103"/>
            <a:ext cx="201300" cy="205200"/>
          </a:xfrm>
          <a:prstGeom prst="rect">
            <a:avLst/>
          </a:prstGeom>
          <a:solidFill>
            <a:srgbClr val="341C7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7" name="Google Shape;1167;p35"/>
          <p:cNvSpPr/>
          <p:nvPr/>
        </p:nvSpPr>
        <p:spPr>
          <a:xfrm>
            <a:off x="701196" y="2392516"/>
            <a:ext cx="201300" cy="205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8" name="Google Shape;1168;p35"/>
          <p:cNvSpPr/>
          <p:nvPr/>
        </p:nvSpPr>
        <p:spPr>
          <a:xfrm>
            <a:off x="701196" y="2669091"/>
            <a:ext cx="201300" cy="205200"/>
          </a:xfrm>
          <a:prstGeom prst="rect">
            <a:avLst/>
          </a:prstGeom>
          <a:solidFill>
            <a:srgbClr val="EE8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9" name="Google Shape;1169;p35"/>
          <p:cNvSpPr txBox="1"/>
          <p:nvPr/>
        </p:nvSpPr>
        <p:spPr>
          <a:xfrm>
            <a:off x="5057150" y="540100"/>
            <a:ext cx="2193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Zambia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Norway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Morocco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Madagascar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Unobserved and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Trade (UIT)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irrelevant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total level of CHN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35"/>
          <p:cNvSpPr/>
          <p:nvPr/>
        </p:nvSpPr>
        <p:spPr>
          <a:xfrm>
            <a:off x="4855846" y="669838"/>
            <a:ext cx="201300" cy="205200"/>
          </a:xfrm>
          <a:prstGeom prst="rect">
            <a:avLst/>
          </a:prstGeom>
          <a:solidFill>
            <a:srgbClr val="FFC0C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71" name="Google Shape;1171;p35"/>
          <p:cNvSpPr/>
          <p:nvPr/>
        </p:nvSpPr>
        <p:spPr>
          <a:xfrm>
            <a:off x="4855846" y="947255"/>
            <a:ext cx="201300" cy="20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72" name="Google Shape;1172;p35"/>
          <p:cNvSpPr/>
          <p:nvPr/>
        </p:nvSpPr>
        <p:spPr>
          <a:xfrm>
            <a:off x="4855846" y="1223803"/>
            <a:ext cx="201300" cy="205200"/>
          </a:xfrm>
          <a:prstGeom prst="rect">
            <a:avLst/>
          </a:prstGeom>
          <a:solidFill>
            <a:srgbClr val="C1272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73" name="Google Shape;1173;p35"/>
          <p:cNvSpPr/>
          <p:nvPr/>
        </p:nvSpPr>
        <p:spPr>
          <a:xfrm>
            <a:off x="4855846" y="1500354"/>
            <a:ext cx="201300" cy="205200"/>
          </a:xfrm>
          <a:prstGeom prst="rect">
            <a:avLst/>
          </a:prstGeom>
          <a:solidFill>
            <a:srgbClr val="F2D2B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74" name="Google Shape;1174;p35"/>
          <p:cNvSpPr/>
          <p:nvPr/>
        </p:nvSpPr>
        <p:spPr>
          <a:xfrm>
            <a:off x="4855838" y="1776898"/>
            <a:ext cx="201300" cy="205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75" name="Google Shape;1175;p35"/>
          <p:cNvSpPr/>
          <p:nvPr/>
        </p:nvSpPr>
        <p:spPr>
          <a:xfrm>
            <a:off x="701196" y="1847118"/>
            <a:ext cx="201300" cy="205200"/>
          </a:xfrm>
          <a:prstGeom prst="rect">
            <a:avLst/>
          </a:prstGeom>
          <a:solidFill>
            <a:srgbClr val="FF993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76" name="Google Shape;1176;p35"/>
          <p:cNvSpPr/>
          <p:nvPr/>
        </p:nvSpPr>
        <p:spPr>
          <a:xfrm>
            <a:off x="701196" y="2935354"/>
            <a:ext cx="201300" cy="205200"/>
          </a:xfrm>
          <a:prstGeom prst="rect">
            <a:avLst/>
          </a:prstGeom>
          <a:solidFill>
            <a:srgbClr val="02857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77" name="Google Shape;1177;p35"/>
          <p:cNvSpPr/>
          <p:nvPr/>
        </p:nvSpPr>
        <p:spPr>
          <a:xfrm>
            <a:off x="4855838" y="2330007"/>
            <a:ext cx="201300" cy="20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6"/>
          <p:cNvSpPr/>
          <p:nvPr/>
        </p:nvSpPr>
        <p:spPr>
          <a:xfrm>
            <a:off x="324975" y="4336675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3" name="Google Shape;1183;p36" title="Chart"/>
          <p:cNvPicPr preferRelativeResize="0"/>
          <p:nvPr/>
        </p:nvPicPr>
        <p:blipFill rotWithShape="1">
          <a:blip r:embed="rId3">
            <a:alphaModFix/>
          </a:blip>
          <a:srcRect b="18026" l="0" r="0" t="0"/>
          <a:stretch/>
        </p:blipFill>
        <p:spPr>
          <a:xfrm>
            <a:off x="520110" y="901675"/>
            <a:ext cx="4509466" cy="36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6"/>
          <p:cNvSpPr txBox="1"/>
          <p:nvPr/>
        </p:nvSpPr>
        <p:spPr>
          <a:xfrm rot="-5400000">
            <a:off x="-802700" y="2334463"/>
            <a:ext cx="261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NMC-Mn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36"/>
          <p:cNvSpPr txBox="1"/>
          <p:nvPr/>
        </p:nvSpPr>
        <p:spPr>
          <a:xfrm>
            <a:off x="1434850" y="307625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Base (Proportional) Case - NMC-Mn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36"/>
          <p:cNvSpPr txBox="1"/>
          <p:nvPr/>
        </p:nvSpPr>
        <p:spPr>
          <a:xfrm>
            <a:off x="5215713" y="311800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Optimistic (Minimum) Case - NMC-Mn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7" name="Google Shape;1187;p36" title="Chart"/>
          <p:cNvPicPr preferRelativeResize="0"/>
          <p:nvPr/>
        </p:nvPicPr>
        <p:blipFill rotWithShape="1">
          <a:blip r:embed="rId4">
            <a:alphaModFix/>
          </a:blip>
          <a:srcRect b="18320" l="13963" r="0" t="0"/>
          <a:stretch/>
        </p:blipFill>
        <p:spPr>
          <a:xfrm>
            <a:off x="4910328" y="896112"/>
            <a:ext cx="3893948" cy="36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36"/>
          <p:cNvSpPr/>
          <p:nvPr/>
        </p:nvSpPr>
        <p:spPr>
          <a:xfrm>
            <a:off x="3963150" y="1276400"/>
            <a:ext cx="177000" cy="32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6"/>
          <p:cNvSpPr txBox="1"/>
          <p:nvPr/>
        </p:nvSpPr>
        <p:spPr>
          <a:xfrm>
            <a:off x="1265606" y="664837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36"/>
          <p:cNvSpPr txBox="1"/>
          <p:nvPr/>
        </p:nvSpPr>
        <p:spPr>
          <a:xfrm>
            <a:off x="2089527" y="667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Refining: +23%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36"/>
          <p:cNvSpPr txBox="1"/>
          <p:nvPr/>
        </p:nvSpPr>
        <p:spPr>
          <a:xfrm>
            <a:off x="2922956" y="66482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Cath.: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36"/>
          <p:cNvSpPr txBox="1"/>
          <p:nvPr/>
        </p:nvSpPr>
        <p:spPr>
          <a:xfrm>
            <a:off x="3817806" y="66482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/>
          <p:nvPr/>
        </p:nvSpPr>
        <p:spPr>
          <a:xfrm>
            <a:off x="7742788" y="1281700"/>
            <a:ext cx="177000" cy="32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6"/>
          <p:cNvSpPr txBox="1"/>
          <p:nvPr/>
        </p:nvSpPr>
        <p:spPr>
          <a:xfrm>
            <a:off x="5029343" y="667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36"/>
          <p:cNvSpPr txBox="1"/>
          <p:nvPr/>
        </p:nvSpPr>
        <p:spPr>
          <a:xfrm>
            <a:off x="5858039" y="664837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Refining: +14%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6699393" y="664825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Cath.: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36"/>
          <p:cNvSpPr txBox="1"/>
          <p:nvPr/>
        </p:nvSpPr>
        <p:spPr>
          <a:xfrm>
            <a:off x="7603418" y="6675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71%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6"/>
          <p:cNvSpPr txBox="1"/>
          <p:nvPr/>
        </p:nvSpPr>
        <p:spPr>
          <a:xfrm rot="-5400000">
            <a:off x="3228300" y="3346236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9" name="Google Shape;1199;p36"/>
          <p:cNvSpPr txBox="1"/>
          <p:nvPr/>
        </p:nvSpPr>
        <p:spPr>
          <a:xfrm rot="-5400000">
            <a:off x="7013916" y="3372386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0" name="Google Shape;1200;p36"/>
          <p:cNvSpPr txBox="1"/>
          <p:nvPr/>
        </p:nvSpPr>
        <p:spPr>
          <a:xfrm>
            <a:off x="3154693" y="216712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1201" name="Google Shape;1201;p36"/>
          <p:cNvSpPr txBox="1"/>
          <p:nvPr/>
        </p:nvSpPr>
        <p:spPr>
          <a:xfrm>
            <a:off x="6931152" y="343686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202" name="Google Shape;1202;p36"/>
          <p:cNvSpPr txBox="1"/>
          <p:nvPr/>
        </p:nvSpPr>
        <p:spPr>
          <a:xfrm>
            <a:off x="6931165" y="217499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1203" name="Google Shape;1203;p36"/>
          <p:cNvSpPr txBox="1"/>
          <p:nvPr/>
        </p:nvSpPr>
        <p:spPr>
          <a:xfrm>
            <a:off x="5266944" y="217499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04" name="Google Shape;1204;p36"/>
          <p:cNvCxnSpPr/>
          <p:nvPr/>
        </p:nvCxnSpPr>
        <p:spPr>
          <a:xfrm flipH="1" rot="10800000">
            <a:off x="2320084" y="26363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36"/>
          <p:cNvCxnSpPr/>
          <p:nvPr/>
        </p:nvCxnSpPr>
        <p:spPr>
          <a:xfrm flipH="1" rot="10800000">
            <a:off x="2320084" y="21032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6"/>
          <p:cNvCxnSpPr/>
          <p:nvPr/>
        </p:nvCxnSpPr>
        <p:spPr>
          <a:xfrm flipH="1" rot="10800000">
            <a:off x="1496159" y="21032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36"/>
          <p:cNvCxnSpPr/>
          <p:nvPr/>
        </p:nvCxnSpPr>
        <p:spPr>
          <a:xfrm flipH="1" rot="10800000">
            <a:off x="1496159" y="26363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36"/>
          <p:cNvCxnSpPr/>
          <p:nvPr/>
        </p:nvCxnSpPr>
        <p:spPr>
          <a:xfrm flipH="1" rot="10800000">
            <a:off x="1496159" y="33745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36"/>
          <p:cNvCxnSpPr/>
          <p:nvPr/>
        </p:nvCxnSpPr>
        <p:spPr>
          <a:xfrm flipH="1" rot="10800000">
            <a:off x="1496159" y="34107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36"/>
          <p:cNvCxnSpPr/>
          <p:nvPr/>
        </p:nvCxnSpPr>
        <p:spPr>
          <a:xfrm flipH="1" rot="10800000">
            <a:off x="1496159" y="34619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36"/>
          <p:cNvCxnSpPr/>
          <p:nvPr/>
        </p:nvCxnSpPr>
        <p:spPr>
          <a:xfrm flipH="1" rot="10800000">
            <a:off x="1496159" y="35619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36"/>
          <p:cNvCxnSpPr/>
          <p:nvPr/>
        </p:nvCxnSpPr>
        <p:spPr>
          <a:xfrm flipH="1" rot="10800000">
            <a:off x="1496159" y="38238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36"/>
          <p:cNvCxnSpPr/>
          <p:nvPr/>
        </p:nvCxnSpPr>
        <p:spPr>
          <a:xfrm flipH="1" rot="10800000">
            <a:off x="1496159" y="39751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36"/>
          <p:cNvCxnSpPr/>
          <p:nvPr/>
        </p:nvCxnSpPr>
        <p:spPr>
          <a:xfrm flipH="1" rot="10800000">
            <a:off x="1496159" y="42594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36"/>
          <p:cNvCxnSpPr/>
          <p:nvPr/>
        </p:nvCxnSpPr>
        <p:spPr>
          <a:xfrm flipH="1" rot="10800000">
            <a:off x="1496159" y="25711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36"/>
          <p:cNvCxnSpPr/>
          <p:nvPr/>
        </p:nvCxnSpPr>
        <p:spPr>
          <a:xfrm flipH="1" rot="10800000">
            <a:off x="1496159" y="24247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36"/>
          <p:cNvCxnSpPr/>
          <p:nvPr/>
        </p:nvCxnSpPr>
        <p:spPr>
          <a:xfrm flipH="1" rot="10800000">
            <a:off x="1496159" y="24497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36"/>
          <p:cNvCxnSpPr/>
          <p:nvPr/>
        </p:nvCxnSpPr>
        <p:spPr>
          <a:xfrm flipH="1" rot="10800000">
            <a:off x="1496159" y="21376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36"/>
          <p:cNvCxnSpPr/>
          <p:nvPr/>
        </p:nvCxnSpPr>
        <p:spPr>
          <a:xfrm flipH="1" rot="10800000">
            <a:off x="1496159" y="20118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36"/>
          <p:cNvCxnSpPr/>
          <p:nvPr/>
        </p:nvCxnSpPr>
        <p:spPr>
          <a:xfrm flipH="1" rot="10800000">
            <a:off x="1496159" y="1901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36"/>
          <p:cNvCxnSpPr/>
          <p:nvPr/>
        </p:nvCxnSpPr>
        <p:spPr>
          <a:xfrm flipH="1" rot="10800000">
            <a:off x="1496159" y="18505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36"/>
          <p:cNvCxnSpPr/>
          <p:nvPr/>
        </p:nvCxnSpPr>
        <p:spPr>
          <a:xfrm flipH="1" rot="10800000">
            <a:off x="1496159" y="17633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36"/>
          <p:cNvCxnSpPr/>
          <p:nvPr/>
        </p:nvCxnSpPr>
        <p:spPr>
          <a:xfrm flipH="1" rot="10800000">
            <a:off x="1496159" y="16846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36"/>
          <p:cNvCxnSpPr/>
          <p:nvPr/>
        </p:nvCxnSpPr>
        <p:spPr>
          <a:xfrm flipH="1" rot="10800000">
            <a:off x="1496159" y="14131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36"/>
          <p:cNvCxnSpPr/>
          <p:nvPr/>
        </p:nvCxnSpPr>
        <p:spPr>
          <a:xfrm flipH="1" rot="10800000">
            <a:off x="1496159" y="13778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36"/>
          <p:cNvCxnSpPr/>
          <p:nvPr/>
        </p:nvCxnSpPr>
        <p:spPr>
          <a:xfrm flipH="1" rot="10800000">
            <a:off x="1496159" y="13630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36"/>
          <p:cNvCxnSpPr/>
          <p:nvPr/>
        </p:nvCxnSpPr>
        <p:spPr>
          <a:xfrm flipH="1" rot="10800000">
            <a:off x="1496159" y="12606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36"/>
          <p:cNvCxnSpPr/>
          <p:nvPr/>
        </p:nvCxnSpPr>
        <p:spPr>
          <a:xfrm flipH="1" rot="10800000">
            <a:off x="2320084" y="12606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36"/>
          <p:cNvCxnSpPr/>
          <p:nvPr/>
        </p:nvCxnSpPr>
        <p:spPr>
          <a:xfrm flipH="1" rot="10800000">
            <a:off x="2320084" y="14131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36"/>
          <p:cNvCxnSpPr/>
          <p:nvPr/>
        </p:nvCxnSpPr>
        <p:spPr>
          <a:xfrm flipH="1" rot="10800000">
            <a:off x="2320084" y="21366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36"/>
          <p:cNvCxnSpPr/>
          <p:nvPr/>
        </p:nvCxnSpPr>
        <p:spPr>
          <a:xfrm flipH="1" rot="10800000">
            <a:off x="2320084" y="25711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36"/>
          <p:cNvSpPr txBox="1"/>
          <p:nvPr/>
        </p:nvSpPr>
        <p:spPr>
          <a:xfrm>
            <a:off x="2326618" y="341071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233" name="Google Shape;1233;p36"/>
          <p:cNvSpPr txBox="1"/>
          <p:nvPr/>
        </p:nvSpPr>
        <p:spPr>
          <a:xfrm>
            <a:off x="2326618" y="2154391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1234" name="Google Shape;1234;p36"/>
          <p:cNvSpPr txBox="1"/>
          <p:nvPr/>
        </p:nvSpPr>
        <p:spPr>
          <a:xfrm>
            <a:off x="2326618" y="1563624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235" name="Google Shape;1235;p36"/>
          <p:cNvSpPr txBox="1"/>
          <p:nvPr/>
        </p:nvSpPr>
        <p:spPr>
          <a:xfrm>
            <a:off x="1499616" y="2085916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ZAF</a:t>
            </a:r>
            <a:endParaRPr/>
          </a:p>
        </p:txBody>
      </p:sp>
      <p:sp>
        <p:nvSpPr>
          <p:cNvPr id="1236" name="Google Shape;1236;p36"/>
          <p:cNvSpPr txBox="1"/>
          <p:nvPr/>
        </p:nvSpPr>
        <p:spPr>
          <a:xfrm>
            <a:off x="1499616" y="2805966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ZAF</a:t>
            </a:r>
            <a:endParaRPr/>
          </a:p>
        </p:txBody>
      </p:sp>
      <p:sp>
        <p:nvSpPr>
          <p:cNvPr id="1237" name="Google Shape;1237;p36"/>
          <p:cNvSpPr txBox="1"/>
          <p:nvPr/>
        </p:nvSpPr>
        <p:spPr>
          <a:xfrm>
            <a:off x="1498541" y="134416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ZAF</a:t>
            </a:r>
            <a:endParaRPr/>
          </a:p>
        </p:txBody>
      </p:sp>
      <p:sp>
        <p:nvSpPr>
          <p:cNvPr id="1238" name="Google Shape;1238;p36"/>
          <p:cNvSpPr txBox="1"/>
          <p:nvPr/>
        </p:nvSpPr>
        <p:spPr>
          <a:xfrm>
            <a:off x="1498566" y="3486216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GAB</a:t>
            </a:r>
            <a:endParaRPr/>
          </a:p>
        </p:txBody>
      </p:sp>
      <p:sp>
        <p:nvSpPr>
          <p:cNvPr id="1239" name="Google Shape;1239;p36"/>
          <p:cNvSpPr txBox="1"/>
          <p:nvPr/>
        </p:nvSpPr>
        <p:spPr>
          <a:xfrm>
            <a:off x="1497341" y="418585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240" name="Google Shape;1240;p36"/>
          <p:cNvSpPr txBox="1"/>
          <p:nvPr/>
        </p:nvSpPr>
        <p:spPr>
          <a:xfrm>
            <a:off x="6095140" y="217499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cxnSp>
        <p:nvCxnSpPr>
          <p:cNvPr id="1241" name="Google Shape;1241;p36"/>
          <p:cNvCxnSpPr/>
          <p:nvPr/>
        </p:nvCxnSpPr>
        <p:spPr>
          <a:xfrm flipH="1" rot="10800000">
            <a:off x="5259909" y="26387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36"/>
          <p:cNvCxnSpPr/>
          <p:nvPr/>
        </p:nvCxnSpPr>
        <p:spPr>
          <a:xfrm flipH="1" rot="10800000">
            <a:off x="6088609" y="26387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36"/>
          <p:cNvCxnSpPr/>
          <p:nvPr/>
        </p:nvCxnSpPr>
        <p:spPr>
          <a:xfrm flipH="1" rot="10800000">
            <a:off x="6088609" y="20993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36"/>
          <p:cNvCxnSpPr/>
          <p:nvPr/>
        </p:nvCxnSpPr>
        <p:spPr>
          <a:xfrm flipH="1" rot="10800000">
            <a:off x="6088609" y="16350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5" name="Google Shape;1245;p36"/>
          <p:cNvSpPr txBox="1"/>
          <p:nvPr/>
        </p:nvSpPr>
        <p:spPr>
          <a:xfrm>
            <a:off x="6095152" y="1667687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cxnSp>
        <p:nvCxnSpPr>
          <p:cNvPr id="1246" name="Google Shape;1246;p36"/>
          <p:cNvCxnSpPr/>
          <p:nvPr/>
        </p:nvCxnSpPr>
        <p:spPr>
          <a:xfrm flipH="1" rot="10800000">
            <a:off x="6088609" y="15350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36"/>
          <p:cNvCxnSpPr/>
          <p:nvPr/>
        </p:nvCxnSpPr>
        <p:spPr>
          <a:xfrm flipH="1" rot="10800000">
            <a:off x="6088609" y="15088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8" name="Google Shape;1248;p36"/>
          <p:cNvSpPr/>
          <p:nvPr/>
        </p:nvSpPr>
        <p:spPr>
          <a:xfrm>
            <a:off x="2853175" y="2575200"/>
            <a:ext cx="1287000" cy="624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9" name="Google Shape;1249;p36"/>
          <p:cNvCxnSpPr/>
          <p:nvPr/>
        </p:nvCxnSpPr>
        <p:spPr>
          <a:xfrm flipH="1" rot="10800000">
            <a:off x="3153509" y="26363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0" name="Google Shape;1250;p36"/>
          <p:cNvSpPr/>
          <p:nvPr/>
        </p:nvSpPr>
        <p:spPr>
          <a:xfrm>
            <a:off x="2853175" y="1413175"/>
            <a:ext cx="1287000" cy="6873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6"/>
          <p:cNvSpPr txBox="1"/>
          <p:nvPr/>
        </p:nvSpPr>
        <p:spPr>
          <a:xfrm>
            <a:off x="3154693" y="146304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cxnSp>
        <p:nvCxnSpPr>
          <p:cNvPr id="1252" name="Google Shape;1252;p36"/>
          <p:cNvCxnSpPr/>
          <p:nvPr/>
        </p:nvCxnSpPr>
        <p:spPr>
          <a:xfrm flipH="1" rot="10800000">
            <a:off x="3153509" y="210327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36"/>
          <p:cNvCxnSpPr/>
          <p:nvPr/>
        </p:nvCxnSpPr>
        <p:spPr>
          <a:xfrm flipH="1">
            <a:off x="3910556" y="707825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4" name="Google Shape;1254;p36"/>
          <p:cNvSpPr/>
          <p:nvPr/>
        </p:nvSpPr>
        <p:spPr>
          <a:xfrm>
            <a:off x="6621700" y="1635000"/>
            <a:ext cx="1298100" cy="4656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36"/>
          <p:cNvCxnSpPr/>
          <p:nvPr/>
        </p:nvCxnSpPr>
        <p:spPr>
          <a:xfrm flipH="1" rot="10800000">
            <a:off x="6929984" y="20993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36"/>
          <p:cNvSpPr txBox="1"/>
          <p:nvPr/>
        </p:nvSpPr>
        <p:spPr>
          <a:xfrm>
            <a:off x="6931165" y="147090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1257" name="Google Shape;1257;p36"/>
          <p:cNvSpPr/>
          <p:nvPr/>
        </p:nvSpPr>
        <p:spPr>
          <a:xfrm>
            <a:off x="7463075" y="2638700"/>
            <a:ext cx="456600" cy="18666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8" name="Google Shape;1258;p36"/>
          <p:cNvCxnSpPr/>
          <p:nvPr/>
        </p:nvCxnSpPr>
        <p:spPr>
          <a:xfrm flipH="1">
            <a:off x="7691419" y="712000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9" name="Google Shape;1259;p36"/>
          <p:cNvSpPr txBox="1"/>
          <p:nvPr/>
        </p:nvSpPr>
        <p:spPr>
          <a:xfrm>
            <a:off x="1497341" y="3911451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AUS</a:t>
            </a:r>
            <a:endParaRPr/>
          </a:p>
        </p:txBody>
      </p:sp>
      <p:sp>
        <p:nvSpPr>
          <p:cNvPr id="1260" name="Google Shape;1260;p36"/>
          <p:cNvSpPr/>
          <p:nvPr/>
        </p:nvSpPr>
        <p:spPr>
          <a:xfrm>
            <a:off x="2029275" y="4260600"/>
            <a:ext cx="2110800" cy="2397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6"/>
          <p:cNvSpPr/>
          <p:nvPr/>
        </p:nvSpPr>
        <p:spPr>
          <a:xfrm>
            <a:off x="2029275" y="2627700"/>
            <a:ext cx="290700" cy="111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6"/>
          <p:cNvSpPr/>
          <p:nvPr/>
        </p:nvSpPr>
        <p:spPr>
          <a:xfrm>
            <a:off x="2029275" y="2015726"/>
            <a:ext cx="290700" cy="876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6"/>
          <p:cNvSpPr/>
          <p:nvPr/>
        </p:nvSpPr>
        <p:spPr>
          <a:xfrm>
            <a:off x="2853025" y="2637575"/>
            <a:ext cx="1287000" cy="16230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36"/>
          <p:cNvSpPr txBox="1"/>
          <p:nvPr/>
        </p:nvSpPr>
        <p:spPr>
          <a:xfrm>
            <a:off x="3154680" y="341071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265" name="Google Shape;1265;p36"/>
          <p:cNvSpPr txBox="1"/>
          <p:nvPr/>
        </p:nvSpPr>
        <p:spPr>
          <a:xfrm>
            <a:off x="6089800" y="1160351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7"/>
          <p:cNvSpPr/>
          <p:nvPr/>
        </p:nvSpPr>
        <p:spPr>
          <a:xfrm>
            <a:off x="324975" y="4336675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1" name="Google Shape;1271;p37" title="Chart"/>
          <p:cNvPicPr preferRelativeResize="0"/>
          <p:nvPr/>
        </p:nvPicPr>
        <p:blipFill rotWithShape="1">
          <a:blip r:embed="rId3">
            <a:alphaModFix/>
          </a:blip>
          <a:srcRect b="17081" l="0" r="0" t="0"/>
          <a:stretch/>
        </p:blipFill>
        <p:spPr>
          <a:xfrm>
            <a:off x="438150" y="891625"/>
            <a:ext cx="4538675" cy="36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37" title="Chart"/>
          <p:cNvPicPr preferRelativeResize="0"/>
          <p:nvPr/>
        </p:nvPicPr>
        <p:blipFill rotWithShape="1">
          <a:blip r:embed="rId4">
            <a:alphaModFix/>
          </a:blip>
          <a:srcRect b="17904" l="13352" r="0" t="0"/>
          <a:stretch/>
        </p:blipFill>
        <p:spPr>
          <a:xfrm>
            <a:off x="4881900" y="863237"/>
            <a:ext cx="3943349" cy="37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37"/>
          <p:cNvSpPr/>
          <p:nvPr/>
        </p:nvSpPr>
        <p:spPr>
          <a:xfrm>
            <a:off x="3884425" y="1280150"/>
            <a:ext cx="177000" cy="32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7"/>
          <p:cNvSpPr txBox="1"/>
          <p:nvPr/>
        </p:nvSpPr>
        <p:spPr>
          <a:xfrm>
            <a:off x="1173931" y="667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37"/>
          <p:cNvSpPr txBox="1"/>
          <p:nvPr/>
        </p:nvSpPr>
        <p:spPr>
          <a:xfrm>
            <a:off x="1995602" y="671687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Refining: +19%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37"/>
          <p:cNvSpPr txBox="1"/>
          <p:nvPr/>
        </p:nvSpPr>
        <p:spPr>
          <a:xfrm>
            <a:off x="2858531" y="6675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 Cath.: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37"/>
          <p:cNvSpPr txBox="1"/>
          <p:nvPr/>
        </p:nvSpPr>
        <p:spPr>
          <a:xfrm>
            <a:off x="3732506" y="667500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76%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37"/>
          <p:cNvSpPr txBox="1"/>
          <p:nvPr/>
        </p:nvSpPr>
        <p:spPr>
          <a:xfrm>
            <a:off x="5011043" y="666699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Mining: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+2%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37"/>
          <p:cNvSpPr txBox="1"/>
          <p:nvPr/>
        </p:nvSpPr>
        <p:spPr>
          <a:xfrm>
            <a:off x="5851627" y="666699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Refining: +41%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37"/>
          <p:cNvSpPr txBox="1"/>
          <p:nvPr/>
        </p:nvSpPr>
        <p:spPr>
          <a:xfrm>
            <a:off x="6741643" y="662524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NMC Cath.: 57%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37"/>
          <p:cNvSpPr txBox="1"/>
          <p:nvPr/>
        </p:nvSpPr>
        <p:spPr>
          <a:xfrm>
            <a:off x="7705118" y="662512"/>
            <a:ext cx="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Total: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100% CHN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37"/>
          <p:cNvSpPr txBox="1"/>
          <p:nvPr/>
        </p:nvSpPr>
        <p:spPr>
          <a:xfrm>
            <a:off x="5113425" y="210312"/>
            <a:ext cx="328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Pessimistic (Maximum) Case B - NMC-Mn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observed and non-observed trade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37"/>
          <p:cNvSpPr txBox="1"/>
          <p:nvPr/>
        </p:nvSpPr>
        <p:spPr>
          <a:xfrm>
            <a:off x="1086550" y="201168"/>
            <a:ext cx="34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Pessimistic (Maximum) Case A - NMC-Mn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direct trade only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4" name="Google Shape;1284;p37"/>
          <p:cNvCxnSpPr/>
          <p:nvPr/>
        </p:nvCxnSpPr>
        <p:spPr>
          <a:xfrm flipH="1" rot="10800000">
            <a:off x="1404484" y="15234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37"/>
          <p:cNvCxnSpPr/>
          <p:nvPr/>
        </p:nvCxnSpPr>
        <p:spPr>
          <a:xfrm flipH="1" rot="10800000">
            <a:off x="1404484" y="16186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37"/>
          <p:cNvCxnSpPr/>
          <p:nvPr/>
        </p:nvCxnSpPr>
        <p:spPr>
          <a:xfrm flipH="1" rot="10800000">
            <a:off x="1404484" y="24687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37"/>
          <p:cNvCxnSpPr/>
          <p:nvPr/>
        </p:nvCxnSpPr>
        <p:spPr>
          <a:xfrm flipH="1" rot="10800000">
            <a:off x="2252209" y="20877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37"/>
          <p:cNvCxnSpPr/>
          <p:nvPr/>
        </p:nvCxnSpPr>
        <p:spPr>
          <a:xfrm flipH="1" rot="10800000">
            <a:off x="2252209" y="24687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37"/>
          <p:cNvCxnSpPr/>
          <p:nvPr/>
        </p:nvCxnSpPr>
        <p:spPr>
          <a:xfrm flipH="1" rot="10800000">
            <a:off x="2252209" y="26211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37"/>
          <p:cNvCxnSpPr/>
          <p:nvPr/>
        </p:nvCxnSpPr>
        <p:spPr>
          <a:xfrm flipH="1" rot="10800000">
            <a:off x="2252209" y="16186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37"/>
          <p:cNvCxnSpPr/>
          <p:nvPr/>
        </p:nvCxnSpPr>
        <p:spPr>
          <a:xfrm flipH="1" rot="10800000">
            <a:off x="2252209" y="1480525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2" name="Google Shape;1292;p37"/>
          <p:cNvSpPr txBox="1"/>
          <p:nvPr/>
        </p:nvSpPr>
        <p:spPr>
          <a:xfrm rot="-5400000">
            <a:off x="3173436" y="3209076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involves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3" name="Google Shape;1293;p37"/>
          <p:cNvSpPr txBox="1"/>
          <p:nvPr/>
        </p:nvSpPr>
        <p:spPr>
          <a:xfrm>
            <a:off x="3090685" y="2157984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1294" name="Google Shape;1294;p37"/>
          <p:cNvSpPr txBox="1"/>
          <p:nvPr/>
        </p:nvSpPr>
        <p:spPr>
          <a:xfrm>
            <a:off x="3090672" y="340156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295" name="Google Shape;1295;p37"/>
          <p:cNvSpPr txBox="1"/>
          <p:nvPr/>
        </p:nvSpPr>
        <p:spPr>
          <a:xfrm>
            <a:off x="2253410" y="1653696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296" name="Google Shape;1296;p37"/>
          <p:cNvSpPr txBox="1"/>
          <p:nvPr/>
        </p:nvSpPr>
        <p:spPr>
          <a:xfrm>
            <a:off x="2253410" y="207568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1297" name="Google Shape;1297;p37"/>
          <p:cNvSpPr txBox="1"/>
          <p:nvPr/>
        </p:nvSpPr>
        <p:spPr>
          <a:xfrm>
            <a:off x="1405685" y="207568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ZAF</a:t>
            </a:r>
            <a:endParaRPr/>
          </a:p>
        </p:txBody>
      </p:sp>
      <p:sp>
        <p:nvSpPr>
          <p:cNvPr id="1298" name="Google Shape;1298;p37"/>
          <p:cNvSpPr/>
          <p:nvPr/>
        </p:nvSpPr>
        <p:spPr>
          <a:xfrm>
            <a:off x="2790900" y="2469950"/>
            <a:ext cx="1270500" cy="1512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9" name="Google Shape;1299;p37"/>
          <p:cNvCxnSpPr/>
          <p:nvPr/>
        </p:nvCxnSpPr>
        <p:spPr>
          <a:xfrm flipH="1" rot="10800000">
            <a:off x="3089084" y="26211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37"/>
          <p:cNvSpPr/>
          <p:nvPr/>
        </p:nvSpPr>
        <p:spPr>
          <a:xfrm>
            <a:off x="2790900" y="1619850"/>
            <a:ext cx="1270500" cy="4680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1" name="Google Shape;1301;p37"/>
          <p:cNvCxnSpPr/>
          <p:nvPr/>
        </p:nvCxnSpPr>
        <p:spPr>
          <a:xfrm flipH="1" rot="10800000">
            <a:off x="3089084" y="20877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2" name="Google Shape;1302;p37"/>
          <p:cNvSpPr txBox="1"/>
          <p:nvPr/>
        </p:nvSpPr>
        <p:spPr>
          <a:xfrm>
            <a:off x="3090685" y="1453896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1303" name="Google Shape;1303;p37"/>
          <p:cNvSpPr/>
          <p:nvPr/>
        </p:nvSpPr>
        <p:spPr>
          <a:xfrm>
            <a:off x="1941325" y="1507800"/>
            <a:ext cx="2120100" cy="156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4" name="Google Shape;1304;p37"/>
          <p:cNvCxnSpPr/>
          <p:nvPr/>
        </p:nvCxnSpPr>
        <p:spPr>
          <a:xfrm flipH="1" rot="10800000">
            <a:off x="2252209" y="150910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37"/>
          <p:cNvSpPr txBox="1"/>
          <p:nvPr/>
        </p:nvSpPr>
        <p:spPr>
          <a:xfrm>
            <a:off x="2253410" y="1136296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6" name="Google Shape;1306;p37"/>
          <p:cNvSpPr/>
          <p:nvPr/>
        </p:nvSpPr>
        <p:spPr>
          <a:xfrm>
            <a:off x="3630225" y="2621150"/>
            <a:ext cx="431100" cy="18771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7" name="Google Shape;1307;p37"/>
          <p:cNvCxnSpPr/>
          <p:nvPr/>
        </p:nvCxnSpPr>
        <p:spPr>
          <a:xfrm flipH="1">
            <a:off x="3833156" y="712000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08" name="Google Shape;1308;p37"/>
          <p:cNvSpPr txBox="1"/>
          <p:nvPr/>
        </p:nvSpPr>
        <p:spPr>
          <a:xfrm rot="-5400000">
            <a:off x="6776713" y="2684112"/>
            <a:ext cx="26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 that could involve CHN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9" name="Google Shape;1309;p37"/>
          <p:cNvSpPr txBox="1"/>
          <p:nvPr/>
        </p:nvSpPr>
        <p:spPr>
          <a:xfrm>
            <a:off x="6936811" y="339658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310" name="Google Shape;1310;p37"/>
          <p:cNvSpPr/>
          <p:nvPr/>
        </p:nvSpPr>
        <p:spPr>
          <a:xfrm>
            <a:off x="7761397" y="1178486"/>
            <a:ext cx="170700" cy="332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1" name="Google Shape;1311;p37"/>
          <p:cNvCxnSpPr/>
          <p:nvPr/>
        </p:nvCxnSpPr>
        <p:spPr>
          <a:xfrm flipH="1" rot="10800000">
            <a:off x="6082171" y="2070712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37"/>
          <p:cNvCxnSpPr/>
          <p:nvPr/>
        </p:nvCxnSpPr>
        <p:spPr>
          <a:xfrm flipH="1" rot="10800000">
            <a:off x="6082171" y="2470912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7"/>
          <p:cNvCxnSpPr/>
          <p:nvPr/>
        </p:nvCxnSpPr>
        <p:spPr>
          <a:xfrm flipH="1" rot="10800000">
            <a:off x="6082171" y="2617362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37"/>
          <p:cNvCxnSpPr/>
          <p:nvPr/>
        </p:nvCxnSpPr>
        <p:spPr>
          <a:xfrm flipH="1" rot="10800000">
            <a:off x="5241596" y="1571987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37"/>
          <p:cNvCxnSpPr/>
          <p:nvPr/>
        </p:nvCxnSpPr>
        <p:spPr>
          <a:xfrm flipH="1" rot="10800000">
            <a:off x="6935621" y="2622250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6" name="Google Shape;1316;p37"/>
          <p:cNvSpPr txBox="1"/>
          <p:nvPr/>
        </p:nvSpPr>
        <p:spPr>
          <a:xfrm>
            <a:off x="6083375" y="1640932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CHN</a:t>
            </a:r>
            <a:endParaRPr/>
          </a:p>
        </p:txBody>
      </p:sp>
      <p:sp>
        <p:nvSpPr>
          <p:cNvPr id="1317" name="Google Shape;1317;p37"/>
          <p:cNvSpPr txBox="1"/>
          <p:nvPr/>
        </p:nvSpPr>
        <p:spPr>
          <a:xfrm>
            <a:off x="6083375" y="2070707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8" name="Google Shape;1318;p37"/>
          <p:cNvSpPr/>
          <p:nvPr/>
        </p:nvSpPr>
        <p:spPr>
          <a:xfrm>
            <a:off x="5782900" y="1557687"/>
            <a:ext cx="2149200" cy="156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9" name="Google Shape;1319;p37"/>
          <p:cNvCxnSpPr/>
          <p:nvPr/>
        </p:nvCxnSpPr>
        <p:spPr>
          <a:xfrm flipH="1" rot="10800000">
            <a:off x="6082171" y="1557687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Google Shape;1320;p37"/>
          <p:cNvSpPr txBox="1"/>
          <p:nvPr/>
        </p:nvSpPr>
        <p:spPr>
          <a:xfrm>
            <a:off x="6083375" y="117458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1" name="Google Shape;1321;p37"/>
          <p:cNvSpPr/>
          <p:nvPr/>
        </p:nvSpPr>
        <p:spPr>
          <a:xfrm>
            <a:off x="6621950" y="1606462"/>
            <a:ext cx="1310100" cy="4644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7"/>
          <p:cNvSpPr/>
          <p:nvPr/>
        </p:nvSpPr>
        <p:spPr>
          <a:xfrm>
            <a:off x="6621950" y="2472112"/>
            <a:ext cx="1310100" cy="1452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37"/>
          <p:cNvCxnSpPr/>
          <p:nvPr/>
        </p:nvCxnSpPr>
        <p:spPr>
          <a:xfrm flipH="1" rot="10800000">
            <a:off x="6934671" y="2071912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37"/>
          <p:cNvSpPr/>
          <p:nvPr/>
        </p:nvSpPr>
        <p:spPr>
          <a:xfrm>
            <a:off x="6621950" y="2070712"/>
            <a:ext cx="1310100" cy="402600"/>
          </a:xfrm>
          <a:prstGeom prst="rect">
            <a:avLst/>
          </a:prstGeom>
          <a:solidFill>
            <a:srgbClr val="666666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7"/>
          <p:cNvSpPr txBox="1"/>
          <p:nvPr/>
        </p:nvSpPr>
        <p:spPr>
          <a:xfrm>
            <a:off x="6936824" y="2152996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JAP</a:t>
            </a:r>
            <a:endParaRPr/>
          </a:p>
        </p:txBody>
      </p:sp>
      <p:sp>
        <p:nvSpPr>
          <p:cNvPr id="1326" name="Google Shape;1326;p37"/>
          <p:cNvSpPr/>
          <p:nvPr/>
        </p:nvSpPr>
        <p:spPr>
          <a:xfrm>
            <a:off x="6621950" y="1178487"/>
            <a:ext cx="1310100" cy="379200"/>
          </a:xfrm>
          <a:prstGeom prst="rect">
            <a:avLst/>
          </a:prstGeom>
          <a:solidFill>
            <a:srgbClr val="666666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7"/>
          <p:cNvSpPr/>
          <p:nvPr/>
        </p:nvSpPr>
        <p:spPr>
          <a:xfrm>
            <a:off x="5782900" y="1573287"/>
            <a:ext cx="2149200" cy="33000"/>
          </a:xfrm>
          <a:prstGeom prst="rect">
            <a:avLst/>
          </a:prstGeom>
          <a:solidFill>
            <a:srgbClr val="666666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8" name="Google Shape;1328;p37"/>
          <p:cNvCxnSpPr/>
          <p:nvPr/>
        </p:nvCxnSpPr>
        <p:spPr>
          <a:xfrm flipH="1" rot="10800000">
            <a:off x="6082171" y="1607687"/>
            <a:ext cx="5331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37"/>
          <p:cNvCxnSpPr/>
          <p:nvPr/>
        </p:nvCxnSpPr>
        <p:spPr>
          <a:xfrm flipH="1">
            <a:off x="7696106" y="707012"/>
            <a:ext cx="900" cy="3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30" name="Google Shape;1330;p37"/>
          <p:cNvSpPr txBox="1"/>
          <p:nvPr/>
        </p:nvSpPr>
        <p:spPr>
          <a:xfrm>
            <a:off x="6936824" y="1448908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KOR</a:t>
            </a:r>
            <a:endParaRPr/>
          </a:p>
        </p:txBody>
      </p:sp>
      <p:sp>
        <p:nvSpPr>
          <p:cNvPr id="1331" name="Google Shape;1331;p37"/>
          <p:cNvSpPr/>
          <p:nvPr/>
        </p:nvSpPr>
        <p:spPr>
          <a:xfrm>
            <a:off x="7475075" y="2617362"/>
            <a:ext cx="456900" cy="1883100"/>
          </a:xfrm>
          <a:prstGeom prst="rect">
            <a:avLst/>
          </a:prstGeom>
          <a:solidFill>
            <a:srgbClr val="E81313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38"/>
          <p:cNvSpPr txBox="1"/>
          <p:nvPr/>
        </p:nvSpPr>
        <p:spPr>
          <a:xfrm>
            <a:off x="902505" y="335525"/>
            <a:ext cx="2400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Total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China (CHN)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Canada (CAN)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Korea (KOR)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 (JAP)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Australia (AUS)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Brazil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Colombia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Gabon (GAB)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38"/>
          <p:cNvSpPr/>
          <p:nvPr/>
        </p:nvSpPr>
        <p:spPr>
          <a:xfrm>
            <a:off x="701188" y="742820"/>
            <a:ext cx="201300" cy="205200"/>
          </a:xfrm>
          <a:prstGeom prst="rect">
            <a:avLst/>
          </a:prstGeom>
          <a:solidFill>
            <a:srgbClr val="E8131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38" name="Google Shape;1338;p38"/>
          <p:cNvSpPr/>
          <p:nvPr/>
        </p:nvSpPr>
        <p:spPr>
          <a:xfrm>
            <a:off x="701188" y="1572768"/>
            <a:ext cx="201300" cy="205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39" name="Google Shape;1339;p38"/>
          <p:cNvSpPr/>
          <p:nvPr/>
        </p:nvSpPr>
        <p:spPr>
          <a:xfrm>
            <a:off x="701188" y="1849248"/>
            <a:ext cx="201300" cy="205200"/>
          </a:xfrm>
          <a:prstGeom prst="rect">
            <a:avLst/>
          </a:prstGeom>
          <a:solidFill>
            <a:srgbClr val="FB94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0" name="Google Shape;1340;p38"/>
          <p:cNvSpPr/>
          <p:nvPr/>
        </p:nvSpPr>
        <p:spPr>
          <a:xfrm>
            <a:off x="701188" y="1019793"/>
            <a:ext cx="201300" cy="205200"/>
          </a:xfrm>
          <a:prstGeom prst="rect">
            <a:avLst/>
          </a:prstGeom>
          <a:solidFill>
            <a:srgbClr val="8A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1" name="Google Shape;1341;p38"/>
          <p:cNvSpPr/>
          <p:nvPr/>
        </p:nvSpPr>
        <p:spPr>
          <a:xfrm>
            <a:off x="701188" y="1296275"/>
            <a:ext cx="201300" cy="205200"/>
          </a:xfrm>
          <a:prstGeom prst="rect">
            <a:avLst/>
          </a:prstGeom>
          <a:solidFill>
            <a:srgbClr val="C0B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2" name="Google Shape;1342;p38"/>
          <p:cNvSpPr/>
          <p:nvPr/>
        </p:nvSpPr>
        <p:spPr>
          <a:xfrm>
            <a:off x="701188" y="465836"/>
            <a:ext cx="201300" cy="205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3" name="Google Shape;1343;p38"/>
          <p:cNvSpPr/>
          <p:nvPr/>
        </p:nvSpPr>
        <p:spPr>
          <a:xfrm>
            <a:off x="701196" y="2389528"/>
            <a:ext cx="201300" cy="205200"/>
          </a:xfrm>
          <a:prstGeom prst="rect">
            <a:avLst/>
          </a:prstGeom>
          <a:solidFill>
            <a:srgbClr val="00963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4" name="Google Shape;1344;p38"/>
          <p:cNvSpPr/>
          <p:nvPr/>
        </p:nvSpPr>
        <p:spPr>
          <a:xfrm>
            <a:off x="701196" y="2666041"/>
            <a:ext cx="201300" cy="205200"/>
          </a:xfrm>
          <a:prstGeom prst="rect">
            <a:avLst/>
          </a:prstGeom>
          <a:solidFill>
            <a:srgbClr val="FFCD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5" name="Google Shape;1345;p38"/>
          <p:cNvSpPr/>
          <p:nvPr/>
        </p:nvSpPr>
        <p:spPr>
          <a:xfrm>
            <a:off x="701196" y="2942554"/>
            <a:ext cx="201300" cy="205200"/>
          </a:xfrm>
          <a:prstGeom prst="rect">
            <a:avLst/>
          </a:prstGeom>
          <a:solidFill>
            <a:srgbClr val="4C535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6" name="Google Shape;1346;p38"/>
          <p:cNvSpPr txBox="1"/>
          <p:nvPr/>
        </p:nvSpPr>
        <p:spPr>
          <a:xfrm>
            <a:off x="5057150" y="540100"/>
            <a:ext cx="2193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Kazakhstan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Malaysia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Mexico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Myanmar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Africa (ZAF)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Ukraine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Unobserved and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Trade (UIT)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irrelevant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total level of CHN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38"/>
          <p:cNvSpPr/>
          <p:nvPr/>
        </p:nvSpPr>
        <p:spPr>
          <a:xfrm>
            <a:off x="4855846" y="669838"/>
            <a:ext cx="201300" cy="205200"/>
          </a:xfrm>
          <a:prstGeom prst="rect">
            <a:avLst/>
          </a:prstGeom>
          <a:solidFill>
            <a:srgbClr val="09A9C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8" name="Google Shape;1348;p38"/>
          <p:cNvSpPr/>
          <p:nvPr/>
        </p:nvSpPr>
        <p:spPr>
          <a:xfrm>
            <a:off x="4855846" y="947255"/>
            <a:ext cx="201300" cy="205200"/>
          </a:xfrm>
          <a:prstGeom prst="rect">
            <a:avLst/>
          </a:prstGeom>
          <a:solidFill>
            <a:srgbClr val="0000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9" name="Google Shape;1349;p38"/>
          <p:cNvSpPr/>
          <p:nvPr/>
        </p:nvSpPr>
        <p:spPr>
          <a:xfrm>
            <a:off x="4855846" y="1223803"/>
            <a:ext cx="201300" cy="205200"/>
          </a:xfrm>
          <a:prstGeom prst="rect">
            <a:avLst/>
          </a:prstGeom>
          <a:solidFill>
            <a:srgbClr val="C8132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0" name="Google Shape;1350;p38"/>
          <p:cNvSpPr/>
          <p:nvPr/>
        </p:nvSpPr>
        <p:spPr>
          <a:xfrm>
            <a:off x="4855846" y="1500354"/>
            <a:ext cx="201300" cy="205200"/>
          </a:xfrm>
          <a:prstGeom prst="rect">
            <a:avLst/>
          </a:prstGeom>
          <a:solidFill>
            <a:srgbClr val="32AC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1" name="Google Shape;1351;p38"/>
          <p:cNvSpPr/>
          <p:nvPr/>
        </p:nvSpPr>
        <p:spPr>
          <a:xfrm>
            <a:off x="4855846" y="1776904"/>
            <a:ext cx="201300" cy="2052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2" name="Google Shape;1352;p38"/>
          <p:cNvSpPr/>
          <p:nvPr/>
        </p:nvSpPr>
        <p:spPr>
          <a:xfrm>
            <a:off x="4855838" y="2329998"/>
            <a:ext cx="201300" cy="205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3" name="Google Shape;1353;p38"/>
          <p:cNvSpPr/>
          <p:nvPr/>
        </p:nvSpPr>
        <p:spPr>
          <a:xfrm>
            <a:off x="701196" y="2113043"/>
            <a:ext cx="201300" cy="205200"/>
          </a:xfrm>
          <a:prstGeom prst="rect">
            <a:avLst/>
          </a:prstGeom>
          <a:solidFill>
            <a:srgbClr val="EE8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4" name="Google Shape;1354;p38"/>
          <p:cNvSpPr/>
          <p:nvPr/>
        </p:nvSpPr>
        <p:spPr>
          <a:xfrm>
            <a:off x="701196" y="3219104"/>
            <a:ext cx="201300" cy="205200"/>
          </a:xfrm>
          <a:prstGeom prst="rect">
            <a:avLst/>
          </a:prstGeom>
          <a:solidFill>
            <a:srgbClr val="F2CB1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5" name="Google Shape;1355;p38"/>
          <p:cNvSpPr/>
          <p:nvPr/>
        </p:nvSpPr>
        <p:spPr>
          <a:xfrm>
            <a:off x="4855838" y="2883107"/>
            <a:ext cx="201300" cy="20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6" name="Google Shape;1356;p38"/>
          <p:cNvSpPr/>
          <p:nvPr/>
        </p:nvSpPr>
        <p:spPr>
          <a:xfrm>
            <a:off x="4855846" y="2053454"/>
            <a:ext cx="201300" cy="205200"/>
          </a:xfrm>
          <a:prstGeom prst="rect">
            <a:avLst/>
          </a:prstGeom>
          <a:solidFill>
            <a:srgbClr val="F5CE0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7" name="Google Shape;1357;p38"/>
          <p:cNvSpPr/>
          <p:nvPr/>
        </p:nvSpPr>
        <p:spPr>
          <a:xfrm>
            <a:off x="701196" y="3495654"/>
            <a:ext cx="201300" cy="205200"/>
          </a:xfrm>
          <a:prstGeom prst="rect">
            <a:avLst/>
          </a:prstGeom>
          <a:solidFill>
            <a:srgbClr val="FF993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" name="Google Shape;1362;p39"/>
          <p:cNvPicPr preferRelativeResize="0"/>
          <p:nvPr/>
        </p:nvPicPr>
        <p:blipFill rotWithShape="1">
          <a:blip r:embed="rId3">
            <a:alphaModFix/>
          </a:blip>
          <a:srcRect b="0" l="5276" r="0" t="0"/>
          <a:stretch/>
        </p:blipFill>
        <p:spPr>
          <a:xfrm>
            <a:off x="1845475" y="0"/>
            <a:ext cx="57745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0"/>
          <p:cNvSpPr txBox="1"/>
          <p:nvPr>
            <p:ph type="title"/>
          </p:nvPr>
        </p:nvSpPr>
        <p:spPr>
          <a:xfrm>
            <a:off x="628650" y="273844"/>
            <a:ext cx="7886700" cy="80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0"/>
          <p:cNvSpPr txBox="1"/>
          <p:nvPr>
            <p:ph idx="1" type="body"/>
          </p:nvPr>
        </p:nvSpPr>
        <p:spPr>
          <a:xfrm>
            <a:off x="628650" y="1150619"/>
            <a:ext cx="7886700" cy="333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9" name="Google Shape;1369;p40"/>
          <p:cNvPicPr preferRelativeResize="0"/>
          <p:nvPr/>
        </p:nvPicPr>
        <p:blipFill rotWithShape="1">
          <a:blip r:embed="rId3">
            <a:alphaModFix/>
          </a:blip>
          <a:srcRect b="4118" l="8246" r="9293" t="9719"/>
          <a:stretch/>
        </p:blipFill>
        <p:spPr>
          <a:xfrm>
            <a:off x="0" y="331463"/>
            <a:ext cx="9144001" cy="399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41"/>
          <p:cNvPicPr preferRelativeResize="0"/>
          <p:nvPr/>
        </p:nvPicPr>
        <p:blipFill rotWithShape="1">
          <a:blip r:embed="rId3">
            <a:alphaModFix/>
          </a:blip>
          <a:srcRect b="9469" l="4816" r="0" t="0"/>
          <a:stretch/>
        </p:blipFill>
        <p:spPr>
          <a:xfrm>
            <a:off x="1817700" y="0"/>
            <a:ext cx="5802301" cy="41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41"/>
          <p:cNvSpPr txBox="1"/>
          <p:nvPr/>
        </p:nvSpPr>
        <p:spPr>
          <a:xfrm rot="-5400000">
            <a:off x="-357775" y="2085900"/>
            <a:ext cx="4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Total vulnerability of cathode production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41"/>
          <p:cNvSpPr txBox="1"/>
          <p:nvPr/>
        </p:nvSpPr>
        <p:spPr>
          <a:xfrm>
            <a:off x="2384050" y="4047825"/>
            <a:ext cx="75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China</a:t>
            </a:r>
            <a:endParaRPr sz="1200"/>
          </a:p>
        </p:txBody>
      </p:sp>
      <p:sp>
        <p:nvSpPr>
          <p:cNvPr id="1377" name="Google Shape;1377;p41"/>
          <p:cNvSpPr txBox="1"/>
          <p:nvPr/>
        </p:nvSpPr>
        <p:spPr>
          <a:xfrm>
            <a:off x="3626275" y="4047825"/>
            <a:ext cx="75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Russia</a:t>
            </a:r>
            <a:endParaRPr sz="1200"/>
          </a:p>
        </p:txBody>
      </p:sp>
      <p:sp>
        <p:nvSpPr>
          <p:cNvPr id="1378" name="Google Shape;1378;p41"/>
          <p:cNvSpPr txBox="1"/>
          <p:nvPr/>
        </p:nvSpPr>
        <p:spPr>
          <a:xfrm>
            <a:off x="4898375" y="4047825"/>
            <a:ext cx="75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DRC</a:t>
            </a:r>
            <a:endParaRPr sz="1200"/>
          </a:p>
        </p:txBody>
      </p:sp>
      <p:sp>
        <p:nvSpPr>
          <p:cNvPr id="1379" name="Google Shape;1379;p41"/>
          <p:cNvSpPr txBox="1"/>
          <p:nvPr/>
        </p:nvSpPr>
        <p:spPr>
          <a:xfrm>
            <a:off x="6029125" y="4047825"/>
            <a:ext cx="103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South Africa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2"/>
          <p:cNvSpPr txBox="1"/>
          <p:nvPr>
            <p:ph type="title"/>
          </p:nvPr>
        </p:nvSpPr>
        <p:spPr>
          <a:xfrm>
            <a:off x="628650" y="273844"/>
            <a:ext cx="7886700" cy="80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2"/>
          <p:cNvSpPr txBox="1"/>
          <p:nvPr>
            <p:ph idx="1" type="body"/>
          </p:nvPr>
        </p:nvSpPr>
        <p:spPr>
          <a:xfrm>
            <a:off x="628650" y="1150619"/>
            <a:ext cx="7886700" cy="333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6" name="Google Shape;1386;p42"/>
          <p:cNvPicPr preferRelativeResize="0"/>
          <p:nvPr/>
        </p:nvPicPr>
        <p:blipFill rotWithShape="1">
          <a:blip r:embed="rId3">
            <a:alphaModFix/>
          </a:blip>
          <a:srcRect b="4449" l="7094" r="8843" t="10138"/>
          <a:stretch/>
        </p:blipFill>
        <p:spPr>
          <a:xfrm>
            <a:off x="586738" y="627675"/>
            <a:ext cx="8432226" cy="43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42"/>
          <p:cNvSpPr txBox="1"/>
          <p:nvPr/>
        </p:nvSpPr>
        <p:spPr>
          <a:xfrm rot="-5400000">
            <a:off x="-1679012" y="2531438"/>
            <a:ext cx="40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Total vulnerability of cathode production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22462" l="8593" r="8377" t="20829"/>
          <a:stretch/>
        </p:blipFill>
        <p:spPr>
          <a:xfrm>
            <a:off x="0" y="944562"/>
            <a:ext cx="9143999" cy="32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10446075" y="4202700"/>
            <a:ext cx="2349600" cy="141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Cobalt (unsharpened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/unlabeled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3"/>
          <p:cNvSpPr/>
          <p:nvPr/>
        </p:nvSpPr>
        <p:spPr>
          <a:xfrm>
            <a:off x="586800" y="4252225"/>
            <a:ext cx="8388300" cy="80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3"/>
          <p:cNvSpPr txBox="1"/>
          <p:nvPr>
            <p:ph type="title"/>
          </p:nvPr>
        </p:nvSpPr>
        <p:spPr>
          <a:xfrm>
            <a:off x="628650" y="273844"/>
            <a:ext cx="7886700" cy="80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3"/>
          <p:cNvSpPr txBox="1"/>
          <p:nvPr>
            <p:ph idx="1" type="body"/>
          </p:nvPr>
        </p:nvSpPr>
        <p:spPr>
          <a:xfrm>
            <a:off x="628650" y="1150619"/>
            <a:ext cx="7886700" cy="333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3"/>
          <p:cNvSpPr txBox="1"/>
          <p:nvPr/>
        </p:nvSpPr>
        <p:spPr>
          <a:xfrm rot="-5400000">
            <a:off x="-1679012" y="2410663"/>
            <a:ext cx="40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Total vulnerability of cathode production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6" name="Google Shape;1396;p43"/>
          <p:cNvPicPr preferRelativeResize="0"/>
          <p:nvPr/>
        </p:nvPicPr>
        <p:blipFill rotWithShape="1">
          <a:blip r:embed="rId3">
            <a:alphaModFix/>
          </a:blip>
          <a:srcRect b="9013" l="6249" r="8491" t="9857"/>
          <a:stretch/>
        </p:blipFill>
        <p:spPr>
          <a:xfrm>
            <a:off x="586750" y="0"/>
            <a:ext cx="8388349" cy="45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43"/>
          <p:cNvSpPr txBox="1"/>
          <p:nvPr/>
        </p:nvSpPr>
        <p:spPr>
          <a:xfrm>
            <a:off x="1046025" y="4473575"/>
            <a:ext cx="190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USA and USA Free Trade Countries</a:t>
            </a:r>
            <a:endParaRPr sz="1200"/>
          </a:p>
        </p:txBody>
      </p:sp>
      <p:sp>
        <p:nvSpPr>
          <p:cNvPr id="1398" name="Google Shape;1398;p43"/>
          <p:cNvSpPr txBox="1"/>
          <p:nvPr/>
        </p:nvSpPr>
        <p:spPr>
          <a:xfrm>
            <a:off x="3010575" y="4565100"/>
            <a:ext cx="19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China and Russia</a:t>
            </a:r>
            <a:endParaRPr sz="1200"/>
          </a:p>
        </p:txBody>
      </p:sp>
      <p:sp>
        <p:nvSpPr>
          <p:cNvPr id="1399" name="Google Shape;1399;p43"/>
          <p:cNvSpPr txBox="1"/>
          <p:nvPr/>
        </p:nvSpPr>
        <p:spPr>
          <a:xfrm>
            <a:off x="4915575" y="4381175"/>
            <a:ext cx="221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China and Chinese company- owned Ni &amp; Co bloc (DRC, Indonesia, Philippines)</a:t>
            </a:r>
            <a:endParaRPr sz="1200"/>
          </a:p>
        </p:txBody>
      </p:sp>
      <p:sp>
        <p:nvSpPr>
          <p:cNvPr id="1400" name="Google Shape;1400;p43"/>
          <p:cNvSpPr txBox="1"/>
          <p:nvPr/>
        </p:nvSpPr>
        <p:spPr>
          <a:xfrm>
            <a:off x="7186275" y="4381175"/>
            <a:ext cx="174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South American Li bloc (Chile, Argentina, Bolivia, Brazil, Peru)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4"/>
          <p:cNvSpPr/>
          <p:nvPr/>
        </p:nvSpPr>
        <p:spPr>
          <a:xfrm>
            <a:off x="562475" y="848680"/>
            <a:ext cx="401400" cy="4167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06" name="Google Shape;1406;p44"/>
          <p:cNvSpPr/>
          <p:nvPr/>
        </p:nvSpPr>
        <p:spPr>
          <a:xfrm>
            <a:off x="562475" y="1420637"/>
            <a:ext cx="401400" cy="416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07" name="Google Shape;1407;p44"/>
          <p:cNvSpPr/>
          <p:nvPr/>
        </p:nvSpPr>
        <p:spPr>
          <a:xfrm>
            <a:off x="562475" y="1992550"/>
            <a:ext cx="401400" cy="41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08" name="Google Shape;1408;p44"/>
          <p:cNvSpPr/>
          <p:nvPr/>
        </p:nvSpPr>
        <p:spPr>
          <a:xfrm>
            <a:off x="562475" y="2564506"/>
            <a:ext cx="401400" cy="416700"/>
          </a:xfrm>
          <a:prstGeom prst="rect">
            <a:avLst/>
          </a:prstGeom>
          <a:solidFill>
            <a:srgbClr val="10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09" name="Google Shape;1409;p44"/>
          <p:cNvSpPr/>
          <p:nvPr/>
        </p:nvSpPr>
        <p:spPr>
          <a:xfrm>
            <a:off x="562475" y="3136419"/>
            <a:ext cx="401400" cy="416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0" name="Google Shape;1410;p44"/>
          <p:cNvSpPr txBox="1"/>
          <p:nvPr/>
        </p:nvSpPr>
        <p:spPr>
          <a:xfrm>
            <a:off x="963871" y="761800"/>
            <a:ext cx="1680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LFP-Li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NMC-Li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NMC-Ni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NMC-Co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NMC-Mn</a:t>
            </a:r>
            <a:endParaRPr sz="2500"/>
          </a:p>
        </p:txBody>
      </p:sp>
      <p:sp>
        <p:nvSpPr>
          <p:cNvPr id="1411" name="Google Shape;1411;p44"/>
          <p:cNvSpPr/>
          <p:nvPr/>
        </p:nvSpPr>
        <p:spPr>
          <a:xfrm>
            <a:off x="4759750" y="848680"/>
            <a:ext cx="401400" cy="4167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2" name="Google Shape;1412;p44"/>
          <p:cNvSpPr/>
          <p:nvPr/>
        </p:nvSpPr>
        <p:spPr>
          <a:xfrm>
            <a:off x="4759750" y="1420637"/>
            <a:ext cx="401400" cy="416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3" name="Google Shape;1413;p44"/>
          <p:cNvSpPr/>
          <p:nvPr/>
        </p:nvSpPr>
        <p:spPr>
          <a:xfrm>
            <a:off x="4759750" y="1992550"/>
            <a:ext cx="401400" cy="416700"/>
          </a:xfrm>
          <a:prstGeom prst="rect">
            <a:avLst/>
          </a:prstGeom>
          <a:solidFill>
            <a:srgbClr val="10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4" name="Google Shape;1414;p44"/>
          <p:cNvSpPr/>
          <p:nvPr/>
        </p:nvSpPr>
        <p:spPr>
          <a:xfrm>
            <a:off x="4759750" y="2564506"/>
            <a:ext cx="401400" cy="41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5" name="Google Shape;1415;p44"/>
          <p:cNvSpPr/>
          <p:nvPr/>
        </p:nvSpPr>
        <p:spPr>
          <a:xfrm>
            <a:off x="4759750" y="3136419"/>
            <a:ext cx="401400" cy="416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6" name="Google Shape;1416;p44"/>
          <p:cNvSpPr txBox="1"/>
          <p:nvPr/>
        </p:nvSpPr>
        <p:spPr>
          <a:xfrm>
            <a:off x="5161146" y="761800"/>
            <a:ext cx="1680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LFP-Li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NMC-Li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NMC-Co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NMC-Ni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NMC-Mn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5"/>
          <p:cNvSpPr txBox="1"/>
          <p:nvPr/>
        </p:nvSpPr>
        <p:spPr>
          <a:xfrm>
            <a:off x="188525" y="2380963"/>
            <a:ext cx="9029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Demand (Demand + Exports) = Total Supply (Production + Imports)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2" name="Google Shape;1422;p45"/>
          <p:cNvSpPr txBox="1"/>
          <p:nvPr/>
        </p:nvSpPr>
        <p:spPr>
          <a:xfrm>
            <a:off x="3062154" y="2786776"/>
            <a:ext cx="35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Data, with Conversion Factors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45"/>
          <p:cNvSpPr txBox="1"/>
          <p:nvPr/>
        </p:nvSpPr>
        <p:spPr>
          <a:xfrm>
            <a:off x="4024591" y="1889625"/>
            <a:ext cx="34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 Data, with Conversion Factors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4" name="Google Shape;1424;p45"/>
          <p:cNvCxnSpPr/>
          <p:nvPr/>
        </p:nvCxnSpPr>
        <p:spPr>
          <a:xfrm>
            <a:off x="3319084" y="2670261"/>
            <a:ext cx="312900" cy="2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25" name="Google Shape;1425;p45"/>
          <p:cNvCxnSpPr/>
          <p:nvPr/>
        </p:nvCxnSpPr>
        <p:spPr>
          <a:xfrm flipH="1">
            <a:off x="6040068" y="2658240"/>
            <a:ext cx="340800" cy="25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26" name="Google Shape;1426;p45"/>
          <p:cNvCxnSpPr/>
          <p:nvPr/>
        </p:nvCxnSpPr>
        <p:spPr>
          <a:xfrm flipH="1">
            <a:off x="4185175" y="2177850"/>
            <a:ext cx="453300" cy="18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7" name="Google Shape;1427;p45"/>
          <p:cNvCxnSpPr/>
          <p:nvPr/>
        </p:nvCxnSpPr>
        <p:spPr>
          <a:xfrm>
            <a:off x="6841125" y="2187775"/>
            <a:ext cx="493200" cy="17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25248" l="8800" r="8486" t="22916"/>
          <a:stretch/>
        </p:blipFill>
        <p:spPr>
          <a:xfrm>
            <a:off x="0" y="1078700"/>
            <a:ext cx="9143999" cy="29860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Nickel (unsharpened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/unlabeled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Manganese (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unlabeled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5508" r="963" t="22845"/>
          <a:stretch/>
        </p:blipFill>
        <p:spPr>
          <a:xfrm>
            <a:off x="39687" y="960363"/>
            <a:ext cx="9064627" cy="32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324975" y="4336675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25567" l="8835" r="7734" t="21889"/>
          <a:stretch/>
        </p:blipFill>
        <p:spPr>
          <a:xfrm>
            <a:off x="0" y="1379088"/>
            <a:ext cx="9144001" cy="300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7255800" y="615150"/>
            <a:ext cx="1860300" cy="37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3417775" y="615150"/>
            <a:ext cx="3837900" cy="37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813650" y="2507525"/>
            <a:ext cx="732000" cy="1689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9375" y="615150"/>
            <a:ext cx="3338400" cy="37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556650" y="1677300"/>
            <a:ext cx="1729500" cy="395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-139837" y="903413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Mining &amp;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Extraction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613563" y="939075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Refining &amp;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941750" y="1042063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Post-Trade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255775" y="603500"/>
            <a:ext cx="18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Cathode Production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967300" y="3410650"/>
            <a:ext cx="126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EV Cathodes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706225" y="1019300"/>
            <a:ext cx="14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Post-Trade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821988" y="2013344"/>
            <a:ext cx="12663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LMO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7821999" y="2197778"/>
            <a:ext cx="12663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LCO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6739131" y="1901952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608595" y="1752650"/>
            <a:ext cx="8796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520256" y="2348500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60275" y="2702500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60278" y="2135925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60276" y="3218688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2520261" y="3235329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608576" y="3200390"/>
            <a:ext cx="8796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60274" y="3621024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Argentina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2520246" y="3585139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Argentina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608584" y="3566802"/>
            <a:ext cx="8796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Argentina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4608589" y="3795926"/>
            <a:ext cx="8796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520253" y="3795924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60275" y="3863400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60275" y="4087375"/>
            <a:ext cx="3057600" cy="3231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Missing extracted material used in refining step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6739133" y="2962656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739130" y="3182112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6739130" y="2724912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Japan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6739128" y="2414016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South Korea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822011" y="2551764"/>
            <a:ext cx="12663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7822011" y="2881328"/>
            <a:ext cx="12663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NMC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7822011" y="3184514"/>
            <a:ext cx="12663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LFP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8205400" y="2571750"/>
            <a:ext cx="858600" cy="91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360275" y="1383200"/>
            <a:ext cx="809400" cy="5124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Brazil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Portugal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Zimbabwe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3538725" y="2754150"/>
            <a:ext cx="22989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materials not accounted for in battery-related refining production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3538725" y="2489925"/>
            <a:ext cx="2397300" cy="295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Unaccounted-for additional refining production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3345025" y="4055150"/>
            <a:ext cx="1030800" cy="272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3107345" y="3991925"/>
            <a:ext cx="13275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Trade from countries with no refining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7410300" y="1600200"/>
            <a:ext cx="1266300" cy="523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Non-Cathode Products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3072000" y="151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</a:t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4434840" y="603504"/>
            <a:ext cx="18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Refined Material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843763" y="604625"/>
            <a:ext cx="18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Raw Material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7255775" y="3920800"/>
            <a:ext cx="18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</a:t>
            </a:r>
            <a:endParaRPr b="1" sz="1800"/>
          </a:p>
        </p:txBody>
      </p:sp>
      <p:sp>
        <p:nvSpPr>
          <p:cNvPr id="205" name="Google Shape;205;p19"/>
          <p:cNvSpPr txBox="1"/>
          <p:nvPr/>
        </p:nvSpPr>
        <p:spPr>
          <a:xfrm>
            <a:off x="7687475" y="1042063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Manufacturing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2494900" y="1625400"/>
            <a:ext cx="1860300" cy="517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to countries with no battery-related refining, or raw materials not accounted for in trade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486463" y="4331050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2494063" y="4331050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637288" y="4327255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6334110" y="4331055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9"/>
          <p:cNvCxnSpPr/>
          <p:nvPr/>
        </p:nvCxnSpPr>
        <p:spPr>
          <a:xfrm flipH="1" rot="10800000">
            <a:off x="1680425" y="4541275"/>
            <a:ext cx="1231800" cy="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" name="Google Shape;212;p19"/>
          <p:cNvCxnSpPr/>
          <p:nvPr/>
        </p:nvCxnSpPr>
        <p:spPr>
          <a:xfrm flipH="1" rot="10800000">
            <a:off x="3955650" y="4546825"/>
            <a:ext cx="12327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" name="Google Shape;213;p19"/>
          <p:cNvCxnSpPr/>
          <p:nvPr/>
        </p:nvCxnSpPr>
        <p:spPr>
          <a:xfrm>
            <a:off x="5907700" y="4548325"/>
            <a:ext cx="8589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4" name="Google Shape;214;p19"/>
          <p:cNvSpPr/>
          <p:nvPr/>
        </p:nvSpPr>
        <p:spPr>
          <a:xfrm>
            <a:off x="6833300" y="3474650"/>
            <a:ext cx="1134000" cy="5805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6767155" y="3388063"/>
            <a:ext cx="1266300" cy="7389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to non-cathode producing countries, or refined materials not accounted for in trade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782663" y="3651925"/>
            <a:ext cx="5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Scale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429788" y="3998713"/>
            <a:ext cx="203100" cy="109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2642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19"/>
          <p:cNvCxnSpPr/>
          <p:nvPr/>
        </p:nvCxnSpPr>
        <p:spPr>
          <a:xfrm flipH="1" rot="10800000">
            <a:off x="5682463" y="3998713"/>
            <a:ext cx="20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9"/>
          <p:cNvCxnSpPr/>
          <p:nvPr/>
        </p:nvCxnSpPr>
        <p:spPr>
          <a:xfrm flipH="1" rot="10800000">
            <a:off x="5682463" y="4108813"/>
            <a:ext cx="20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9"/>
          <p:cNvCxnSpPr/>
          <p:nvPr/>
        </p:nvCxnSpPr>
        <p:spPr>
          <a:xfrm flipH="1">
            <a:off x="5783263" y="3826838"/>
            <a:ext cx="1500" cy="1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19"/>
          <p:cNvSpPr txBox="1"/>
          <p:nvPr/>
        </p:nvSpPr>
        <p:spPr>
          <a:xfrm>
            <a:off x="5807538" y="3911088"/>
            <a:ext cx="1105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≈ 9 thousand  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metric tons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contained Lithium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19"/>
          <p:cNvCxnSpPr/>
          <p:nvPr/>
        </p:nvCxnSpPr>
        <p:spPr>
          <a:xfrm rot="10800000">
            <a:off x="5782663" y="4108813"/>
            <a:ext cx="27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324975" y="4449000"/>
            <a:ext cx="8386500" cy="6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5321" r="3711" t="19530"/>
          <a:stretch/>
        </p:blipFill>
        <p:spPr>
          <a:xfrm>
            <a:off x="0" y="1227663"/>
            <a:ext cx="9112724" cy="3439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/>
          <p:nvPr/>
        </p:nvSpPr>
        <p:spPr>
          <a:xfrm>
            <a:off x="79375" y="420625"/>
            <a:ext cx="3338400" cy="418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53225" y="1865376"/>
            <a:ext cx="1297800" cy="255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453225" y="2116376"/>
            <a:ext cx="1025400" cy="255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7255800" y="420750"/>
            <a:ext cx="1860300" cy="418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2588000" y="3958863"/>
            <a:ext cx="719400" cy="141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2588000" y="3192288"/>
            <a:ext cx="719400" cy="141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3417775" y="420750"/>
            <a:ext cx="3837900" cy="418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6879200" y="2452788"/>
            <a:ext cx="719400" cy="141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6875875" y="2953512"/>
            <a:ext cx="454500" cy="141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6875875" y="3126888"/>
            <a:ext cx="1155300" cy="4617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385075" y="2679192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8220456" y="2331720"/>
            <a:ext cx="4812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LCO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8229250" y="2651760"/>
            <a:ext cx="794100" cy="4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8220456" y="2587752"/>
            <a:ext cx="4812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8220456" y="2807208"/>
            <a:ext cx="4812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NMC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385075" y="2523744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385075" y="2304288"/>
            <a:ext cx="1401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Dem. Rep. of Congo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385075" y="2990088"/>
            <a:ext cx="9198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Madagascar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385075" y="3319272"/>
            <a:ext cx="9198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Russia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385075" y="3685032"/>
            <a:ext cx="9198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Philippines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385075" y="4005072"/>
            <a:ext cx="9198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Indonesia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2514600" y="2258568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2516900" y="1956816"/>
            <a:ext cx="1401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DRC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6784859" y="1883664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6784848" y="2670048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2514600" y="2478024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Japan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2514600" y="2624328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India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2514600" y="2761488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Zambia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2514600" y="2889504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Norway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2514600" y="3026664"/>
            <a:ext cx="1251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South Africa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2514600" y="3182112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Finland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2514600" y="3337560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Belgium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2514600" y="3483864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2514600" y="3639312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7443216" y="1764792"/>
            <a:ext cx="1266300" cy="523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Non-Cathode Products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4681788" y="420624"/>
            <a:ext cx="18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Refined Material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737263" y="421745"/>
            <a:ext cx="18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Raw Material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7937925" y="1210825"/>
            <a:ext cx="11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Cobalt</a:t>
            </a:r>
            <a:endParaRPr b="1" sz="1800"/>
          </a:p>
        </p:txBody>
      </p:sp>
      <p:sp>
        <p:nvSpPr>
          <p:cNvPr id="268" name="Google Shape;268;p20"/>
          <p:cNvSpPr/>
          <p:nvPr/>
        </p:nvSpPr>
        <p:spPr>
          <a:xfrm>
            <a:off x="10446075" y="4202700"/>
            <a:ext cx="2349600" cy="141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6784864" y="2505456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Japan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486463" y="4646575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2494063" y="4646575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4637288" y="4642780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6334110" y="4646580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0"/>
          <p:cNvCxnSpPr/>
          <p:nvPr/>
        </p:nvCxnSpPr>
        <p:spPr>
          <a:xfrm flipH="1" rot="10800000">
            <a:off x="1680425" y="4856800"/>
            <a:ext cx="1231800" cy="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5" name="Google Shape;275;p20"/>
          <p:cNvCxnSpPr/>
          <p:nvPr/>
        </p:nvCxnSpPr>
        <p:spPr>
          <a:xfrm flipH="1" rot="10800000">
            <a:off x="3955650" y="4862350"/>
            <a:ext cx="12327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6" name="Google Shape;276;p20"/>
          <p:cNvCxnSpPr/>
          <p:nvPr/>
        </p:nvCxnSpPr>
        <p:spPr>
          <a:xfrm>
            <a:off x="5907700" y="4863850"/>
            <a:ext cx="8589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7" name="Google Shape;277;p20"/>
          <p:cNvSpPr txBox="1"/>
          <p:nvPr/>
        </p:nvSpPr>
        <p:spPr>
          <a:xfrm>
            <a:off x="7255800" y="420625"/>
            <a:ext cx="18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Cathode Production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3522252" y="1618488"/>
            <a:ext cx="858900" cy="6279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Unaccounted-for additional refining production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2588000" y="4205882"/>
            <a:ext cx="2452200" cy="278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2516900" y="4142232"/>
            <a:ext cx="26358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to countries with no battery-related refining, or raw materials not accounted for in trade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3522250" y="1307592"/>
            <a:ext cx="1845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materials not accounted for in battery-related refining production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-139837" y="731520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Mining &amp;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Extraction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613563" y="767183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Refining &amp;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5941750" y="870170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Post-Trade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1706225" y="847408"/>
            <a:ext cx="14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Post-Trade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7687475" y="870170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Manufacturing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5851437" y="3990088"/>
            <a:ext cx="1363500" cy="255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5838062" y="3749175"/>
            <a:ext cx="1040100" cy="255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5794162" y="3673163"/>
            <a:ext cx="11553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from countries with no refining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8126350" y="3741100"/>
            <a:ext cx="5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Scale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7773475" y="4118788"/>
            <a:ext cx="203100" cy="109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2642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20"/>
          <p:cNvCxnSpPr/>
          <p:nvPr/>
        </p:nvCxnSpPr>
        <p:spPr>
          <a:xfrm flipH="1" rot="10800000">
            <a:off x="8026150" y="4118788"/>
            <a:ext cx="20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0"/>
          <p:cNvCxnSpPr/>
          <p:nvPr/>
        </p:nvCxnSpPr>
        <p:spPr>
          <a:xfrm flipH="1" rot="10800000">
            <a:off x="8026150" y="4228888"/>
            <a:ext cx="20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0"/>
          <p:cNvCxnSpPr/>
          <p:nvPr/>
        </p:nvCxnSpPr>
        <p:spPr>
          <a:xfrm flipH="1">
            <a:off x="8126950" y="3946913"/>
            <a:ext cx="1500" cy="1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0"/>
          <p:cNvCxnSpPr/>
          <p:nvPr/>
        </p:nvCxnSpPr>
        <p:spPr>
          <a:xfrm rot="10800000">
            <a:off x="8126350" y="4228888"/>
            <a:ext cx="27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0"/>
          <p:cNvSpPr txBox="1"/>
          <p:nvPr/>
        </p:nvSpPr>
        <p:spPr>
          <a:xfrm>
            <a:off x="8161600" y="3916013"/>
            <a:ext cx="1105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34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thousand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≈ metric tons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contained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Cobalt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7946136" y="3054096"/>
            <a:ext cx="126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EV Cathodes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6784848" y="3044950"/>
            <a:ext cx="1266300" cy="6279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to non-cathode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producing countries, or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refined materials not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accounted for in trade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385075" y="2052370"/>
            <a:ext cx="13164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Trade from countries with no mining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385075" y="1793482"/>
            <a:ext cx="15030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Missing extracted material used in refining step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385075" y="2834640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385075" y="3163824"/>
            <a:ext cx="9198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Morocco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385075" y="3493008"/>
            <a:ext cx="9198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Cuba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385075" y="3840480"/>
            <a:ext cx="9198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385075" y="4160520"/>
            <a:ext cx="12663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Papua New Guinea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2514600" y="3931920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Morocco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2514600" y="3776472"/>
            <a:ext cx="974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Madagascar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5794162" y="3913632"/>
            <a:ext cx="15105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Missing refined material used in cathode production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6784862" y="2350008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South Korea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6784864" y="2843784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1"/>
          <p:cNvPicPr preferRelativeResize="0"/>
          <p:nvPr/>
        </p:nvPicPr>
        <p:blipFill rotWithShape="1">
          <a:blip r:embed="rId3">
            <a:alphaModFix/>
          </a:blip>
          <a:srcRect b="25252" l="8796" r="8531" t="22915"/>
          <a:stretch/>
        </p:blipFill>
        <p:spPr>
          <a:xfrm>
            <a:off x="0" y="1502925"/>
            <a:ext cx="9063073" cy="29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/>
          <p:nvPr/>
        </p:nvSpPr>
        <p:spPr>
          <a:xfrm>
            <a:off x="324975" y="4336675"/>
            <a:ext cx="8527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5518525" y="3904175"/>
            <a:ext cx="1038600" cy="272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79375" y="751950"/>
            <a:ext cx="3338400" cy="385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3422925" y="751950"/>
            <a:ext cx="3832800" cy="385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2569472" y="3054100"/>
            <a:ext cx="764100" cy="2049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3405400" y="4017100"/>
            <a:ext cx="69600" cy="5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2563425" y="2666875"/>
            <a:ext cx="1006500" cy="2049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21"/>
          <p:cNvCxnSpPr/>
          <p:nvPr/>
        </p:nvCxnSpPr>
        <p:spPr>
          <a:xfrm>
            <a:off x="3420575" y="4015875"/>
            <a:ext cx="367800" cy="60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1"/>
          <p:cNvSpPr/>
          <p:nvPr/>
        </p:nvSpPr>
        <p:spPr>
          <a:xfrm>
            <a:off x="427200" y="2623350"/>
            <a:ext cx="1378500" cy="173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427200" y="2070950"/>
            <a:ext cx="346800" cy="173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2563425" y="3865100"/>
            <a:ext cx="1713000" cy="3849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7255625" y="752025"/>
            <a:ext cx="1860300" cy="385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-189462" y="960120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Mining &amp;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Extraction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3613575" y="983108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Refining &amp;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5941750" y="1086095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Post-Trade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7260225" y="766185"/>
            <a:ext cx="185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Cathode Production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6785225" y="2475450"/>
            <a:ext cx="764100" cy="2049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1649275" y="1067833"/>
            <a:ext cx="14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Post-Trade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4434190" y="766179"/>
            <a:ext cx="18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Refined Material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838888" y="766175"/>
            <a:ext cx="18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Raw Material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7687475" y="1086095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Manufacturing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8232700" y="2602338"/>
            <a:ext cx="728700" cy="44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 txBox="1"/>
          <p:nvPr/>
        </p:nvSpPr>
        <p:spPr>
          <a:xfrm>
            <a:off x="8183050" y="2534713"/>
            <a:ext cx="4812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8183050" y="2749918"/>
            <a:ext cx="4812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NMC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7877700" y="3008375"/>
            <a:ext cx="126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EV Cathodes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7397952" y="2068576"/>
            <a:ext cx="1266300" cy="523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Non-Cathode Products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342325" y="1803163"/>
            <a:ext cx="1914900" cy="295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from countries with no mining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342325" y="1984248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342325" y="2267712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Philippines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342325" y="2532888"/>
            <a:ext cx="16371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New Caledonia (France)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342325" y="2770632"/>
            <a:ext cx="16371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342325" y="3008376"/>
            <a:ext cx="16371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Russia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342325" y="3255264"/>
            <a:ext cx="16371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342325" y="3479575"/>
            <a:ext cx="16371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Brazil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342325" y="3822192"/>
            <a:ext cx="16371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Indonesia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342325" y="4142232"/>
            <a:ext cx="16371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2504675" y="1865376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3523874" y="1502913"/>
            <a:ext cx="21300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materials not accounted for in battery-related refining production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3511175" y="1854725"/>
            <a:ext cx="27744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Unaccounted-for additional refining production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6739930" y="2663098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Japan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6739928" y="2409241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South Korea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2505456" y="2404872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Japan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2504678" y="2203704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South Korea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6739930" y="2909986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6739930" y="3138586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5467650" y="3843650"/>
            <a:ext cx="11553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from countries with no refining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2505450" y="2598900"/>
            <a:ext cx="11553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United Kingdom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2505453" y="2786054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Norway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2505453" y="2980944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South Africa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2505453" y="3172968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France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2505456" y="3401568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Finland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6739925" y="2132746"/>
            <a:ext cx="8094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Nickel</a:t>
            </a:r>
            <a:endParaRPr/>
          </a:p>
        </p:txBody>
      </p:sp>
      <p:sp>
        <p:nvSpPr>
          <p:cNvPr id="370" name="Google Shape;370;p21"/>
          <p:cNvSpPr txBox="1"/>
          <p:nvPr/>
        </p:nvSpPr>
        <p:spPr>
          <a:xfrm>
            <a:off x="342325" y="1567650"/>
            <a:ext cx="248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extracted material used in refining step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6806075" y="3450400"/>
            <a:ext cx="2198100" cy="2955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6739925" y="3401575"/>
            <a:ext cx="23232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to non-cathode producing countries, or refined materials not accounted for in trade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505450" y="3803904"/>
            <a:ext cx="1809600" cy="517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to countries with no battery- related refining, or raw materials not accounted for in trade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7653125" y="1576925"/>
            <a:ext cx="1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Nickel</a:t>
            </a:r>
            <a:endParaRPr b="1" sz="1800"/>
          </a:p>
        </p:txBody>
      </p:sp>
      <p:cxnSp>
        <p:nvCxnSpPr>
          <p:cNvPr id="375" name="Google Shape;375;p21"/>
          <p:cNvCxnSpPr/>
          <p:nvPr/>
        </p:nvCxnSpPr>
        <p:spPr>
          <a:xfrm>
            <a:off x="87300" y="1546975"/>
            <a:ext cx="89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76" name="Google Shape;376;p21"/>
          <p:cNvSpPr txBox="1"/>
          <p:nvPr/>
        </p:nvSpPr>
        <p:spPr>
          <a:xfrm>
            <a:off x="8126350" y="3685032"/>
            <a:ext cx="5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Scale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7773475" y="4062720"/>
            <a:ext cx="203100" cy="109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2642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21"/>
          <p:cNvCxnSpPr/>
          <p:nvPr/>
        </p:nvCxnSpPr>
        <p:spPr>
          <a:xfrm flipH="1" rot="10800000">
            <a:off x="8026150" y="4062720"/>
            <a:ext cx="20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1"/>
          <p:cNvCxnSpPr/>
          <p:nvPr/>
        </p:nvCxnSpPr>
        <p:spPr>
          <a:xfrm flipH="1" rot="10800000">
            <a:off x="8026150" y="4172820"/>
            <a:ext cx="20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1"/>
          <p:cNvCxnSpPr/>
          <p:nvPr/>
        </p:nvCxnSpPr>
        <p:spPr>
          <a:xfrm flipH="1">
            <a:off x="8126950" y="3890845"/>
            <a:ext cx="1500" cy="1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1"/>
          <p:cNvCxnSpPr/>
          <p:nvPr/>
        </p:nvCxnSpPr>
        <p:spPr>
          <a:xfrm rot="10800000">
            <a:off x="8126350" y="4172820"/>
            <a:ext cx="27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21"/>
          <p:cNvSpPr txBox="1"/>
          <p:nvPr/>
        </p:nvSpPr>
        <p:spPr>
          <a:xfrm>
            <a:off x="8161600" y="3859945"/>
            <a:ext cx="1105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280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thousand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≈ metric tons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contained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Nickel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/>
          <p:nvPr/>
        </p:nvSpPr>
        <p:spPr>
          <a:xfrm>
            <a:off x="158061" y="4336675"/>
            <a:ext cx="86973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22"/>
          <p:cNvPicPr preferRelativeResize="0"/>
          <p:nvPr/>
        </p:nvPicPr>
        <p:blipFill rotWithShape="1">
          <a:blip r:embed="rId3">
            <a:alphaModFix/>
          </a:blip>
          <a:srcRect b="0" l="5508" r="963" t="22845"/>
          <a:stretch/>
        </p:blipFill>
        <p:spPr>
          <a:xfrm>
            <a:off x="79375" y="1407875"/>
            <a:ext cx="9064627" cy="32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/>
          <p:nvPr/>
        </p:nvSpPr>
        <p:spPr>
          <a:xfrm>
            <a:off x="521058" y="2289063"/>
            <a:ext cx="527400" cy="173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515630" y="1556363"/>
            <a:ext cx="343800" cy="173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521058" y="1855114"/>
            <a:ext cx="723300" cy="184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79375" y="615150"/>
            <a:ext cx="3611700" cy="39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6852236" y="2520989"/>
            <a:ext cx="363000" cy="184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7255675" y="615150"/>
            <a:ext cx="1860300" cy="39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3691075" y="615150"/>
            <a:ext cx="3564600" cy="39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 txBox="1"/>
          <p:nvPr/>
        </p:nvSpPr>
        <p:spPr>
          <a:xfrm>
            <a:off x="436533" y="1461733"/>
            <a:ext cx="802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6845250" y="3503875"/>
            <a:ext cx="464700" cy="173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2576832" y="4141650"/>
            <a:ext cx="1696800" cy="37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6858000" y="2749513"/>
            <a:ext cx="745800" cy="2049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441948" y="1769611"/>
            <a:ext cx="948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South Africa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441948" y="2187836"/>
            <a:ext cx="948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Australia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2562319" y="1909358"/>
            <a:ext cx="802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2563083" y="2533262"/>
            <a:ext cx="802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India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2563083" y="2734056"/>
            <a:ext cx="802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Japan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2562315" y="2916894"/>
            <a:ext cx="802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Spain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2563083" y="3117549"/>
            <a:ext cx="802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Colombia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562315" y="3306318"/>
            <a:ext cx="802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2562315" y="3501043"/>
            <a:ext cx="802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Greece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3824544" y="1686150"/>
            <a:ext cx="1794000" cy="517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materials not accounted for in battery-related refining production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3824557" y="2355013"/>
            <a:ext cx="3231000" cy="295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Unaccounted-for additional refining production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8168100" y="3096375"/>
            <a:ext cx="897600" cy="3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 txBox="1"/>
          <p:nvPr/>
        </p:nvSpPr>
        <p:spPr>
          <a:xfrm>
            <a:off x="8168100" y="2786403"/>
            <a:ext cx="4812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LMO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8168092" y="3088062"/>
            <a:ext cx="4812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NMC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7877700" y="3382675"/>
            <a:ext cx="126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EV Cathodes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2"/>
          <p:cNvSpPr txBox="1"/>
          <p:nvPr/>
        </p:nvSpPr>
        <p:spPr>
          <a:xfrm>
            <a:off x="7430575" y="2132549"/>
            <a:ext cx="1510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Non-Cathode Products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2"/>
          <p:cNvSpPr txBox="1"/>
          <p:nvPr/>
        </p:nvSpPr>
        <p:spPr>
          <a:xfrm>
            <a:off x="6766980" y="2936824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Japan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2"/>
          <p:cNvSpPr txBox="1"/>
          <p:nvPr/>
        </p:nvSpPr>
        <p:spPr>
          <a:xfrm>
            <a:off x="6766978" y="2677968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South Korea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2"/>
          <p:cNvSpPr txBox="1"/>
          <p:nvPr/>
        </p:nvSpPr>
        <p:spPr>
          <a:xfrm>
            <a:off x="6766980" y="3176168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6766980" y="3410517"/>
            <a:ext cx="10065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Canada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2"/>
          <p:cNvSpPr txBox="1"/>
          <p:nvPr/>
        </p:nvSpPr>
        <p:spPr>
          <a:xfrm>
            <a:off x="6766975" y="2432400"/>
            <a:ext cx="7551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Manganese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7260325" y="603500"/>
            <a:ext cx="185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Cathode Production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4434840" y="603504"/>
            <a:ext cx="18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Refined Material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843763" y="604625"/>
            <a:ext cx="18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Raw Material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7039675" y="1407875"/>
            <a:ext cx="207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Manganese</a:t>
            </a:r>
            <a:endParaRPr b="1" sz="1800"/>
          </a:p>
        </p:txBody>
      </p:sp>
      <p:sp>
        <p:nvSpPr>
          <p:cNvPr id="427" name="Google Shape;427;p22"/>
          <p:cNvSpPr txBox="1"/>
          <p:nvPr/>
        </p:nvSpPr>
        <p:spPr>
          <a:xfrm>
            <a:off x="-139837" y="850392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Mining &amp;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Extraction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1706225" y="966280"/>
            <a:ext cx="14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Post-Trade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3613563" y="886055"/>
            <a:ext cx="1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Refining &amp;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5941750" y="989042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Post-Trade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7687475" y="989042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Manufacturing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486463" y="4646575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2773538" y="4631125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4637288" y="4642780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2"/>
          <p:cNvSpPr txBox="1"/>
          <p:nvPr/>
        </p:nvSpPr>
        <p:spPr>
          <a:xfrm>
            <a:off x="6470535" y="4646580"/>
            <a:ext cx="1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6" name="Google Shape;436;p22"/>
          <p:cNvCxnSpPr/>
          <p:nvPr/>
        </p:nvCxnSpPr>
        <p:spPr>
          <a:xfrm flipH="1" rot="10800000">
            <a:off x="1680425" y="4859200"/>
            <a:ext cx="15168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7" name="Google Shape;437;p22"/>
          <p:cNvCxnSpPr/>
          <p:nvPr/>
        </p:nvCxnSpPr>
        <p:spPr>
          <a:xfrm flipH="1" rot="10800000">
            <a:off x="4177100" y="4862400"/>
            <a:ext cx="10113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" name="Google Shape;438;p22"/>
          <p:cNvCxnSpPr/>
          <p:nvPr/>
        </p:nvCxnSpPr>
        <p:spPr>
          <a:xfrm>
            <a:off x="5907700" y="4863850"/>
            <a:ext cx="9507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9" name="Google Shape;439;p22"/>
          <p:cNvCxnSpPr/>
          <p:nvPr/>
        </p:nvCxnSpPr>
        <p:spPr>
          <a:xfrm>
            <a:off x="83325" y="1438675"/>
            <a:ext cx="90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0" name="Google Shape;440;p22"/>
          <p:cNvSpPr txBox="1"/>
          <p:nvPr/>
        </p:nvSpPr>
        <p:spPr>
          <a:xfrm>
            <a:off x="399592" y="4306838"/>
            <a:ext cx="2780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extracted material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refining step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5423175" y="4113925"/>
            <a:ext cx="1105800" cy="517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Missing refined material used in cathode production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2506650" y="4079375"/>
            <a:ext cx="1851000" cy="517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to countries with no battery- related refining, or raw materials not accounted for in trade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6486100" y="3840375"/>
            <a:ext cx="1134000" cy="476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 txBox="1"/>
          <p:nvPr/>
        </p:nvSpPr>
        <p:spPr>
          <a:xfrm>
            <a:off x="6465421" y="3774425"/>
            <a:ext cx="1266300" cy="6279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to non-cathode producing countries, or refined materials not accounted for in trade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2"/>
          <p:cNvSpPr txBox="1"/>
          <p:nvPr/>
        </p:nvSpPr>
        <p:spPr>
          <a:xfrm>
            <a:off x="5129100" y="3798175"/>
            <a:ext cx="1155300" cy="4062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from countries with no refining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8126350" y="3741100"/>
            <a:ext cx="59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Scale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7773475" y="4118788"/>
            <a:ext cx="203100" cy="109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2642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22"/>
          <p:cNvCxnSpPr/>
          <p:nvPr/>
        </p:nvCxnSpPr>
        <p:spPr>
          <a:xfrm flipH="1" rot="10800000">
            <a:off x="8026150" y="4118788"/>
            <a:ext cx="20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2"/>
          <p:cNvCxnSpPr/>
          <p:nvPr/>
        </p:nvCxnSpPr>
        <p:spPr>
          <a:xfrm flipH="1" rot="10800000">
            <a:off x="8026150" y="4228888"/>
            <a:ext cx="20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2"/>
          <p:cNvCxnSpPr/>
          <p:nvPr/>
        </p:nvCxnSpPr>
        <p:spPr>
          <a:xfrm flipH="1">
            <a:off x="8126950" y="3946913"/>
            <a:ext cx="1500" cy="1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2"/>
          <p:cNvCxnSpPr/>
          <p:nvPr/>
        </p:nvCxnSpPr>
        <p:spPr>
          <a:xfrm rot="10800000">
            <a:off x="8126350" y="4228888"/>
            <a:ext cx="27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22"/>
          <p:cNvSpPr txBox="1"/>
          <p:nvPr/>
        </p:nvSpPr>
        <p:spPr>
          <a:xfrm>
            <a:off x="8161600" y="3916013"/>
            <a:ext cx="1105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1.1 million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≈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metric tons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contained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Manganese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2"/>
          <p:cNvSpPr/>
          <p:nvPr/>
        </p:nvSpPr>
        <p:spPr>
          <a:xfrm>
            <a:off x="521058" y="2555475"/>
            <a:ext cx="394500" cy="173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521058" y="2786525"/>
            <a:ext cx="343800" cy="173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521058" y="2969725"/>
            <a:ext cx="394500" cy="173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 txBox="1"/>
          <p:nvPr/>
        </p:nvSpPr>
        <p:spPr>
          <a:xfrm>
            <a:off x="441960" y="2465015"/>
            <a:ext cx="948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Gabon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441960" y="2699077"/>
            <a:ext cx="948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Brazil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2"/>
          <p:cNvSpPr txBox="1"/>
          <p:nvPr/>
        </p:nvSpPr>
        <p:spPr>
          <a:xfrm>
            <a:off x="441960" y="2879281"/>
            <a:ext cx="948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Ghana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521058" y="3139775"/>
            <a:ext cx="739200" cy="173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468047" y="4260700"/>
            <a:ext cx="1708500" cy="1311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 txBox="1"/>
          <p:nvPr/>
        </p:nvSpPr>
        <p:spPr>
          <a:xfrm>
            <a:off x="441960" y="3049318"/>
            <a:ext cx="948000" cy="3540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Côte d’Ivoire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2"/>
          <p:cNvSpPr txBox="1"/>
          <p:nvPr/>
        </p:nvSpPr>
        <p:spPr>
          <a:xfrm>
            <a:off x="399602" y="4178488"/>
            <a:ext cx="1968600" cy="295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st="9525">
              <a:schemeClr val="l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from countries with no mining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