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6"/>
    <p:restoredTop sz="94659"/>
  </p:normalViewPr>
  <p:slideViewPr>
    <p:cSldViewPr snapToGrid="0" snapToObjects="1">
      <p:cViewPr varScale="1">
        <p:scale>
          <a:sx n="23" d="100"/>
          <a:sy n="23" d="100"/>
        </p:scale>
        <p:origin x="14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9548-19BC-454A-9349-354AE2A93C1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pytorch.org/t/vgg-16-architecture/2702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76F3D8C-6CBD-7B4E-9D0B-8E42B751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132" y="15283375"/>
            <a:ext cx="9144000" cy="6858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CCABCC-7497-FF44-823F-557E5214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018" y="1177827"/>
            <a:ext cx="22158098" cy="2308324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9600" b="1" dirty="0"/>
              <a:t>Deep Learning for Sonar Signal Processing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C8F6B3-F5DC-C848-936A-A6B05B57E30D}"/>
              </a:ext>
            </a:extLst>
          </p:cNvPr>
          <p:cNvSpPr txBox="1">
            <a:spLocks/>
          </p:cNvSpPr>
          <p:nvPr/>
        </p:nvSpPr>
        <p:spPr>
          <a:xfrm>
            <a:off x="24953119" y="1177826"/>
            <a:ext cx="15644392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03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i="1" dirty="0"/>
              <a:t>Matt Daily, CSC 492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3FB62-4A3D-F240-AEAB-67ECE0DA414E}"/>
              </a:ext>
            </a:extLst>
          </p:cNvPr>
          <p:cNvSpPr txBox="1"/>
          <p:nvPr/>
        </p:nvSpPr>
        <p:spPr>
          <a:xfrm>
            <a:off x="2855018" y="3840479"/>
            <a:ext cx="9144000" cy="77251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Overview</a:t>
            </a:r>
          </a:p>
          <a:p>
            <a:pPr algn="ctr"/>
            <a:endParaRPr lang="en-US" sz="4800" dirty="0"/>
          </a:p>
          <a:p>
            <a:r>
              <a:rPr lang="en-US" sz="4400" dirty="0"/>
              <a:t>Current sonar systems rely upon complicated signal processing algorithms to detect targets, what is in essence an image recognition task.</a:t>
            </a:r>
          </a:p>
          <a:p>
            <a:endParaRPr lang="en-US" sz="4400" dirty="0"/>
          </a:p>
          <a:p>
            <a:r>
              <a:rPr lang="en-US" sz="4400" dirty="0"/>
              <a:t>Using a simulation to generate representative data, I am testing the application of CNNs to this problem</a:t>
            </a:r>
          </a:p>
          <a:p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B95C3-437B-B043-9B50-FB121D751496}"/>
              </a:ext>
            </a:extLst>
          </p:cNvPr>
          <p:cNvSpPr txBox="1"/>
          <p:nvPr/>
        </p:nvSpPr>
        <p:spPr>
          <a:xfrm>
            <a:off x="12369132" y="3840480"/>
            <a:ext cx="9144000" cy="110491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Network Design</a:t>
            </a:r>
          </a:p>
          <a:p>
            <a:pPr algn="ctr"/>
            <a:endParaRPr lang="en-US" sz="4800" dirty="0"/>
          </a:p>
          <a:p>
            <a:r>
              <a:rPr lang="en-US" sz="4400" dirty="0"/>
              <a:t>The network consists of: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Two convolutional ”pre-processing” layers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A branch of two convolutional layers that represent projections along the frequency and range axes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Two fully connected layers as a classifier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A Sigmoid activation after the 2nd FC</a:t>
            </a:r>
          </a:p>
          <a:p>
            <a:endParaRPr lang="en-US" sz="4400" dirty="0"/>
          </a:p>
          <a:p>
            <a:r>
              <a:rPr lang="en-US" sz="4400" dirty="0"/>
              <a:t>I used an MSE error model rather than </a:t>
            </a:r>
            <a:r>
              <a:rPr lang="en-US" sz="4400" dirty="0" err="1"/>
              <a:t>SoftMAX</a:t>
            </a:r>
            <a:r>
              <a:rPr lang="en-US" sz="4400" dirty="0"/>
              <a:t> because there can be targets in multiple bins.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7650C-DB37-574C-9F82-2473BE79B822}"/>
              </a:ext>
            </a:extLst>
          </p:cNvPr>
          <p:cNvSpPr txBox="1"/>
          <p:nvPr/>
        </p:nvSpPr>
        <p:spPr>
          <a:xfrm>
            <a:off x="21969388" y="43091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SONARNET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B63A1-4875-F34A-9532-5FCE90EFC136}"/>
              </a:ext>
            </a:extLst>
          </p:cNvPr>
          <p:cNvSpPr txBox="1"/>
          <p:nvPr/>
        </p:nvSpPr>
        <p:spPr>
          <a:xfrm>
            <a:off x="31438573" y="3840479"/>
            <a:ext cx="9144000" cy="89471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normAutofit fontScale="92500"/>
          </a:bodyPr>
          <a:lstStyle/>
          <a:p>
            <a:pPr algn="ctr"/>
            <a:r>
              <a:rPr lang="en-US" sz="4800" b="1" u="sng" dirty="0"/>
              <a:t>Training</a:t>
            </a:r>
          </a:p>
          <a:p>
            <a:pPr algn="ctr"/>
            <a:endParaRPr lang="en-US" sz="4400" dirty="0"/>
          </a:p>
          <a:p>
            <a:r>
              <a:rPr lang="en-US" sz="4400" dirty="0"/>
              <a:t>40,000 total samples</a:t>
            </a:r>
          </a:p>
          <a:p>
            <a:r>
              <a:rPr lang="en-US" sz="4400" dirty="0"/>
              <a:t>	20,000 training</a:t>
            </a:r>
          </a:p>
          <a:p>
            <a:r>
              <a:rPr lang="en-US" sz="4400" dirty="0"/>
              <a:t>	10,000 validation</a:t>
            </a:r>
          </a:p>
          <a:p>
            <a:r>
              <a:rPr lang="en-US" sz="4400" dirty="0"/>
              <a:t>	10,000 test</a:t>
            </a:r>
          </a:p>
          <a:p>
            <a:endParaRPr lang="en-US" sz="4400" dirty="0"/>
          </a:p>
          <a:p>
            <a:r>
              <a:rPr lang="en-US" sz="4400" dirty="0"/>
              <a:t>Each training sample differs in: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Target presence, location, speed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Water depth, wind speed, bottom type, volume scattering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algn="ctr"/>
            <a:r>
              <a:rPr lang="en-US" sz="4400" dirty="0"/>
              <a:t>SGD </a:t>
            </a:r>
            <a:r>
              <a:rPr lang="en-US" sz="4400" dirty="0" err="1"/>
              <a:t>Optimilzer</a:t>
            </a:r>
            <a:r>
              <a:rPr lang="en-US" sz="4400" dirty="0"/>
              <a:t> with variable learning rate (1e-2, 1e-4, 1e-6) and mini-batch size 20</a:t>
            </a:r>
          </a:p>
          <a:p>
            <a:endParaRPr 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FDDF5-BEF8-2144-91CB-5D09ABE14FCB}"/>
              </a:ext>
            </a:extLst>
          </p:cNvPr>
          <p:cNvSpPr txBox="1"/>
          <p:nvPr/>
        </p:nvSpPr>
        <p:spPr>
          <a:xfrm>
            <a:off x="2855535" y="11698689"/>
            <a:ext cx="9144000" cy="178556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0">
            <a:normAutofit lnSpcReduction="10000"/>
          </a:bodyPr>
          <a:lstStyle/>
          <a:p>
            <a:pPr algn="ctr"/>
            <a:r>
              <a:rPr lang="en-US" sz="4800" b="1" i="1" dirty="0"/>
              <a:t>Problem Statement</a:t>
            </a:r>
          </a:p>
          <a:p>
            <a:pPr algn="ctr"/>
            <a:endParaRPr lang="en-US" sz="4800" dirty="0"/>
          </a:p>
          <a:p>
            <a:r>
              <a:rPr lang="en-US" sz="4400" dirty="0"/>
              <a:t>In this case, we are hypothesizing a torpedo sonar. It’s job is to identify the range and Doppler (frame and bin) of a target if there is one. Relevant details are:</a:t>
            </a:r>
          </a:p>
          <a:p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target has structure modelled as highlights) and is moving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sonar is on the front of the torpedo which is moving, and it has an array that makes many beams (25 in this case).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primary source of interference is </a:t>
            </a:r>
            <a:r>
              <a:rPr lang="en-US" sz="4400" i="1" dirty="0"/>
              <a:t>reverberation</a:t>
            </a:r>
            <a:r>
              <a:rPr lang="en-US" sz="4400" dirty="0"/>
              <a:t>,</a:t>
            </a:r>
            <a:r>
              <a:rPr lang="en-US" sz="4400" i="1" dirty="0"/>
              <a:t> </a:t>
            </a:r>
            <a:r>
              <a:rPr lang="en-US" sz="4400" dirty="0"/>
              <a:t> the scattering of sonar from </a:t>
            </a:r>
            <a:r>
              <a:rPr lang="en-US" sz="4400" dirty="0" err="1"/>
              <a:t>inhomgenieties</a:t>
            </a:r>
            <a:r>
              <a:rPr lang="en-US" sz="4400" dirty="0"/>
              <a:t> in the water and boundaries.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r>
              <a:rPr lang="en-US" sz="4400" dirty="0"/>
              <a:t>A MATLAB simulation was used to generate training, validation, and test data with random</a:t>
            </a:r>
            <a:br>
              <a:rPr lang="en-US" sz="4400" dirty="0"/>
            </a:b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Target presence, location, speed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Water depth, wind speed, bottom type, volume scattering</a:t>
            </a:r>
          </a:p>
          <a:p>
            <a:endParaRPr lang="en-US" sz="4400" dirty="0"/>
          </a:p>
          <a:p>
            <a:pPr algn="ctr"/>
            <a:r>
              <a:rPr lang="en-US" sz="4400" u="sng" dirty="0"/>
              <a:t>X: 25 beams x 64 frames x 64 bins</a:t>
            </a:r>
          </a:p>
          <a:p>
            <a:pPr algn="ctr"/>
            <a:r>
              <a:rPr lang="en-US" sz="4400" u="sng" dirty="0"/>
              <a:t>Y: 64+64 frame/bin detection state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BF6E9-EEE7-2B4E-84A6-7329DA0FF4BA}"/>
              </a:ext>
            </a:extLst>
          </p:cNvPr>
          <p:cNvSpPr/>
          <p:nvPr/>
        </p:nvSpPr>
        <p:spPr>
          <a:xfrm>
            <a:off x="24053038" y="6202059"/>
            <a:ext cx="457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25x7x7-&gt;25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A40221-ED8B-7A4F-8D6C-12253CCE9620}"/>
              </a:ext>
            </a:extLst>
          </p:cNvPr>
          <p:cNvSpPr/>
          <p:nvPr/>
        </p:nvSpPr>
        <p:spPr>
          <a:xfrm>
            <a:off x="24053037" y="7996922"/>
            <a:ext cx="45720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5x5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1326C-7809-AC42-8B03-CD82EB642DFF}"/>
              </a:ext>
            </a:extLst>
          </p:cNvPr>
          <p:cNvSpPr/>
          <p:nvPr/>
        </p:nvSpPr>
        <p:spPr>
          <a:xfrm>
            <a:off x="24041830" y="1222939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11x11x25-&gt;64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3B5E7F-A0DC-2C4D-9C9F-A3CE7FAFA15B}"/>
              </a:ext>
            </a:extLst>
          </p:cNvPr>
          <p:cNvSpPr/>
          <p:nvPr/>
        </p:nvSpPr>
        <p:spPr>
          <a:xfrm>
            <a:off x="26340308" y="12221117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11x11x25-&gt;64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1F33E-DE9C-7A4F-B2FD-D87D4F4A99FD}"/>
              </a:ext>
            </a:extLst>
          </p:cNvPr>
          <p:cNvSpPr/>
          <p:nvPr/>
        </p:nvSpPr>
        <p:spPr>
          <a:xfrm>
            <a:off x="24053036" y="7088760"/>
            <a:ext cx="45720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02D8AC-63CB-344A-BBCF-2CCBD0FAB50D}"/>
              </a:ext>
            </a:extLst>
          </p:cNvPr>
          <p:cNvSpPr/>
          <p:nvPr/>
        </p:nvSpPr>
        <p:spPr>
          <a:xfrm>
            <a:off x="24041832" y="9157526"/>
            <a:ext cx="457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25x11x11-&gt;25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618DE3-FB4A-F044-98A0-B70EB237959F}"/>
              </a:ext>
            </a:extLst>
          </p:cNvPr>
          <p:cNvSpPr/>
          <p:nvPr/>
        </p:nvSpPr>
        <p:spPr>
          <a:xfrm>
            <a:off x="24041831" y="10952389"/>
            <a:ext cx="45720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3x3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827195-1AC9-1941-A009-4BB667F220E2}"/>
              </a:ext>
            </a:extLst>
          </p:cNvPr>
          <p:cNvSpPr/>
          <p:nvPr/>
        </p:nvSpPr>
        <p:spPr>
          <a:xfrm>
            <a:off x="24041830" y="10044227"/>
            <a:ext cx="45720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1C9A70-577E-1C49-BB3B-FE7D1D5DD97A}"/>
              </a:ext>
            </a:extLst>
          </p:cNvPr>
          <p:cNvSpPr/>
          <p:nvPr/>
        </p:nvSpPr>
        <p:spPr>
          <a:xfrm>
            <a:off x="24061586" y="14026476"/>
            <a:ext cx="22860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64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279E3F-C8CE-5249-9A87-5E78C78439C5}"/>
              </a:ext>
            </a:extLst>
          </p:cNvPr>
          <p:cNvSpPr/>
          <p:nvPr/>
        </p:nvSpPr>
        <p:spPr>
          <a:xfrm>
            <a:off x="26339036" y="14015980"/>
            <a:ext cx="22860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64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BF6B1-6B8A-DE44-9C83-7D52B5A51900}"/>
              </a:ext>
            </a:extLst>
          </p:cNvPr>
          <p:cNvSpPr/>
          <p:nvPr/>
        </p:nvSpPr>
        <p:spPr>
          <a:xfrm>
            <a:off x="24061586" y="13116092"/>
            <a:ext cx="22860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270E8-19FF-204F-940C-EEA841302579}"/>
              </a:ext>
            </a:extLst>
          </p:cNvPr>
          <p:cNvSpPr/>
          <p:nvPr/>
        </p:nvSpPr>
        <p:spPr>
          <a:xfrm>
            <a:off x="26340308" y="13117422"/>
            <a:ext cx="22860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97395-235F-F04B-BF7E-62F1C701ADEC}"/>
              </a:ext>
            </a:extLst>
          </p:cNvPr>
          <p:cNvSpPr/>
          <p:nvPr/>
        </p:nvSpPr>
        <p:spPr>
          <a:xfrm>
            <a:off x="24053035" y="15251918"/>
            <a:ext cx="45720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FC: 128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44FA8C-95A3-AA48-99A2-BBE5F59F2C85}"/>
              </a:ext>
            </a:extLst>
          </p:cNvPr>
          <p:cNvSpPr/>
          <p:nvPr/>
        </p:nvSpPr>
        <p:spPr>
          <a:xfrm>
            <a:off x="24047230" y="17071235"/>
            <a:ext cx="45720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FC: 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63B28-3CE8-BB44-A89E-C6374B05E2C8}"/>
              </a:ext>
            </a:extLst>
          </p:cNvPr>
          <p:cNvSpPr txBox="1"/>
          <p:nvPr/>
        </p:nvSpPr>
        <p:spPr>
          <a:xfrm>
            <a:off x="21969388" y="20312695"/>
            <a:ext cx="9144000" cy="6670126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rmAutofit fontScale="85000" lnSpcReduction="20000"/>
          </a:bodyPr>
          <a:lstStyle/>
          <a:p>
            <a:pPr algn="ctr"/>
            <a:r>
              <a:rPr lang="en-US" sz="4800" b="1" dirty="0"/>
              <a:t>Detector Performance</a:t>
            </a:r>
          </a:p>
          <a:p>
            <a:pPr algn="ctr"/>
            <a:endParaRPr lang="en-US" sz="4800" b="1" dirty="0"/>
          </a:p>
          <a:p>
            <a:r>
              <a:rPr lang="en-US" sz="4800" dirty="0"/>
              <a:t>Detection defined as having an activation of &gt; 0.5 in correct frame/</a:t>
            </a:r>
            <a:r>
              <a:rPr lang="en-US" sz="4800"/>
              <a:t>bin only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Due to time limitations, </a:t>
            </a:r>
            <a:r>
              <a:rPr lang="en-US" sz="4800" dirty="0" err="1"/>
              <a:t>Pfa</a:t>
            </a:r>
            <a:r>
              <a:rPr lang="en-US" sz="4800" dirty="0"/>
              <a:t> was not calculated</a:t>
            </a:r>
          </a:p>
          <a:p>
            <a:endParaRPr lang="en-US" sz="4800" dirty="0"/>
          </a:p>
          <a:p>
            <a:pPr algn="ctr"/>
            <a:r>
              <a:rPr lang="en-US" sz="4800" u="sng" dirty="0"/>
              <a:t>Final Detector Performance</a:t>
            </a:r>
          </a:p>
          <a:p>
            <a:pPr algn="ctr"/>
            <a:endParaRPr lang="en-US" sz="4800" u="sng" dirty="0"/>
          </a:p>
          <a:p>
            <a:pPr algn="ctr"/>
            <a:r>
              <a:rPr lang="en-US" sz="4800" dirty="0" err="1"/>
              <a:t>Pd</a:t>
            </a:r>
            <a:r>
              <a:rPr lang="en-US" sz="4800" dirty="0"/>
              <a:t> = 0.25</a:t>
            </a:r>
          </a:p>
          <a:p>
            <a:pPr algn="ctr"/>
            <a:endParaRPr lang="en-US" sz="4800" dirty="0"/>
          </a:p>
          <a:p>
            <a:pPr algn="ctr"/>
            <a:r>
              <a:rPr lang="en-US" sz="4800" b="1" i="1" dirty="0"/>
              <a:t>Would Expect &gt; 0.75 from SOA SP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27CD71-2073-0C46-A6A6-5B21B787BC28}"/>
              </a:ext>
            </a:extLst>
          </p:cNvPr>
          <p:cNvSpPr/>
          <p:nvPr/>
        </p:nvSpPr>
        <p:spPr>
          <a:xfrm>
            <a:off x="21989144" y="3840479"/>
            <a:ext cx="9144000" cy="161606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7BED27-0B12-EB4B-89EC-992E64F1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132" y="22324842"/>
            <a:ext cx="9144000" cy="72294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DEFBE1-C9F4-4C40-91B8-9980A8F51A59}"/>
              </a:ext>
            </a:extLst>
          </p:cNvPr>
          <p:cNvSpPr txBox="1"/>
          <p:nvPr/>
        </p:nvSpPr>
        <p:spPr>
          <a:xfrm>
            <a:off x="13651038" y="23596600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3069EC-94EB-8C46-9C20-8BC77D41E9F1}"/>
              </a:ext>
            </a:extLst>
          </p:cNvPr>
          <p:cNvSpPr txBox="1"/>
          <p:nvPr/>
        </p:nvSpPr>
        <p:spPr>
          <a:xfrm>
            <a:off x="16483932" y="24257000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Bottom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F1A5A3-5939-4645-BC99-263208BE7B03}"/>
              </a:ext>
            </a:extLst>
          </p:cNvPr>
          <p:cNvSpPr txBox="1"/>
          <p:nvPr/>
        </p:nvSpPr>
        <p:spPr>
          <a:xfrm>
            <a:off x="15731698" y="26485526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E5007-8B7D-1946-A489-C677266BB737}"/>
              </a:ext>
            </a:extLst>
          </p:cNvPr>
          <p:cNvCxnSpPr>
            <a:cxnSpLocks/>
          </p:cNvCxnSpPr>
          <p:nvPr/>
        </p:nvCxnSpPr>
        <p:spPr>
          <a:xfrm flipH="1">
            <a:off x="13122464" y="23965932"/>
            <a:ext cx="563590" cy="4757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A38C1F-3A1D-3D47-A2DE-6121945D72E2}"/>
              </a:ext>
            </a:extLst>
          </p:cNvPr>
          <p:cNvCxnSpPr>
            <a:cxnSpLocks/>
          </p:cNvCxnSpPr>
          <p:nvPr/>
        </p:nvCxnSpPr>
        <p:spPr>
          <a:xfrm flipH="1">
            <a:off x="16082508" y="24633198"/>
            <a:ext cx="563590" cy="4757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ABDDDF-8887-D443-BCE1-170860A1EAC7}"/>
              </a:ext>
            </a:extLst>
          </p:cNvPr>
          <p:cNvCxnSpPr>
            <a:cxnSpLocks/>
          </p:cNvCxnSpPr>
          <p:nvPr/>
        </p:nvCxnSpPr>
        <p:spPr>
          <a:xfrm flipH="1" flipV="1">
            <a:off x="14938828" y="26670192"/>
            <a:ext cx="792870" cy="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D1D69E-8F4E-4845-9C9B-B82F1E12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573" y="13127120"/>
            <a:ext cx="9144000" cy="68580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51" name="Picture 5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D32416-24A1-3246-92AC-41046D51C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3511" y="20324622"/>
            <a:ext cx="9143999" cy="6658199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A36333C-327C-CE4E-80ED-55054628BD02}"/>
              </a:ext>
            </a:extLst>
          </p:cNvPr>
          <p:cNvSpPr/>
          <p:nvPr/>
        </p:nvSpPr>
        <p:spPr>
          <a:xfrm>
            <a:off x="24047230" y="16156835"/>
            <a:ext cx="45720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6C1A01-319D-4440-81CF-255F313B55C5}"/>
              </a:ext>
            </a:extLst>
          </p:cNvPr>
          <p:cNvSpPr/>
          <p:nvPr/>
        </p:nvSpPr>
        <p:spPr>
          <a:xfrm>
            <a:off x="24047230" y="17985635"/>
            <a:ext cx="45720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Sigmoid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046090-0899-7549-A797-45A8E900D3A5}"/>
              </a:ext>
            </a:extLst>
          </p:cNvPr>
          <p:cNvSpPr txBox="1"/>
          <p:nvPr/>
        </p:nvSpPr>
        <p:spPr>
          <a:xfrm>
            <a:off x="21989144" y="27245994"/>
            <a:ext cx="18608366" cy="230832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rmAutofit fontScale="62500" lnSpcReduction="20000"/>
          </a:bodyPr>
          <a:lstStyle/>
          <a:p>
            <a:pPr algn="ctr"/>
            <a:r>
              <a:rPr lang="en-US" sz="4800" u="sng" dirty="0"/>
              <a:t>References</a:t>
            </a:r>
          </a:p>
          <a:p>
            <a:r>
              <a:rPr lang="en-US" sz="4800" dirty="0" err="1"/>
              <a:t>Burdic</a:t>
            </a:r>
            <a:r>
              <a:rPr lang="en-US" sz="4800" dirty="0"/>
              <a:t>, “Underwater Acoustic System Analysis 2</a:t>
            </a:r>
            <a:r>
              <a:rPr lang="en-US" sz="4800" baseline="30000" dirty="0"/>
              <a:t>nd</a:t>
            </a:r>
            <a:r>
              <a:rPr lang="en-US" sz="4800" dirty="0"/>
              <a:t> Ed”, Peninsula Publishing, 1990</a:t>
            </a:r>
            <a:br>
              <a:rPr lang="en-US" sz="4800" dirty="0"/>
            </a:br>
            <a:r>
              <a:rPr lang="en-US" sz="4800" dirty="0"/>
              <a:t>Li, Johnson, Leung, “csn231 Lecture Notes”, 2018</a:t>
            </a:r>
            <a:br>
              <a:rPr lang="en-US" sz="4800" dirty="0"/>
            </a:br>
            <a:r>
              <a:rPr lang="en-US" sz="4800" dirty="0" err="1"/>
              <a:t>PyTorch</a:t>
            </a:r>
            <a:r>
              <a:rPr lang="en-US" sz="4800" dirty="0"/>
              <a:t> Discussion Board, “VGG-16 Architecture”, </a:t>
            </a:r>
            <a:r>
              <a:rPr lang="en-US" sz="4800" dirty="0">
                <a:hlinkClick r:id="rId6"/>
              </a:rPr>
              <a:t>https://discuss.pytorch.org/t/vgg-16-architecture/27024</a:t>
            </a:r>
            <a:endParaRPr lang="en-US" sz="4800" dirty="0"/>
          </a:p>
          <a:p>
            <a:r>
              <a:rPr lang="en-US" sz="4800" dirty="0"/>
              <a:t>Noh, Hong, Han, “Learning Deconvolution Network For Semantic Segmentation”, Computer Vision Foundation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708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</TotalTime>
  <Words>332</Words>
  <Application>Microsoft Macintosh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Deep Learning for Sonar Signal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Sonar Signal Processing</dc:title>
  <dc:creator>Matthew Daily</dc:creator>
  <cp:lastModifiedBy>Matthew Daily</cp:lastModifiedBy>
  <cp:revision>33</cp:revision>
  <cp:lastPrinted>2019-05-06T19:33:02Z</cp:lastPrinted>
  <dcterms:created xsi:type="dcterms:W3CDTF">2019-04-28T19:46:49Z</dcterms:created>
  <dcterms:modified xsi:type="dcterms:W3CDTF">2019-05-06T19:33:46Z</dcterms:modified>
</cp:coreProperties>
</file>