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2794238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/>
    <p:restoredTop sz="94659"/>
  </p:normalViewPr>
  <p:slideViewPr>
    <p:cSldViewPr snapToGrid="0" snapToObjects="1">
      <p:cViewPr>
        <p:scale>
          <a:sx n="30" d="100"/>
          <a:sy n="30" d="100"/>
        </p:scale>
        <p:origin x="-8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4953466"/>
            <a:ext cx="36375102" cy="10537496"/>
          </a:xfrm>
        </p:spPr>
        <p:txBody>
          <a:bodyPr anchor="b"/>
          <a:lstStyle>
            <a:lvl1pPr algn="ctr"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806" indent="0" algn="ctr">
              <a:buNone/>
              <a:defRPr sz="8827"/>
            </a:lvl2pPr>
            <a:lvl3pPr marL="4035613" indent="0" algn="ctr">
              <a:buNone/>
              <a:defRPr sz="7944"/>
            </a:lvl3pPr>
            <a:lvl4pPr marL="6053419" indent="0" algn="ctr">
              <a:buNone/>
              <a:defRPr sz="7061"/>
            </a:lvl4pPr>
            <a:lvl5pPr marL="8071226" indent="0" algn="ctr">
              <a:buNone/>
              <a:defRPr sz="7061"/>
            </a:lvl5pPr>
            <a:lvl6pPr marL="10089032" indent="0" algn="ctr">
              <a:buNone/>
              <a:defRPr sz="7061"/>
            </a:lvl6pPr>
            <a:lvl7pPr marL="12106839" indent="0" algn="ctr">
              <a:buNone/>
              <a:defRPr sz="7061"/>
            </a:lvl7pPr>
            <a:lvl8pPr marL="14124645" indent="0" algn="ctr">
              <a:buNone/>
              <a:defRPr sz="7061"/>
            </a:lvl8pPr>
            <a:lvl9pPr marL="16142452" indent="0" algn="ctr">
              <a:buNone/>
              <a:defRPr sz="70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4629" y="1611452"/>
            <a:ext cx="9227508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106" y="1611452"/>
            <a:ext cx="27147595" cy="25650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818" y="7545809"/>
            <a:ext cx="36910030" cy="12590343"/>
          </a:xfrm>
        </p:spPr>
        <p:txBody>
          <a:bodyPr anchor="b"/>
          <a:lstStyle>
            <a:lvl1pPr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818" y="20255262"/>
            <a:ext cx="36910030" cy="6620964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806" indent="0">
              <a:buNone/>
              <a:defRPr sz="8827">
                <a:solidFill>
                  <a:schemeClr val="tx1">
                    <a:tint val="75000"/>
                  </a:schemeClr>
                </a:solidFill>
              </a:defRPr>
            </a:lvl2pPr>
            <a:lvl3pPr marL="4035613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41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1226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903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83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6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245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1611459"/>
            <a:ext cx="369100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682" y="7419688"/>
            <a:ext cx="18103966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682" y="11055963"/>
            <a:ext cx="18103966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585" y="7419688"/>
            <a:ext cx="18193125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585" y="11055963"/>
            <a:ext cx="18193125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125" y="4357934"/>
            <a:ext cx="21664583" cy="21509383"/>
          </a:xfrm>
        </p:spPr>
        <p:txBody>
          <a:bodyPr/>
          <a:lstStyle>
            <a:lvl1pPr>
              <a:defRPr sz="14123"/>
            </a:lvl1pPr>
            <a:lvl2pPr>
              <a:defRPr sz="12358"/>
            </a:lvl2pPr>
            <a:lvl3pPr>
              <a:defRPr sz="10592"/>
            </a:lvl3pPr>
            <a:lvl4pPr>
              <a:defRPr sz="8827"/>
            </a:lvl4pPr>
            <a:lvl5pPr>
              <a:defRPr sz="8827"/>
            </a:lvl5pPr>
            <a:lvl6pPr>
              <a:defRPr sz="8827"/>
            </a:lvl6pPr>
            <a:lvl7pPr>
              <a:defRPr sz="8827"/>
            </a:lvl7pPr>
            <a:lvl8pPr>
              <a:defRPr sz="8827"/>
            </a:lvl8pPr>
            <a:lvl9pPr>
              <a:defRPr sz="8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9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3125" y="4357934"/>
            <a:ext cx="21664583" cy="21509383"/>
          </a:xfrm>
        </p:spPr>
        <p:txBody>
          <a:bodyPr anchor="t"/>
          <a:lstStyle>
            <a:lvl1pPr marL="0" indent="0">
              <a:buNone/>
              <a:defRPr sz="14123"/>
            </a:lvl1pPr>
            <a:lvl2pPr marL="2017806" indent="0">
              <a:buNone/>
              <a:defRPr sz="12358"/>
            </a:lvl2pPr>
            <a:lvl3pPr marL="4035613" indent="0">
              <a:buNone/>
              <a:defRPr sz="10592"/>
            </a:lvl3pPr>
            <a:lvl4pPr marL="6053419" indent="0">
              <a:buNone/>
              <a:defRPr sz="8827"/>
            </a:lvl4pPr>
            <a:lvl5pPr marL="8071226" indent="0">
              <a:buNone/>
              <a:defRPr sz="8827"/>
            </a:lvl5pPr>
            <a:lvl6pPr marL="10089032" indent="0">
              <a:buNone/>
              <a:defRPr sz="8827"/>
            </a:lvl6pPr>
            <a:lvl7pPr marL="12106839" indent="0">
              <a:buNone/>
              <a:defRPr sz="8827"/>
            </a:lvl7pPr>
            <a:lvl8pPr marL="14124645" indent="0">
              <a:buNone/>
              <a:defRPr sz="8827"/>
            </a:lvl8pPr>
            <a:lvl9pPr marL="16142452" indent="0">
              <a:buNone/>
              <a:defRPr sz="8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9548-19BC-454A-9349-354AE2A93C1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104" y="1611459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104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9548-19BC-454A-9349-354AE2A93C1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592" y="28053287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3430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CFCD-78EA-0548-9E69-DB31C7EB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5613" rtl="0" eaLnBrk="1" latinLnBrk="0" hangingPunct="1">
        <a:lnSpc>
          <a:spcPct val="90000"/>
        </a:lnSpc>
        <a:spcBef>
          <a:spcPct val="0"/>
        </a:spcBef>
        <a:buNone/>
        <a:defRPr sz="19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903" indent="-1008903" algn="l" defTabSz="4035613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8" kern="1200">
          <a:solidFill>
            <a:schemeClr val="tx1"/>
          </a:solidFill>
          <a:latin typeface="+mn-lt"/>
          <a:ea typeface="+mn-ea"/>
          <a:cs typeface="+mn-cs"/>
        </a:defRPr>
      </a:lvl1pPr>
      <a:lvl2pPr marL="3026710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51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7" kern="1200">
          <a:solidFill>
            <a:schemeClr val="tx1"/>
          </a:solidFill>
          <a:latin typeface="+mn-lt"/>
          <a:ea typeface="+mn-ea"/>
          <a:cs typeface="+mn-cs"/>
        </a:defRPr>
      </a:lvl3pPr>
      <a:lvl4pPr marL="7062323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8012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93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742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354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1355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80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613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41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122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903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83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645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245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F76F3D8C-6CBD-7B4E-9D0B-8E42B751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504" y="15283375"/>
            <a:ext cx="9144000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CCABCC-7497-FF44-823F-557E5214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104" y="1177827"/>
            <a:ext cx="22071012" cy="2308324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9600" b="1" dirty="0"/>
              <a:t>Deep Learning for Sonar Signal Processing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CC8F6B3-F5DC-C848-936A-A6B05B57E30D}"/>
              </a:ext>
            </a:extLst>
          </p:cNvPr>
          <p:cNvSpPr txBox="1">
            <a:spLocks/>
          </p:cNvSpPr>
          <p:nvPr/>
        </p:nvSpPr>
        <p:spPr>
          <a:xfrm>
            <a:off x="24953118" y="1177826"/>
            <a:ext cx="15851981" cy="23083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40356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i="1" dirty="0"/>
              <a:t>Matt Daily, CSC 492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3FB62-4A3D-F240-AEAB-67ECE0DA414E}"/>
              </a:ext>
            </a:extLst>
          </p:cNvPr>
          <p:cNvSpPr txBox="1"/>
          <p:nvPr/>
        </p:nvSpPr>
        <p:spPr>
          <a:xfrm>
            <a:off x="2835779" y="3840480"/>
            <a:ext cx="9144000" cy="77251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Overview</a:t>
            </a:r>
          </a:p>
          <a:p>
            <a:pPr algn="ctr"/>
            <a:endParaRPr lang="en-US" sz="4800" dirty="0"/>
          </a:p>
          <a:p>
            <a:r>
              <a:rPr lang="en-US" sz="4400" dirty="0"/>
              <a:t>Current sonar systems rely upon complicated signal processing algorithms to detect targets, what is in essence an image recognition task.</a:t>
            </a:r>
          </a:p>
          <a:p>
            <a:endParaRPr lang="en-US" sz="4400" dirty="0"/>
          </a:p>
          <a:p>
            <a:r>
              <a:rPr lang="en-US" sz="4400" dirty="0"/>
              <a:t>Using a simulation to generate representative data, I am testing the application of CNNs to this problem</a:t>
            </a:r>
          </a:p>
          <a:p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B95C3-437B-B043-9B50-FB121D751496}"/>
              </a:ext>
            </a:extLst>
          </p:cNvPr>
          <p:cNvSpPr txBox="1"/>
          <p:nvPr/>
        </p:nvSpPr>
        <p:spPr>
          <a:xfrm>
            <a:off x="12238504" y="3840480"/>
            <a:ext cx="9144000" cy="11110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Network Design</a:t>
            </a:r>
          </a:p>
          <a:p>
            <a:pPr algn="ctr"/>
            <a:endParaRPr lang="en-US" sz="4800" dirty="0"/>
          </a:p>
          <a:p>
            <a:r>
              <a:rPr lang="en-US" sz="4400" dirty="0"/>
              <a:t>The network consists of: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Two “VGG style” convolutional ”pre-processing” layers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A branch of two convolutional layers that represent projections along the frequency and range axes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Two fully connected layers as a classifier</a:t>
            </a:r>
          </a:p>
          <a:p>
            <a:endParaRPr lang="en-US" sz="4400" dirty="0"/>
          </a:p>
          <a:p>
            <a:r>
              <a:rPr lang="en-US" sz="4400" dirty="0"/>
              <a:t>I used an MSE error model rather than </a:t>
            </a:r>
            <a:r>
              <a:rPr lang="en-US" sz="4400" dirty="0" err="1"/>
              <a:t>SoftMAX</a:t>
            </a:r>
            <a:r>
              <a:rPr lang="en-US" sz="4400" dirty="0"/>
              <a:t> because there can be targets in multiple bins. Training was with SGD</a:t>
            </a:r>
          </a:p>
          <a:p>
            <a:endParaRPr 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7650C-DB37-574C-9F82-2473BE79B822}"/>
              </a:ext>
            </a:extLst>
          </p:cNvPr>
          <p:cNvSpPr txBox="1"/>
          <p:nvPr/>
        </p:nvSpPr>
        <p:spPr>
          <a:xfrm>
            <a:off x="21306304" y="4364532"/>
            <a:ext cx="8945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SONARNET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B63A1-4875-F34A-9532-5FCE90EFC136}"/>
              </a:ext>
            </a:extLst>
          </p:cNvPr>
          <p:cNvSpPr txBox="1"/>
          <p:nvPr/>
        </p:nvSpPr>
        <p:spPr>
          <a:xfrm>
            <a:off x="31549763" y="3842016"/>
            <a:ext cx="9144000" cy="90178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Training</a:t>
            </a:r>
          </a:p>
          <a:p>
            <a:pPr algn="ctr"/>
            <a:endParaRPr lang="en-US" sz="4400" dirty="0"/>
          </a:p>
          <a:p>
            <a:r>
              <a:rPr lang="en-US" sz="4400" dirty="0"/>
              <a:t>25,000 total samples</a:t>
            </a:r>
          </a:p>
          <a:p>
            <a:r>
              <a:rPr lang="en-US" sz="4400" dirty="0"/>
              <a:t>	15,000 training</a:t>
            </a:r>
          </a:p>
          <a:p>
            <a:r>
              <a:rPr lang="en-US" sz="4400" dirty="0"/>
              <a:t>	5,000 validation</a:t>
            </a:r>
          </a:p>
          <a:p>
            <a:r>
              <a:rPr lang="en-US" sz="4400" dirty="0"/>
              <a:t>	5,000 test</a:t>
            </a:r>
          </a:p>
          <a:p>
            <a:endParaRPr lang="en-US" sz="4400" dirty="0"/>
          </a:p>
          <a:p>
            <a:r>
              <a:rPr lang="en-US" sz="4400" dirty="0"/>
              <a:t>Each training sample differs in: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Target presence, location, speed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Decoy presence, location, doppler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Water depth, wind speed, bottom type, volume scattering</a:t>
            </a:r>
          </a:p>
          <a:p>
            <a:endParaRPr 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FDDF5-BEF8-2144-91CB-5D09ABE14FCB}"/>
              </a:ext>
            </a:extLst>
          </p:cNvPr>
          <p:cNvSpPr txBox="1"/>
          <p:nvPr/>
        </p:nvSpPr>
        <p:spPr>
          <a:xfrm>
            <a:off x="2855535" y="11698689"/>
            <a:ext cx="9144000" cy="178202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Problem Statement</a:t>
            </a:r>
          </a:p>
          <a:p>
            <a:pPr algn="ctr"/>
            <a:endParaRPr lang="en-US" sz="4800" dirty="0"/>
          </a:p>
          <a:p>
            <a:r>
              <a:rPr lang="en-US" sz="4400" dirty="0"/>
              <a:t>In this case, we are hypothesizing a torpedo sonar. Relevant details are:</a:t>
            </a:r>
          </a:p>
          <a:p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 target has structure and is moving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There can be decoys (echo repeaters)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 sonar is on the front of the torpedo which is moving, and it has an array that makes many beams (25 in this case).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 primary source of interference is </a:t>
            </a:r>
            <a:r>
              <a:rPr lang="en-US" sz="4400" i="1" dirty="0"/>
              <a:t>reverberation</a:t>
            </a:r>
            <a:r>
              <a:rPr lang="en-US" sz="4400" dirty="0"/>
              <a:t>,</a:t>
            </a:r>
            <a:r>
              <a:rPr lang="en-US" sz="4400" i="1" dirty="0"/>
              <a:t> </a:t>
            </a:r>
            <a:r>
              <a:rPr lang="en-US" sz="4400" dirty="0"/>
              <a:t> the scattering of sonar from </a:t>
            </a:r>
            <a:r>
              <a:rPr lang="en-US" sz="4400" dirty="0" err="1"/>
              <a:t>inhomgenieties</a:t>
            </a:r>
            <a:r>
              <a:rPr lang="en-US" sz="4400" dirty="0"/>
              <a:t> in the water and boundaries.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  <a:p>
            <a:r>
              <a:rPr lang="en-US" sz="4400" dirty="0"/>
              <a:t>A simulation was used to generate training, validation, and test data with random</a:t>
            </a:r>
            <a:br>
              <a:rPr lang="en-US" sz="4400" dirty="0"/>
            </a:b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Target presence, location, speed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Decoy presence, location, doppler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Water depth, wind speed, bottom type, volume scattering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9BF6E9-EEE7-2B4E-84A6-7329DA0FF4BA}"/>
              </a:ext>
            </a:extLst>
          </p:cNvPr>
          <p:cNvSpPr/>
          <p:nvPr/>
        </p:nvSpPr>
        <p:spPr>
          <a:xfrm>
            <a:off x="23414410" y="6202060"/>
            <a:ext cx="4598895" cy="88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CONV: 25x11x11-&gt;25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A40221-ED8B-7A4F-8D6C-12253CCE9620}"/>
              </a:ext>
            </a:extLst>
          </p:cNvPr>
          <p:cNvSpPr/>
          <p:nvPr/>
        </p:nvSpPr>
        <p:spPr>
          <a:xfrm>
            <a:off x="23414409" y="7996923"/>
            <a:ext cx="4598895" cy="886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r>
              <a:rPr lang="en-US" dirty="0"/>
              <a:t>: 5x5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C1326C-7809-AC42-8B03-CD82EB642DFF}"/>
              </a:ext>
            </a:extLst>
          </p:cNvPr>
          <p:cNvSpPr/>
          <p:nvPr/>
        </p:nvSpPr>
        <p:spPr>
          <a:xfrm>
            <a:off x="23403204" y="12263584"/>
            <a:ext cx="2350157" cy="88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CONV: 11x11x25-&gt;128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3B5E7F-A0DC-2C4D-9C9F-A3CE7FAFA15B}"/>
              </a:ext>
            </a:extLst>
          </p:cNvPr>
          <p:cNvSpPr/>
          <p:nvPr/>
        </p:nvSpPr>
        <p:spPr>
          <a:xfrm>
            <a:off x="25753361" y="12270189"/>
            <a:ext cx="2339513" cy="8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CONV: 11x11x25-&gt;256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A1F33E-DE9C-7A4F-B2FD-D87D4F4A99FD}"/>
              </a:ext>
            </a:extLst>
          </p:cNvPr>
          <p:cNvSpPr/>
          <p:nvPr/>
        </p:nvSpPr>
        <p:spPr>
          <a:xfrm>
            <a:off x="23414408" y="7088761"/>
            <a:ext cx="4598895" cy="8867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02D8AC-63CB-344A-BBCF-2CCBD0FAB50D}"/>
              </a:ext>
            </a:extLst>
          </p:cNvPr>
          <p:cNvSpPr/>
          <p:nvPr/>
        </p:nvSpPr>
        <p:spPr>
          <a:xfrm>
            <a:off x="23403204" y="9157527"/>
            <a:ext cx="4598895" cy="88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CONV: 25x19x19-&gt;25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618DE3-FB4A-F044-98A0-B70EB237959F}"/>
              </a:ext>
            </a:extLst>
          </p:cNvPr>
          <p:cNvSpPr/>
          <p:nvPr/>
        </p:nvSpPr>
        <p:spPr>
          <a:xfrm>
            <a:off x="23403203" y="10952390"/>
            <a:ext cx="4598895" cy="886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r>
              <a:rPr lang="en-US" dirty="0"/>
              <a:t>: 3x3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827195-1AC9-1941-A009-4BB667F220E2}"/>
              </a:ext>
            </a:extLst>
          </p:cNvPr>
          <p:cNvSpPr/>
          <p:nvPr/>
        </p:nvSpPr>
        <p:spPr>
          <a:xfrm>
            <a:off x="23403202" y="10044228"/>
            <a:ext cx="4598895" cy="8867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1C9A70-577E-1C49-BB3B-FE7D1D5DD97A}"/>
              </a:ext>
            </a:extLst>
          </p:cNvPr>
          <p:cNvSpPr/>
          <p:nvPr/>
        </p:nvSpPr>
        <p:spPr>
          <a:xfrm>
            <a:off x="23403202" y="14054155"/>
            <a:ext cx="2350157" cy="886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r>
              <a:rPr lang="en-US" dirty="0"/>
              <a:t>: 128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279E3F-C8CE-5249-9A87-5E78C78439C5}"/>
              </a:ext>
            </a:extLst>
          </p:cNvPr>
          <p:cNvSpPr/>
          <p:nvPr/>
        </p:nvSpPr>
        <p:spPr>
          <a:xfrm>
            <a:off x="25742717" y="14056130"/>
            <a:ext cx="2350157" cy="8629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r>
              <a:rPr lang="en-US" dirty="0"/>
              <a:t>: 256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9BF6B1-6B8A-DE44-9C83-7D52B5A51900}"/>
              </a:ext>
            </a:extLst>
          </p:cNvPr>
          <p:cNvSpPr/>
          <p:nvPr/>
        </p:nvSpPr>
        <p:spPr>
          <a:xfrm>
            <a:off x="23392560" y="13147968"/>
            <a:ext cx="2350157" cy="8867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9270E8-19FF-204F-940C-EEA841302579}"/>
              </a:ext>
            </a:extLst>
          </p:cNvPr>
          <p:cNvSpPr/>
          <p:nvPr/>
        </p:nvSpPr>
        <p:spPr>
          <a:xfrm>
            <a:off x="25753359" y="13156890"/>
            <a:ext cx="2350157" cy="8867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F97395-235F-F04B-BF7E-62F1C701ADEC}"/>
              </a:ext>
            </a:extLst>
          </p:cNvPr>
          <p:cNvSpPr/>
          <p:nvPr/>
        </p:nvSpPr>
        <p:spPr>
          <a:xfrm>
            <a:off x="23414407" y="15251919"/>
            <a:ext cx="4689109" cy="8867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FC: 384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44FA8C-95A3-AA48-99A2-BBE5F59F2C85}"/>
              </a:ext>
            </a:extLst>
          </p:cNvPr>
          <p:cNvSpPr/>
          <p:nvPr/>
        </p:nvSpPr>
        <p:spPr>
          <a:xfrm>
            <a:off x="23414407" y="16146557"/>
            <a:ext cx="4689109" cy="8867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FC: 384</a:t>
            </a:r>
          </a:p>
        </p:txBody>
      </p:sp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3F144504-CB89-544E-8A08-1D65D3FC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9763" y="16198420"/>
            <a:ext cx="9144000" cy="685800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863B28-3CE8-BB44-A89E-C6374B05E2C8}"/>
              </a:ext>
            </a:extLst>
          </p:cNvPr>
          <p:cNvSpPr txBox="1"/>
          <p:nvPr/>
        </p:nvSpPr>
        <p:spPr>
          <a:xfrm>
            <a:off x="21879786" y="18532105"/>
            <a:ext cx="9144000" cy="4524315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Detector Performance</a:t>
            </a:r>
          </a:p>
          <a:p>
            <a:pPr algn="ctr"/>
            <a:endParaRPr lang="en-US" sz="4800" b="1" dirty="0"/>
          </a:p>
          <a:p>
            <a:r>
              <a:rPr lang="en-US" sz="4800" dirty="0"/>
              <a:t>Detector performance of both decoy and real were compared to SOA split window normalizer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4DB3BB-C768-6444-86D6-1DE68E26F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439956"/>
              </p:ext>
            </p:extLst>
          </p:nvPr>
        </p:nvGraphicFramePr>
        <p:xfrm>
          <a:off x="23301986" y="23886597"/>
          <a:ext cx="15159964" cy="485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991">
                  <a:extLst>
                    <a:ext uri="{9D8B030D-6E8A-4147-A177-3AD203B41FA5}">
                      <a16:colId xmlns:a16="http://schemas.microsoft.com/office/drawing/2014/main" val="1719164077"/>
                    </a:ext>
                  </a:extLst>
                </a:gridCol>
                <a:gridCol w="3789991">
                  <a:extLst>
                    <a:ext uri="{9D8B030D-6E8A-4147-A177-3AD203B41FA5}">
                      <a16:colId xmlns:a16="http://schemas.microsoft.com/office/drawing/2014/main" val="3676199173"/>
                    </a:ext>
                  </a:extLst>
                </a:gridCol>
                <a:gridCol w="3789991">
                  <a:extLst>
                    <a:ext uri="{9D8B030D-6E8A-4147-A177-3AD203B41FA5}">
                      <a16:colId xmlns:a16="http://schemas.microsoft.com/office/drawing/2014/main" val="3513467562"/>
                    </a:ext>
                  </a:extLst>
                </a:gridCol>
                <a:gridCol w="3789991">
                  <a:extLst>
                    <a:ext uri="{9D8B030D-6E8A-4147-A177-3AD203B41FA5}">
                      <a16:colId xmlns:a16="http://schemas.microsoft.com/office/drawing/2014/main" val="2436583933"/>
                    </a:ext>
                  </a:extLst>
                </a:gridCol>
              </a:tblGrid>
              <a:tr h="1468722"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Decoy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12006"/>
                  </a:ext>
                </a:extLst>
              </a:tr>
              <a:tr h="1468722">
                <a:tc>
                  <a:txBody>
                    <a:bodyPr/>
                    <a:lstStyle/>
                    <a:p>
                      <a:r>
                        <a:rPr lang="en-US" sz="6000" dirty="0"/>
                        <a:t>Split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57545"/>
                  </a:ext>
                </a:extLst>
              </a:tr>
              <a:tr h="1468722">
                <a:tc>
                  <a:txBody>
                    <a:bodyPr/>
                    <a:lstStyle/>
                    <a:p>
                      <a:r>
                        <a:rPr lang="en-US" sz="6000" dirty="0"/>
                        <a:t>VGG-16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54246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B8D8E58-D7D7-4148-AC79-89A5DF31624D}"/>
              </a:ext>
            </a:extLst>
          </p:cNvPr>
          <p:cNvGrpSpPr/>
          <p:nvPr/>
        </p:nvGrpSpPr>
        <p:grpSpPr>
          <a:xfrm>
            <a:off x="12324117" y="22574660"/>
            <a:ext cx="9144000" cy="6858000"/>
            <a:chOff x="11887200" y="21475909"/>
            <a:chExt cx="9144000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536DBB-201B-2E48-B1E4-0E9BB50FD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87200" y="21475909"/>
              <a:ext cx="9144000" cy="685800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CD52AA-C370-9A46-B16F-5428BC2294D0}"/>
                </a:ext>
              </a:extLst>
            </p:cNvPr>
            <p:cNvSpPr txBox="1"/>
            <p:nvPr/>
          </p:nvSpPr>
          <p:spPr>
            <a:xfrm>
              <a:off x="15618455" y="25962531"/>
              <a:ext cx="1292866" cy="461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Target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8CD9CE-3305-7141-A1D9-F5B6E9768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86656" y="25229482"/>
              <a:ext cx="431799" cy="4863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DD9D1D-85C7-2D4A-AC5C-4C0074D0124D}"/>
                </a:ext>
              </a:extLst>
            </p:cNvPr>
            <p:cNvSpPr txBox="1"/>
            <p:nvPr/>
          </p:nvSpPr>
          <p:spPr>
            <a:xfrm>
              <a:off x="14505932" y="23291389"/>
              <a:ext cx="1292867" cy="461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Surface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EEA0544-98EA-DA4C-8638-855EF8183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36509" y="23660721"/>
              <a:ext cx="528322" cy="72973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55EE27-CA13-B544-8999-C3DC8F146D1B}"/>
                </a:ext>
              </a:extLst>
            </p:cNvPr>
            <p:cNvSpPr txBox="1"/>
            <p:nvPr/>
          </p:nvSpPr>
          <p:spPr>
            <a:xfrm>
              <a:off x="16404677" y="23087690"/>
              <a:ext cx="1292867" cy="461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Bottom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B3FC26F-CCA3-4D46-989D-B98CA3D30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35254" y="23457022"/>
              <a:ext cx="528322" cy="72973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B27CD71-2073-0C46-A6A6-5B21B787BC28}"/>
              </a:ext>
            </a:extLst>
          </p:cNvPr>
          <p:cNvSpPr/>
          <p:nvPr/>
        </p:nvSpPr>
        <p:spPr>
          <a:xfrm>
            <a:off x="21858516" y="3840480"/>
            <a:ext cx="9144000" cy="142697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</TotalTime>
  <Words>283</Words>
  <Application>Microsoft Macintosh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Deep Learning for Sonar Signal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Sonar Signal Processing</dc:title>
  <dc:creator>Matthew Daily</dc:creator>
  <cp:lastModifiedBy>Matthew Daily</cp:lastModifiedBy>
  <cp:revision>14</cp:revision>
  <dcterms:created xsi:type="dcterms:W3CDTF">2019-04-28T19:46:49Z</dcterms:created>
  <dcterms:modified xsi:type="dcterms:W3CDTF">2019-05-01T02:30:25Z</dcterms:modified>
</cp:coreProperties>
</file>