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2794238" cy="3026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2"/>
    <p:restoredTop sz="94659"/>
  </p:normalViewPr>
  <p:slideViewPr>
    <p:cSldViewPr snapToGrid="0" snapToObjects="1">
      <p:cViewPr>
        <p:scale>
          <a:sx n="29" d="100"/>
          <a:sy n="29" d="100"/>
        </p:scale>
        <p:origin x="160" y="-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568" y="4953466"/>
            <a:ext cx="36375102" cy="10537496"/>
          </a:xfrm>
        </p:spPr>
        <p:txBody>
          <a:bodyPr anchor="b"/>
          <a:lstStyle>
            <a:lvl1pPr algn="ctr">
              <a:defRPr sz="2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280" y="15897328"/>
            <a:ext cx="32095679" cy="7307583"/>
          </a:xfrm>
        </p:spPr>
        <p:txBody>
          <a:bodyPr/>
          <a:lstStyle>
            <a:lvl1pPr marL="0" indent="0" algn="ctr">
              <a:buNone/>
              <a:defRPr sz="10592"/>
            </a:lvl1pPr>
            <a:lvl2pPr marL="2017806" indent="0" algn="ctr">
              <a:buNone/>
              <a:defRPr sz="8827"/>
            </a:lvl2pPr>
            <a:lvl3pPr marL="4035613" indent="0" algn="ctr">
              <a:buNone/>
              <a:defRPr sz="7944"/>
            </a:lvl3pPr>
            <a:lvl4pPr marL="6053419" indent="0" algn="ctr">
              <a:buNone/>
              <a:defRPr sz="7061"/>
            </a:lvl4pPr>
            <a:lvl5pPr marL="8071226" indent="0" algn="ctr">
              <a:buNone/>
              <a:defRPr sz="7061"/>
            </a:lvl5pPr>
            <a:lvl6pPr marL="10089032" indent="0" algn="ctr">
              <a:buNone/>
              <a:defRPr sz="7061"/>
            </a:lvl6pPr>
            <a:lvl7pPr marL="12106839" indent="0" algn="ctr">
              <a:buNone/>
              <a:defRPr sz="7061"/>
            </a:lvl7pPr>
            <a:lvl8pPr marL="14124645" indent="0" algn="ctr">
              <a:buNone/>
              <a:defRPr sz="7061"/>
            </a:lvl8pPr>
            <a:lvl9pPr marL="16142452" indent="0" algn="ctr">
              <a:buNone/>
              <a:defRPr sz="706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9548-19BC-454A-9349-354AE2A93C1E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1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9548-19BC-454A-9349-354AE2A93C1E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8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24629" y="1611452"/>
            <a:ext cx="9227508" cy="25650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106" y="1611452"/>
            <a:ext cx="27147595" cy="25650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9548-19BC-454A-9349-354AE2A93C1E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5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9548-19BC-454A-9349-354AE2A93C1E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1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818" y="7545809"/>
            <a:ext cx="36910030" cy="12590343"/>
          </a:xfrm>
        </p:spPr>
        <p:txBody>
          <a:bodyPr anchor="b"/>
          <a:lstStyle>
            <a:lvl1pPr>
              <a:defRPr sz="2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9818" y="20255262"/>
            <a:ext cx="36910030" cy="6620964"/>
          </a:xfrm>
        </p:spPr>
        <p:txBody>
          <a:bodyPr/>
          <a:lstStyle>
            <a:lvl1pPr marL="0" indent="0">
              <a:buNone/>
              <a:defRPr sz="10592">
                <a:solidFill>
                  <a:schemeClr val="tx1"/>
                </a:solidFill>
              </a:defRPr>
            </a:lvl1pPr>
            <a:lvl2pPr marL="2017806" indent="0">
              <a:buNone/>
              <a:defRPr sz="8827">
                <a:solidFill>
                  <a:schemeClr val="tx1">
                    <a:tint val="75000"/>
                  </a:schemeClr>
                </a:solidFill>
              </a:defRPr>
            </a:lvl2pPr>
            <a:lvl3pPr marL="4035613" indent="0">
              <a:buNone/>
              <a:defRPr sz="7944">
                <a:solidFill>
                  <a:schemeClr val="tx1">
                    <a:tint val="75000"/>
                  </a:schemeClr>
                </a:solidFill>
              </a:defRPr>
            </a:lvl3pPr>
            <a:lvl4pPr marL="6053419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4pPr>
            <a:lvl5pPr marL="8071226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5pPr>
            <a:lvl6pPr marL="10089032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6pPr>
            <a:lvl7pPr marL="12106839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7pPr>
            <a:lvl8pPr marL="14124645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8pPr>
            <a:lvl9pPr marL="16142452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9548-19BC-454A-9349-354AE2A93C1E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2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104" y="8057261"/>
            <a:ext cx="18187551" cy="192043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4583" y="8057261"/>
            <a:ext cx="18187551" cy="192043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9548-19BC-454A-9349-354AE2A93C1E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4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1611459"/>
            <a:ext cx="36910030" cy="58502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682" y="7419688"/>
            <a:ext cx="18103966" cy="3636275"/>
          </a:xfrm>
        </p:spPr>
        <p:txBody>
          <a:bodyPr anchor="b"/>
          <a:lstStyle>
            <a:lvl1pPr marL="0" indent="0">
              <a:buNone/>
              <a:defRPr sz="10592" b="1"/>
            </a:lvl1pPr>
            <a:lvl2pPr marL="2017806" indent="0">
              <a:buNone/>
              <a:defRPr sz="8827" b="1"/>
            </a:lvl2pPr>
            <a:lvl3pPr marL="4035613" indent="0">
              <a:buNone/>
              <a:defRPr sz="7944" b="1"/>
            </a:lvl3pPr>
            <a:lvl4pPr marL="6053419" indent="0">
              <a:buNone/>
              <a:defRPr sz="7061" b="1"/>
            </a:lvl4pPr>
            <a:lvl5pPr marL="8071226" indent="0">
              <a:buNone/>
              <a:defRPr sz="7061" b="1"/>
            </a:lvl5pPr>
            <a:lvl6pPr marL="10089032" indent="0">
              <a:buNone/>
              <a:defRPr sz="7061" b="1"/>
            </a:lvl6pPr>
            <a:lvl7pPr marL="12106839" indent="0">
              <a:buNone/>
              <a:defRPr sz="7061" b="1"/>
            </a:lvl7pPr>
            <a:lvl8pPr marL="14124645" indent="0">
              <a:buNone/>
              <a:defRPr sz="7061" b="1"/>
            </a:lvl8pPr>
            <a:lvl9pPr marL="16142452" indent="0">
              <a:buNone/>
              <a:defRPr sz="70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7682" y="11055963"/>
            <a:ext cx="18103966" cy="16261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4585" y="7419688"/>
            <a:ext cx="18193125" cy="3636275"/>
          </a:xfrm>
        </p:spPr>
        <p:txBody>
          <a:bodyPr anchor="b"/>
          <a:lstStyle>
            <a:lvl1pPr marL="0" indent="0">
              <a:buNone/>
              <a:defRPr sz="10592" b="1"/>
            </a:lvl1pPr>
            <a:lvl2pPr marL="2017806" indent="0">
              <a:buNone/>
              <a:defRPr sz="8827" b="1"/>
            </a:lvl2pPr>
            <a:lvl3pPr marL="4035613" indent="0">
              <a:buNone/>
              <a:defRPr sz="7944" b="1"/>
            </a:lvl3pPr>
            <a:lvl4pPr marL="6053419" indent="0">
              <a:buNone/>
              <a:defRPr sz="7061" b="1"/>
            </a:lvl4pPr>
            <a:lvl5pPr marL="8071226" indent="0">
              <a:buNone/>
              <a:defRPr sz="7061" b="1"/>
            </a:lvl5pPr>
            <a:lvl6pPr marL="10089032" indent="0">
              <a:buNone/>
              <a:defRPr sz="7061" b="1"/>
            </a:lvl6pPr>
            <a:lvl7pPr marL="12106839" indent="0">
              <a:buNone/>
              <a:defRPr sz="7061" b="1"/>
            </a:lvl7pPr>
            <a:lvl8pPr marL="14124645" indent="0">
              <a:buNone/>
              <a:defRPr sz="7061" b="1"/>
            </a:lvl8pPr>
            <a:lvl9pPr marL="16142452" indent="0">
              <a:buNone/>
              <a:defRPr sz="70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4585" y="11055963"/>
            <a:ext cx="18193125" cy="16261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9548-19BC-454A-9349-354AE2A93C1E}" type="datetimeFigureOut">
              <a:rPr lang="en-US" smtClean="0"/>
              <a:t>4/28/19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9548-19BC-454A-9349-354AE2A93C1E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8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9548-19BC-454A-9349-354AE2A93C1E}" type="datetimeFigureOut">
              <a:rPr lang="en-US" smtClean="0"/>
              <a:t>4/28/19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0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2017818"/>
            <a:ext cx="13802256" cy="7062364"/>
          </a:xfrm>
        </p:spPr>
        <p:txBody>
          <a:bodyPr anchor="b"/>
          <a:lstStyle>
            <a:lvl1pPr>
              <a:defRPr sz="141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3125" y="4357934"/>
            <a:ext cx="21664583" cy="21509383"/>
          </a:xfrm>
        </p:spPr>
        <p:txBody>
          <a:bodyPr/>
          <a:lstStyle>
            <a:lvl1pPr>
              <a:defRPr sz="14123"/>
            </a:lvl1pPr>
            <a:lvl2pPr>
              <a:defRPr sz="12358"/>
            </a:lvl2pPr>
            <a:lvl3pPr>
              <a:defRPr sz="10592"/>
            </a:lvl3pPr>
            <a:lvl4pPr>
              <a:defRPr sz="8827"/>
            </a:lvl4pPr>
            <a:lvl5pPr>
              <a:defRPr sz="8827"/>
            </a:lvl5pPr>
            <a:lvl6pPr>
              <a:defRPr sz="8827"/>
            </a:lvl6pPr>
            <a:lvl7pPr>
              <a:defRPr sz="8827"/>
            </a:lvl7pPr>
            <a:lvl8pPr>
              <a:defRPr sz="8827"/>
            </a:lvl8pPr>
            <a:lvl9pPr>
              <a:defRPr sz="88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7678" y="9080183"/>
            <a:ext cx="13802256" cy="16822161"/>
          </a:xfrm>
        </p:spPr>
        <p:txBody>
          <a:bodyPr/>
          <a:lstStyle>
            <a:lvl1pPr marL="0" indent="0">
              <a:buNone/>
              <a:defRPr sz="7061"/>
            </a:lvl1pPr>
            <a:lvl2pPr marL="2017806" indent="0">
              <a:buNone/>
              <a:defRPr sz="6179"/>
            </a:lvl2pPr>
            <a:lvl3pPr marL="4035613" indent="0">
              <a:buNone/>
              <a:defRPr sz="5296"/>
            </a:lvl3pPr>
            <a:lvl4pPr marL="6053419" indent="0">
              <a:buNone/>
              <a:defRPr sz="4413"/>
            </a:lvl4pPr>
            <a:lvl5pPr marL="8071226" indent="0">
              <a:buNone/>
              <a:defRPr sz="4413"/>
            </a:lvl5pPr>
            <a:lvl6pPr marL="10089032" indent="0">
              <a:buNone/>
              <a:defRPr sz="4413"/>
            </a:lvl6pPr>
            <a:lvl7pPr marL="12106839" indent="0">
              <a:buNone/>
              <a:defRPr sz="4413"/>
            </a:lvl7pPr>
            <a:lvl8pPr marL="14124645" indent="0">
              <a:buNone/>
              <a:defRPr sz="4413"/>
            </a:lvl8pPr>
            <a:lvl9pPr marL="16142452" indent="0">
              <a:buNone/>
              <a:defRPr sz="4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9548-19BC-454A-9349-354AE2A93C1E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9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2017818"/>
            <a:ext cx="13802256" cy="7062364"/>
          </a:xfrm>
        </p:spPr>
        <p:txBody>
          <a:bodyPr anchor="b"/>
          <a:lstStyle>
            <a:lvl1pPr>
              <a:defRPr sz="141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3125" y="4357934"/>
            <a:ext cx="21664583" cy="21509383"/>
          </a:xfrm>
        </p:spPr>
        <p:txBody>
          <a:bodyPr anchor="t"/>
          <a:lstStyle>
            <a:lvl1pPr marL="0" indent="0">
              <a:buNone/>
              <a:defRPr sz="14123"/>
            </a:lvl1pPr>
            <a:lvl2pPr marL="2017806" indent="0">
              <a:buNone/>
              <a:defRPr sz="12358"/>
            </a:lvl2pPr>
            <a:lvl3pPr marL="4035613" indent="0">
              <a:buNone/>
              <a:defRPr sz="10592"/>
            </a:lvl3pPr>
            <a:lvl4pPr marL="6053419" indent="0">
              <a:buNone/>
              <a:defRPr sz="8827"/>
            </a:lvl4pPr>
            <a:lvl5pPr marL="8071226" indent="0">
              <a:buNone/>
              <a:defRPr sz="8827"/>
            </a:lvl5pPr>
            <a:lvl6pPr marL="10089032" indent="0">
              <a:buNone/>
              <a:defRPr sz="8827"/>
            </a:lvl6pPr>
            <a:lvl7pPr marL="12106839" indent="0">
              <a:buNone/>
              <a:defRPr sz="8827"/>
            </a:lvl7pPr>
            <a:lvl8pPr marL="14124645" indent="0">
              <a:buNone/>
              <a:defRPr sz="8827"/>
            </a:lvl8pPr>
            <a:lvl9pPr marL="16142452" indent="0">
              <a:buNone/>
              <a:defRPr sz="88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7678" y="9080183"/>
            <a:ext cx="13802256" cy="16822161"/>
          </a:xfrm>
        </p:spPr>
        <p:txBody>
          <a:bodyPr/>
          <a:lstStyle>
            <a:lvl1pPr marL="0" indent="0">
              <a:buNone/>
              <a:defRPr sz="7061"/>
            </a:lvl1pPr>
            <a:lvl2pPr marL="2017806" indent="0">
              <a:buNone/>
              <a:defRPr sz="6179"/>
            </a:lvl2pPr>
            <a:lvl3pPr marL="4035613" indent="0">
              <a:buNone/>
              <a:defRPr sz="5296"/>
            </a:lvl3pPr>
            <a:lvl4pPr marL="6053419" indent="0">
              <a:buNone/>
              <a:defRPr sz="4413"/>
            </a:lvl4pPr>
            <a:lvl5pPr marL="8071226" indent="0">
              <a:buNone/>
              <a:defRPr sz="4413"/>
            </a:lvl5pPr>
            <a:lvl6pPr marL="10089032" indent="0">
              <a:buNone/>
              <a:defRPr sz="4413"/>
            </a:lvl6pPr>
            <a:lvl7pPr marL="12106839" indent="0">
              <a:buNone/>
              <a:defRPr sz="4413"/>
            </a:lvl7pPr>
            <a:lvl8pPr marL="14124645" indent="0">
              <a:buNone/>
              <a:defRPr sz="4413"/>
            </a:lvl8pPr>
            <a:lvl9pPr marL="16142452" indent="0">
              <a:buNone/>
              <a:defRPr sz="4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9548-19BC-454A-9349-354AE2A93C1E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3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104" y="1611459"/>
            <a:ext cx="36910030" cy="585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104" y="8057261"/>
            <a:ext cx="36910030" cy="192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104" y="28053287"/>
            <a:ext cx="9628704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E9548-19BC-454A-9349-354AE2A93C1E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5592" y="28053287"/>
            <a:ext cx="14443055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23430" y="28053287"/>
            <a:ext cx="9628704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5613" rtl="0" eaLnBrk="1" latinLnBrk="0" hangingPunct="1">
        <a:lnSpc>
          <a:spcPct val="90000"/>
        </a:lnSpc>
        <a:spcBef>
          <a:spcPct val="0"/>
        </a:spcBef>
        <a:buNone/>
        <a:defRPr sz="194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8903" indent="-1008903" algn="l" defTabSz="4035613" rtl="0" eaLnBrk="1" latinLnBrk="0" hangingPunct="1">
        <a:lnSpc>
          <a:spcPct val="90000"/>
        </a:lnSpc>
        <a:spcBef>
          <a:spcPts val="4413"/>
        </a:spcBef>
        <a:buFont typeface="Arial" panose="020B0604020202020204" pitchFamily="34" charset="0"/>
        <a:buChar char="•"/>
        <a:defRPr sz="12358" kern="1200">
          <a:solidFill>
            <a:schemeClr val="tx1"/>
          </a:solidFill>
          <a:latin typeface="+mn-lt"/>
          <a:ea typeface="+mn-ea"/>
          <a:cs typeface="+mn-cs"/>
        </a:defRPr>
      </a:lvl1pPr>
      <a:lvl2pPr marL="3026710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2" kern="1200">
          <a:solidFill>
            <a:schemeClr val="tx1"/>
          </a:solidFill>
          <a:latin typeface="+mn-lt"/>
          <a:ea typeface="+mn-ea"/>
          <a:cs typeface="+mn-cs"/>
        </a:defRPr>
      </a:lvl2pPr>
      <a:lvl3pPr marL="5044516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7" kern="1200">
          <a:solidFill>
            <a:schemeClr val="tx1"/>
          </a:solidFill>
          <a:latin typeface="+mn-lt"/>
          <a:ea typeface="+mn-ea"/>
          <a:cs typeface="+mn-cs"/>
        </a:defRPr>
      </a:lvl3pPr>
      <a:lvl4pPr marL="7062323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4pPr>
      <a:lvl5pPr marL="9080129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5pPr>
      <a:lvl6pPr marL="11097936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6pPr>
      <a:lvl7pPr marL="13115742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7pPr>
      <a:lvl8pPr marL="15133549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8pPr>
      <a:lvl9pPr marL="17151355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1pPr>
      <a:lvl2pPr marL="2017806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4035613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3pPr>
      <a:lvl4pPr marL="6053419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4pPr>
      <a:lvl5pPr marL="8071226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5pPr>
      <a:lvl6pPr marL="10089032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6pPr>
      <a:lvl7pPr marL="12106839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7pPr>
      <a:lvl8pPr marL="14124645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8pPr>
      <a:lvl9pPr marL="16142452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F76F3D8C-6CBD-7B4E-9D0B-8E42B7512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5052" y="15555387"/>
            <a:ext cx="7894028" cy="59205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536DBB-201B-2E48-B1E4-0E9BB50FD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21475909"/>
            <a:ext cx="10151385" cy="761353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8CCABCC-7497-FF44-823F-557E52141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104" y="1177827"/>
            <a:ext cx="22071012" cy="2308324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9600" b="1" dirty="0"/>
              <a:t>Deep Learning for Sonar Signal Processing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CC8F6B3-F5DC-C848-936A-A6B05B57E30D}"/>
              </a:ext>
            </a:extLst>
          </p:cNvPr>
          <p:cNvSpPr txBox="1">
            <a:spLocks/>
          </p:cNvSpPr>
          <p:nvPr/>
        </p:nvSpPr>
        <p:spPr>
          <a:xfrm>
            <a:off x="24953118" y="1177826"/>
            <a:ext cx="15851981" cy="23083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40356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4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800" i="1" dirty="0"/>
              <a:t>Matt Daily, CSC 492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23FB62-4A3D-F240-AEAB-67ECE0DA414E}"/>
              </a:ext>
            </a:extLst>
          </p:cNvPr>
          <p:cNvSpPr txBox="1"/>
          <p:nvPr/>
        </p:nvSpPr>
        <p:spPr>
          <a:xfrm>
            <a:off x="2942104" y="4238347"/>
            <a:ext cx="8945096" cy="7725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Overview</a:t>
            </a:r>
          </a:p>
          <a:p>
            <a:pPr algn="ctr"/>
            <a:endParaRPr lang="en-US" sz="4800" dirty="0"/>
          </a:p>
          <a:p>
            <a:r>
              <a:rPr lang="en-US" sz="4400" dirty="0"/>
              <a:t>Current sonar systems rely upon complicated signal processing algorithms to detect targets, what is in essence an image recognition task.</a:t>
            </a:r>
          </a:p>
          <a:p>
            <a:endParaRPr lang="en-US" sz="4400" dirty="0"/>
          </a:p>
          <a:p>
            <a:r>
              <a:rPr lang="en-US" sz="4400" dirty="0"/>
              <a:t>Using a simulation to generate representative data, I am testing the application of CNNs to this problem</a:t>
            </a:r>
          </a:p>
          <a:p>
            <a:endParaRPr lang="en-US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9B95C3-437B-B043-9B50-FB121D751496}"/>
              </a:ext>
            </a:extLst>
          </p:cNvPr>
          <p:cNvSpPr txBox="1"/>
          <p:nvPr/>
        </p:nvSpPr>
        <p:spPr>
          <a:xfrm>
            <a:off x="12238504" y="4304745"/>
            <a:ext cx="8945096" cy="1264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Network Design</a:t>
            </a:r>
          </a:p>
          <a:p>
            <a:pPr algn="ctr"/>
            <a:endParaRPr lang="en-US" sz="4800" dirty="0"/>
          </a:p>
          <a:p>
            <a:r>
              <a:rPr lang="en-US" sz="4800" dirty="0"/>
              <a:t>The network consists of: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Two “VGG style” convolutional ”pre-processing” layers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A branch of two convolutional layers that represent projections along the frequency and range axes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Two fully connected layers as a classifier</a:t>
            </a:r>
          </a:p>
          <a:p>
            <a:endParaRPr lang="en-US" sz="4800" dirty="0"/>
          </a:p>
          <a:p>
            <a:r>
              <a:rPr lang="en-US" sz="4800" dirty="0"/>
              <a:t>I used an MSE error model rather than </a:t>
            </a:r>
            <a:r>
              <a:rPr lang="en-US" sz="4800" dirty="0" err="1"/>
              <a:t>SoftMAX</a:t>
            </a:r>
            <a:r>
              <a:rPr lang="en-US" sz="4800" dirty="0"/>
              <a:t> because there can be targets in multiple bins. Training was with SGD</a:t>
            </a:r>
          </a:p>
          <a:p>
            <a:endParaRPr lang="en-US" sz="4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7650C-DB37-574C-9F82-2473BE79B822}"/>
              </a:ext>
            </a:extLst>
          </p:cNvPr>
          <p:cNvSpPr txBox="1"/>
          <p:nvPr/>
        </p:nvSpPr>
        <p:spPr>
          <a:xfrm>
            <a:off x="21306304" y="4364532"/>
            <a:ext cx="8945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SONARNET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3B63A1-4875-F34A-9532-5FCE90EFC136}"/>
              </a:ext>
            </a:extLst>
          </p:cNvPr>
          <p:cNvSpPr txBox="1"/>
          <p:nvPr/>
        </p:nvSpPr>
        <p:spPr>
          <a:xfrm>
            <a:off x="30374104" y="4364532"/>
            <a:ext cx="8945096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Training</a:t>
            </a:r>
          </a:p>
          <a:p>
            <a:pPr algn="ctr"/>
            <a:endParaRPr lang="en-US" sz="4800" dirty="0"/>
          </a:p>
          <a:p>
            <a:r>
              <a:rPr lang="en-US" sz="4800" dirty="0"/>
              <a:t>25,000 total samples</a:t>
            </a:r>
          </a:p>
          <a:p>
            <a:r>
              <a:rPr lang="en-US" sz="4800" dirty="0"/>
              <a:t>	15,000 training</a:t>
            </a:r>
          </a:p>
          <a:p>
            <a:r>
              <a:rPr lang="en-US" sz="4800" dirty="0"/>
              <a:t>	5,000 validation</a:t>
            </a:r>
          </a:p>
          <a:p>
            <a:r>
              <a:rPr lang="en-US" sz="4800" dirty="0"/>
              <a:t>	5,000 test</a:t>
            </a:r>
          </a:p>
          <a:p>
            <a:endParaRPr lang="en-US" sz="4800" dirty="0"/>
          </a:p>
          <a:p>
            <a:r>
              <a:rPr lang="en-US" sz="4800" dirty="0"/>
              <a:t>Each training sample differs in: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Target presence, location, speed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Decoy presence, location, doppler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Water depth, wind speed, bottom type, volume scattering</a:t>
            </a:r>
          </a:p>
          <a:p>
            <a:endParaRPr lang="en-US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AFDDF5-BEF8-2144-91CB-5D09ABE14FCB}"/>
              </a:ext>
            </a:extLst>
          </p:cNvPr>
          <p:cNvSpPr txBox="1"/>
          <p:nvPr/>
        </p:nvSpPr>
        <p:spPr>
          <a:xfrm>
            <a:off x="2855535" y="12328892"/>
            <a:ext cx="8945096" cy="13203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/>
              <a:t>Problem Statement</a:t>
            </a:r>
          </a:p>
          <a:p>
            <a:pPr algn="ctr"/>
            <a:endParaRPr lang="en-US" sz="4800" dirty="0"/>
          </a:p>
          <a:p>
            <a:r>
              <a:rPr lang="en-US" sz="4400" dirty="0"/>
              <a:t>In this case, we are hypothesizing a torpedo sonar. Relevant details are:</a:t>
            </a:r>
          </a:p>
          <a:p>
            <a:endParaRPr lang="en-US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The target has structure and is moving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There can be decoys (echo repeaters)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The sonar is on the front of the torpedo which is moving, and it has an array that makes many beams (25 in this case).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The primary source of interference is </a:t>
            </a:r>
            <a:r>
              <a:rPr lang="en-US" sz="4400" i="1" dirty="0"/>
              <a:t>reverberation</a:t>
            </a:r>
            <a:r>
              <a:rPr lang="en-US" sz="4400" dirty="0"/>
              <a:t>,</a:t>
            </a:r>
            <a:r>
              <a:rPr lang="en-US" sz="4400" i="1" dirty="0"/>
              <a:t> </a:t>
            </a:r>
            <a:r>
              <a:rPr lang="en-US" sz="4400" dirty="0"/>
              <a:t> the scattering of sonar from </a:t>
            </a:r>
            <a:r>
              <a:rPr lang="en-US" sz="4400" dirty="0" err="1"/>
              <a:t>inhomgenieties</a:t>
            </a:r>
            <a:r>
              <a:rPr lang="en-US" sz="4400" dirty="0"/>
              <a:t> in the water and boundaries.</a:t>
            </a:r>
          </a:p>
          <a:p>
            <a:endParaRPr lang="en-US" sz="4800" dirty="0"/>
          </a:p>
          <a:p>
            <a:endParaRPr lang="en-US" sz="4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CD52AA-C370-9A46-B16F-5428BC2294D0}"/>
              </a:ext>
            </a:extLst>
          </p:cNvPr>
          <p:cNvSpPr txBox="1"/>
          <p:nvPr/>
        </p:nvSpPr>
        <p:spPr>
          <a:xfrm>
            <a:off x="15618455" y="259625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8CD9CE-3305-7141-A1D9-F5B6E9768D96}"/>
              </a:ext>
            </a:extLst>
          </p:cNvPr>
          <p:cNvCxnSpPr>
            <a:cxnSpLocks/>
          </p:cNvCxnSpPr>
          <p:nvPr/>
        </p:nvCxnSpPr>
        <p:spPr>
          <a:xfrm flipH="1" flipV="1">
            <a:off x="15367001" y="25476200"/>
            <a:ext cx="431799" cy="4863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DD9D1D-85C7-2D4A-AC5C-4C0074D0124D}"/>
              </a:ext>
            </a:extLst>
          </p:cNvPr>
          <p:cNvSpPr txBox="1"/>
          <p:nvPr/>
        </p:nvSpPr>
        <p:spPr>
          <a:xfrm>
            <a:off x="14452601" y="237019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Surface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EA0544-98EA-DA4C-8638-855EF8183540}"/>
              </a:ext>
            </a:extLst>
          </p:cNvPr>
          <p:cNvCxnSpPr>
            <a:cxnSpLocks/>
          </p:cNvCxnSpPr>
          <p:nvPr/>
        </p:nvCxnSpPr>
        <p:spPr>
          <a:xfrm flipH="1">
            <a:off x="13977611" y="24162266"/>
            <a:ext cx="528322" cy="72973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39BF6E9-EEE7-2B4E-84A6-7329DA0FF4BA}"/>
              </a:ext>
            </a:extLst>
          </p:cNvPr>
          <p:cNvSpPr/>
          <p:nvPr/>
        </p:nvSpPr>
        <p:spPr>
          <a:xfrm>
            <a:off x="23414410" y="6202060"/>
            <a:ext cx="4598895" cy="886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CONV: 25x11x11-&gt;25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A40221-ED8B-7A4F-8D6C-12253CCE9620}"/>
              </a:ext>
            </a:extLst>
          </p:cNvPr>
          <p:cNvSpPr/>
          <p:nvPr/>
        </p:nvSpPr>
        <p:spPr>
          <a:xfrm>
            <a:off x="23414409" y="7996923"/>
            <a:ext cx="4598895" cy="8867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MaxPool</a:t>
            </a:r>
            <a:r>
              <a:rPr lang="en-US" dirty="0"/>
              <a:t>: 5x5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C1326C-7809-AC42-8B03-CD82EB642DFF}"/>
              </a:ext>
            </a:extLst>
          </p:cNvPr>
          <p:cNvSpPr/>
          <p:nvPr/>
        </p:nvSpPr>
        <p:spPr>
          <a:xfrm>
            <a:off x="23403204" y="12263584"/>
            <a:ext cx="2350157" cy="886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CONV: 11x11x25-&gt;128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3B5E7F-A0DC-2C4D-9C9F-A3CE7FAFA15B}"/>
              </a:ext>
            </a:extLst>
          </p:cNvPr>
          <p:cNvSpPr/>
          <p:nvPr/>
        </p:nvSpPr>
        <p:spPr>
          <a:xfrm>
            <a:off x="25753361" y="12270189"/>
            <a:ext cx="2339513" cy="877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CONV: 11x11x25-&gt;256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A1F33E-DE9C-7A4F-B2FD-D87D4F4A99FD}"/>
              </a:ext>
            </a:extLst>
          </p:cNvPr>
          <p:cNvSpPr/>
          <p:nvPr/>
        </p:nvSpPr>
        <p:spPr>
          <a:xfrm>
            <a:off x="23414408" y="7088761"/>
            <a:ext cx="4598895" cy="8867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02D8AC-63CB-344A-BBCF-2CCBD0FAB50D}"/>
              </a:ext>
            </a:extLst>
          </p:cNvPr>
          <p:cNvSpPr/>
          <p:nvPr/>
        </p:nvSpPr>
        <p:spPr>
          <a:xfrm>
            <a:off x="23403204" y="9157527"/>
            <a:ext cx="4598895" cy="886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CONV: 25x19x19-&gt;25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618DE3-FB4A-F044-98A0-B70EB237959F}"/>
              </a:ext>
            </a:extLst>
          </p:cNvPr>
          <p:cNvSpPr/>
          <p:nvPr/>
        </p:nvSpPr>
        <p:spPr>
          <a:xfrm>
            <a:off x="23403203" y="10952390"/>
            <a:ext cx="4598895" cy="8867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MaxPool</a:t>
            </a:r>
            <a:r>
              <a:rPr lang="en-US" dirty="0"/>
              <a:t>: 3x3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827195-1AC9-1941-A009-4BB667F220E2}"/>
              </a:ext>
            </a:extLst>
          </p:cNvPr>
          <p:cNvSpPr/>
          <p:nvPr/>
        </p:nvSpPr>
        <p:spPr>
          <a:xfrm>
            <a:off x="23403202" y="10044228"/>
            <a:ext cx="4598895" cy="8867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1C9A70-577E-1C49-BB3B-FE7D1D5DD97A}"/>
              </a:ext>
            </a:extLst>
          </p:cNvPr>
          <p:cNvSpPr/>
          <p:nvPr/>
        </p:nvSpPr>
        <p:spPr>
          <a:xfrm>
            <a:off x="23403202" y="14054155"/>
            <a:ext cx="2350157" cy="8867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MaxPool</a:t>
            </a:r>
            <a:r>
              <a:rPr lang="en-US" dirty="0"/>
              <a:t>: 128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279E3F-C8CE-5249-9A87-5E78C78439C5}"/>
              </a:ext>
            </a:extLst>
          </p:cNvPr>
          <p:cNvSpPr/>
          <p:nvPr/>
        </p:nvSpPr>
        <p:spPr>
          <a:xfrm>
            <a:off x="25742717" y="14056130"/>
            <a:ext cx="2350157" cy="8629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MaxPool</a:t>
            </a:r>
            <a:r>
              <a:rPr lang="en-US" dirty="0"/>
              <a:t>: 256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9BF6B1-6B8A-DE44-9C83-7D52B5A51900}"/>
              </a:ext>
            </a:extLst>
          </p:cNvPr>
          <p:cNvSpPr/>
          <p:nvPr/>
        </p:nvSpPr>
        <p:spPr>
          <a:xfrm>
            <a:off x="23392560" y="13147968"/>
            <a:ext cx="2350157" cy="8867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9270E8-19FF-204F-940C-EEA841302579}"/>
              </a:ext>
            </a:extLst>
          </p:cNvPr>
          <p:cNvSpPr/>
          <p:nvPr/>
        </p:nvSpPr>
        <p:spPr>
          <a:xfrm>
            <a:off x="25753359" y="13156890"/>
            <a:ext cx="2350157" cy="8867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F97395-235F-F04B-BF7E-62F1C701ADEC}"/>
              </a:ext>
            </a:extLst>
          </p:cNvPr>
          <p:cNvSpPr/>
          <p:nvPr/>
        </p:nvSpPr>
        <p:spPr>
          <a:xfrm>
            <a:off x="23414407" y="15251919"/>
            <a:ext cx="4689109" cy="8867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FC: 384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44FA8C-95A3-AA48-99A2-BBE5F59F2C85}"/>
              </a:ext>
            </a:extLst>
          </p:cNvPr>
          <p:cNvSpPr/>
          <p:nvPr/>
        </p:nvSpPr>
        <p:spPr>
          <a:xfrm>
            <a:off x="23414407" y="16146557"/>
            <a:ext cx="4689109" cy="8867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FC: 384</a:t>
            </a:r>
          </a:p>
        </p:txBody>
      </p:sp>
      <p:pic>
        <p:nvPicPr>
          <p:cNvPr id="43" name="Picture 42" descr="A close up of a map&#10;&#10;Description automatically generated">
            <a:extLst>
              <a:ext uri="{FF2B5EF4-FFF2-40B4-BE49-F238E27FC236}">
                <a16:creationId xmlns:a16="http://schemas.microsoft.com/office/drawing/2014/main" id="{3F144504-CB89-544E-8A08-1D65D3FC6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7816" y="14940856"/>
            <a:ext cx="10151384" cy="76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8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1009</TotalTime>
  <Words>242</Words>
  <Application>Microsoft Macintosh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Deep Learning for Sonar Signal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Sonar Signal Processing</dc:title>
  <dc:creator>Matthew Daily</dc:creator>
  <cp:lastModifiedBy>Matthew Daily</cp:lastModifiedBy>
  <cp:revision>10</cp:revision>
  <dcterms:created xsi:type="dcterms:W3CDTF">2019-04-28T19:46:49Z</dcterms:created>
  <dcterms:modified xsi:type="dcterms:W3CDTF">2019-04-29T15:18:27Z</dcterms:modified>
</cp:coreProperties>
</file>