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258" r:id="rId3"/>
    <p:sldId id="259" r:id="rId4"/>
    <p:sldId id="262" r:id="rId5"/>
    <p:sldId id="266" r:id="rId6"/>
    <p:sldId id="260" r:id="rId7"/>
    <p:sldId id="279" r:id="rId8"/>
    <p:sldId id="280" r:id="rId9"/>
    <p:sldId id="278" r:id="rId10"/>
    <p:sldId id="261" r:id="rId11"/>
    <p:sldId id="281" r:id="rId12"/>
    <p:sldId id="274" r:id="rId13"/>
    <p:sldId id="273" r:id="rId14"/>
    <p:sldId id="267" r:id="rId15"/>
    <p:sldId id="276"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0D2E6"/>
    <a:srgbClr val="2D8BC5"/>
    <a:srgbClr val="69B1DD"/>
    <a:srgbClr val="86C0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varScale="1">
        <p:scale>
          <a:sx n="85" d="100"/>
          <a:sy n="85" d="100"/>
        </p:scale>
        <p:origin x="590"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47842E39-6C43-421B-894B-7777E4BCCCCE}" type="datetimeFigureOut">
              <a:rPr lang="zh-CN" altLang="en-US" smtClean="0"/>
              <a:t>3/5 Saturday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01C3E26-D1FD-4FFB-8C4B-C054DB8699F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7842E39-6C43-421B-894B-7777E4BCCCCE}" type="datetimeFigureOut">
              <a:rPr lang="zh-CN" altLang="en-US" smtClean="0"/>
              <a:t>3/5 Saturday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01C3E26-D1FD-4FFB-8C4B-C054DB8699F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7842E39-6C43-421B-894B-7777E4BCCCCE}" type="datetimeFigureOut">
              <a:rPr lang="zh-CN" altLang="en-US" smtClean="0"/>
              <a:t>3/5 Saturday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01C3E26-D1FD-4FFB-8C4B-C054DB8699F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7842E39-6C43-421B-894B-7777E4BCCCCE}" type="datetimeFigureOut">
              <a:rPr lang="zh-CN" altLang="en-US" smtClean="0"/>
              <a:t>3/5 Saturday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01C3E26-D1FD-4FFB-8C4B-C054DB8699F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47842E39-6C43-421B-894B-7777E4BCCCCE}" type="datetimeFigureOut">
              <a:rPr lang="zh-CN" altLang="en-US" smtClean="0"/>
              <a:t>3/5 Saturday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01C3E26-D1FD-4FFB-8C4B-C054DB8699F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7842E39-6C43-421B-894B-7777E4BCCCCE}" type="datetimeFigureOut">
              <a:rPr lang="zh-CN" altLang="en-US" smtClean="0"/>
              <a:t>3/5 Saturday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01C3E26-D1FD-4FFB-8C4B-C054DB8699F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7842E39-6C43-421B-894B-7777E4BCCCCE}" type="datetimeFigureOut">
              <a:rPr lang="zh-CN" altLang="en-US" smtClean="0"/>
              <a:t>3/5 Saturday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01C3E26-D1FD-4FFB-8C4B-C054DB8699F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7842E39-6C43-421B-894B-7777E4BCCCCE}" type="datetimeFigureOut">
              <a:rPr lang="zh-CN" altLang="en-US" smtClean="0"/>
              <a:t>3/5 Saturday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01C3E26-D1FD-4FFB-8C4B-C054DB8699F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7842E39-6C43-421B-894B-7777E4BCCCCE}" type="datetimeFigureOut">
              <a:rPr lang="zh-CN" altLang="en-US" smtClean="0"/>
              <a:t>3/5 Saturday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01C3E26-D1FD-4FFB-8C4B-C054DB8699F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7842E39-6C43-421B-894B-7777E4BCCCCE}" type="datetimeFigureOut">
              <a:rPr lang="zh-CN" altLang="en-US" smtClean="0"/>
              <a:t>3/5 Saturday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01C3E26-D1FD-4FFB-8C4B-C054DB8699F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7842E39-6C43-421B-894B-7777E4BCCCCE}" type="datetimeFigureOut">
              <a:rPr lang="zh-CN" altLang="en-US" smtClean="0"/>
              <a:t>3/5 Saturday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01C3E26-D1FD-4FFB-8C4B-C054DB8699F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842E39-6C43-421B-894B-7777E4BCCCCE}" type="datetimeFigureOut">
              <a:rPr lang="zh-CN" altLang="en-US" smtClean="0"/>
              <a:t>3/5 Saturday</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1C3E26-D1FD-4FFB-8C4B-C054DB8699F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2"/>
          <a:srcRect l="6254" t="301" r="6740" b="5951"/>
          <a:stretch>
            <a:fillRect/>
          </a:stretch>
        </p:blipFill>
        <p:spPr>
          <a:xfrm rot="5400000">
            <a:off x="2669373" y="-2667000"/>
            <a:ext cx="6857999" cy="12192001"/>
          </a:xfrm>
          <a:prstGeom prst="rect">
            <a:avLst/>
          </a:prstGeom>
        </p:spPr>
      </p:pic>
      <p:sp>
        <p:nvSpPr>
          <p:cNvPr id="6" name="文本框 5"/>
          <p:cNvSpPr txBox="1"/>
          <p:nvPr/>
        </p:nvSpPr>
        <p:spPr>
          <a:xfrm>
            <a:off x="2569845" y="2900182"/>
            <a:ext cx="7003003" cy="6463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3600" dirty="0">
                <a:solidFill>
                  <a:schemeClr val="bg1"/>
                </a:solidFill>
                <a:latin typeface="微软雅黑" panose="020B0503020204020204" pitchFamily="34" charset="-122"/>
                <a:ea typeface="微软雅黑" panose="020B0503020204020204" pitchFamily="34" charset="-122"/>
              </a:rPr>
              <a:t>个人网盘系统的设计与实现</a:t>
            </a:r>
          </a:p>
        </p:txBody>
      </p:sp>
      <p:grpSp>
        <p:nvGrpSpPr>
          <p:cNvPr id="8" name="组合 7"/>
          <p:cNvGrpSpPr/>
          <p:nvPr/>
        </p:nvGrpSpPr>
        <p:grpSpPr>
          <a:xfrm>
            <a:off x="3609756" y="4098157"/>
            <a:ext cx="5205770" cy="369332"/>
            <a:chOff x="2957979" y="6517260"/>
            <a:chExt cx="4640802" cy="369332"/>
          </a:xfrm>
          <a:noFill/>
        </p:grpSpPr>
        <p:sp>
          <p:nvSpPr>
            <p:cNvPr id="9" name="文本框 6"/>
            <p:cNvSpPr txBox="1"/>
            <p:nvPr/>
          </p:nvSpPr>
          <p:spPr>
            <a:xfrm>
              <a:off x="2957979" y="6517260"/>
              <a:ext cx="1621278" cy="368300"/>
            </a:xfrm>
            <a:prstGeom prst="rect">
              <a:avLst/>
            </a:prstGeom>
            <a:grp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dirty="0">
                  <a:solidFill>
                    <a:schemeClr val="bg1"/>
                  </a:solidFill>
                  <a:latin typeface="微软雅黑" panose="020B0503020204020204" pitchFamily="34" charset="-122"/>
                  <a:ea typeface="微软雅黑" panose="020B0503020204020204" pitchFamily="34" charset="-122"/>
                </a:rPr>
                <a:t>答辩人：王建成</a:t>
              </a:r>
            </a:p>
          </p:txBody>
        </p:sp>
        <p:sp>
          <p:nvSpPr>
            <p:cNvPr id="10" name="文本框 7"/>
            <p:cNvSpPr txBox="1"/>
            <p:nvPr/>
          </p:nvSpPr>
          <p:spPr>
            <a:xfrm>
              <a:off x="4908115" y="6517260"/>
              <a:ext cx="2690666" cy="369332"/>
            </a:xfrm>
            <a:prstGeom prst="rect">
              <a:avLst/>
            </a:prstGeom>
            <a:grp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dirty="0">
                  <a:solidFill>
                    <a:schemeClr val="bg1"/>
                  </a:solidFill>
                  <a:latin typeface="微软雅黑" panose="020B0503020204020204" pitchFamily="34" charset="-122"/>
                  <a:ea typeface="微软雅黑" panose="020B0503020204020204" pitchFamily="34" charset="-122"/>
                </a:rPr>
                <a:t>指导老师：刘俊强、韩腾飞</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90D2E6"/>
        </a:solidFill>
        <a:effectLst/>
      </p:bgPr>
    </p:bg>
    <p:spTree>
      <p:nvGrpSpPr>
        <p:cNvPr id="1" name=""/>
        <p:cNvGrpSpPr/>
        <p:nvPr/>
      </p:nvGrpSpPr>
      <p:grpSpPr>
        <a:xfrm>
          <a:off x="0" y="0"/>
          <a:ext cx="0" cy="0"/>
          <a:chOff x="0" y="0"/>
          <a:chExt cx="0" cy="0"/>
        </a:xfrm>
      </p:grpSpPr>
      <p:sp>
        <p:nvSpPr>
          <p:cNvPr id="3" name="矩形 2"/>
          <p:cNvSpPr/>
          <p:nvPr/>
        </p:nvSpPr>
        <p:spPr>
          <a:xfrm>
            <a:off x="1" y="304246"/>
            <a:ext cx="1537854" cy="5052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19ADE"/>
              </a:solidFill>
            </a:endParaRPr>
          </a:p>
        </p:txBody>
      </p:sp>
      <p:sp>
        <p:nvSpPr>
          <p:cNvPr id="4" name="文本框 3"/>
          <p:cNvSpPr txBox="1"/>
          <p:nvPr/>
        </p:nvSpPr>
        <p:spPr>
          <a:xfrm>
            <a:off x="688684" y="198506"/>
            <a:ext cx="1098551" cy="707886"/>
          </a:xfrm>
          <a:prstGeom prst="rect">
            <a:avLst/>
          </a:prstGeom>
          <a:noFill/>
        </p:spPr>
        <p:txBody>
          <a:bodyPr wrap="square" rtlCol="0">
            <a:spAutoFit/>
          </a:bodyPr>
          <a:lstStyle/>
          <a:p>
            <a:r>
              <a:rPr lang="en-US" altLang="zh-CN" sz="4000" b="1" dirty="0">
                <a:solidFill>
                  <a:srgbClr val="90D2E6"/>
                </a:solidFill>
                <a:latin typeface="微软雅黑" panose="020B0503020204020204" pitchFamily="34" charset="-122"/>
                <a:ea typeface="微软雅黑" panose="020B0503020204020204" pitchFamily="34" charset="-122"/>
              </a:rPr>
              <a:t>02</a:t>
            </a:r>
            <a:endParaRPr lang="zh-CN" altLang="en-US" sz="4000" b="1" dirty="0">
              <a:solidFill>
                <a:srgbClr val="90D2E6"/>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656361" y="290839"/>
            <a:ext cx="4959929"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功能详情</a:t>
            </a:r>
          </a:p>
        </p:txBody>
      </p:sp>
      <p:sp>
        <p:nvSpPr>
          <p:cNvPr id="6" name="文本框 5"/>
          <p:cNvSpPr txBox="1"/>
          <p:nvPr/>
        </p:nvSpPr>
        <p:spPr>
          <a:xfrm>
            <a:off x="3164402" y="409351"/>
            <a:ext cx="5022106" cy="400110"/>
          </a:xfrm>
          <a:prstGeom prst="snip1Rect">
            <a:avLst>
              <a:gd name="adj" fmla="val 0"/>
            </a:avLst>
          </a:prstGeom>
          <a:noFill/>
          <a:ln w="28575">
            <a:noFill/>
          </a:ln>
        </p:spPr>
        <p:txBody>
          <a:bodyPr wrap="square" rtlCol="0">
            <a:spAutoFit/>
          </a:bodyPr>
          <a:lstStyle/>
          <a:p>
            <a:r>
              <a:rPr lang="en-US" altLang="zh-CN" sz="2000" dirty="0">
                <a:solidFill>
                  <a:schemeClr val="bg1"/>
                </a:solidFill>
                <a:latin typeface="Arial" panose="020B0604020202020204" pitchFamily="34" charset="0"/>
                <a:ea typeface="华文仿宋" panose="02010600040101010101" pitchFamily="2" charset="-122"/>
                <a:cs typeface="Arial" panose="020B0604020202020204" pitchFamily="34" charset="0"/>
              </a:rPr>
              <a:t>  Functional Details</a:t>
            </a:r>
            <a:endParaRPr lang="zh-CN" altLang="en-US" sz="2000" dirty="0">
              <a:ln>
                <a:solidFill>
                  <a:srgbClr val="00762F"/>
                </a:solidFill>
              </a:ln>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8" name="矩形 7"/>
          <p:cNvSpPr/>
          <p:nvPr/>
        </p:nvSpPr>
        <p:spPr>
          <a:xfrm>
            <a:off x="8312726" y="304246"/>
            <a:ext cx="3879273" cy="5052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9" name="Rectangle 66"/>
          <p:cNvSpPr/>
          <p:nvPr/>
        </p:nvSpPr>
        <p:spPr>
          <a:xfrm>
            <a:off x="821680" y="1552229"/>
            <a:ext cx="10651165" cy="2095396"/>
          </a:xfrm>
          <a:prstGeom prst="rect">
            <a:avLst/>
          </a:prstGeom>
          <a:solidFill>
            <a:srgbClr val="69B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7" name="文本框 36"/>
          <p:cNvSpPr txBox="1"/>
          <p:nvPr/>
        </p:nvSpPr>
        <p:spPr>
          <a:xfrm>
            <a:off x="3763670" y="2118997"/>
            <a:ext cx="2090508" cy="763735"/>
          </a:xfrm>
          <a:prstGeom prst="rect">
            <a:avLst/>
          </a:prstGeom>
          <a:noFill/>
        </p:spPr>
        <p:txBody>
          <a:bodyPr wrap="square" rtlCol="0">
            <a:spAutoFit/>
          </a:bodyPr>
          <a:lstStyle/>
          <a:p>
            <a:pPr algn="just">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输入邮箱中收到的验证码，后台与</a:t>
            </a:r>
            <a:r>
              <a:rPr lang="en-US" altLang="zh-CN" sz="1200" dirty="0">
                <a:solidFill>
                  <a:schemeClr val="bg1"/>
                </a:solidFill>
                <a:latin typeface="微软雅黑" panose="020B0503020204020204" pitchFamily="34" charset="-122"/>
                <a:ea typeface="微软雅黑" panose="020B0503020204020204" pitchFamily="34" charset="-122"/>
              </a:rPr>
              <a:t>session</a:t>
            </a:r>
            <a:r>
              <a:rPr lang="zh-CN" altLang="en-US" sz="1200" dirty="0">
                <a:solidFill>
                  <a:schemeClr val="bg1"/>
                </a:solidFill>
                <a:latin typeface="微软雅黑" panose="020B0503020204020204" pitchFamily="34" charset="-122"/>
                <a:ea typeface="微软雅黑" panose="020B0503020204020204" pitchFamily="34" charset="-122"/>
              </a:rPr>
              <a:t>中的验证码比较，相同则通过。</a:t>
            </a:r>
          </a:p>
        </p:txBody>
      </p:sp>
      <p:sp>
        <p:nvSpPr>
          <p:cNvPr id="38" name="文本框 37"/>
          <p:cNvSpPr txBox="1"/>
          <p:nvPr/>
        </p:nvSpPr>
        <p:spPr>
          <a:xfrm>
            <a:off x="3763670" y="1759720"/>
            <a:ext cx="1359748" cy="338554"/>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邮箱验证</a:t>
            </a:r>
          </a:p>
        </p:txBody>
      </p:sp>
      <p:sp>
        <p:nvSpPr>
          <p:cNvPr id="27" name="文本框 26">
            <a:extLst>
              <a:ext uri="{FF2B5EF4-FFF2-40B4-BE49-F238E27FC236}">
                <a16:creationId xmlns:a16="http://schemas.microsoft.com/office/drawing/2014/main" id="{93136969-FF88-46C3-849E-5DC7A33F7CB5}"/>
              </a:ext>
            </a:extLst>
          </p:cNvPr>
          <p:cNvSpPr txBox="1"/>
          <p:nvPr/>
        </p:nvSpPr>
        <p:spPr>
          <a:xfrm>
            <a:off x="875791" y="2098274"/>
            <a:ext cx="2090508" cy="994568"/>
          </a:xfrm>
          <a:prstGeom prst="rect">
            <a:avLst/>
          </a:prstGeom>
          <a:noFill/>
        </p:spPr>
        <p:txBody>
          <a:bodyPr wrap="square" rtlCol="0">
            <a:spAutoFit/>
          </a:bodyPr>
          <a:lstStyle/>
          <a:p>
            <a:pPr algn="just">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用户输入用户名，后台查询是否存在该用户，存在则向该用户绑定的邮箱发送验证码信息。</a:t>
            </a:r>
          </a:p>
        </p:txBody>
      </p:sp>
      <p:sp>
        <p:nvSpPr>
          <p:cNvPr id="28" name="文本框 27">
            <a:extLst>
              <a:ext uri="{FF2B5EF4-FFF2-40B4-BE49-F238E27FC236}">
                <a16:creationId xmlns:a16="http://schemas.microsoft.com/office/drawing/2014/main" id="{0E4E8563-C9FB-441C-8E76-AC37A6405D5C}"/>
              </a:ext>
            </a:extLst>
          </p:cNvPr>
          <p:cNvSpPr txBox="1"/>
          <p:nvPr/>
        </p:nvSpPr>
        <p:spPr>
          <a:xfrm>
            <a:off x="877508" y="1807444"/>
            <a:ext cx="1359748" cy="338554"/>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确认用户名</a:t>
            </a:r>
          </a:p>
        </p:txBody>
      </p:sp>
      <p:pic>
        <p:nvPicPr>
          <p:cNvPr id="7" name="图片 6">
            <a:extLst>
              <a:ext uri="{FF2B5EF4-FFF2-40B4-BE49-F238E27FC236}">
                <a16:creationId xmlns:a16="http://schemas.microsoft.com/office/drawing/2014/main" id="{2CB583F2-A18A-4C45-B119-8EE83B5F6450}"/>
              </a:ext>
            </a:extLst>
          </p:cNvPr>
          <p:cNvPicPr>
            <a:picLocks noChangeAspect="1"/>
          </p:cNvPicPr>
          <p:nvPr/>
        </p:nvPicPr>
        <p:blipFill>
          <a:blip r:embed="rId2"/>
          <a:stretch>
            <a:fillRect/>
          </a:stretch>
        </p:blipFill>
        <p:spPr>
          <a:xfrm>
            <a:off x="818163" y="3744556"/>
            <a:ext cx="2656138" cy="2439744"/>
          </a:xfrm>
          <a:prstGeom prst="rect">
            <a:avLst/>
          </a:prstGeom>
        </p:spPr>
      </p:pic>
      <p:pic>
        <p:nvPicPr>
          <p:cNvPr id="11" name="图片 10">
            <a:extLst>
              <a:ext uri="{FF2B5EF4-FFF2-40B4-BE49-F238E27FC236}">
                <a16:creationId xmlns:a16="http://schemas.microsoft.com/office/drawing/2014/main" id="{2DC73BA9-CA9D-4CED-8323-A61270D0AA2E}"/>
              </a:ext>
            </a:extLst>
          </p:cNvPr>
          <p:cNvPicPr>
            <a:picLocks noChangeAspect="1"/>
          </p:cNvPicPr>
          <p:nvPr/>
        </p:nvPicPr>
        <p:blipFill>
          <a:blip r:embed="rId3"/>
          <a:stretch>
            <a:fillRect/>
          </a:stretch>
        </p:blipFill>
        <p:spPr>
          <a:xfrm>
            <a:off x="3524568" y="3744556"/>
            <a:ext cx="2656139" cy="2439744"/>
          </a:xfrm>
          <a:prstGeom prst="rect">
            <a:avLst/>
          </a:prstGeom>
        </p:spPr>
      </p:pic>
      <p:pic>
        <p:nvPicPr>
          <p:cNvPr id="15" name="图片 14">
            <a:extLst>
              <a:ext uri="{FF2B5EF4-FFF2-40B4-BE49-F238E27FC236}">
                <a16:creationId xmlns:a16="http://schemas.microsoft.com/office/drawing/2014/main" id="{338A4910-9518-4814-B612-4B2F84D9082C}"/>
              </a:ext>
            </a:extLst>
          </p:cNvPr>
          <p:cNvPicPr>
            <a:picLocks noChangeAspect="1"/>
          </p:cNvPicPr>
          <p:nvPr/>
        </p:nvPicPr>
        <p:blipFill>
          <a:blip r:embed="rId4"/>
          <a:stretch>
            <a:fillRect/>
          </a:stretch>
        </p:blipFill>
        <p:spPr>
          <a:xfrm>
            <a:off x="6221884" y="3737048"/>
            <a:ext cx="2556329" cy="2447252"/>
          </a:xfrm>
          <a:prstGeom prst="rect">
            <a:avLst/>
          </a:prstGeom>
        </p:spPr>
      </p:pic>
      <p:pic>
        <p:nvPicPr>
          <p:cNvPr id="17" name="图片 16">
            <a:extLst>
              <a:ext uri="{FF2B5EF4-FFF2-40B4-BE49-F238E27FC236}">
                <a16:creationId xmlns:a16="http://schemas.microsoft.com/office/drawing/2014/main" id="{ADE7CB86-D2DF-4DA7-9565-9108C35B45C6}"/>
              </a:ext>
            </a:extLst>
          </p:cNvPr>
          <p:cNvPicPr>
            <a:picLocks noChangeAspect="1"/>
          </p:cNvPicPr>
          <p:nvPr/>
        </p:nvPicPr>
        <p:blipFill>
          <a:blip r:embed="rId5"/>
          <a:stretch>
            <a:fillRect/>
          </a:stretch>
        </p:blipFill>
        <p:spPr>
          <a:xfrm>
            <a:off x="8834024" y="3736984"/>
            <a:ext cx="2638821" cy="2447252"/>
          </a:xfrm>
          <a:prstGeom prst="rect">
            <a:avLst/>
          </a:prstGeom>
        </p:spPr>
      </p:pic>
      <p:sp>
        <p:nvSpPr>
          <p:cNvPr id="26" name="文本框 25">
            <a:extLst>
              <a:ext uri="{FF2B5EF4-FFF2-40B4-BE49-F238E27FC236}">
                <a16:creationId xmlns:a16="http://schemas.microsoft.com/office/drawing/2014/main" id="{18EF9C03-5401-4954-BD05-29293FCDF7F9}"/>
              </a:ext>
            </a:extLst>
          </p:cNvPr>
          <p:cNvSpPr txBox="1"/>
          <p:nvPr/>
        </p:nvSpPr>
        <p:spPr>
          <a:xfrm>
            <a:off x="6297721" y="2098274"/>
            <a:ext cx="2090508" cy="763735"/>
          </a:xfrm>
          <a:prstGeom prst="rect">
            <a:avLst/>
          </a:prstGeom>
          <a:noFill/>
        </p:spPr>
        <p:txBody>
          <a:bodyPr wrap="square" rtlCol="0">
            <a:spAutoFit/>
          </a:bodyPr>
          <a:lstStyle/>
          <a:p>
            <a:pPr algn="just">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用户输入新密码以及确认密码，后台再次确认</a:t>
            </a:r>
            <a:r>
              <a:rPr lang="en-US" altLang="zh-CN" sz="1200" dirty="0">
                <a:solidFill>
                  <a:schemeClr val="bg1"/>
                </a:solidFill>
                <a:latin typeface="微软雅黑" panose="020B0503020204020204" pitchFamily="34" charset="-122"/>
                <a:ea typeface="微软雅黑" panose="020B0503020204020204" pitchFamily="34" charset="-122"/>
              </a:rPr>
              <a:t>session</a:t>
            </a:r>
            <a:r>
              <a:rPr lang="zh-CN" altLang="en-US" sz="1200" dirty="0">
                <a:solidFill>
                  <a:schemeClr val="bg1"/>
                </a:solidFill>
                <a:latin typeface="微软雅黑" panose="020B0503020204020204" pitchFamily="34" charset="-122"/>
                <a:ea typeface="微软雅黑" panose="020B0503020204020204" pitchFamily="34" charset="-122"/>
              </a:rPr>
              <a:t>中的验证码后进行密码修改。</a:t>
            </a:r>
          </a:p>
        </p:txBody>
      </p:sp>
      <p:sp>
        <p:nvSpPr>
          <p:cNvPr id="30" name="文本框 29">
            <a:extLst>
              <a:ext uri="{FF2B5EF4-FFF2-40B4-BE49-F238E27FC236}">
                <a16:creationId xmlns:a16="http://schemas.microsoft.com/office/drawing/2014/main" id="{91AC2AD7-DDD0-4D5D-8EDE-C14496BB875F}"/>
              </a:ext>
            </a:extLst>
          </p:cNvPr>
          <p:cNvSpPr txBox="1"/>
          <p:nvPr/>
        </p:nvSpPr>
        <p:spPr>
          <a:xfrm>
            <a:off x="6299438" y="1807444"/>
            <a:ext cx="1359748" cy="338554"/>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新密码</a:t>
            </a:r>
          </a:p>
        </p:txBody>
      </p:sp>
      <p:sp>
        <p:nvSpPr>
          <p:cNvPr id="31" name="文本框 30">
            <a:extLst>
              <a:ext uri="{FF2B5EF4-FFF2-40B4-BE49-F238E27FC236}">
                <a16:creationId xmlns:a16="http://schemas.microsoft.com/office/drawing/2014/main" id="{411C7D5A-726D-4044-B0A1-85264301675B}"/>
              </a:ext>
            </a:extLst>
          </p:cNvPr>
          <p:cNvSpPr txBox="1"/>
          <p:nvPr/>
        </p:nvSpPr>
        <p:spPr>
          <a:xfrm>
            <a:off x="9185600" y="2106002"/>
            <a:ext cx="2090508" cy="532903"/>
          </a:xfrm>
          <a:prstGeom prst="rect">
            <a:avLst/>
          </a:prstGeom>
          <a:noFill/>
        </p:spPr>
        <p:txBody>
          <a:bodyPr wrap="square" rtlCol="0">
            <a:spAutoFit/>
          </a:bodyPr>
          <a:lstStyle/>
          <a:p>
            <a:pPr algn="just">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密码修改完成后即可重新登录。</a:t>
            </a:r>
          </a:p>
        </p:txBody>
      </p:sp>
      <p:sp>
        <p:nvSpPr>
          <p:cNvPr id="32" name="文本框 31">
            <a:extLst>
              <a:ext uri="{FF2B5EF4-FFF2-40B4-BE49-F238E27FC236}">
                <a16:creationId xmlns:a16="http://schemas.microsoft.com/office/drawing/2014/main" id="{CC68D90D-A463-41FD-989E-7DD2697659C1}"/>
              </a:ext>
            </a:extLst>
          </p:cNvPr>
          <p:cNvSpPr txBox="1"/>
          <p:nvPr/>
        </p:nvSpPr>
        <p:spPr>
          <a:xfrm>
            <a:off x="9185600" y="1839794"/>
            <a:ext cx="1359748" cy="338554"/>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修改完成</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90D2E6"/>
        </a:solidFill>
        <a:effectLst/>
      </p:bgPr>
    </p:bg>
    <p:spTree>
      <p:nvGrpSpPr>
        <p:cNvPr id="1" name=""/>
        <p:cNvGrpSpPr/>
        <p:nvPr/>
      </p:nvGrpSpPr>
      <p:grpSpPr>
        <a:xfrm>
          <a:off x="0" y="0"/>
          <a:ext cx="0" cy="0"/>
          <a:chOff x="0" y="0"/>
          <a:chExt cx="0" cy="0"/>
        </a:xfrm>
      </p:grpSpPr>
      <p:sp>
        <p:nvSpPr>
          <p:cNvPr id="3" name="矩形 2"/>
          <p:cNvSpPr/>
          <p:nvPr/>
        </p:nvSpPr>
        <p:spPr>
          <a:xfrm>
            <a:off x="1" y="304246"/>
            <a:ext cx="1537854" cy="5052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19ADE"/>
              </a:solidFill>
            </a:endParaRPr>
          </a:p>
        </p:txBody>
      </p:sp>
      <p:sp>
        <p:nvSpPr>
          <p:cNvPr id="4" name="文本框 3"/>
          <p:cNvSpPr txBox="1"/>
          <p:nvPr/>
        </p:nvSpPr>
        <p:spPr>
          <a:xfrm>
            <a:off x="688684" y="198506"/>
            <a:ext cx="1098551" cy="707886"/>
          </a:xfrm>
          <a:prstGeom prst="rect">
            <a:avLst/>
          </a:prstGeom>
          <a:noFill/>
        </p:spPr>
        <p:txBody>
          <a:bodyPr wrap="square" rtlCol="0">
            <a:spAutoFit/>
          </a:bodyPr>
          <a:lstStyle/>
          <a:p>
            <a:r>
              <a:rPr lang="en-US" altLang="zh-CN" sz="4000" b="1" dirty="0">
                <a:solidFill>
                  <a:srgbClr val="90D2E6"/>
                </a:solidFill>
                <a:latin typeface="微软雅黑" panose="020B0503020204020204" pitchFamily="34" charset="-122"/>
                <a:ea typeface="微软雅黑" panose="020B0503020204020204" pitchFamily="34" charset="-122"/>
              </a:rPr>
              <a:t>02</a:t>
            </a:r>
            <a:endParaRPr lang="zh-CN" altLang="en-US" sz="4000" b="1" dirty="0">
              <a:solidFill>
                <a:srgbClr val="90D2E6"/>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656361" y="290839"/>
            <a:ext cx="4959929"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功能详情</a:t>
            </a:r>
          </a:p>
        </p:txBody>
      </p:sp>
      <p:sp>
        <p:nvSpPr>
          <p:cNvPr id="6" name="文本框 5"/>
          <p:cNvSpPr txBox="1"/>
          <p:nvPr/>
        </p:nvSpPr>
        <p:spPr>
          <a:xfrm>
            <a:off x="3164402" y="409351"/>
            <a:ext cx="5022106" cy="400110"/>
          </a:xfrm>
          <a:prstGeom prst="snip1Rect">
            <a:avLst>
              <a:gd name="adj" fmla="val 0"/>
            </a:avLst>
          </a:prstGeom>
          <a:noFill/>
          <a:ln w="28575">
            <a:noFill/>
          </a:ln>
        </p:spPr>
        <p:txBody>
          <a:bodyPr wrap="square" rtlCol="0">
            <a:spAutoFit/>
          </a:bodyPr>
          <a:lstStyle/>
          <a:p>
            <a:r>
              <a:rPr lang="en-US" altLang="zh-CN" sz="2000" dirty="0">
                <a:solidFill>
                  <a:schemeClr val="bg1"/>
                </a:solidFill>
                <a:latin typeface="Arial" panose="020B0604020202020204" pitchFamily="34" charset="0"/>
                <a:ea typeface="华文仿宋" panose="02010600040101010101" pitchFamily="2" charset="-122"/>
                <a:cs typeface="Arial" panose="020B0604020202020204" pitchFamily="34" charset="0"/>
              </a:rPr>
              <a:t>  Functional Details</a:t>
            </a:r>
            <a:endParaRPr lang="zh-CN" altLang="en-US" sz="2000" dirty="0">
              <a:ln>
                <a:solidFill>
                  <a:srgbClr val="00762F"/>
                </a:solidFill>
              </a:ln>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8" name="矩形 7"/>
          <p:cNvSpPr/>
          <p:nvPr/>
        </p:nvSpPr>
        <p:spPr>
          <a:xfrm>
            <a:off x="8312726" y="304246"/>
            <a:ext cx="3879273" cy="5052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9" name="Rectangle 66"/>
          <p:cNvSpPr/>
          <p:nvPr/>
        </p:nvSpPr>
        <p:spPr>
          <a:xfrm>
            <a:off x="5897928" y="1553600"/>
            <a:ext cx="4395314" cy="4495276"/>
          </a:xfrm>
          <a:prstGeom prst="rect">
            <a:avLst/>
          </a:prstGeom>
          <a:solidFill>
            <a:srgbClr val="69B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8" name="文本框 37"/>
          <p:cNvSpPr txBox="1"/>
          <p:nvPr/>
        </p:nvSpPr>
        <p:spPr>
          <a:xfrm>
            <a:off x="6123451" y="1862225"/>
            <a:ext cx="1359748" cy="338554"/>
          </a:xfrm>
          <a:prstGeom prst="rect">
            <a:avLst/>
          </a:prstGeom>
          <a:noFill/>
        </p:spPr>
        <p:txBody>
          <a:bodyPr wrap="square" rtlCol="0">
            <a:spAutoFit/>
          </a:bodyPr>
          <a:lstStyle/>
          <a:p>
            <a:r>
              <a:rPr lang="en-US" altLang="zh-CN" sz="1600" dirty="0">
                <a:solidFill>
                  <a:schemeClr val="bg1"/>
                </a:solidFill>
                <a:latin typeface="微软雅黑" panose="020B0503020204020204" pitchFamily="34" charset="-122"/>
                <a:ea typeface="微软雅黑" panose="020B0503020204020204" pitchFamily="34" charset="-122"/>
              </a:rPr>
              <a:t>404</a:t>
            </a:r>
            <a:r>
              <a:rPr lang="zh-CN" altLang="en-US" sz="1600" dirty="0">
                <a:solidFill>
                  <a:schemeClr val="bg1"/>
                </a:solidFill>
                <a:latin typeface="微软雅黑" panose="020B0503020204020204" pitchFamily="34" charset="-122"/>
                <a:ea typeface="微软雅黑" panose="020B0503020204020204" pitchFamily="34" charset="-122"/>
              </a:rPr>
              <a:t>页</a:t>
            </a:r>
          </a:p>
        </p:txBody>
      </p:sp>
      <p:sp>
        <p:nvSpPr>
          <p:cNvPr id="23" name="文本框 22">
            <a:extLst>
              <a:ext uri="{FF2B5EF4-FFF2-40B4-BE49-F238E27FC236}">
                <a16:creationId xmlns:a16="http://schemas.microsoft.com/office/drawing/2014/main" id="{3F2FA335-2E81-4953-9569-B56EE7B5BBFF}"/>
              </a:ext>
            </a:extLst>
          </p:cNvPr>
          <p:cNvSpPr txBox="1"/>
          <p:nvPr/>
        </p:nvSpPr>
        <p:spPr>
          <a:xfrm>
            <a:off x="6123451" y="2200779"/>
            <a:ext cx="3156338" cy="532903"/>
          </a:xfrm>
          <a:prstGeom prst="rect">
            <a:avLst/>
          </a:prstGeom>
          <a:noFill/>
        </p:spPr>
        <p:txBody>
          <a:bodyPr wrap="square" rtlCol="0">
            <a:spAutoFit/>
          </a:bodyPr>
          <a:lstStyle/>
          <a:p>
            <a:pPr algn="just">
              <a:lnSpc>
                <a:spcPct val="125000"/>
              </a:lnSpc>
            </a:pPr>
            <a:r>
              <a:rPr lang="en-US" altLang="zh-CN" sz="1200" dirty="0">
                <a:solidFill>
                  <a:schemeClr val="bg1"/>
                </a:solidFill>
                <a:latin typeface="微软雅黑" panose="020B0503020204020204" pitchFamily="34" charset="-122"/>
                <a:ea typeface="微软雅黑" panose="020B0503020204020204" pitchFamily="34" charset="-122"/>
              </a:rPr>
              <a:t>404</a:t>
            </a:r>
            <a:r>
              <a:rPr lang="zh-CN" altLang="en-US" sz="1200" dirty="0">
                <a:solidFill>
                  <a:schemeClr val="bg1"/>
                </a:solidFill>
                <a:latin typeface="微软雅黑" panose="020B0503020204020204" pitchFamily="34" charset="-122"/>
                <a:ea typeface="微软雅黑" panose="020B0503020204020204" pitchFamily="34" charset="-122"/>
              </a:rPr>
              <a:t>页是使用</a:t>
            </a:r>
            <a:r>
              <a:rPr lang="en-US" altLang="zh-CN" sz="1200" dirty="0">
                <a:solidFill>
                  <a:schemeClr val="bg1"/>
                </a:solidFill>
                <a:latin typeface="微软雅黑" panose="020B0503020204020204" pitchFamily="34" charset="-122"/>
                <a:ea typeface="微软雅黑" panose="020B0503020204020204" pitchFamily="34" charset="-122"/>
              </a:rPr>
              <a:t>canvas</a:t>
            </a:r>
            <a:r>
              <a:rPr lang="zh-CN" altLang="en-US" sz="1200" dirty="0">
                <a:solidFill>
                  <a:schemeClr val="bg1"/>
                </a:solidFill>
                <a:latin typeface="微软雅黑" panose="020B0503020204020204" pitchFamily="34" charset="-122"/>
                <a:ea typeface="微软雅黑" panose="020B0503020204020204" pitchFamily="34" charset="-122"/>
              </a:rPr>
              <a:t>画图构建的双人五子棋对局页面。</a:t>
            </a:r>
          </a:p>
        </p:txBody>
      </p:sp>
      <p:pic>
        <p:nvPicPr>
          <p:cNvPr id="9" name="图片 8">
            <a:extLst>
              <a:ext uri="{FF2B5EF4-FFF2-40B4-BE49-F238E27FC236}">
                <a16:creationId xmlns:a16="http://schemas.microsoft.com/office/drawing/2014/main" id="{8B06B995-3606-4D56-8A3F-090912E17647}"/>
              </a:ext>
            </a:extLst>
          </p:cNvPr>
          <p:cNvPicPr>
            <a:picLocks noChangeAspect="1"/>
          </p:cNvPicPr>
          <p:nvPr/>
        </p:nvPicPr>
        <p:blipFill>
          <a:blip r:embed="rId2"/>
          <a:stretch>
            <a:fillRect/>
          </a:stretch>
        </p:blipFill>
        <p:spPr>
          <a:xfrm>
            <a:off x="1685955" y="1553600"/>
            <a:ext cx="4156978" cy="4495277"/>
          </a:xfrm>
          <a:prstGeom prst="rect">
            <a:avLst/>
          </a:prstGeom>
        </p:spPr>
      </p:pic>
    </p:spTree>
    <p:extLst>
      <p:ext uri="{BB962C8B-B14F-4D97-AF65-F5344CB8AC3E}">
        <p14:creationId xmlns:p14="http://schemas.microsoft.com/office/powerpoint/2010/main" val="2933410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2"/>
          <a:srcRect l="6254" t="301" r="6740" b="5951"/>
          <a:stretch>
            <a:fillRect/>
          </a:stretch>
        </p:blipFill>
        <p:spPr>
          <a:xfrm rot="5400000">
            <a:off x="2669373" y="-2667000"/>
            <a:ext cx="6857999" cy="12192001"/>
          </a:xfrm>
          <a:prstGeom prst="rect">
            <a:avLst/>
          </a:prstGeom>
        </p:spPr>
      </p:pic>
      <p:sp>
        <p:nvSpPr>
          <p:cNvPr id="19" name="文本框 18"/>
          <p:cNvSpPr txBox="1"/>
          <p:nvPr/>
        </p:nvSpPr>
        <p:spPr>
          <a:xfrm>
            <a:off x="3000374" y="2248999"/>
            <a:ext cx="6191251" cy="1569660"/>
          </a:xfrm>
          <a:prstGeom prst="rect">
            <a:avLst/>
          </a:prstGeom>
          <a:noFill/>
        </p:spPr>
        <p:txBody>
          <a:bodyPr wrap="square" rtlCol="0">
            <a:spAutoFit/>
          </a:bodyPr>
          <a:lstStyle/>
          <a:p>
            <a:pPr algn="ctr"/>
            <a:r>
              <a:rPr lang="en-US" altLang="zh-CN" sz="9600" b="1" dirty="0">
                <a:solidFill>
                  <a:schemeClr val="bg1"/>
                </a:solidFill>
                <a:latin typeface="华文仿宋" panose="02010600040101010101" pitchFamily="2" charset="-122"/>
                <a:ea typeface="华文仿宋" panose="02010600040101010101" pitchFamily="2" charset="-122"/>
              </a:rPr>
              <a:t>Part 03</a:t>
            </a:r>
            <a:endParaRPr lang="zh-CN" altLang="en-US" sz="9600" b="1" dirty="0">
              <a:solidFill>
                <a:schemeClr val="bg1"/>
              </a:solidFill>
              <a:latin typeface="华文仿宋" panose="02010600040101010101" pitchFamily="2" charset="-122"/>
              <a:ea typeface="华文仿宋" panose="02010600040101010101" pitchFamily="2" charset="-122"/>
            </a:endParaRPr>
          </a:p>
        </p:txBody>
      </p:sp>
      <p:sp>
        <p:nvSpPr>
          <p:cNvPr id="8" name="文本框 7"/>
          <p:cNvSpPr txBox="1"/>
          <p:nvPr/>
        </p:nvSpPr>
        <p:spPr>
          <a:xfrm>
            <a:off x="3616035" y="3609987"/>
            <a:ext cx="4959929" cy="461665"/>
          </a:xfrm>
          <a:prstGeom prst="rect">
            <a:avLst/>
          </a:prstGeom>
          <a:noFill/>
        </p:spPr>
        <p:txBody>
          <a:bodyPr wrap="square" rtlCol="0">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致谢</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3584946" y="4137963"/>
            <a:ext cx="5022106" cy="369332"/>
          </a:xfrm>
          <a:prstGeom prst="snip1Rect">
            <a:avLst>
              <a:gd name="adj" fmla="val 0"/>
            </a:avLst>
          </a:prstGeom>
          <a:noFill/>
          <a:ln w="28575">
            <a:noFill/>
          </a:ln>
        </p:spPr>
        <p:txBody>
          <a:bodyPr wrap="square" rtlCol="0">
            <a:spAutoFit/>
          </a:bodyPr>
          <a:lstStyle/>
          <a:p>
            <a:pPr algn="ctr"/>
            <a:r>
              <a:rPr lang="en-US" altLang="zh-CN" dirty="0">
                <a:solidFill>
                  <a:schemeClr val="bg1"/>
                </a:solidFill>
                <a:latin typeface="Arial" panose="020B0604020202020204" pitchFamily="34" charset="0"/>
                <a:ea typeface="华文仿宋" panose="02010600040101010101" pitchFamily="2" charset="-122"/>
                <a:cs typeface="Arial" panose="020B0604020202020204" pitchFamily="34" charset="0"/>
              </a:rPr>
              <a:t>Acknowledgement</a:t>
            </a:r>
            <a:endParaRPr lang="zh-CN" altLang="en-US"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90D2E6"/>
        </a:solidFill>
        <a:effectLst/>
      </p:bgPr>
    </p:bg>
    <p:spTree>
      <p:nvGrpSpPr>
        <p:cNvPr id="1" name=""/>
        <p:cNvGrpSpPr/>
        <p:nvPr/>
      </p:nvGrpSpPr>
      <p:grpSpPr>
        <a:xfrm>
          <a:off x="0" y="0"/>
          <a:ext cx="0" cy="0"/>
          <a:chOff x="0" y="0"/>
          <a:chExt cx="0" cy="0"/>
        </a:xfrm>
      </p:grpSpPr>
      <p:sp>
        <p:nvSpPr>
          <p:cNvPr id="24" name="矩形 23"/>
          <p:cNvSpPr/>
          <p:nvPr/>
        </p:nvSpPr>
        <p:spPr>
          <a:xfrm>
            <a:off x="1" y="304246"/>
            <a:ext cx="1537854" cy="5052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19ADE"/>
              </a:solidFill>
            </a:endParaRPr>
          </a:p>
        </p:txBody>
      </p:sp>
      <p:sp>
        <p:nvSpPr>
          <p:cNvPr id="25" name="文本框 24"/>
          <p:cNvSpPr txBox="1"/>
          <p:nvPr/>
        </p:nvSpPr>
        <p:spPr>
          <a:xfrm>
            <a:off x="688684" y="198506"/>
            <a:ext cx="1098551" cy="707886"/>
          </a:xfrm>
          <a:prstGeom prst="rect">
            <a:avLst/>
          </a:prstGeom>
          <a:noFill/>
        </p:spPr>
        <p:txBody>
          <a:bodyPr wrap="square" rtlCol="0">
            <a:spAutoFit/>
          </a:bodyPr>
          <a:lstStyle/>
          <a:p>
            <a:r>
              <a:rPr lang="en-US" altLang="zh-CN" sz="4000" b="1" dirty="0">
                <a:solidFill>
                  <a:srgbClr val="90D2E6"/>
                </a:solidFill>
                <a:latin typeface="微软雅黑" panose="020B0503020204020204" pitchFamily="34" charset="-122"/>
                <a:ea typeface="微软雅黑" panose="020B0503020204020204" pitchFamily="34" charset="-122"/>
              </a:rPr>
              <a:t>03</a:t>
            </a:r>
            <a:endParaRPr lang="zh-CN" altLang="en-US" sz="4000" b="1" dirty="0">
              <a:solidFill>
                <a:srgbClr val="90D2E6"/>
              </a:solidFill>
              <a:latin typeface="微软雅黑" panose="020B0503020204020204" pitchFamily="34" charset="-122"/>
              <a:ea typeface="微软雅黑" panose="020B0503020204020204" pitchFamily="34" charset="-122"/>
            </a:endParaRPr>
          </a:p>
        </p:txBody>
      </p:sp>
      <p:sp>
        <p:nvSpPr>
          <p:cNvPr id="26" name="矩形 25"/>
          <p:cNvSpPr/>
          <p:nvPr/>
        </p:nvSpPr>
        <p:spPr>
          <a:xfrm>
            <a:off x="8312726" y="304246"/>
            <a:ext cx="3879273" cy="5052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8" name="文本框 27"/>
          <p:cNvSpPr txBox="1"/>
          <p:nvPr/>
        </p:nvSpPr>
        <p:spPr>
          <a:xfrm>
            <a:off x="1656361" y="291841"/>
            <a:ext cx="4959929"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致谢</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2561861" y="409352"/>
            <a:ext cx="5022106" cy="400110"/>
          </a:xfrm>
          <a:prstGeom prst="snip1Rect">
            <a:avLst>
              <a:gd name="adj" fmla="val 0"/>
            </a:avLst>
          </a:prstGeom>
          <a:noFill/>
          <a:ln w="28575">
            <a:noFill/>
          </a:ln>
        </p:spPr>
        <p:txBody>
          <a:bodyPr wrap="square" rtlCol="0">
            <a:spAutoFit/>
          </a:bodyPr>
          <a:lstStyle/>
          <a:p>
            <a:r>
              <a:rPr lang="en-US" altLang="zh-CN" sz="2000" dirty="0">
                <a:solidFill>
                  <a:schemeClr val="bg1"/>
                </a:solidFill>
                <a:latin typeface="Arial" panose="020B0604020202020204" pitchFamily="34" charset="0"/>
                <a:ea typeface="华文仿宋" panose="02010600040101010101" pitchFamily="2" charset="-122"/>
                <a:cs typeface="Arial" panose="020B0604020202020204" pitchFamily="34" charset="0"/>
              </a:rPr>
              <a:t>Acknowledgement</a:t>
            </a:r>
            <a:endParaRPr lang="zh-CN" altLang="en-US" sz="20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2" name="文本框 1">
            <a:extLst>
              <a:ext uri="{FF2B5EF4-FFF2-40B4-BE49-F238E27FC236}">
                <a16:creationId xmlns:a16="http://schemas.microsoft.com/office/drawing/2014/main" id="{D73A0DE9-C5F0-435A-B33D-D6657CD889BF}"/>
              </a:ext>
            </a:extLst>
          </p:cNvPr>
          <p:cNvSpPr txBox="1"/>
          <p:nvPr/>
        </p:nvSpPr>
        <p:spPr>
          <a:xfrm>
            <a:off x="2052320" y="1361440"/>
            <a:ext cx="7467600" cy="4215706"/>
          </a:xfrm>
          <a:prstGeom prst="rect">
            <a:avLst/>
          </a:prstGeom>
          <a:noFill/>
        </p:spPr>
        <p:txBody>
          <a:bodyPr wrap="square" rtlCol="0">
            <a:spAutoFit/>
          </a:bodyPr>
          <a:lstStyle/>
          <a:p>
            <a:pPr indent="468000" algn="just">
              <a:lnSpc>
                <a:spcPct val="125000"/>
              </a:lnSpc>
            </a:pPr>
            <a:r>
              <a:rPr lang="zh-CN" altLang="zh-CN" dirty="0">
                <a:solidFill>
                  <a:schemeClr val="bg1"/>
                </a:solidFill>
                <a:latin typeface="微软雅黑" panose="020B0503020204020204" pitchFamily="34" charset="-122"/>
                <a:ea typeface="微软雅黑" panose="020B0503020204020204" pitchFamily="34" charset="-122"/>
              </a:rPr>
              <a:t>在完成本学期课程设计的过程中，值此课程设计完成之际，再次向我最尊敬的指导教师刘俊强老师表示我衷心的感谢。他们给了我很大的帮助，不断地支持和鼓励一直伴随着我本阶段的学习工作和生活。课程设计选题、构思、查阅文献、修改、设计，每一步都凝聚着导师的心血。我要感谢我的老师在课程设计上给予我的指导、提供给我的支持和帮助，这是我能顺利完成这次报告的主要原因。他们以广博的学识给我在学习研究上的指导，使我受益匪浅。在此，我深切和怀着十分感激的心情，向老师们表达我最真挚的感谢。在同时我也要感谢我的同学们，在我课程设计过程中对我的鼓励和支持！在漫长的学习生涯中，感谢我的父母在精神上的理解与支持和在生活上的照顾。我的课程设计凝聚着他们的长期支持。 让我能把系统做得更加完善。在此期间，我不仅学到了许多新的知识，而且也开阔了视野，提高了自己的设计能力。</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2"/>
          <a:srcRect l="6254" t="301" r="6740" b="5951"/>
          <a:stretch>
            <a:fillRect/>
          </a:stretch>
        </p:blipFill>
        <p:spPr>
          <a:xfrm rot="5400000">
            <a:off x="2669373" y="-2667000"/>
            <a:ext cx="6857999" cy="12192001"/>
          </a:xfrm>
          <a:prstGeom prst="rect">
            <a:avLst/>
          </a:prstGeom>
        </p:spPr>
      </p:pic>
      <p:sp>
        <p:nvSpPr>
          <p:cNvPr id="19" name="文本框 18"/>
          <p:cNvSpPr txBox="1"/>
          <p:nvPr/>
        </p:nvSpPr>
        <p:spPr>
          <a:xfrm>
            <a:off x="3000374" y="2248999"/>
            <a:ext cx="6191251" cy="1569660"/>
          </a:xfrm>
          <a:prstGeom prst="rect">
            <a:avLst/>
          </a:prstGeom>
          <a:noFill/>
        </p:spPr>
        <p:txBody>
          <a:bodyPr wrap="square" rtlCol="0">
            <a:spAutoFit/>
          </a:bodyPr>
          <a:lstStyle/>
          <a:p>
            <a:pPr algn="ctr"/>
            <a:r>
              <a:rPr lang="en-US" altLang="zh-CN" sz="9600" b="1" dirty="0">
                <a:solidFill>
                  <a:schemeClr val="bg1"/>
                </a:solidFill>
                <a:latin typeface="华文仿宋" panose="02010600040101010101" pitchFamily="2" charset="-122"/>
                <a:ea typeface="华文仿宋" panose="02010600040101010101" pitchFamily="2" charset="-122"/>
              </a:rPr>
              <a:t>Part 04</a:t>
            </a:r>
            <a:endParaRPr lang="zh-CN" altLang="en-US" sz="9600" b="1" dirty="0">
              <a:solidFill>
                <a:schemeClr val="bg1"/>
              </a:solidFill>
              <a:latin typeface="华文仿宋" panose="02010600040101010101" pitchFamily="2" charset="-122"/>
              <a:ea typeface="华文仿宋" panose="02010600040101010101" pitchFamily="2" charset="-122"/>
            </a:endParaRPr>
          </a:p>
        </p:txBody>
      </p:sp>
      <p:sp>
        <p:nvSpPr>
          <p:cNvPr id="8" name="文本框 7"/>
          <p:cNvSpPr txBox="1"/>
          <p:nvPr/>
        </p:nvSpPr>
        <p:spPr>
          <a:xfrm>
            <a:off x="3616035" y="3609987"/>
            <a:ext cx="4959929" cy="461665"/>
          </a:xfrm>
          <a:prstGeom prst="rect">
            <a:avLst/>
          </a:prstGeom>
          <a:noFill/>
        </p:spPr>
        <p:txBody>
          <a:bodyPr wrap="square" rtlCol="0">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成品展示</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3584946" y="4133207"/>
            <a:ext cx="5022106" cy="369332"/>
          </a:xfrm>
          <a:prstGeom prst="snip1Rect">
            <a:avLst>
              <a:gd name="adj" fmla="val 0"/>
            </a:avLst>
          </a:prstGeom>
          <a:noFill/>
          <a:ln w="28575">
            <a:noFill/>
          </a:ln>
        </p:spPr>
        <p:txBody>
          <a:bodyPr wrap="square" rtlCol="0">
            <a:spAutoFit/>
          </a:bodyPr>
          <a:lstStyle/>
          <a:p>
            <a:pPr algn="ctr"/>
            <a:r>
              <a:rPr lang="en-US" altLang="zh-CN" dirty="0">
                <a:solidFill>
                  <a:schemeClr val="bg1"/>
                </a:solidFill>
                <a:latin typeface="Arial" panose="020B0604020202020204" pitchFamily="34" charset="0"/>
                <a:ea typeface="华文仿宋" panose="02010600040101010101" pitchFamily="2" charset="-122"/>
                <a:cs typeface="Arial" panose="020B0604020202020204" pitchFamily="34" charset="0"/>
              </a:rPr>
              <a:t>The finished product to show</a:t>
            </a:r>
            <a:endParaRPr lang="zh-CN" altLang="en-US"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2"/>
          <a:srcRect l="6254" t="301" r="6740" b="5951"/>
          <a:stretch>
            <a:fillRect/>
          </a:stretch>
        </p:blipFill>
        <p:spPr>
          <a:xfrm rot="5400000">
            <a:off x="2669373" y="-2667000"/>
            <a:ext cx="6857999" cy="12192001"/>
          </a:xfrm>
          <a:prstGeom prst="rect">
            <a:avLst/>
          </a:prstGeom>
        </p:spPr>
      </p:pic>
      <p:sp>
        <p:nvSpPr>
          <p:cNvPr id="12" name="文本框 19"/>
          <p:cNvSpPr txBox="1"/>
          <p:nvPr/>
        </p:nvSpPr>
        <p:spPr>
          <a:xfrm>
            <a:off x="545823" y="3061788"/>
            <a:ext cx="11100354" cy="120032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7200" dirty="0">
                <a:solidFill>
                  <a:schemeClr val="bg1"/>
                </a:solidFill>
                <a:latin typeface="Arial" panose="020B0604020202020204" pitchFamily="34" charset="0"/>
                <a:ea typeface="方正粗宋简体" panose="03000509000000000000" pitchFamily="65" charset="-122"/>
                <a:cs typeface="Arial" panose="020B0604020202020204" pitchFamily="34" charset="0"/>
              </a:rPr>
              <a:t>THANK YOU</a:t>
            </a:r>
            <a:endParaRPr lang="zh-CN" altLang="en-US" sz="7200" dirty="0">
              <a:solidFill>
                <a:schemeClr val="bg1"/>
              </a:solidFill>
              <a:latin typeface="Arial" panose="020B0604020202020204" pitchFamily="34" charset="0"/>
              <a:ea typeface="方正粗宋简体" panose="03000509000000000000" pitchFamily="65" charset="-122"/>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2"/>
          <a:srcRect l="6254" t="301" r="6740" b="5951"/>
          <a:stretch>
            <a:fillRect/>
          </a:stretch>
        </p:blipFill>
        <p:spPr>
          <a:xfrm rot="5400000">
            <a:off x="2669373" y="-2667000"/>
            <a:ext cx="6857999" cy="12192001"/>
          </a:xfrm>
          <a:prstGeom prst="rect">
            <a:avLst/>
          </a:prstGeom>
        </p:spPr>
      </p:pic>
      <p:sp>
        <p:nvSpPr>
          <p:cNvPr id="11" name="文本框 10"/>
          <p:cNvSpPr txBox="1"/>
          <p:nvPr/>
        </p:nvSpPr>
        <p:spPr>
          <a:xfrm>
            <a:off x="3446085" y="2310035"/>
            <a:ext cx="1015663" cy="2333595"/>
          </a:xfrm>
          <a:prstGeom prst="rect">
            <a:avLst/>
          </a:prstGeom>
          <a:noFill/>
        </p:spPr>
        <p:txBody>
          <a:bodyPr vert="eaVert" wrap="square" rtlCol="0">
            <a:spAutoFit/>
          </a:bodyPr>
          <a:lstStyle/>
          <a:p>
            <a:pPr algn="ctr"/>
            <a:r>
              <a:rPr lang="zh-CN" altLang="en-US" sz="5400" dirty="0">
                <a:solidFill>
                  <a:schemeClr val="bg1"/>
                </a:solidFill>
                <a:latin typeface="微软雅黑" panose="020B0503020204020204" pitchFamily="34" charset="-122"/>
                <a:ea typeface="微软雅黑" panose="020B0503020204020204" pitchFamily="34" charset="-122"/>
              </a:rPr>
              <a:t>目 录</a:t>
            </a:r>
          </a:p>
        </p:txBody>
      </p:sp>
      <p:grpSp>
        <p:nvGrpSpPr>
          <p:cNvPr id="12" name="组合 11"/>
          <p:cNvGrpSpPr/>
          <p:nvPr/>
        </p:nvGrpSpPr>
        <p:grpSpPr>
          <a:xfrm>
            <a:off x="5094363" y="2162639"/>
            <a:ext cx="3233697" cy="2871802"/>
            <a:chOff x="4470289" y="1522630"/>
            <a:chExt cx="3233697" cy="2871802"/>
          </a:xfrm>
        </p:grpSpPr>
        <p:sp>
          <p:nvSpPr>
            <p:cNvPr id="13" name="矩形 12"/>
            <p:cNvSpPr/>
            <p:nvPr/>
          </p:nvSpPr>
          <p:spPr>
            <a:xfrm>
              <a:off x="4483113" y="2274884"/>
              <a:ext cx="1574470" cy="615040"/>
            </a:xfrm>
            <a:prstGeom prst="rect">
              <a:avLst/>
            </a:prstGeom>
          </p:spPr>
          <p:txBody>
            <a:bodyPr wrap="none">
              <a:spAutoFit/>
            </a:bodyPr>
            <a:lstStyle/>
            <a:p>
              <a:pPr>
                <a:lnSpc>
                  <a:spcPct val="200000"/>
                </a:lnSpc>
              </a:pPr>
              <a:r>
                <a:rPr lang="en-US" altLang="zh-CN" sz="2000" dirty="0">
                  <a:solidFill>
                    <a:schemeClr val="bg1"/>
                  </a:solidFill>
                  <a:latin typeface="微软雅黑" panose="020B0503020204020204" pitchFamily="34" charset="-122"/>
                  <a:ea typeface="微软雅黑" panose="020B0503020204020204" pitchFamily="34" charset="-122"/>
                </a:rPr>
                <a:t>02.</a:t>
              </a:r>
              <a:r>
                <a:rPr lang="zh-CN" altLang="en-US" sz="2000" dirty="0">
                  <a:solidFill>
                    <a:schemeClr val="bg1"/>
                  </a:solidFill>
                  <a:latin typeface="微软雅黑" panose="020B0503020204020204" pitchFamily="34" charset="-122"/>
                  <a:ea typeface="微软雅黑" panose="020B0503020204020204" pitchFamily="34" charset="-122"/>
                </a:rPr>
                <a:t>功能详情</a:t>
              </a:r>
            </a:p>
          </p:txBody>
        </p:sp>
        <p:sp>
          <p:nvSpPr>
            <p:cNvPr id="14" name="矩形 13"/>
            <p:cNvSpPr/>
            <p:nvPr/>
          </p:nvSpPr>
          <p:spPr>
            <a:xfrm>
              <a:off x="4488014" y="3779392"/>
              <a:ext cx="3215972" cy="615040"/>
            </a:xfrm>
            <a:prstGeom prst="rect">
              <a:avLst/>
            </a:prstGeom>
          </p:spPr>
          <p:txBody>
            <a:bodyPr wrap="square">
              <a:spAutoFit/>
            </a:bodyPr>
            <a:lstStyle/>
            <a:p>
              <a:pPr>
                <a:lnSpc>
                  <a:spcPct val="200000"/>
                </a:lnSpc>
              </a:pPr>
              <a:r>
                <a:rPr lang="en-US" altLang="zh-CN" sz="2000" dirty="0">
                  <a:solidFill>
                    <a:schemeClr val="bg1"/>
                  </a:solidFill>
                  <a:latin typeface="微软雅黑" panose="020B0503020204020204" pitchFamily="34" charset="-122"/>
                  <a:ea typeface="微软雅黑" panose="020B0503020204020204" pitchFamily="34" charset="-122"/>
                </a:rPr>
                <a:t>04.</a:t>
              </a:r>
              <a:r>
                <a:rPr lang="zh-CN" altLang="en-US" sz="2000" dirty="0">
                  <a:solidFill>
                    <a:schemeClr val="bg1"/>
                  </a:solidFill>
                  <a:latin typeface="微软雅黑" panose="020B0503020204020204" pitchFamily="34" charset="-122"/>
                  <a:ea typeface="微软雅黑" panose="020B0503020204020204" pitchFamily="34" charset="-122"/>
                </a:rPr>
                <a:t>成品展示</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16" name="矩形 15"/>
            <p:cNvSpPr/>
            <p:nvPr/>
          </p:nvSpPr>
          <p:spPr>
            <a:xfrm>
              <a:off x="4470289" y="1522630"/>
              <a:ext cx="1574470" cy="615040"/>
            </a:xfrm>
            <a:prstGeom prst="rect">
              <a:avLst/>
            </a:prstGeom>
          </p:spPr>
          <p:txBody>
            <a:bodyPr wrap="none">
              <a:spAutoFit/>
            </a:bodyPr>
            <a:lstStyle/>
            <a:p>
              <a:pPr>
                <a:lnSpc>
                  <a:spcPct val="200000"/>
                </a:lnSpc>
              </a:pPr>
              <a:r>
                <a:rPr lang="en-US" altLang="zh-CN" sz="2000" dirty="0">
                  <a:solidFill>
                    <a:schemeClr val="bg1"/>
                  </a:solidFill>
                  <a:latin typeface="微软雅黑" panose="020B0503020204020204" pitchFamily="34" charset="-122"/>
                  <a:ea typeface="微软雅黑" panose="020B0503020204020204" pitchFamily="34" charset="-122"/>
                </a:rPr>
                <a:t>01.</a:t>
              </a:r>
              <a:r>
                <a:rPr lang="zh-CN" altLang="en-US" sz="2000" dirty="0">
                  <a:solidFill>
                    <a:schemeClr val="bg1"/>
                  </a:solidFill>
                  <a:latin typeface="微软雅黑" panose="020B0503020204020204" pitchFamily="34" charset="-122"/>
                  <a:ea typeface="微软雅黑" panose="020B0503020204020204" pitchFamily="34" charset="-122"/>
                </a:rPr>
                <a:t>选用技术</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17" name="矩形 16"/>
            <p:cNvSpPr/>
            <p:nvPr/>
          </p:nvSpPr>
          <p:spPr>
            <a:xfrm>
              <a:off x="4483113" y="3027138"/>
              <a:ext cx="1061509" cy="615040"/>
            </a:xfrm>
            <a:prstGeom prst="rect">
              <a:avLst/>
            </a:prstGeom>
          </p:spPr>
          <p:txBody>
            <a:bodyPr wrap="none">
              <a:spAutoFit/>
            </a:bodyPr>
            <a:lstStyle/>
            <a:p>
              <a:pPr>
                <a:lnSpc>
                  <a:spcPct val="200000"/>
                </a:lnSpc>
              </a:pPr>
              <a:r>
                <a:rPr lang="en-US" altLang="zh-CN" sz="2000" dirty="0">
                  <a:solidFill>
                    <a:schemeClr val="bg1"/>
                  </a:solidFill>
                  <a:latin typeface="微软雅黑" panose="020B0503020204020204" pitchFamily="34" charset="-122"/>
                  <a:ea typeface="微软雅黑" panose="020B0503020204020204" pitchFamily="34" charset="-122"/>
                </a:rPr>
                <a:t>03.</a:t>
              </a:r>
              <a:r>
                <a:rPr lang="zh-CN" altLang="en-US" sz="2000" dirty="0">
                  <a:solidFill>
                    <a:schemeClr val="bg1"/>
                  </a:solidFill>
                  <a:latin typeface="微软雅黑" panose="020B0503020204020204" pitchFamily="34" charset="-122"/>
                  <a:ea typeface="微软雅黑" panose="020B0503020204020204" pitchFamily="34" charset="-122"/>
                </a:rPr>
                <a:t>致谢</a:t>
              </a:r>
              <a:endParaRPr lang="en-US" altLang="zh-CN" sz="2000" dirty="0">
                <a:solidFill>
                  <a:schemeClr val="bg1"/>
                </a:solidFill>
                <a:latin typeface="微软雅黑" panose="020B0503020204020204" pitchFamily="34" charset="-122"/>
                <a:ea typeface="微软雅黑" panose="020B0503020204020204" pitchFamily="34" charset="-122"/>
              </a:endParaRPr>
            </a:p>
          </p:txBody>
        </p:sp>
      </p:grpSp>
      <p:sp>
        <p:nvSpPr>
          <p:cNvPr id="18" name="文本框 17"/>
          <p:cNvSpPr txBox="1"/>
          <p:nvPr/>
        </p:nvSpPr>
        <p:spPr>
          <a:xfrm>
            <a:off x="4374787" y="3179292"/>
            <a:ext cx="492443" cy="1960591"/>
          </a:xfrm>
          <a:prstGeom prst="rect">
            <a:avLst/>
          </a:prstGeom>
          <a:noFill/>
        </p:spPr>
        <p:txBody>
          <a:bodyPr vert="eaVert" wrap="square" rtlCol="0">
            <a:spAutoFit/>
          </a:bodyPr>
          <a:lstStyle/>
          <a:p>
            <a:pPr algn="ctr"/>
            <a:r>
              <a:rPr lang="en-US" altLang="zh-CN" sz="2000" dirty="0">
                <a:solidFill>
                  <a:schemeClr val="bg1"/>
                </a:solidFill>
                <a:latin typeface="微软雅黑" panose="020B0503020204020204" pitchFamily="34" charset="-122"/>
                <a:ea typeface="微软雅黑" panose="020B0503020204020204" pitchFamily="34" charset="-122"/>
              </a:rPr>
              <a:t>Contents</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2"/>
          <a:srcRect l="6254" t="301" r="6740" b="5951"/>
          <a:stretch>
            <a:fillRect/>
          </a:stretch>
        </p:blipFill>
        <p:spPr>
          <a:xfrm rot="5400000">
            <a:off x="2669373" y="-2667000"/>
            <a:ext cx="6857999" cy="12192001"/>
          </a:xfrm>
          <a:prstGeom prst="rect">
            <a:avLst/>
          </a:prstGeom>
        </p:spPr>
      </p:pic>
      <p:sp>
        <p:nvSpPr>
          <p:cNvPr id="19" name="文本框 18"/>
          <p:cNvSpPr txBox="1"/>
          <p:nvPr/>
        </p:nvSpPr>
        <p:spPr>
          <a:xfrm>
            <a:off x="3000374" y="2248999"/>
            <a:ext cx="6191251" cy="1569660"/>
          </a:xfrm>
          <a:prstGeom prst="rect">
            <a:avLst/>
          </a:prstGeom>
          <a:noFill/>
        </p:spPr>
        <p:txBody>
          <a:bodyPr wrap="square" rtlCol="0">
            <a:spAutoFit/>
          </a:bodyPr>
          <a:lstStyle/>
          <a:p>
            <a:pPr algn="ctr"/>
            <a:r>
              <a:rPr lang="en-US" altLang="zh-CN" sz="9600" b="1" dirty="0">
                <a:solidFill>
                  <a:schemeClr val="bg1"/>
                </a:solidFill>
                <a:latin typeface="华文仿宋" panose="02010600040101010101" pitchFamily="2" charset="-122"/>
                <a:ea typeface="华文仿宋" panose="02010600040101010101" pitchFamily="2" charset="-122"/>
              </a:rPr>
              <a:t>Part 01</a:t>
            </a:r>
            <a:endParaRPr lang="zh-CN" altLang="en-US" sz="9600" b="1" dirty="0">
              <a:solidFill>
                <a:schemeClr val="bg1"/>
              </a:solidFill>
              <a:latin typeface="华文仿宋" panose="02010600040101010101" pitchFamily="2" charset="-122"/>
              <a:ea typeface="华文仿宋" panose="02010600040101010101" pitchFamily="2" charset="-122"/>
            </a:endParaRPr>
          </a:p>
        </p:txBody>
      </p:sp>
      <p:sp>
        <p:nvSpPr>
          <p:cNvPr id="20" name="文本框 19"/>
          <p:cNvSpPr txBox="1"/>
          <p:nvPr/>
        </p:nvSpPr>
        <p:spPr>
          <a:xfrm>
            <a:off x="3616035" y="3609987"/>
            <a:ext cx="4959929" cy="461665"/>
          </a:xfrm>
          <a:prstGeom prst="rect">
            <a:avLst/>
          </a:prstGeom>
          <a:noFill/>
        </p:spPr>
        <p:txBody>
          <a:bodyPr wrap="square" rtlCol="0">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选用技术</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3584946" y="4133207"/>
            <a:ext cx="5022106" cy="369332"/>
          </a:xfrm>
          <a:prstGeom prst="snip1Rect">
            <a:avLst>
              <a:gd name="adj" fmla="val 0"/>
            </a:avLst>
          </a:prstGeom>
          <a:noFill/>
          <a:ln w="28575">
            <a:noFill/>
          </a:ln>
        </p:spPr>
        <p:txBody>
          <a:bodyPr wrap="square" rtlCol="0">
            <a:spAutoFit/>
          </a:bodyPr>
          <a:lstStyle/>
          <a:p>
            <a:pPr algn="ctr"/>
            <a:r>
              <a:rPr lang="en-US" altLang="zh-CN" dirty="0">
                <a:solidFill>
                  <a:schemeClr val="bg1"/>
                </a:solidFill>
                <a:latin typeface="Arial" panose="020B0604020202020204" pitchFamily="34" charset="0"/>
                <a:ea typeface="华文仿宋" panose="02010600040101010101" pitchFamily="2" charset="-122"/>
                <a:cs typeface="Arial" panose="020B0604020202020204" pitchFamily="34" charset="0"/>
              </a:rPr>
              <a:t> Choose technology</a:t>
            </a:r>
            <a:endParaRPr lang="zh-CN" altLang="en-US" dirty="0">
              <a:ln>
                <a:solidFill>
                  <a:srgbClr val="00762F"/>
                </a:solidFill>
              </a:ln>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90D2E6"/>
        </a:solidFill>
        <a:effectLst/>
      </p:bgPr>
    </p:bg>
    <p:spTree>
      <p:nvGrpSpPr>
        <p:cNvPr id="1" name=""/>
        <p:cNvGrpSpPr/>
        <p:nvPr/>
      </p:nvGrpSpPr>
      <p:grpSpPr>
        <a:xfrm>
          <a:off x="0" y="0"/>
          <a:ext cx="0" cy="0"/>
          <a:chOff x="0" y="0"/>
          <a:chExt cx="0" cy="0"/>
        </a:xfrm>
      </p:grpSpPr>
      <p:sp>
        <p:nvSpPr>
          <p:cNvPr id="3" name="矩形 2"/>
          <p:cNvSpPr/>
          <p:nvPr/>
        </p:nvSpPr>
        <p:spPr>
          <a:xfrm>
            <a:off x="1" y="304246"/>
            <a:ext cx="1537854" cy="5052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19ADE"/>
              </a:solidFill>
            </a:endParaRPr>
          </a:p>
        </p:txBody>
      </p:sp>
      <p:sp>
        <p:nvSpPr>
          <p:cNvPr id="4" name="文本框 3"/>
          <p:cNvSpPr txBox="1"/>
          <p:nvPr/>
        </p:nvSpPr>
        <p:spPr>
          <a:xfrm>
            <a:off x="688684" y="198506"/>
            <a:ext cx="1098551" cy="707886"/>
          </a:xfrm>
          <a:prstGeom prst="rect">
            <a:avLst/>
          </a:prstGeom>
          <a:noFill/>
        </p:spPr>
        <p:txBody>
          <a:bodyPr wrap="square" rtlCol="0">
            <a:spAutoFit/>
          </a:bodyPr>
          <a:lstStyle/>
          <a:p>
            <a:r>
              <a:rPr lang="en-US" altLang="zh-CN" sz="4000" b="1" dirty="0">
                <a:solidFill>
                  <a:srgbClr val="90D2E6"/>
                </a:solidFill>
                <a:latin typeface="微软雅黑" panose="020B0503020204020204" pitchFamily="34" charset="-122"/>
                <a:ea typeface="微软雅黑" panose="020B0503020204020204" pitchFamily="34" charset="-122"/>
              </a:rPr>
              <a:t>01</a:t>
            </a:r>
            <a:endParaRPr lang="zh-CN" altLang="en-US" sz="4000" b="1" dirty="0">
              <a:solidFill>
                <a:srgbClr val="90D2E6"/>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656361" y="290839"/>
            <a:ext cx="4959929"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选用技术</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3234291" y="409351"/>
            <a:ext cx="5022106" cy="400110"/>
          </a:xfrm>
          <a:prstGeom prst="snip1Rect">
            <a:avLst>
              <a:gd name="adj" fmla="val 0"/>
            </a:avLst>
          </a:prstGeom>
          <a:noFill/>
          <a:ln w="28575">
            <a:noFill/>
          </a:ln>
        </p:spPr>
        <p:txBody>
          <a:bodyPr wrap="square" rtlCol="0">
            <a:spAutoFit/>
          </a:bodyPr>
          <a:lstStyle/>
          <a:p>
            <a:r>
              <a:rPr lang="en-US" altLang="zh-CN" sz="2000" dirty="0">
                <a:solidFill>
                  <a:schemeClr val="bg1"/>
                </a:solidFill>
                <a:latin typeface="Arial" panose="020B0604020202020204" pitchFamily="34" charset="0"/>
                <a:ea typeface="华文仿宋" panose="02010600040101010101" pitchFamily="2" charset="-122"/>
                <a:cs typeface="Arial" panose="020B0604020202020204" pitchFamily="34" charset="0"/>
              </a:rPr>
              <a:t> Choose technology</a:t>
            </a:r>
            <a:endParaRPr lang="zh-CN" altLang="en-US" sz="2000" dirty="0">
              <a:ln>
                <a:solidFill>
                  <a:srgbClr val="00762F"/>
                </a:solidFill>
              </a:ln>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8" name="矩形 7"/>
          <p:cNvSpPr/>
          <p:nvPr/>
        </p:nvSpPr>
        <p:spPr>
          <a:xfrm>
            <a:off x="8312726" y="304246"/>
            <a:ext cx="3879273" cy="5052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5" name="AutoShape 4"/>
          <p:cNvSpPr/>
          <p:nvPr/>
        </p:nvSpPr>
        <p:spPr bwMode="auto">
          <a:xfrm>
            <a:off x="6571491" y="4400687"/>
            <a:ext cx="1094719" cy="372955"/>
          </a:xfrm>
          <a:custGeom>
            <a:avLst/>
            <a:gdLst/>
            <a:ahLst/>
            <a:cxnLst/>
            <a:rect l="0" t="0" r="r" b="b"/>
            <a:pathLst>
              <a:path w="21600" h="20321">
                <a:moveTo>
                  <a:pt x="0" y="20321"/>
                </a:moveTo>
                <a:cubicBezTo>
                  <a:pt x="0" y="20321"/>
                  <a:pt x="3943" y="5542"/>
                  <a:pt x="11314" y="2132"/>
                </a:cubicBezTo>
                <a:cubicBezTo>
                  <a:pt x="18686" y="-1279"/>
                  <a:pt x="21600" y="426"/>
                  <a:pt x="21600" y="426"/>
                </a:cubicBezTo>
              </a:path>
            </a:pathLst>
          </a:custGeom>
          <a:noFill/>
          <a:ln w="25400" cap="flat">
            <a:solidFill>
              <a:schemeClr val="bg1"/>
            </a:solidFill>
            <a:prstDash val="sysDot"/>
            <a:miter lim="800000"/>
            <a:headEnd type="none" w="med" len="med"/>
            <a:tailEnd type="arrow" w="med" len="med"/>
          </a:ln>
        </p:spPr>
        <p:txBody>
          <a:bodyPr lIns="0" tIns="0" rIns="0" bIns="0"/>
          <a:lstStyle/>
          <a:p>
            <a:endParaRPr lang="en-US" dirty="0"/>
          </a:p>
        </p:txBody>
      </p:sp>
      <p:sp>
        <p:nvSpPr>
          <p:cNvPr id="26" name="AutoShape 5"/>
          <p:cNvSpPr/>
          <p:nvPr/>
        </p:nvSpPr>
        <p:spPr bwMode="auto">
          <a:xfrm flipH="1">
            <a:off x="4383072" y="2674027"/>
            <a:ext cx="1315249" cy="372955"/>
          </a:xfrm>
          <a:custGeom>
            <a:avLst/>
            <a:gdLst/>
            <a:ahLst/>
            <a:cxnLst/>
            <a:rect l="0" t="0" r="r" b="b"/>
            <a:pathLst>
              <a:path w="21600" h="20321">
                <a:moveTo>
                  <a:pt x="0" y="20321"/>
                </a:moveTo>
                <a:cubicBezTo>
                  <a:pt x="0" y="20321"/>
                  <a:pt x="3943" y="5542"/>
                  <a:pt x="11314" y="2132"/>
                </a:cubicBezTo>
                <a:cubicBezTo>
                  <a:pt x="18686" y="-1279"/>
                  <a:pt x="21600" y="426"/>
                  <a:pt x="21600" y="426"/>
                </a:cubicBezTo>
              </a:path>
            </a:pathLst>
          </a:custGeom>
          <a:noFill/>
          <a:ln w="25400" cap="flat">
            <a:solidFill>
              <a:schemeClr val="bg1"/>
            </a:solidFill>
            <a:prstDash val="sysDot"/>
            <a:miter lim="800000"/>
            <a:headEnd type="none" w="med" len="med"/>
            <a:tailEnd type="arrow" w="med" len="med"/>
          </a:ln>
          <a:scene3d>
            <a:camera prst="orthographicFront">
              <a:rot lat="0" lon="0" rev="0"/>
            </a:camera>
            <a:lightRig rig="threePt" dir="t"/>
          </a:scene3d>
        </p:spPr>
        <p:txBody>
          <a:bodyPr lIns="0" tIns="0" rIns="0" bIns="0"/>
          <a:lstStyle/>
          <a:p>
            <a:endParaRPr lang="en-US" dirty="0"/>
          </a:p>
        </p:txBody>
      </p:sp>
      <p:sp>
        <p:nvSpPr>
          <p:cNvPr id="27" name="AutoShape 6"/>
          <p:cNvSpPr/>
          <p:nvPr/>
        </p:nvSpPr>
        <p:spPr bwMode="auto">
          <a:xfrm>
            <a:off x="6090286" y="2740610"/>
            <a:ext cx="1487838" cy="765074"/>
          </a:xfrm>
          <a:custGeom>
            <a:avLst/>
            <a:gdLst/>
            <a:ahLst/>
            <a:cxnLst/>
            <a:rect l="0" t="0" r="r" b="b"/>
            <a:pathLst>
              <a:path w="21600" h="20321">
                <a:moveTo>
                  <a:pt x="0" y="20321"/>
                </a:moveTo>
                <a:cubicBezTo>
                  <a:pt x="0" y="20321"/>
                  <a:pt x="3943" y="5542"/>
                  <a:pt x="11314" y="2132"/>
                </a:cubicBezTo>
                <a:cubicBezTo>
                  <a:pt x="18686" y="-1279"/>
                  <a:pt x="21600" y="426"/>
                  <a:pt x="21600" y="426"/>
                </a:cubicBezTo>
              </a:path>
            </a:pathLst>
          </a:custGeom>
          <a:noFill/>
          <a:ln w="25400" cap="flat">
            <a:solidFill>
              <a:schemeClr val="bg1"/>
            </a:solidFill>
            <a:prstDash val="sysDot"/>
            <a:miter lim="800000"/>
            <a:headEnd type="none" w="med" len="med"/>
            <a:tailEnd type="arrow" w="med" len="med"/>
          </a:ln>
        </p:spPr>
        <p:txBody>
          <a:bodyPr lIns="0" tIns="0" rIns="0" bIns="0"/>
          <a:lstStyle/>
          <a:p>
            <a:endParaRPr lang="en-US" dirty="0"/>
          </a:p>
        </p:txBody>
      </p:sp>
      <p:sp>
        <p:nvSpPr>
          <p:cNvPr id="47" name="AutoShape 7"/>
          <p:cNvSpPr/>
          <p:nvPr/>
        </p:nvSpPr>
        <p:spPr bwMode="auto">
          <a:xfrm rot="244451">
            <a:off x="5858604" y="3672442"/>
            <a:ext cx="524051" cy="563312"/>
          </a:xfrm>
          <a:custGeom>
            <a:avLst/>
            <a:gdLst/>
            <a:ahLst/>
            <a:cxnLst/>
            <a:rect l="0" t="0" r="r" b="b"/>
            <a:pathLst>
              <a:path w="20017" h="21177">
                <a:moveTo>
                  <a:pt x="687" y="16498"/>
                </a:moveTo>
                <a:cubicBezTo>
                  <a:pt x="687" y="16498"/>
                  <a:pt x="86" y="7313"/>
                  <a:pt x="7818" y="5528"/>
                </a:cubicBezTo>
                <a:cubicBezTo>
                  <a:pt x="15550" y="3742"/>
                  <a:pt x="16667" y="3061"/>
                  <a:pt x="16667" y="3061"/>
                </a:cubicBezTo>
                <a:cubicBezTo>
                  <a:pt x="16667" y="3061"/>
                  <a:pt x="14433" y="6463"/>
                  <a:pt x="13746" y="6803"/>
                </a:cubicBezTo>
                <a:cubicBezTo>
                  <a:pt x="13059" y="7143"/>
                  <a:pt x="16323" y="6038"/>
                  <a:pt x="18127" y="2466"/>
                </a:cubicBezTo>
                <a:cubicBezTo>
                  <a:pt x="19090" y="560"/>
                  <a:pt x="19244" y="0"/>
                  <a:pt x="19244" y="0"/>
                </a:cubicBezTo>
                <a:cubicBezTo>
                  <a:pt x="19244" y="0"/>
                  <a:pt x="21600" y="9199"/>
                  <a:pt x="18087" y="14641"/>
                </a:cubicBezTo>
                <a:cubicBezTo>
                  <a:pt x="16257" y="17476"/>
                  <a:pt x="13832" y="19559"/>
                  <a:pt x="8677" y="20580"/>
                </a:cubicBezTo>
                <a:cubicBezTo>
                  <a:pt x="3522" y="21600"/>
                  <a:pt x="0" y="21005"/>
                  <a:pt x="0" y="21005"/>
                </a:cubicBezTo>
                <a:cubicBezTo>
                  <a:pt x="0" y="21005"/>
                  <a:pt x="515" y="19474"/>
                  <a:pt x="687" y="16498"/>
                </a:cubicBezTo>
                <a:close/>
                <a:moveTo>
                  <a:pt x="687" y="16498"/>
                </a:moveTo>
              </a:path>
            </a:pathLst>
          </a:custGeom>
          <a:solidFill>
            <a:srgbClr val="69B1DD"/>
          </a:solidFill>
          <a:ln w="25400" cap="flat">
            <a:solidFill>
              <a:schemeClr val="tx1">
                <a:alpha val="0"/>
              </a:schemeClr>
            </a:solidFill>
            <a:prstDash val="solid"/>
            <a:miter lim="800000"/>
            <a:headEnd type="none" w="med" len="med"/>
            <a:tailEnd type="none" w="med" len="med"/>
          </a:ln>
        </p:spPr>
        <p:txBody>
          <a:bodyPr lIns="0" tIns="0" rIns="0" bIns="0"/>
          <a:lstStyle/>
          <a:p>
            <a:endParaRPr lang="en-US" dirty="0"/>
          </a:p>
        </p:txBody>
      </p:sp>
      <p:sp>
        <p:nvSpPr>
          <p:cNvPr id="48" name="AutoShape 8"/>
          <p:cNvSpPr/>
          <p:nvPr/>
        </p:nvSpPr>
        <p:spPr bwMode="auto">
          <a:xfrm>
            <a:off x="5646577" y="3291134"/>
            <a:ext cx="306762" cy="2990290"/>
          </a:xfrm>
          <a:custGeom>
            <a:avLst/>
            <a:gdLst/>
            <a:ahLst/>
            <a:cxnLst/>
            <a:rect l="0" t="0" r="r" b="b"/>
            <a:pathLst>
              <a:path w="18640" h="21600">
                <a:moveTo>
                  <a:pt x="543" y="21600"/>
                </a:moveTo>
                <a:lnTo>
                  <a:pt x="18640" y="21600"/>
                </a:lnTo>
                <a:cubicBezTo>
                  <a:pt x="18640" y="21600"/>
                  <a:pt x="8132" y="16959"/>
                  <a:pt x="9883" y="11603"/>
                </a:cubicBezTo>
                <a:cubicBezTo>
                  <a:pt x="11635" y="6248"/>
                  <a:pt x="11635" y="0"/>
                  <a:pt x="11635" y="0"/>
                </a:cubicBezTo>
                <a:cubicBezTo>
                  <a:pt x="11635" y="0"/>
                  <a:pt x="-2960" y="13031"/>
                  <a:pt x="543" y="21600"/>
                </a:cubicBezTo>
                <a:close/>
                <a:moveTo>
                  <a:pt x="543" y="21600"/>
                </a:moveTo>
              </a:path>
            </a:pathLst>
          </a:custGeom>
          <a:solidFill>
            <a:srgbClr val="2D8BC5"/>
          </a:solidFill>
          <a:ln w="25400" cap="flat">
            <a:solidFill>
              <a:srgbClr val="2D8BC5"/>
            </a:solidFill>
            <a:prstDash val="solid"/>
            <a:miter lim="800000"/>
            <a:headEnd type="none" w="med" len="med"/>
            <a:tailEnd type="none" w="med" len="med"/>
          </a:ln>
        </p:spPr>
        <p:txBody>
          <a:bodyPr lIns="0" tIns="0" rIns="0" bIns="0"/>
          <a:lstStyle/>
          <a:p>
            <a:endParaRPr lang="en-US" dirty="0"/>
          </a:p>
        </p:txBody>
      </p:sp>
      <p:sp>
        <p:nvSpPr>
          <p:cNvPr id="49" name="AutoShape 9"/>
          <p:cNvSpPr/>
          <p:nvPr/>
        </p:nvSpPr>
        <p:spPr bwMode="auto">
          <a:xfrm rot="21386038" flipH="1">
            <a:off x="5409739" y="3293391"/>
            <a:ext cx="368415" cy="395597"/>
          </a:xfrm>
          <a:custGeom>
            <a:avLst/>
            <a:gdLst/>
            <a:ahLst/>
            <a:cxnLst/>
            <a:rect l="0" t="0" r="r" b="b"/>
            <a:pathLst>
              <a:path w="20017" h="21177">
                <a:moveTo>
                  <a:pt x="687" y="16498"/>
                </a:moveTo>
                <a:cubicBezTo>
                  <a:pt x="687" y="16498"/>
                  <a:pt x="86" y="7313"/>
                  <a:pt x="7818" y="5528"/>
                </a:cubicBezTo>
                <a:cubicBezTo>
                  <a:pt x="15550" y="3742"/>
                  <a:pt x="16667" y="3061"/>
                  <a:pt x="16667" y="3061"/>
                </a:cubicBezTo>
                <a:cubicBezTo>
                  <a:pt x="16667" y="3061"/>
                  <a:pt x="14433" y="6463"/>
                  <a:pt x="13746" y="6803"/>
                </a:cubicBezTo>
                <a:cubicBezTo>
                  <a:pt x="13059" y="7143"/>
                  <a:pt x="16323" y="6038"/>
                  <a:pt x="18127" y="2466"/>
                </a:cubicBezTo>
                <a:cubicBezTo>
                  <a:pt x="19090" y="560"/>
                  <a:pt x="19244" y="0"/>
                  <a:pt x="19244" y="0"/>
                </a:cubicBezTo>
                <a:cubicBezTo>
                  <a:pt x="19244" y="0"/>
                  <a:pt x="21600" y="9199"/>
                  <a:pt x="18087" y="14641"/>
                </a:cubicBezTo>
                <a:cubicBezTo>
                  <a:pt x="16257" y="17476"/>
                  <a:pt x="13832" y="19559"/>
                  <a:pt x="8677" y="20580"/>
                </a:cubicBezTo>
                <a:cubicBezTo>
                  <a:pt x="3522" y="21600"/>
                  <a:pt x="0" y="21005"/>
                  <a:pt x="0" y="21005"/>
                </a:cubicBezTo>
                <a:cubicBezTo>
                  <a:pt x="0" y="21005"/>
                  <a:pt x="515" y="19474"/>
                  <a:pt x="687" y="16498"/>
                </a:cubicBezTo>
                <a:close/>
                <a:moveTo>
                  <a:pt x="687" y="16498"/>
                </a:moveTo>
              </a:path>
            </a:pathLst>
          </a:custGeom>
          <a:solidFill>
            <a:srgbClr val="69B1DD"/>
          </a:solidFill>
          <a:ln w="25400" cap="flat">
            <a:solidFill>
              <a:schemeClr val="tx1">
                <a:alpha val="0"/>
              </a:schemeClr>
            </a:solidFill>
            <a:prstDash val="solid"/>
            <a:miter lim="800000"/>
            <a:headEnd type="none" w="med" len="med"/>
            <a:tailEnd type="none" w="med" len="med"/>
          </a:ln>
        </p:spPr>
        <p:txBody>
          <a:bodyPr lIns="0" tIns="0" rIns="0" bIns="0"/>
          <a:lstStyle/>
          <a:p>
            <a:endParaRPr lang="en-US" dirty="0"/>
          </a:p>
        </p:txBody>
      </p:sp>
      <p:sp>
        <p:nvSpPr>
          <p:cNvPr id="50" name="AutoShape 10"/>
          <p:cNvSpPr/>
          <p:nvPr/>
        </p:nvSpPr>
        <p:spPr bwMode="auto">
          <a:xfrm rot="1544698">
            <a:off x="6003714" y="4281630"/>
            <a:ext cx="725552" cy="779912"/>
          </a:xfrm>
          <a:custGeom>
            <a:avLst/>
            <a:gdLst/>
            <a:ahLst/>
            <a:cxnLst/>
            <a:rect l="0" t="0" r="r" b="b"/>
            <a:pathLst>
              <a:path w="20017" h="21177">
                <a:moveTo>
                  <a:pt x="687" y="16498"/>
                </a:moveTo>
                <a:cubicBezTo>
                  <a:pt x="687" y="16498"/>
                  <a:pt x="86" y="7313"/>
                  <a:pt x="7818" y="5528"/>
                </a:cubicBezTo>
                <a:cubicBezTo>
                  <a:pt x="15550" y="3742"/>
                  <a:pt x="16667" y="3061"/>
                  <a:pt x="16667" y="3061"/>
                </a:cubicBezTo>
                <a:cubicBezTo>
                  <a:pt x="16667" y="3061"/>
                  <a:pt x="14433" y="6463"/>
                  <a:pt x="13746" y="6803"/>
                </a:cubicBezTo>
                <a:cubicBezTo>
                  <a:pt x="13059" y="7143"/>
                  <a:pt x="16323" y="6038"/>
                  <a:pt x="18127" y="2466"/>
                </a:cubicBezTo>
                <a:cubicBezTo>
                  <a:pt x="19090" y="560"/>
                  <a:pt x="19244" y="0"/>
                  <a:pt x="19244" y="0"/>
                </a:cubicBezTo>
                <a:cubicBezTo>
                  <a:pt x="19244" y="0"/>
                  <a:pt x="21600" y="9199"/>
                  <a:pt x="18087" y="14641"/>
                </a:cubicBezTo>
                <a:cubicBezTo>
                  <a:pt x="16257" y="17476"/>
                  <a:pt x="13832" y="19559"/>
                  <a:pt x="8677" y="20580"/>
                </a:cubicBezTo>
                <a:cubicBezTo>
                  <a:pt x="3522" y="21600"/>
                  <a:pt x="0" y="21005"/>
                  <a:pt x="0" y="21005"/>
                </a:cubicBezTo>
                <a:cubicBezTo>
                  <a:pt x="0" y="21005"/>
                  <a:pt x="515" y="19474"/>
                  <a:pt x="687" y="16498"/>
                </a:cubicBezTo>
                <a:close/>
                <a:moveTo>
                  <a:pt x="687" y="16498"/>
                </a:moveTo>
              </a:path>
            </a:pathLst>
          </a:custGeom>
          <a:solidFill>
            <a:srgbClr val="69B1DD"/>
          </a:solidFill>
          <a:ln w="25400" cap="flat">
            <a:solidFill>
              <a:schemeClr val="tx1">
                <a:alpha val="0"/>
              </a:schemeClr>
            </a:solidFill>
            <a:prstDash val="solid"/>
            <a:miter lim="800000"/>
            <a:headEnd type="none" w="med" len="med"/>
            <a:tailEnd type="none" w="med" len="med"/>
          </a:ln>
        </p:spPr>
        <p:txBody>
          <a:bodyPr lIns="0" tIns="0" rIns="0" bIns="0"/>
          <a:lstStyle/>
          <a:p>
            <a:endParaRPr lang="en-US" dirty="0"/>
          </a:p>
        </p:txBody>
      </p:sp>
      <p:sp>
        <p:nvSpPr>
          <p:cNvPr id="51" name="AutoShape 11"/>
          <p:cNvSpPr/>
          <p:nvPr/>
        </p:nvSpPr>
        <p:spPr bwMode="auto">
          <a:xfrm rot="21362879" flipH="1">
            <a:off x="5271395" y="4065782"/>
            <a:ext cx="412023" cy="446738"/>
          </a:xfrm>
          <a:custGeom>
            <a:avLst/>
            <a:gdLst/>
            <a:ahLst/>
            <a:cxnLst/>
            <a:rect l="0" t="0" r="r" b="b"/>
            <a:pathLst>
              <a:path w="20017" h="21177">
                <a:moveTo>
                  <a:pt x="687" y="16498"/>
                </a:moveTo>
                <a:cubicBezTo>
                  <a:pt x="687" y="16498"/>
                  <a:pt x="86" y="7313"/>
                  <a:pt x="7818" y="5528"/>
                </a:cubicBezTo>
                <a:cubicBezTo>
                  <a:pt x="15550" y="3742"/>
                  <a:pt x="16667" y="3061"/>
                  <a:pt x="16667" y="3061"/>
                </a:cubicBezTo>
                <a:cubicBezTo>
                  <a:pt x="16667" y="3061"/>
                  <a:pt x="14433" y="6463"/>
                  <a:pt x="13746" y="6803"/>
                </a:cubicBezTo>
                <a:cubicBezTo>
                  <a:pt x="13059" y="7143"/>
                  <a:pt x="16323" y="6038"/>
                  <a:pt x="18127" y="2466"/>
                </a:cubicBezTo>
                <a:cubicBezTo>
                  <a:pt x="19090" y="560"/>
                  <a:pt x="19244" y="0"/>
                  <a:pt x="19244" y="0"/>
                </a:cubicBezTo>
                <a:cubicBezTo>
                  <a:pt x="19244" y="0"/>
                  <a:pt x="21600" y="9199"/>
                  <a:pt x="18087" y="14641"/>
                </a:cubicBezTo>
                <a:cubicBezTo>
                  <a:pt x="16257" y="17476"/>
                  <a:pt x="13832" y="19559"/>
                  <a:pt x="8677" y="20580"/>
                </a:cubicBezTo>
                <a:cubicBezTo>
                  <a:pt x="3522" y="21600"/>
                  <a:pt x="0" y="21005"/>
                  <a:pt x="0" y="21005"/>
                </a:cubicBezTo>
                <a:cubicBezTo>
                  <a:pt x="0" y="21005"/>
                  <a:pt x="515" y="19474"/>
                  <a:pt x="687" y="16498"/>
                </a:cubicBezTo>
                <a:close/>
                <a:moveTo>
                  <a:pt x="687" y="16498"/>
                </a:moveTo>
              </a:path>
            </a:pathLst>
          </a:custGeom>
          <a:solidFill>
            <a:srgbClr val="69B1DD"/>
          </a:solidFill>
          <a:ln w="25400" cap="flat">
            <a:solidFill>
              <a:schemeClr val="tx1">
                <a:alpha val="0"/>
              </a:schemeClr>
            </a:solidFill>
            <a:prstDash val="solid"/>
            <a:miter lim="800000"/>
            <a:headEnd type="none" w="med" len="med"/>
            <a:tailEnd type="none" w="med" len="med"/>
          </a:ln>
        </p:spPr>
        <p:txBody>
          <a:bodyPr lIns="0" tIns="0" rIns="0" bIns="0"/>
          <a:lstStyle/>
          <a:p>
            <a:endParaRPr lang="en-US" dirty="0"/>
          </a:p>
        </p:txBody>
      </p:sp>
      <p:sp>
        <p:nvSpPr>
          <p:cNvPr id="52" name="AutoShape 12"/>
          <p:cNvSpPr/>
          <p:nvPr/>
        </p:nvSpPr>
        <p:spPr bwMode="auto">
          <a:xfrm rot="19968163" flipH="1">
            <a:off x="4961626" y="4599762"/>
            <a:ext cx="568412" cy="608437"/>
          </a:xfrm>
          <a:custGeom>
            <a:avLst/>
            <a:gdLst/>
            <a:ahLst/>
            <a:cxnLst/>
            <a:rect l="0" t="0" r="r" b="b"/>
            <a:pathLst>
              <a:path w="20017" h="21177">
                <a:moveTo>
                  <a:pt x="687" y="16498"/>
                </a:moveTo>
                <a:cubicBezTo>
                  <a:pt x="687" y="16498"/>
                  <a:pt x="86" y="7313"/>
                  <a:pt x="7818" y="5528"/>
                </a:cubicBezTo>
                <a:cubicBezTo>
                  <a:pt x="15550" y="3742"/>
                  <a:pt x="16667" y="3061"/>
                  <a:pt x="16667" y="3061"/>
                </a:cubicBezTo>
                <a:cubicBezTo>
                  <a:pt x="16667" y="3061"/>
                  <a:pt x="14433" y="6463"/>
                  <a:pt x="13746" y="6803"/>
                </a:cubicBezTo>
                <a:cubicBezTo>
                  <a:pt x="13059" y="7143"/>
                  <a:pt x="16323" y="6038"/>
                  <a:pt x="18127" y="2466"/>
                </a:cubicBezTo>
                <a:cubicBezTo>
                  <a:pt x="19090" y="560"/>
                  <a:pt x="19244" y="0"/>
                  <a:pt x="19244" y="0"/>
                </a:cubicBezTo>
                <a:cubicBezTo>
                  <a:pt x="19244" y="0"/>
                  <a:pt x="21600" y="9199"/>
                  <a:pt x="18087" y="14641"/>
                </a:cubicBezTo>
                <a:cubicBezTo>
                  <a:pt x="16257" y="17476"/>
                  <a:pt x="13832" y="19559"/>
                  <a:pt x="8677" y="20580"/>
                </a:cubicBezTo>
                <a:cubicBezTo>
                  <a:pt x="3522" y="21600"/>
                  <a:pt x="0" y="21005"/>
                  <a:pt x="0" y="21005"/>
                </a:cubicBezTo>
                <a:cubicBezTo>
                  <a:pt x="0" y="21005"/>
                  <a:pt x="515" y="19474"/>
                  <a:pt x="687" y="16498"/>
                </a:cubicBezTo>
                <a:close/>
                <a:moveTo>
                  <a:pt x="687" y="16498"/>
                </a:moveTo>
              </a:path>
            </a:pathLst>
          </a:custGeom>
          <a:solidFill>
            <a:srgbClr val="69B1DD"/>
          </a:solidFill>
          <a:ln w="25400" cap="flat">
            <a:solidFill>
              <a:schemeClr val="tx1">
                <a:alpha val="0"/>
              </a:schemeClr>
            </a:solidFill>
            <a:prstDash val="solid"/>
            <a:miter lim="800000"/>
            <a:headEnd type="none" w="med" len="med"/>
            <a:tailEnd type="none" w="med" len="med"/>
          </a:ln>
        </p:spPr>
        <p:txBody>
          <a:bodyPr lIns="0" tIns="0" rIns="0" bIns="0"/>
          <a:lstStyle/>
          <a:p>
            <a:endParaRPr lang="en-US" dirty="0"/>
          </a:p>
        </p:txBody>
      </p:sp>
      <p:sp>
        <p:nvSpPr>
          <p:cNvPr id="53" name="AutoShape 13"/>
          <p:cNvSpPr/>
          <p:nvPr/>
        </p:nvSpPr>
        <p:spPr bwMode="auto">
          <a:xfrm rot="20335334" flipH="1">
            <a:off x="5558609" y="5250316"/>
            <a:ext cx="78194" cy="470805"/>
          </a:xfrm>
          <a:custGeom>
            <a:avLst/>
            <a:gdLst/>
            <a:ahLst/>
            <a:cxnLst/>
            <a:rect l="0" t="0" r="r" b="b"/>
            <a:pathLst>
              <a:path w="18640" h="21600">
                <a:moveTo>
                  <a:pt x="543" y="21600"/>
                </a:moveTo>
                <a:lnTo>
                  <a:pt x="18640" y="21600"/>
                </a:lnTo>
                <a:cubicBezTo>
                  <a:pt x="18640" y="21600"/>
                  <a:pt x="8132" y="16959"/>
                  <a:pt x="9883" y="11603"/>
                </a:cubicBezTo>
                <a:cubicBezTo>
                  <a:pt x="11635" y="6248"/>
                  <a:pt x="11635" y="0"/>
                  <a:pt x="11635" y="0"/>
                </a:cubicBezTo>
                <a:cubicBezTo>
                  <a:pt x="11635" y="0"/>
                  <a:pt x="-2960" y="13031"/>
                  <a:pt x="543" y="21600"/>
                </a:cubicBezTo>
                <a:close/>
                <a:moveTo>
                  <a:pt x="543" y="21600"/>
                </a:moveTo>
              </a:path>
            </a:pathLst>
          </a:custGeom>
          <a:solidFill>
            <a:srgbClr val="2D8BC5"/>
          </a:solidFill>
          <a:ln w="25400" cap="flat">
            <a:solidFill>
              <a:srgbClr val="2D8BC5"/>
            </a:solidFill>
            <a:prstDash val="solid"/>
            <a:miter lim="800000"/>
            <a:headEnd type="none" w="med" len="med"/>
            <a:tailEnd type="none" w="med" len="med"/>
          </a:ln>
        </p:spPr>
        <p:txBody>
          <a:bodyPr lIns="0" tIns="0" rIns="0" bIns="0"/>
          <a:lstStyle/>
          <a:p>
            <a:endParaRPr lang="en-US" dirty="0"/>
          </a:p>
        </p:txBody>
      </p:sp>
      <p:sp>
        <p:nvSpPr>
          <p:cNvPr id="54" name="AutoShape 14"/>
          <p:cNvSpPr/>
          <p:nvPr/>
        </p:nvSpPr>
        <p:spPr bwMode="auto">
          <a:xfrm rot="20335334" flipH="1">
            <a:off x="5635299" y="3891298"/>
            <a:ext cx="78946" cy="471557"/>
          </a:xfrm>
          <a:custGeom>
            <a:avLst/>
            <a:gdLst/>
            <a:ahLst/>
            <a:cxnLst/>
            <a:rect l="0" t="0" r="r" b="b"/>
            <a:pathLst>
              <a:path w="18640" h="21600">
                <a:moveTo>
                  <a:pt x="543" y="21600"/>
                </a:moveTo>
                <a:lnTo>
                  <a:pt x="18640" y="21600"/>
                </a:lnTo>
                <a:cubicBezTo>
                  <a:pt x="18640" y="21600"/>
                  <a:pt x="8132" y="16959"/>
                  <a:pt x="9883" y="11603"/>
                </a:cubicBezTo>
                <a:cubicBezTo>
                  <a:pt x="11635" y="6248"/>
                  <a:pt x="11635" y="0"/>
                  <a:pt x="11635" y="0"/>
                </a:cubicBezTo>
                <a:cubicBezTo>
                  <a:pt x="11635" y="0"/>
                  <a:pt x="-2960" y="13031"/>
                  <a:pt x="543" y="21600"/>
                </a:cubicBezTo>
                <a:close/>
                <a:moveTo>
                  <a:pt x="543" y="21600"/>
                </a:moveTo>
              </a:path>
            </a:pathLst>
          </a:custGeom>
          <a:solidFill>
            <a:srgbClr val="2D8BC5"/>
          </a:solidFill>
          <a:ln w="25400" cap="flat">
            <a:solidFill>
              <a:srgbClr val="2D8BC5"/>
            </a:solidFill>
            <a:prstDash val="solid"/>
            <a:miter lim="800000"/>
            <a:headEnd type="none" w="med" len="med"/>
            <a:tailEnd type="none" w="med" len="med"/>
          </a:ln>
        </p:spPr>
        <p:txBody>
          <a:bodyPr lIns="0" tIns="0" rIns="0" bIns="0"/>
          <a:lstStyle/>
          <a:p>
            <a:endParaRPr lang="en-US" dirty="0"/>
          </a:p>
        </p:txBody>
      </p:sp>
      <p:sp>
        <p:nvSpPr>
          <p:cNvPr id="55" name="AutoShape 15"/>
          <p:cNvSpPr/>
          <p:nvPr/>
        </p:nvSpPr>
        <p:spPr bwMode="auto">
          <a:xfrm rot="21386038" flipH="1">
            <a:off x="5129292" y="3516760"/>
            <a:ext cx="368415" cy="394845"/>
          </a:xfrm>
          <a:custGeom>
            <a:avLst/>
            <a:gdLst/>
            <a:ahLst/>
            <a:cxnLst/>
            <a:rect l="0" t="0" r="r" b="b"/>
            <a:pathLst>
              <a:path w="20017" h="21177">
                <a:moveTo>
                  <a:pt x="687" y="16498"/>
                </a:moveTo>
                <a:cubicBezTo>
                  <a:pt x="687" y="16498"/>
                  <a:pt x="86" y="7313"/>
                  <a:pt x="7818" y="5528"/>
                </a:cubicBezTo>
                <a:cubicBezTo>
                  <a:pt x="15550" y="3742"/>
                  <a:pt x="16667" y="3061"/>
                  <a:pt x="16667" y="3061"/>
                </a:cubicBezTo>
                <a:cubicBezTo>
                  <a:pt x="16667" y="3061"/>
                  <a:pt x="14433" y="6463"/>
                  <a:pt x="13746" y="6803"/>
                </a:cubicBezTo>
                <a:cubicBezTo>
                  <a:pt x="13059" y="7143"/>
                  <a:pt x="16323" y="6038"/>
                  <a:pt x="18127" y="2466"/>
                </a:cubicBezTo>
                <a:cubicBezTo>
                  <a:pt x="19090" y="560"/>
                  <a:pt x="19244" y="0"/>
                  <a:pt x="19244" y="0"/>
                </a:cubicBezTo>
                <a:cubicBezTo>
                  <a:pt x="19244" y="0"/>
                  <a:pt x="21600" y="9199"/>
                  <a:pt x="18087" y="14641"/>
                </a:cubicBezTo>
                <a:cubicBezTo>
                  <a:pt x="16257" y="17476"/>
                  <a:pt x="13832" y="19559"/>
                  <a:pt x="8677" y="20580"/>
                </a:cubicBezTo>
                <a:cubicBezTo>
                  <a:pt x="3522" y="21600"/>
                  <a:pt x="0" y="21005"/>
                  <a:pt x="0" y="21005"/>
                </a:cubicBezTo>
                <a:cubicBezTo>
                  <a:pt x="0" y="21005"/>
                  <a:pt x="515" y="19474"/>
                  <a:pt x="687" y="16498"/>
                </a:cubicBezTo>
                <a:close/>
                <a:moveTo>
                  <a:pt x="687" y="16498"/>
                </a:moveTo>
              </a:path>
            </a:pathLst>
          </a:custGeom>
          <a:solidFill>
            <a:srgbClr val="69B1DD"/>
          </a:solidFill>
          <a:ln w="25400" cap="flat">
            <a:solidFill>
              <a:schemeClr val="tx1">
                <a:alpha val="0"/>
              </a:schemeClr>
            </a:solidFill>
            <a:prstDash val="solid"/>
            <a:miter lim="800000"/>
            <a:headEnd type="none" w="med" len="med"/>
            <a:tailEnd type="none" w="med" len="med"/>
          </a:ln>
        </p:spPr>
        <p:txBody>
          <a:bodyPr lIns="0" tIns="0" rIns="0" bIns="0"/>
          <a:lstStyle/>
          <a:p>
            <a:endParaRPr lang="en-US" dirty="0"/>
          </a:p>
        </p:txBody>
      </p:sp>
      <p:sp>
        <p:nvSpPr>
          <p:cNvPr id="56" name="AutoShape 16"/>
          <p:cNvSpPr/>
          <p:nvPr/>
        </p:nvSpPr>
        <p:spPr bwMode="auto">
          <a:xfrm rot="20192654" flipH="1">
            <a:off x="4972152" y="4316226"/>
            <a:ext cx="369167" cy="395597"/>
          </a:xfrm>
          <a:custGeom>
            <a:avLst/>
            <a:gdLst/>
            <a:ahLst/>
            <a:cxnLst/>
            <a:rect l="0" t="0" r="r" b="b"/>
            <a:pathLst>
              <a:path w="20017" h="21177">
                <a:moveTo>
                  <a:pt x="687" y="16498"/>
                </a:moveTo>
                <a:cubicBezTo>
                  <a:pt x="687" y="16498"/>
                  <a:pt x="86" y="7313"/>
                  <a:pt x="7818" y="5528"/>
                </a:cubicBezTo>
                <a:cubicBezTo>
                  <a:pt x="15550" y="3742"/>
                  <a:pt x="16667" y="3061"/>
                  <a:pt x="16667" y="3061"/>
                </a:cubicBezTo>
                <a:cubicBezTo>
                  <a:pt x="16667" y="3061"/>
                  <a:pt x="14433" y="6463"/>
                  <a:pt x="13746" y="6803"/>
                </a:cubicBezTo>
                <a:cubicBezTo>
                  <a:pt x="13059" y="7143"/>
                  <a:pt x="16323" y="6038"/>
                  <a:pt x="18127" y="2466"/>
                </a:cubicBezTo>
                <a:cubicBezTo>
                  <a:pt x="19090" y="560"/>
                  <a:pt x="19244" y="0"/>
                  <a:pt x="19244" y="0"/>
                </a:cubicBezTo>
                <a:cubicBezTo>
                  <a:pt x="19244" y="0"/>
                  <a:pt x="21600" y="9199"/>
                  <a:pt x="18087" y="14641"/>
                </a:cubicBezTo>
                <a:cubicBezTo>
                  <a:pt x="16257" y="17476"/>
                  <a:pt x="13832" y="19559"/>
                  <a:pt x="8677" y="20580"/>
                </a:cubicBezTo>
                <a:cubicBezTo>
                  <a:pt x="3522" y="21600"/>
                  <a:pt x="0" y="21005"/>
                  <a:pt x="0" y="21005"/>
                </a:cubicBezTo>
                <a:cubicBezTo>
                  <a:pt x="0" y="21005"/>
                  <a:pt x="515" y="19474"/>
                  <a:pt x="687" y="16498"/>
                </a:cubicBezTo>
                <a:close/>
                <a:moveTo>
                  <a:pt x="687" y="16498"/>
                </a:moveTo>
              </a:path>
            </a:pathLst>
          </a:custGeom>
          <a:solidFill>
            <a:srgbClr val="69B1DD"/>
          </a:solidFill>
          <a:ln w="25400" cap="flat">
            <a:solidFill>
              <a:schemeClr val="tx1">
                <a:alpha val="0"/>
              </a:schemeClr>
            </a:solidFill>
            <a:prstDash val="solid"/>
            <a:miter lim="800000"/>
            <a:headEnd type="none" w="med" len="med"/>
            <a:tailEnd type="none" w="med" len="med"/>
          </a:ln>
        </p:spPr>
        <p:txBody>
          <a:bodyPr lIns="0" tIns="0" rIns="0" bIns="0"/>
          <a:lstStyle/>
          <a:p>
            <a:endParaRPr lang="en-US" dirty="0"/>
          </a:p>
        </p:txBody>
      </p:sp>
      <p:sp>
        <p:nvSpPr>
          <p:cNvPr id="57" name="AutoShape 17"/>
          <p:cNvSpPr/>
          <p:nvPr/>
        </p:nvSpPr>
        <p:spPr bwMode="auto">
          <a:xfrm rot="437481">
            <a:off x="6340550" y="3997342"/>
            <a:ext cx="369167" cy="395597"/>
          </a:xfrm>
          <a:custGeom>
            <a:avLst/>
            <a:gdLst/>
            <a:ahLst/>
            <a:cxnLst/>
            <a:rect l="0" t="0" r="r" b="b"/>
            <a:pathLst>
              <a:path w="20017" h="21177">
                <a:moveTo>
                  <a:pt x="687" y="16498"/>
                </a:moveTo>
                <a:cubicBezTo>
                  <a:pt x="687" y="16498"/>
                  <a:pt x="86" y="7313"/>
                  <a:pt x="7818" y="5528"/>
                </a:cubicBezTo>
                <a:cubicBezTo>
                  <a:pt x="15550" y="3742"/>
                  <a:pt x="16667" y="3061"/>
                  <a:pt x="16667" y="3061"/>
                </a:cubicBezTo>
                <a:cubicBezTo>
                  <a:pt x="16667" y="3061"/>
                  <a:pt x="14433" y="6463"/>
                  <a:pt x="13746" y="6803"/>
                </a:cubicBezTo>
                <a:cubicBezTo>
                  <a:pt x="13059" y="7143"/>
                  <a:pt x="16323" y="6038"/>
                  <a:pt x="18127" y="2466"/>
                </a:cubicBezTo>
                <a:cubicBezTo>
                  <a:pt x="19090" y="560"/>
                  <a:pt x="19244" y="0"/>
                  <a:pt x="19244" y="0"/>
                </a:cubicBezTo>
                <a:cubicBezTo>
                  <a:pt x="19244" y="0"/>
                  <a:pt x="21600" y="9199"/>
                  <a:pt x="18087" y="14641"/>
                </a:cubicBezTo>
                <a:cubicBezTo>
                  <a:pt x="16257" y="17476"/>
                  <a:pt x="13832" y="19559"/>
                  <a:pt x="8677" y="20580"/>
                </a:cubicBezTo>
                <a:cubicBezTo>
                  <a:pt x="3522" y="21600"/>
                  <a:pt x="0" y="21005"/>
                  <a:pt x="0" y="21005"/>
                </a:cubicBezTo>
                <a:cubicBezTo>
                  <a:pt x="0" y="21005"/>
                  <a:pt x="515" y="19474"/>
                  <a:pt x="687" y="16498"/>
                </a:cubicBezTo>
                <a:close/>
                <a:moveTo>
                  <a:pt x="687" y="16498"/>
                </a:moveTo>
              </a:path>
            </a:pathLst>
          </a:custGeom>
          <a:solidFill>
            <a:srgbClr val="69B1DD"/>
          </a:solidFill>
          <a:ln w="25400" cap="flat">
            <a:solidFill>
              <a:schemeClr val="tx1">
                <a:alpha val="0"/>
              </a:schemeClr>
            </a:solidFill>
            <a:prstDash val="solid"/>
            <a:miter lim="800000"/>
            <a:headEnd type="none" w="med" len="med"/>
            <a:tailEnd type="none" w="med" len="med"/>
          </a:ln>
        </p:spPr>
        <p:txBody>
          <a:bodyPr lIns="0" tIns="0" rIns="0" bIns="0"/>
          <a:lstStyle/>
          <a:p>
            <a:endParaRPr lang="en-US" dirty="0"/>
          </a:p>
        </p:txBody>
      </p:sp>
      <p:sp>
        <p:nvSpPr>
          <p:cNvPr id="58" name="AutoShape 18"/>
          <p:cNvSpPr/>
          <p:nvPr/>
        </p:nvSpPr>
        <p:spPr bwMode="auto">
          <a:xfrm rot="21386038">
            <a:off x="5933790" y="3271580"/>
            <a:ext cx="368415" cy="394845"/>
          </a:xfrm>
          <a:custGeom>
            <a:avLst/>
            <a:gdLst/>
            <a:ahLst/>
            <a:cxnLst/>
            <a:rect l="0" t="0" r="r" b="b"/>
            <a:pathLst>
              <a:path w="20017" h="21177">
                <a:moveTo>
                  <a:pt x="687" y="16498"/>
                </a:moveTo>
                <a:cubicBezTo>
                  <a:pt x="687" y="16498"/>
                  <a:pt x="86" y="7313"/>
                  <a:pt x="7818" y="5528"/>
                </a:cubicBezTo>
                <a:cubicBezTo>
                  <a:pt x="15550" y="3742"/>
                  <a:pt x="16667" y="3061"/>
                  <a:pt x="16667" y="3061"/>
                </a:cubicBezTo>
                <a:cubicBezTo>
                  <a:pt x="16667" y="3061"/>
                  <a:pt x="14433" y="6463"/>
                  <a:pt x="13746" y="6803"/>
                </a:cubicBezTo>
                <a:cubicBezTo>
                  <a:pt x="13059" y="7143"/>
                  <a:pt x="16323" y="6038"/>
                  <a:pt x="18127" y="2466"/>
                </a:cubicBezTo>
                <a:cubicBezTo>
                  <a:pt x="19090" y="560"/>
                  <a:pt x="19244" y="0"/>
                  <a:pt x="19244" y="0"/>
                </a:cubicBezTo>
                <a:cubicBezTo>
                  <a:pt x="19244" y="0"/>
                  <a:pt x="21600" y="9199"/>
                  <a:pt x="18087" y="14641"/>
                </a:cubicBezTo>
                <a:cubicBezTo>
                  <a:pt x="16257" y="17476"/>
                  <a:pt x="13832" y="19559"/>
                  <a:pt x="8677" y="20580"/>
                </a:cubicBezTo>
                <a:cubicBezTo>
                  <a:pt x="3522" y="21600"/>
                  <a:pt x="0" y="21005"/>
                  <a:pt x="0" y="21005"/>
                </a:cubicBezTo>
                <a:cubicBezTo>
                  <a:pt x="0" y="21005"/>
                  <a:pt x="515" y="19474"/>
                  <a:pt x="687" y="16498"/>
                </a:cubicBezTo>
                <a:close/>
                <a:moveTo>
                  <a:pt x="687" y="16498"/>
                </a:moveTo>
              </a:path>
            </a:pathLst>
          </a:custGeom>
          <a:solidFill>
            <a:srgbClr val="69B1DD"/>
          </a:solidFill>
          <a:ln w="25400" cap="flat">
            <a:solidFill>
              <a:schemeClr val="tx1">
                <a:alpha val="0"/>
              </a:schemeClr>
            </a:solidFill>
            <a:prstDash val="solid"/>
            <a:miter lim="800000"/>
            <a:headEnd type="none" w="med" len="med"/>
            <a:tailEnd type="none" w="med" len="med"/>
          </a:ln>
        </p:spPr>
        <p:txBody>
          <a:bodyPr lIns="0" tIns="0" rIns="0" bIns="0"/>
          <a:lstStyle/>
          <a:p>
            <a:endParaRPr lang="en-US" dirty="0"/>
          </a:p>
        </p:txBody>
      </p:sp>
      <p:sp>
        <p:nvSpPr>
          <p:cNvPr id="59" name="AutoShape 19"/>
          <p:cNvSpPr/>
          <p:nvPr/>
        </p:nvSpPr>
        <p:spPr bwMode="auto">
          <a:xfrm rot="19594859">
            <a:off x="5663870" y="2815065"/>
            <a:ext cx="368415" cy="395597"/>
          </a:xfrm>
          <a:custGeom>
            <a:avLst/>
            <a:gdLst/>
            <a:ahLst/>
            <a:cxnLst/>
            <a:rect l="0" t="0" r="r" b="b"/>
            <a:pathLst>
              <a:path w="20017" h="21177">
                <a:moveTo>
                  <a:pt x="687" y="16498"/>
                </a:moveTo>
                <a:cubicBezTo>
                  <a:pt x="687" y="16498"/>
                  <a:pt x="86" y="7313"/>
                  <a:pt x="7818" y="5528"/>
                </a:cubicBezTo>
                <a:cubicBezTo>
                  <a:pt x="15550" y="3742"/>
                  <a:pt x="16667" y="3061"/>
                  <a:pt x="16667" y="3061"/>
                </a:cubicBezTo>
                <a:cubicBezTo>
                  <a:pt x="16667" y="3061"/>
                  <a:pt x="14433" y="6463"/>
                  <a:pt x="13746" y="6803"/>
                </a:cubicBezTo>
                <a:cubicBezTo>
                  <a:pt x="13059" y="7143"/>
                  <a:pt x="16323" y="6038"/>
                  <a:pt x="18127" y="2466"/>
                </a:cubicBezTo>
                <a:cubicBezTo>
                  <a:pt x="19090" y="560"/>
                  <a:pt x="19244" y="0"/>
                  <a:pt x="19244" y="0"/>
                </a:cubicBezTo>
                <a:cubicBezTo>
                  <a:pt x="19244" y="0"/>
                  <a:pt x="21600" y="9199"/>
                  <a:pt x="18087" y="14641"/>
                </a:cubicBezTo>
                <a:cubicBezTo>
                  <a:pt x="16257" y="17476"/>
                  <a:pt x="13832" y="19559"/>
                  <a:pt x="8677" y="20580"/>
                </a:cubicBezTo>
                <a:cubicBezTo>
                  <a:pt x="3522" y="21600"/>
                  <a:pt x="0" y="21005"/>
                  <a:pt x="0" y="21005"/>
                </a:cubicBezTo>
                <a:cubicBezTo>
                  <a:pt x="0" y="21005"/>
                  <a:pt x="515" y="19474"/>
                  <a:pt x="687" y="16498"/>
                </a:cubicBezTo>
                <a:close/>
                <a:moveTo>
                  <a:pt x="687" y="16498"/>
                </a:moveTo>
              </a:path>
            </a:pathLst>
          </a:custGeom>
          <a:solidFill>
            <a:srgbClr val="69B1DD"/>
          </a:solidFill>
          <a:ln w="25400" cap="flat">
            <a:solidFill>
              <a:schemeClr val="tx1">
                <a:alpha val="0"/>
              </a:schemeClr>
            </a:solidFill>
            <a:prstDash val="solid"/>
            <a:miter lim="800000"/>
            <a:headEnd type="none" w="med" len="med"/>
            <a:tailEnd type="none" w="med" len="med"/>
          </a:ln>
        </p:spPr>
        <p:txBody>
          <a:bodyPr lIns="0" tIns="0" rIns="0" bIns="0"/>
          <a:lstStyle/>
          <a:p>
            <a:endParaRPr lang="en-US" dirty="0"/>
          </a:p>
        </p:txBody>
      </p:sp>
      <p:sp>
        <p:nvSpPr>
          <p:cNvPr id="60" name="AutoShape 20"/>
          <p:cNvSpPr/>
          <p:nvPr/>
        </p:nvSpPr>
        <p:spPr bwMode="auto">
          <a:xfrm rot="708392" flipH="1">
            <a:off x="4893958" y="3806313"/>
            <a:ext cx="368415" cy="394845"/>
          </a:xfrm>
          <a:custGeom>
            <a:avLst/>
            <a:gdLst/>
            <a:ahLst/>
            <a:cxnLst/>
            <a:rect l="0" t="0" r="r" b="b"/>
            <a:pathLst>
              <a:path w="20017" h="21177">
                <a:moveTo>
                  <a:pt x="687" y="16498"/>
                </a:moveTo>
                <a:cubicBezTo>
                  <a:pt x="687" y="16498"/>
                  <a:pt x="86" y="7313"/>
                  <a:pt x="7818" y="5528"/>
                </a:cubicBezTo>
                <a:cubicBezTo>
                  <a:pt x="15550" y="3742"/>
                  <a:pt x="16667" y="3061"/>
                  <a:pt x="16667" y="3061"/>
                </a:cubicBezTo>
                <a:cubicBezTo>
                  <a:pt x="16667" y="3061"/>
                  <a:pt x="14433" y="6463"/>
                  <a:pt x="13746" y="6803"/>
                </a:cubicBezTo>
                <a:cubicBezTo>
                  <a:pt x="13059" y="7143"/>
                  <a:pt x="16323" y="6038"/>
                  <a:pt x="18127" y="2466"/>
                </a:cubicBezTo>
                <a:cubicBezTo>
                  <a:pt x="19090" y="560"/>
                  <a:pt x="19244" y="0"/>
                  <a:pt x="19244" y="0"/>
                </a:cubicBezTo>
                <a:cubicBezTo>
                  <a:pt x="19244" y="0"/>
                  <a:pt x="21600" y="9199"/>
                  <a:pt x="18087" y="14641"/>
                </a:cubicBezTo>
                <a:cubicBezTo>
                  <a:pt x="16257" y="17476"/>
                  <a:pt x="13832" y="19559"/>
                  <a:pt x="8677" y="20580"/>
                </a:cubicBezTo>
                <a:cubicBezTo>
                  <a:pt x="3522" y="21600"/>
                  <a:pt x="0" y="21005"/>
                  <a:pt x="0" y="21005"/>
                </a:cubicBezTo>
                <a:cubicBezTo>
                  <a:pt x="0" y="21005"/>
                  <a:pt x="515" y="19474"/>
                  <a:pt x="687" y="16498"/>
                </a:cubicBezTo>
                <a:close/>
                <a:moveTo>
                  <a:pt x="687" y="16498"/>
                </a:moveTo>
              </a:path>
            </a:pathLst>
          </a:custGeom>
          <a:solidFill>
            <a:srgbClr val="69B1DD"/>
          </a:solidFill>
          <a:ln w="25400" cap="flat">
            <a:solidFill>
              <a:schemeClr val="tx1">
                <a:alpha val="0"/>
              </a:schemeClr>
            </a:solidFill>
            <a:prstDash val="solid"/>
            <a:miter lim="800000"/>
            <a:headEnd type="none" w="med" len="med"/>
            <a:tailEnd type="none" w="med" len="med"/>
          </a:ln>
        </p:spPr>
        <p:txBody>
          <a:bodyPr lIns="0" tIns="0" rIns="0" bIns="0"/>
          <a:lstStyle/>
          <a:p>
            <a:endParaRPr lang="en-US" dirty="0"/>
          </a:p>
        </p:txBody>
      </p:sp>
      <p:sp>
        <p:nvSpPr>
          <p:cNvPr id="44" name="AutoShape 28"/>
          <p:cNvSpPr/>
          <p:nvPr/>
        </p:nvSpPr>
        <p:spPr bwMode="auto">
          <a:xfrm flipH="1">
            <a:off x="3807935" y="3892877"/>
            <a:ext cx="1235491" cy="900499"/>
          </a:xfrm>
          <a:custGeom>
            <a:avLst/>
            <a:gdLst/>
            <a:ahLst/>
            <a:cxnLst/>
            <a:rect l="0" t="0" r="r" b="b"/>
            <a:pathLst>
              <a:path w="21600" h="20321">
                <a:moveTo>
                  <a:pt x="0" y="20321"/>
                </a:moveTo>
                <a:cubicBezTo>
                  <a:pt x="0" y="20321"/>
                  <a:pt x="3943" y="5542"/>
                  <a:pt x="11314" y="2132"/>
                </a:cubicBezTo>
                <a:cubicBezTo>
                  <a:pt x="18686" y="-1279"/>
                  <a:pt x="21600" y="426"/>
                  <a:pt x="21600" y="426"/>
                </a:cubicBezTo>
              </a:path>
            </a:pathLst>
          </a:custGeom>
          <a:noFill/>
          <a:ln w="25400" cap="flat">
            <a:solidFill>
              <a:schemeClr val="bg1"/>
            </a:solidFill>
            <a:prstDash val="sysDot"/>
            <a:miter lim="800000"/>
            <a:headEnd type="none" w="med" len="med"/>
            <a:tailEnd type="arrow" w="med" len="med"/>
          </a:ln>
        </p:spPr>
        <p:txBody>
          <a:bodyPr lIns="0" tIns="0" rIns="0" bIns="0"/>
          <a:lstStyle/>
          <a:p>
            <a:endParaRPr lang="en-US" dirty="0"/>
          </a:p>
        </p:txBody>
      </p:sp>
      <p:sp>
        <p:nvSpPr>
          <p:cNvPr id="67" name="文本框 66"/>
          <p:cNvSpPr txBox="1"/>
          <p:nvPr/>
        </p:nvSpPr>
        <p:spPr>
          <a:xfrm>
            <a:off x="1313810" y="2710754"/>
            <a:ext cx="3156338" cy="994568"/>
          </a:xfrm>
          <a:prstGeom prst="rect">
            <a:avLst/>
          </a:prstGeom>
          <a:noFill/>
        </p:spPr>
        <p:txBody>
          <a:bodyPr wrap="square" rtlCol="0">
            <a:spAutoFit/>
          </a:bodyPr>
          <a:lstStyle/>
          <a:p>
            <a:pPr algn="just">
              <a:lnSpc>
                <a:spcPct val="125000"/>
              </a:lnSpc>
            </a:pPr>
            <a:r>
              <a:rPr lang="en-US" altLang="zh-CN" sz="1200" dirty="0">
                <a:solidFill>
                  <a:schemeClr val="bg1"/>
                </a:solidFill>
                <a:latin typeface="微软雅黑" panose="020B0503020204020204" pitchFamily="34" charset="-122"/>
                <a:ea typeface="微软雅黑" panose="020B0503020204020204" pitchFamily="34" charset="-122"/>
              </a:rPr>
              <a:t>IDEA </a:t>
            </a:r>
            <a:r>
              <a:rPr lang="zh-CN" altLang="en-US" sz="1200" dirty="0">
                <a:solidFill>
                  <a:schemeClr val="bg1"/>
                </a:solidFill>
                <a:latin typeface="微软雅黑" panose="020B0503020204020204" pitchFamily="34" charset="-122"/>
                <a:ea typeface="微软雅黑" panose="020B0503020204020204" pitchFamily="34" charset="-122"/>
              </a:rPr>
              <a:t>全称</a:t>
            </a:r>
            <a:r>
              <a:rPr lang="en-US" altLang="zh-CN" sz="1200" dirty="0">
                <a:solidFill>
                  <a:schemeClr val="bg1"/>
                </a:solidFill>
                <a:latin typeface="微软雅黑" panose="020B0503020204020204" pitchFamily="34" charset="-122"/>
                <a:ea typeface="微软雅黑" panose="020B0503020204020204" pitchFamily="34" charset="-122"/>
              </a:rPr>
              <a:t>IntelliJ IDEA</a:t>
            </a:r>
            <a:r>
              <a:rPr lang="zh-CN" altLang="en-US" sz="1200" dirty="0">
                <a:solidFill>
                  <a:schemeClr val="bg1"/>
                </a:solidFill>
                <a:latin typeface="微软雅黑" panose="020B0503020204020204" pitchFamily="34" charset="-122"/>
                <a:ea typeface="微软雅黑" panose="020B0503020204020204" pitchFamily="34" charset="-122"/>
              </a:rPr>
              <a:t>，是用于</a:t>
            </a:r>
            <a:r>
              <a:rPr lang="en-US" altLang="zh-CN" sz="1200" dirty="0">
                <a:solidFill>
                  <a:schemeClr val="bg1"/>
                </a:solidFill>
                <a:latin typeface="微软雅黑" panose="020B0503020204020204" pitchFamily="34" charset="-122"/>
                <a:ea typeface="微软雅黑" panose="020B0503020204020204" pitchFamily="34" charset="-122"/>
              </a:rPr>
              <a:t>java</a:t>
            </a:r>
            <a:r>
              <a:rPr lang="zh-CN" altLang="en-US" sz="1200" dirty="0">
                <a:solidFill>
                  <a:schemeClr val="bg1"/>
                </a:solidFill>
                <a:latin typeface="微软雅黑" panose="020B0503020204020204" pitchFamily="34" charset="-122"/>
                <a:ea typeface="微软雅黑" panose="020B0503020204020204" pitchFamily="34" charset="-122"/>
              </a:rPr>
              <a:t>语言开发的集成环境（也可用于其他语言），</a:t>
            </a:r>
            <a:r>
              <a:rPr lang="en-US" altLang="zh-CN" sz="1200" dirty="0">
                <a:solidFill>
                  <a:schemeClr val="bg1"/>
                </a:solidFill>
                <a:latin typeface="微软雅黑" panose="020B0503020204020204" pitchFamily="34" charset="-122"/>
                <a:ea typeface="微软雅黑" panose="020B0503020204020204" pitchFamily="34" charset="-122"/>
              </a:rPr>
              <a:t>IntelliJ</a:t>
            </a:r>
            <a:r>
              <a:rPr lang="zh-CN" altLang="en-US" sz="1200" dirty="0">
                <a:solidFill>
                  <a:schemeClr val="bg1"/>
                </a:solidFill>
                <a:latin typeface="微软雅黑" panose="020B0503020204020204" pitchFamily="34" charset="-122"/>
                <a:ea typeface="微软雅黑" panose="020B0503020204020204" pitchFamily="34" charset="-122"/>
              </a:rPr>
              <a:t>在业界被公认为最好的</a:t>
            </a:r>
            <a:r>
              <a:rPr lang="en-US" altLang="zh-CN" sz="1200" dirty="0">
                <a:solidFill>
                  <a:schemeClr val="bg1"/>
                </a:solidFill>
                <a:latin typeface="微软雅黑" panose="020B0503020204020204" pitchFamily="34" charset="-122"/>
                <a:ea typeface="微软雅黑" panose="020B0503020204020204" pitchFamily="34" charset="-122"/>
              </a:rPr>
              <a:t>java</a:t>
            </a:r>
            <a:r>
              <a:rPr lang="zh-CN" altLang="en-US" sz="1200" dirty="0">
                <a:solidFill>
                  <a:schemeClr val="bg1"/>
                </a:solidFill>
                <a:latin typeface="微软雅黑" panose="020B0503020204020204" pitchFamily="34" charset="-122"/>
                <a:ea typeface="微软雅黑" panose="020B0503020204020204" pitchFamily="34" charset="-122"/>
              </a:rPr>
              <a:t>开发工具之一</a:t>
            </a:r>
          </a:p>
        </p:txBody>
      </p:sp>
      <p:sp>
        <p:nvSpPr>
          <p:cNvPr id="68" name="文本框 67"/>
          <p:cNvSpPr txBox="1"/>
          <p:nvPr/>
        </p:nvSpPr>
        <p:spPr>
          <a:xfrm>
            <a:off x="1327257" y="2402056"/>
            <a:ext cx="1648092" cy="338554"/>
          </a:xfrm>
          <a:prstGeom prst="rect">
            <a:avLst/>
          </a:prstGeom>
          <a:noFill/>
        </p:spPr>
        <p:txBody>
          <a:bodyPr wrap="square" rtlCol="0">
            <a:spAutoFit/>
          </a:bodyPr>
          <a:lstStyle/>
          <a:p>
            <a:r>
              <a:rPr lang="en-US" altLang="zh-CN" sz="1600" dirty="0">
                <a:solidFill>
                  <a:schemeClr val="bg1"/>
                </a:solidFill>
                <a:latin typeface="微软雅黑" panose="020B0503020204020204" pitchFamily="34" charset="-122"/>
                <a:ea typeface="微软雅黑" panose="020B0503020204020204" pitchFamily="34" charset="-122"/>
              </a:rPr>
              <a:t>IDEA</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34" name="文本框 33">
            <a:extLst>
              <a:ext uri="{FF2B5EF4-FFF2-40B4-BE49-F238E27FC236}">
                <a16:creationId xmlns:a16="http://schemas.microsoft.com/office/drawing/2014/main" id="{E5DF9C50-F0DD-41D1-B9DB-DBD7ED7CF922}"/>
              </a:ext>
            </a:extLst>
          </p:cNvPr>
          <p:cNvSpPr txBox="1"/>
          <p:nvPr/>
        </p:nvSpPr>
        <p:spPr>
          <a:xfrm>
            <a:off x="1334065" y="4173820"/>
            <a:ext cx="3156338" cy="994568"/>
          </a:xfrm>
          <a:prstGeom prst="rect">
            <a:avLst/>
          </a:prstGeom>
          <a:noFill/>
        </p:spPr>
        <p:txBody>
          <a:bodyPr wrap="square" rtlCol="0">
            <a:spAutoFit/>
          </a:bodyPr>
          <a:lstStyle/>
          <a:p>
            <a:pPr algn="just">
              <a:lnSpc>
                <a:spcPct val="125000"/>
              </a:lnSpc>
            </a:pPr>
            <a:r>
              <a:rPr lang="en-US" altLang="zh-CN" sz="1200" dirty="0">
                <a:solidFill>
                  <a:schemeClr val="bg1"/>
                </a:solidFill>
                <a:latin typeface="微软雅黑" panose="020B0503020204020204" pitchFamily="34" charset="-122"/>
                <a:ea typeface="微软雅黑" panose="020B0503020204020204" pitchFamily="34" charset="-122"/>
              </a:rPr>
              <a:t>MySQL</a:t>
            </a:r>
            <a:r>
              <a:rPr lang="zh-CN" altLang="en-US" sz="1200" dirty="0">
                <a:solidFill>
                  <a:schemeClr val="bg1"/>
                </a:solidFill>
                <a:latin typeface="微软雅黑" panose="020B0503020204020204" pitchFamily="34" charset="-122"/>
                <a:ea typeface="微软雅黑" panose="020B0503020204020204" pitchFamily="34" charset="-122"/>
              </a:rPr>
              <a:t>是一个关系型数据库管理系统，由瑞典</a:t>
            </a:r>
            <a:r>
              <a:rPr lang="en-US" altLang="zh-CN" sz="1200" dirty="0">
                <a:solidFill>
                  <a:schemeClr val="bg1"/>
                </a:solidFill>
                <a:latin typeface="微软雅黑" panose="020B0503020204020204" pitchFamily="34" charset="-122"/>
                <a:ea typeface="微软雅黑" panose="020B0503020204020204" pitchFamily="34" charset="-122"/>
              </a:rPr>
              <a:t>MySQL AB </a:t>
            </a:r>
            <a:r>
              <a:rPr lang="zh-CN" altLang="en-US" sz="1200" dirty="0">
                <a:solidFill>
                  <a:schemeClr val="bg1"/>
                </a:solidFill>
                <a:latin typeface="微软雅黑" panose="020B0503020204020204" pitchFamily="34" charset="-122"/>
                <a:ea typeface="微软雅黑" panose="020B0503020204020204" pitchFamily="34" charset="-122"/>
              </a:rPr>
              <a:t>公司开发，属于 </a:t>
            </a:r>
            <a:r>
              <a:rPr lang="en-US" altLang="zh-CN" sz="1200" dirty="0">
                <a:solidFill>
                  <a:schemeClr val="bg1"/>
                </a:solidFill>
                <a:latin typeface="微软雅黑" panose="020B0503020204020204" pitchFamily="34" charset="-122"/>
                <a:ea typeface="微软雅黑" panose="020B0503020204020204" pitchFamily="34" charset="-122"/>
              </a:rPr>
              <a:t>Oracle </a:t>
            </a:r>
            <a:r>
              <a:rPr lang="zh-CN" altLang="en-US" sz="1200" dirty="0">
                <a:solidFill>
                  <a:schemeClr val="bg1"/>
                </a:solidFill>
                <a:latin typeface="微软雅黑" panose="020B0503020204020204" pitchFamily="34" charset="-122"/>
                <a:ea typeface="微软雅黑" panose="020B0503020204020204" pitchFamily="34" charset="-122"/>
              </a:rPr>
              <a:t>旗下产品。</a:t>
            </a:r>
            <a:r>
              <a:rPr lang="en-US" altLang="zh-CN" sz="1200" dirty="0">
                <a:solidFill>
                  <a:schemeClr val="bg1"/>
                </a:solidFill>
                <a:latin typeface="微软雅黑" panose="020B0503020204020204" pitchFamily="34" charset="-122"/>
                <a:ea typeface="微软雅黑" panose="020B0503020204020204" pitchFamily="34" charset="-122"/>
              </a:rPr>
              <a:t>MySQL </a:t>
            </a:r>
            <a:r>
              <a:rPr lang="zh-CN" altLang="en-US" sz="1200" dirty="0">
                <a:solidFill>
                  <a:schemeClr val="bg1"/>
                </a:solidFill>
                <a:latin typeface="微软雅黑" panose="020B0503020204020204" pitchFamily="34" charset="-122"/>
                <a:ea typeface="微软雅黑" panose="020B0503020204020204" pitchFamily="34" charset="-122"/>
              </a:rPr>
              <a:t>是最流行的关系型数据库管理系统之一。</a:t>
            </a:r>
          </a:p>
        </p:txBody>
      </p:sp>
      <p:sp>
        <p:nvSpPr>
          <p:cNvPr id="35" name="文本框 34">
            <a:extLst>
              <a:ext uri="{FF2B5EF4-FFF2-40B4-BE49-F238E27FC236}">
                <a16:creationId xmlns:a16="http://schemas.microsoft.com/office/drawing/2014/main" id="{ACDB08BD-6CAE-4216-B26D-836E1DF19F6D}"/>
              </a:ext>
            </a:extLst>
          </p:cNvPr>
          <p:cNvSpPr txBox="1"/>
          <p:nvPr/>
        </p:nvSpPr>
        <p:spPr>
          <a:xfrm>
            <a:off x="1347512" y="3865122"/>
            <a:ext cx="1648092" cy="338554"/>
          </a:xfrm>
          <a:prstGeom prst="rect">
            <a:avLst/>
          </a:prstGeom>
          <a:noFill/>
        </p:spPr>
        <p:txBody>
          <a:bodyPr wrap="square" rtlCol="0">
            <a:spAutoFit/>
          </a:bodyPr>
          <a:lstStyle/>
          <a:p>
            <a:r>
              <a:rPr lang="en-US" altLang="zh-CN" sz="1600" dirty="0">
                <a:solidFill>
                  <a:schemeClr val="bg1"/>
                </a:solidFill>
                <a:latin typeface="微软雅黑" panose="020B0503020204020204" pitchFamily="34" charset="-122"/>
                <a:ea typeface="微软雅黑" panose="020B0503020204020204" pitchFamily="34" charset="-122"/>
              </a:rPr>
              <a:t>MySQL</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36" name="文本框 35">
            <a:extLst>
              <a:ext uri="{FF2B5EF4-FFF2-40B4-BE49-F238E27FC236}">
                <a16:creationId xmlns:a16="http://schemas.microsoft.com/office/drawing/2014/main" id="{559C3F32-2513-406D-AB96-4CF9D444D3F7}"/>
              </a:ext>
            </a:extLst>
          </p:cNvPr>
          <p:cNvSpPr txBox="1"/>
          <p:nvPr/>
        </p:nvSpPr>
        <p:spPr>
          <a:xfrm>
            <a:off x="7711437" y="2804754"/>
            <a:ext cx="3156338" cy="994568"/>
          </a:xfrm>
          <a:prstGeom prst="rect">
            <a:avLst/>
          </a:prstGeom>
          <a:noFill/>
        </p:spPr>
        <p:txBody>
          <a:bodyPr wrap="square" rtlCol="0">
            <a:spAutoFit/>
          </a:bodyPr>
          <a:lstStyle/>
          <a:p>
            <a:pPr algn="just">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由饿了么团队出品，一套为开发者、设计师和产品经理准备的组件库。使用现成的</a:t>
            </a:r>
            <a:r>
              <a:rPr lang="en-US" altLang="zh-CN" sz="1200" dirty="0">
                <a:solidFill>
                  <a:schemeClr val="bg1"/>
                </a:solidFill>
                <a:latin typeface="微软雅黑" panose="020B0503020204020204" pitchFamily="34" charset="-122"/>
                <a:ea typeface="微软雅黑" panose="020B0503020204020204" pitchFamily="34" charset="-122"/>
              </a:rPr>
              <a:t>UI</a:t>
            </a:r>
            <a:r>
              <a:rPr lang="zh-CN" altLang="en-US" sz="1200" dirty="0">
                <a:solidFill>
                  <a:schemeClr val="bg1"/>
                </a:solidFill>
                <a:latin typeface="微软雅黑" panose="020B0503020204020204" pitchFamily="34" charset="-122"/>
                <a:ea typeface="微软雅黑" panose="020B0503020204020204" pitchFamily="34" charset="-122"/>
              </a:rPr>
              <a:t>组件库，能快速搭建项目，后期也容易维护，在敏捷开发项目中尤为常见。</a:t>
            </a:r>
          </a:p>
        </p:txBody>
      </p:sp>
      <p:sp>
        <p:nvSpPr>
          <p:cNvPr id="37" name="文本框 36">
            <a:extLst>
              <a:ext uri="{FF2B5EF4-FFF2-40B4-BE49-F238E27FC236}">
                <a16:creationId xmlns:a16="http://schemas.microsoft.com/office/drawing/2014/main" id="{41A5DF07-30E0-4F06-B23E-A6F02B7927AC}"/>
              </a:ext>
            </a:extLst>
          </p:cNvPr>
          <p:cNvSpPr txBox="1"/>
          <p:nvPr/>
        </p:nvSpPr>
        <p:spPr>
          <a:xfrm>
            <a:off x="7724884" y="2496056"/>
            <a:ext cx="1648092" cy="338554"/>
          </a:xfrm>
          <a:prstGeom prst="rect">
            <a:avLst/>
          </a:prstGeom>
          <a:noFill/>
        </p:spPr>
        <p:txBody>
          <a:bodyPr wrap="square" rtlCol="0">
            <a:spAutoFit/>
          </a:bodyPr>
          <a:lstStyle/>
          <a:p>
            <a:r>
              <a:rPr lang="en-US" altLang="zh-CN" sz="1600" dirty="0">
                <a:solidFill>
                  <a:schemeClr val="bg1"/>
                </a:solidFill>
                <a:latin typeface="微软雅黑" panose="020B0503020204020204" pitchFamily="34" charset="-122"/>
                <a:ea typeface="微软雅黑" panose="020B0503020204020204" pitchFamily="34" charset="-122"/>
              </a:rPr>
              <a:t>Element UI</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38" name="文本框 37">
            <a:extLst>
              <a:ext uri="{FF2B5EF4-FFF2-40B4-BE49-F238E27FC236}">
                <a16:creationId xmlns:a16="http://schemas.microsoft.com/office/drawing/2014/main" id="{1E451A8F-C20D-42FB-A828-44B9DEBA975C}"/>
              </a:ext>
            </a:extLst>
          </p:cNvPr>
          <p:cNvSpPr txBox="1"/>
          <p:nvPr/>
        </p:nvSpPr>
        <p:spPr>
          <a:xfrm>
            <a:off x="7711437" y="4512374"/>
            <a:ext cx="3156338" cy="1225400"/>
          </a:xfrm>
          <a:prstGeom prst="rect">
            <a:avLst/>
          </a:prstGeom>
          <a:noFill/>
        </p:spPr>
        <p:txBody>
          <a:bodyPr wrap="square" rtlCol="0">
            <a:spAutoFit/>
          </a:bodyPr>
          <a:lstStyle/>
          <a:p>
            <a:pPr algn="just">
              <a:lnSpc>
                <a:spcPct val="125000"/>
              </a:lnSpc>
            </a:pPr>
            <a:r>
              <a:rPr lang="en-US" altLang="zh-CN" sz="1200" dirty="0">
                <a:solidFill>
                  <a:schemeClr val="bg1"/>
                </a:solidFill>
                <a:latin typeface="微软雅黑" panose="020B0503020204020204" pitchFamily="34" charset="-122"/>
                <a:ea typeface="微软雅黑" panose="020B0503020204020204" pitchFamily="34" charset="-122"/>
              </a:rPr>
              <a:t>Apache Maven</a:t>
            </a:r>
            <a:r>
              <a:rPr lang="zh-CN" altLang="en-US" sz="1200" dirty="0">
                <a:solidFill>
                  <a:schemeClr val="bg1"/>
                </a:solidFill>
                <a:latin typeface="微软雅黑" panose="020B0503020204020204" pitchFamily="34" charset="-122"/>
                <a:ea typeface="微软雅黑" panose="020B0503020204020204" pitchFamily="34" charset="-122"/>
              </a:rPr>
              <a:t>是由</a:t>
            </a:r>
            <a:r>
              <a:rPr lang="en-US" altLang="zh-CN" sz="1200" dirty="0">
                <a:solidFill>
                  <a:schemeClr val="bg1"/>
                </a:solidFill>
                <a:latin typeface="微软雅黑" panose="020B0503020204020204" pitchFamily="34" charset="-122"/>
                <a:ea typeface="微软雅黑" panose="020B0503020204020204" pitchFamily="34" charset="-122"/>
              </a:rPr>
              <a:t>Apache</a:t>
            </a:r>
            <a:r>
              <a:rPr lang="zh-CN" altLang="en-US" sz="1200" dirty="0">
                <a:solidFill>
                  <a:schemeClr val="bg1"/>
                </a:solidFill>
                <a:latin typeface="微软雅黑" panose="020B0503020204020204" pitchFamily="34" charset="-122"/>
                <a:ea typeface="微软雅黑" panose="020B0503020204020204" pitchFamily="34" charset="-122"/>
              </a:rPr>
              <a:t>软件基金会所所提供的一个软件项目管理及自动构建工具。它包含：一个项目对象模型、一组标准集合、一个项目生命周期、一个依赖管理系统、运行定义在生命周期阶段中插件目标的逻辑。</a:t>
            </a:r>
          </a:p>
        </p:txBody>
      </p:sp>
      <p:sp>
        <p:nvSpPr>
          <p:cNvPr id="39" name="文本框 38">
            <a:extLst>
              <a:ext uri="{FF2B5EF4-FFF2-40B4-BE49-F238E27FC236}">
                <a16:creationId xmlns:a16="http://schemas.microsoft.com/office/drawing/2014/main" id="{C39F0414-CA39-4C03-AEDE-B82CFA21FABC}"/>
              </a:ext>
            </a:extLst>
          </p:cNvPr>
          <p:cNvSpPr txBox="1"/>
          <p:nvPr/>
        </p:nvSpPr>
        <p:spPr>
          <a:xfrm>
            <a:off x="7724884" y="4203676"/>
            <a:ext cx="1648092" cy="338554"/>
          </a:xfrm>
          <a:prstGeom prst="rect">
            <a:avLst/>
          </a:prstGeom>
          <a:noFill/>
        </p:spPr>
        <p:txBody>
          <a:bodyPr wrap="square" rtlCol="0">
            <a:spAutoFit/>
          </a:bodyPr>
          <a:lstStyle/>
          <a:p>
            <a:r>
              <a:rPr lang="en-US" altLang="zh-CN" sz="1600" dirty="0">
                <a:solidFill>
                  <a:schemeClr val="bg1"/>
                </a:solidFill>
                <a:latin typeface="微软雅黑" panose="020B0503020204020204" pitchFamily="34" charset="-122"/>
                <a:ea typeface="微软雅黑" panose="020B0503020204020204" pitchFamily="34" charset="-122"/>
              </a:rPr>
              <a:t>Maven</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2"/>
          <a:srcRect l="6254" t="301" r="6740" b="5951"/>
          <a:stretch>
            <a:fillRect/>
          </a:stretch>
        </p:blipFill>
        <p:spPr>
          <a:xfrm rot="5400000">
            <a:off x="2669373" y="-2667000"/>
            <a:ext cx="6857999" cy="12192001"/>
          </a:xfrm>
          <a:prstGeom prst="rect">
            <a:avLst/>
          </a:prstGeom>
        </p:spPr>
      </p:pic>
      <p:sp>
        <p:nvSpPr>
          <p:cNvPr id="19" name="文本框 18"/>
          <p:cNvSpPr txBox="1"/>
          <p:nvPr/>
        </p:nvSpPr>
        <p:spPr>
          <a:xfrm>
            <a:off x="3000374" y="2248999"/>
            <a:ext cx="6191251" cy="1569660"/>
          </a:xfrm>
          <a:prstGeom prst="rect">
            <a:avLst/>
          </a:prstGeom>
          <a:noFill/>
        </p:spPr>
        <p:txBody>
          <a:bodyPr wrap="square" rtlCol="0">
            <a:spAutoFit/>
          </a:bodyPr>
          <a:lstStyle/>
          <a:p>
            <a:pPr algn="ctr"/>
            <a:r>
              <a:rPr lang="en-US" altLang="zh-CN" sz="9600" b="1" dirty="0">
                <a:solidFill>
                  <a:schemeClr val="bg1"/>
                </a:solidFill>
                <a:latin typeface="华文仿宋" panose="02010600040101010101" pitchFamily="2" charset="-122"/>
                <a:ea typeface="华文仿宋" panose="02010600040101010101" pitchFamily="2" charset="-122"/>
              </a:rPr>
              <a:t>Part 02</a:t>
            </a:r>
            <a:endParaRPr lang="zh-CN" altLang="en-US" sz="9600" b="1" dirty="0">
              <a:solidFill>
                <a:schemeClr val="bg1"/>
              </a:solidFill>
              <a:latin typeface="华文仿宋" panose="02010600040101010101" pitchFamily="2" charset="-122"/>
              <a:ea typeface="华文仿宋" panose="02010600040101010101" pitchFamily="2" charset="-122"/>
            </a:endParaRPr>
          </a:p>
        </p:txBody>
      </p:sp>
      <p:sp>
        <p:nvSpPr>
          <p:cNvPr id="6" name="文本框 5"/>
          <p:cNvSpPr txBox="1"/>
          <p:nvPr/>
        </p:nvSpPr>
        <p:spPr>
          <a:xfrm>
            <a:off x="3616035" y="3609987"/>
            <a:ext cx="4959929" cy="461665"/>
          </a:xfrm>
          <a:prstGeom prst="rect">
            <a:avLst/>
          </a:prstGeom>
          <a:noFill/>
        </p:spPr>
        <p:txBody>
          <a:bodyPr wrap="square" rtlCol="0">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功能详情</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3584946" y="4133207"/>
            <a:ext cx="5022106" cy="369332"/>
          </a:xfrm>
          <a:prstGeom prst="snip1Rect">
            <a:avLst>
              <a:gd name="adj" fmla="val 0"/>
            </a:avLst>
          </a:prstGeom>
          <a:noFill/>
          <a:ln w="28575">
            <a:noFill/>
          </a:ln>
        </p:spPr>
        <p:txBody>
          <a:bodyPr wrap="square" rtlCol="0">
            <a:spAutoFit/>
          </a:bodyPr>
          <a:lstStyle/>
          <a:p>
            <a:pPr algn="ctr"/>
            <a:r>
              <a:rPr lang="en-US" altLang="zh-CN" dirty="0">
                <a:solidFill>
                  <a:schemeClr val="bg1"/>
                </a:solidFill>
                <a:latin typeface="Arial" panose="020B0604020202020204" pitchFamily="34" charset="0"/>
                <a:ea typeface="华文仿宋" panose="02010600040101010101" pitchFamily="2" charset="-122"/>
                <a:cs typeface="Arial" panose="020B0604020202020204" pitchFamily="34" charset="0"/>
              </a:rPr>
              <a:t>Functional Details</a:t>
            </a:r>
            <a:endParaRPr lang="zh-CN" altLang="en-US"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90D2E6"/>
        </a:solidFill>
        <a:effectLst/>
      </p:bgPr>
    </p:bg>
    <p:spTree>
      <p:nvGrpSpPr>
        <p:cNvPr id="1" name=""/>
        <p:cNvGrpSpPr/>
        <p:nvPr/>
      </p:nvGrpSpPr>
      <p:grpSpPr>
        <a:xfrm>
          <a:off x="0" y="0"/>
          <a:ext cx="0" cy="0"/>
          <a:chOff x="0" y="0"/>
          <a:chExt cx="0" cy="0"/>
        </a:xfrm>
      </p:grpSpPr>
      <p:sp>
        <p:nvSpPr>
          <p:cNvPr id="3" name="矩形 2"/>
          <p:cNvSpPr/>
          <p:nvPr/>
        </p:nvSpPr>
        <p:spPr>
          <a:xfrm>
            <a:off x="1" y="304246"/>
            <a:ext cx="1537854" cy="5052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19ADE"/>
              </a:solidFill>
            </a:endParaRPr>
          </a:p>
        </p:txBody>
      </p:sp>
      <p:sp>
        <p:nvSpPr>
          <p:cNvPr id="4" name="文本框 3"/>
          <p:cNvSpPr txBox="1"/>
          <p:nvPr/>
        </p:nvSpPr>
        <p:spPr>
          <a:xfrm>
            <a:off x="688684" y="198506"/>
            <a:ext cx="1098551" cy="707886"/>
          </a:xfrm>
          <a:prstGeom prst="rect">
            <a:avLst/>
          </a:prstGeom>
          <a:noFill/>
        </p:spPr>
        <p:txBody>
          <a:bodyPr wrap="square" rtlCol="0">
            <a:spAutoFit/>
          </a:bodyPr>
          <a:lstStyle/>
          <a:p>
            <a:r>
              <a:rPr lang="en-US" altLang="zh-CN" sz="4000" b="1" dirty="0">
                <a:solidFill>
                  <a:srgbClr val="90D2E6"/>
                </a:solidFill>
                <a:latin typeface="微软雅黑" panose="020B0503020204020204" pitchFamily="34" charset="-122"/>
                <a:ea typeface="微软雅黑" panose="020B0503020204020204" pitchFamily="34" charset="-122"/>
              </a:rPr>
              <a:t>02</a:t>
            </a:r>
            <a:endParaRPr lang="zh-CN" altLang="en-US" sz="4000" b="1" dirty="0">
              <a:solidFill>
                <a:srgbClr val="90D2E6"/>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656361" y="290839"/>
            <a:ext cx="4959929"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功能详情</a:t>
            </a:r>
          </a:p>
        </p:txBody>
      </p:sp>
      <p:sp>
        <p:nvSpPr>
          <p:cNvPr id="6" name="文本框 5"/>
          <p:cNvSpPr txBox="1"/>
          <p:nvPr/>
        </p:nvSpPr>
        <p:spPr>
          <a:xfrm>
            <a:off x="3234291" y="409351"/>
            <a:ext cx="5022106" cy="400110"/>
          </a:xfrm>
          <a:prstGeom prst="snip1Rect">
            <a:avLst>
              <a:gd name="adj" fmla="val 0"/>
            </a:avLst>
          </a:prstGeom>
          <a:noFill/>
          <a:ln w="28575">
            <a:noFill/>
          </a:ln>
        </p:spPr>
        <p:txBody>
          <a:bodyPr wrap="square" rtlCol="0">
            <a:spAutoFit/>
          </a:bodyPr>
          <a:lstStyle/>
          <a:p>
            <a:r>
              <a:rPr lang="en-US" altLang="zh-CN" sz="2000" dirty="0">
                <a:solidFill>
                  <a:schemeClr val="bg1"/>
                </a:solidFill>
                <a:latin typeface="Arial" panose="020B0604020202020204" pitchFamily="34" charset="0"/>
                <a:ea typeface="华文仿宋" panose="02010600040101010101" pitchFamily="2" charset="-122"/>
                <a:cs typeface="Arial" panose="020B0604020202020204" pitchFamily="34" charset="0"/>
              </a:rPr>
              <a:t> Functional Details</a:t>
            </a:r>
          </a:p>
        </p:txBody>
      </p:sp>
      <p:sp>
        <p:nvSpPr>
          <p:cNvPr id="8" name="矩形 7"/>
          <p:cNvSpPr/>
          <p:nvPr/>
        </p:nvSpPr>
        <p:spPr>
          <a:xfrm>
            <a:off x="8312726" y="304246"/>
            <a:ext cx="3879273" cy="5052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7" name="文本框 16"/>
          <p:cNvSpPr txBox="1"/>
          <p:nvPr/>
        </p:nvSpPr>
        <p:spPr>
          <a:xfrm>
            <a:off x="4588528" y="2189355"/>
            <a:ext cx="3049402" cy="763735"/>
          </a:xfrm>
          <a:prstGeom prst="rect">
            <a:avLst/>
          </a:prstGeom>
          <a:noFill/>
        </p:spPr>
        <p:txBody>
          <a:bodyPr wrap="square" rtlCol="0">
            <a:spAutoFit/>
          </a:bodyPr>
          <a:lstStyle/>
          <a:p>
            <a:pPr algn="just">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输入账号密码进行登录，同时可选择“</a:t>
            </a:r>
            <a:r>
              <a:rPr lang="en-US" altLang="zh-CN" sz="1200" dirty="0">
                <a:solidFill>
                  <a:schemeClr val="bg1"/>
                </a:solidFill>
                <a:latin typeface="微软雅黑" panose="020B0503020204020204" pitchFamily="34" charset="-122"/>
                <a:ea typeface="微软雅黑" panose="020B0503020204020204" pitchFamily="34" charset="-122"/>
              </a:rPr>
              <a:t>7</a:t>
            </a:r>
            <a:r>
              <a:rPr lang="zh-CN" altLang="en-US" sz="1200" dirty="0">
                <a:solidFill>
                  <a:schemeClr val="bg1"/>
                </a:solidFill>
                <a:latin typeface="微软雅黑" panose="020B0503020204020204" pitchFamily="34" charset="-122"/>
                <a:ea typeface="微软雅黑" panose="020B0503020204020204" pitchFamily="34" charset="-122"/>
              </a:rPr>
              <a:t>日内自动登录”，使用</a:t>
            </a:r>
            <a:r>
              <a:rPr lang="en-US" altLang="zh-CN" sz="1200" dirty="0">
                <a:solidFill>
                  <a:schemeClr val="bg1"/>
                </a:solidFill>
                <a:latin typeface="微软雅黑" panose="020B0503020204020204" pitchFamily="34" charset="-122"/>
                <a:ea typeface="微软雅黑" panose="020B0503020204020204" pitchFamily="34" charset="-122"/>
              </a:rPr>
              <a:t>cookies</a:t>
            </a:r>
            <a:r>
              <a:rPr lang="zh-CN" altLang="en-US" sz="1200" dirty="0">
                <a:solidFill>
                  <a:schemeClr val="bg1"/>
                </a:solidFill>
                <a:latin typeface="微软雅黑" panose="020B0503020204020204" pitchFamily="34" charset="-122"/>
                <a:ea typeface="微软雅黑" panose="020B0503020204020204" pitchFamily="34" charset="-122"/>
              </a:rPr>
              <a:t>存储登录码，下次使用是通过识别登录码进行自动登录。</a:t>
            </a:r>
          </a:p>
        </p:txBody>
      </p:sp>
      <p:sp>
        <p:nvSpPr>
          <p:cNvPr id="18" name="文本框 17"/>
          <p:cNvSpPr txBox="1"/>
          <p:nvPr/>
        </p:nvSpPr>
        <p:spPr>
          <a:xfrm>
            <a:off x="4601975" y="1880657"/>
            <a:ext cx="1359748" cy="338554"/>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登录</a:t>
            </a:r>
          </a:p>
        </p:txBody>
      </p:sp>
      <p:sp>
        <p:nvSpPr>
          <p:cNvPr id="39" name="文本框 38">
            <a:extLst>
              <a:ext uri="{FF2B5EF4-FFF2-40B4-BE49-F238E27FC236}">
                <a16:creationId xmlns:a16="http://schemas.microsoft.com/office/drawing/2014/main" id="{532D1950-D817-4B19-A91C-8CBA05576331}"/>
              </a:ext>
            </a:extLst>
          </p:cNvPr>
          <p:cNvSpPr txBox="1"/>
          <p:nvPr/>
        </p:nvSpPr>
        <p:spPr>
          <a:xfrm>
            <a:off x="4601975" y="4530846"/>
            <a:ext cx="3035955" cy="763735"/>
          </a:xfrm>
          <a:prstGeom prst="rect">
            <a:avLst/>
          </a:prstGeom>
          <a:noFill/>
        </p:spPr>
        <p:txBody>
          <a:bodyPr wrap="square" rtlCol="0">
            <a:spAutoFit/>
          </a:bodyPr>
          <a:lstStyle/>
          <a:p>
            <a:pPr algn="just">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输入用户米密码邮箱进行注册操作，同时通过向邮箱地址发送验证码进行人机验证并且达到防止恶意注册的目的。</a:t>
            </a:r>
          </a:p>
        </p:txBody>
      </p:sp>
      <p:sp>
        <p:nvSpPr>
          <p:cNvPr id="40" name="文本框 39">
            <a:extLst>
              <a:ext uri="{FF2B5EF4-FFF2-40B4-BE49-F238E27FC236}">
                <a16:creationId xmlns:a16="http://schemas.microsoft.com/office/drawing/2014/main" id="{C5868527-6DF3-4E07-BD12-165A07A0225C}"/>
              </a:ext>
            </a:extLst>
          </p:cNvPr>
          <p:cNvSpPr txBox="1"/>
          <p:nvPr/>
        </p:nvSpPr>
        <p:spPr>
          <a:xfrm>
            <a:off x="4615422" y="4222148"/>
            <a:ext cx="1359748" cy="338554"/>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注册</a:t>
            </a:r>
          </a:p>
        </p:txBody>
      </p:sp>
      <p:pic>
        <p:nvPicPr>
          <p:cNvPr id="9" name="图片 8">
            <a:extLst>
              <a:ext uri="{FF2B5EF4-FFF2-40B4-BE49-F238E27FC236}">
                <a16:creationId xmlns:a16="http://schemas.microsoft.com/office/drawing/2014/main" id="{F678318B-B23C-414E-964A-2F0004677776}"/>
              </a:ext>
            </a:extLst>
          </p:cNvPr>
          <p:cNvPicPr>
            <a:picLocks noChangeAspect="1"/>
          </p:cNvPicPr>
          <p:nvPr/>
        </p:nvPicPr>
        <p:blipFill>
          <a:blip r:embed="rId2"/>
          <a:stretch>
            <a:fillRect/>
          </a:stretch>
        </p:blipFill>
        <p:spPr>
          <a:xfrm>
            <a:off x="864081" y="1929885"/>
            <a:ext cx="3655759" cy="3364696"/>
          </a:xfrm>
          <a:prstGeom prst="rect">
            <a:avLst/>
          </a:prstGeom>
        </p:spPr>
      </p:pic>
      <p:pic>
        <p:nvPicPr>
          <p:cNvPr id="12" name="图片 11">
            <a:extLst>
              <a:ext uri="{FF2B5EF4-FFF2-40B4-BE49-F238E27FC236}">
                <a16:creationId xmlns:a16="http://schemas.microsoft.com/office/drawing/2014/main" id="{6E03F2A0-08DC-4C35-B6FB-195FF70A08BE}"/>
              </a:ext>
            </a:extLst>
          </p:cNvPr>
          <p:cNvPicPr>
            <a:picLocks noChangeAspect="1"/>
          </p:cNvPicPr>
          <p:nvPr/>
        </p:nvPicPr>
        <p:blipFill>
          <a:blip r:embed="rId3"/>
          <a:stretch>
            <a:fillRect/>
          </a:stretch>
        </p:blipFill>
        <p:spPr>
          <a:xfrm>
            <a:off x="7720065" y="1408086"/>
            <a:ext cx="3655760" cy="441834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90D2E6"/>
        </a:solidFill>
        <a:effectLst/>
      </p:bgPr>
    </p:bg>
    <p:spTree>
      <p:nvGrpSpPr>
        <p:cNvPr id="1" name=""/>
        <p:cNvGrpSpPr/>
        <p:nvPr/>
      </p:nvGrpSpPr>
      <p:grpSpPr>
        <a:xfrm>
          <a:off x="0" y="0"/>
          <a:ext cx="0" cy="0"/>
          <a:chOff x="0" y="0"/>
          <a:chExt cx="0" cy="0"/>
        </a:xfrm>
      </p:grpSpPr>
      <p:sp>
        <p:nvSpPr>
          <p:cNvPr id="3" name="矩形 2"/>
          <p:cNvSpPr/>
          <p:nvPr/>
        </p:nvSpPr>
        <p:spPr>
          <a:xfrm>
            <a:off x="1" y="304246"/>
            <a:ext cx="1537854" cy="5052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19ADE"/>
              </a:solidFill>
              <a:effectLst/>
              <a:uLnTx/>
              <a:uFillTx/>
              <a:latin typeface="Calibri"/>
              <a:ea typeface="宋体" panose="02010600030101010101" pitchFamily="2" charset="-122"/>
              <a:cs typeface="+mn-cs"/>
            </a:endParaRPr>
          </a:p>
        </p:txBody>
      </p:sp>
      <p:sp>
        <p:nvSpPr>
          <p:cNvPr id="4" name="文本框 3"/>
          <p:cNvSpPr txBox="1"/>
          <p:nvPr/>
        </p:nvSpPr>
        <p:spPr>
          <a:xfrm>
            <a:off x="688684" y="198506"/>
            <a:ext cx="1098551"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srgbClr val="90D2E6"/>
                </a:solidFill>
                <a:effectLst/>
                <a:uLnTx/>
                <a:uFillTx/>
                <a:latin typeface="微软雅黑" panose="020B0503020204020204" pitchFamily="34" charset="-122"/>
                <a:ea typeface="微软雅黑" panose="020B0503020204020204" pitchFamily="34" charset="-122"/>
                <a:cs typeface="+mn-cs"/>
              </a:rPr>
              <a:t>02</a:t>
            </a:r>
            <a:endParaRPr kumimoji="0" lang="zh-CN" altLang="en-US" sz="4000" b="1" i="0" u="none" strike="noStrike" kern="1200" cap="none" spc="0" normalizeH="0" baseline="0" noProof="0" dirty="0">
              <a:ln>
                <a:noFill/>
              </a:ln>
              <a:solidFill>
                <a:srgbClr val="90D2E6"/>
              </a:solidFill>
              <a:effectLst/>
              <a:uLnTx/>
              <a:uFillTx/>
              <a:latin typeface="微软雅黑" panose="020B0503020204020204" pitchFamily="34" charset="-122"/>
              <a:ea typeface="微软雅黑" panose="020B0503020204020204" pitchFamily="34" charset="-122"/>
              <a:cs typeface="+mn-cs"/>
            </a:endParaRPr>
          </a:p>
        </p:txBody>
      </p:sp>
      <p:sp>
        <p:nvSpPr>
          <p:cNvPr id="5" name="文本框 4"/>
          <p:cNvSpPr txBox="1"/>
          <p:nvPr/>
        </p:nvSpPr>
        <p:spPr>
          <a:xfrm>
            <a:off x="1656361" y="290839"/>
            <a:ext cx="4959929"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功能详情</a:t>
            </a:r>
          </a:p>
        </p:txBody>
      </p:sp>
      <p:sp>
        <p:nvSpPr>
          <p:cNvPr id="6" name="文本框 5"/>
          <p:cNvSpPr txBox="1"/>
          <p:nvPr/>
        </p:nvSpPr>
        <p:spPr>
          <a:xfrm>
            <a:off x="3234291" y="409351"/>
            <a:ext cx="5022106" cy="400110"/>
          </a:xfrm>
          <a:prstGeom prst="snip1Rect">
            <a:avLst>
              <a:gd name="adj" fmla="val 0"/>
            </a:avLst>
          </a:prstGeom>
          <a:noFill/>
          <a:ln w="28575">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white"/>
                </a:solidFill>
                <a:effectLst/>
                <a:uLnTx/>
                <a:uFillTx/>
                <a:latin typeface="Arial" panose="020B0604020202020204" pitchFamily="34" charset="0"/>
                <a:ea typeface="华文仿宋" panose="02010600040101010101" pitchFamily="2" charset="-122"/>
                <a:cs typeface="Arial" panose="020B0604020202020204" pitchFamily="34" charset="0"/>
              </a:rPr>
              <a:t> Functional Details</a:t>
            </a:r>
          </a:p>
        </p:txBody>
      </p:sp>
      <p:sp>
        <p:nvSpPr>
          <p:cNvPr id="8" name="矩形 7"/>
          <p:cNvSpPr/>
          <p:nvPr/>
        </p:nvSpPr>
        <p:spPr>
          <a:xfrm>
            <a:off x="8312726" y="304246"/>
            <a:ext cx="3879273" cy="5052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7" name="文本框 16"/>
          <p:cNvSpPr txBox="1"/>
          <p:nvPr/>
        </p:nvSpPr>
        <p:spPr>
          <a:xfrm>
            <a:off x="7992764" y="2699530"/>
            <a:ext cx="3024142" cy="994568"/>
          </a:xfrm>
          <a:prstGeom prst="rect">
            <a:avLst/>
          </a:prstGeom>
          <a:noFill/>
        </p:spPr>
        <p:txBody>
          <a:bodyPr wrap="square" rtlCol="0">
            <a:spAutoFit/>
          </a:bodyPr>
          <a:lstStyle/>
          <a:p>
            <a:pPr marL="0" marR="0" lvl="0" indent="0" algn="just" defTabSz="914400" rtl="0" eaLnBrk="1" fontAlgn="auto" latinLnBrk="0" hangingPunct="1">
              <a:lnSpc>
                <a:spcPct val="125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展示用户文件信息（文件名、上传时间、文件大小、文件类型），并可进行文件上传、删除、移动、下载、预览、重命名、新建文件夹等操作。</a:t>
            </a:r>
          </a:p>
        </p:txBody>
      </p:sp>
      <p:sp>
        <p:nvSpPr>
          <p:cNvPr id="18" name="文本框 17"/>
          <p:cNvSpPr txBox="1"/>
          <p:nvPr/>
        </p:nvSpPr>
        <p:spPr>
          <a:xfrm>
            <a:off x="7992764" y="2310757"/>
            <a:ext cx="1359748"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solidFill>
                  <a:prstClr val="white"/>
                </a:solidFill>
                <a:latin typeface="微软雅黑" panose="020B0503020204020204" pitchFamily="34" charset="-122"/>
                <a:ea typeface="微软雅黑" panose="020B0503020204020204" pitchFamily="34" charset="-122"/>
              </a:rPr>
              <a:t>文件页</a:t>
            </a:r>
            <a:endParaRPr kumimoji="0" lang="zh-CN" alt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9" name="图片 8">
            <a:extLst>
              <a:ext uri="{FF2B5EF4-FFF2-40B4-BE49-F238E27FC236}">
                <a16:creationId xmlns:a16="http://schemas.microsoft.com/office/drawing/2014/main" id="{A8C01BEC-4FC7-44BB-8FD2-38D3C79E94AA}"/>
              </a:ext>
            </a:extLst>
          </p:cNvPr>
          <p:cNvPicPr>
            <a:picLocks noChangeAspect="1"/>
          </p:cNvPicPr>
          <p:nvPr/>
        </p:nvPicPr>
        <p:blipFill>
          <a:blip r:embed="rId2"/>
          <a:stretch>
            <a:fillRect/>
          </a:stretch>
        </p:blipFill>
        <p:spPr>
          <a:xfrm>
            <a:off x="688684" y="2351098"/>
            <a:ext cx="7304080" cy="3884097"/>
          </a:xfrm>
          <a:prstGeom prst="rect">
            <a:avLst/>
          </a:prstGeom>
        </p:spPr>
      </p:pic>
      <p:pic>
        <p:nvPicPr>
          <p:cNvPr id="7" name="图片 6">
            <a:extLst>
              <a:ext uri="{FF2B5EF4-FFF2-40B4-BE49-F238E27FC236}">
                <a16:creationId xmlns:a16="http://schemas.microsoft.com/office/drawing/2014/main" id="{C4F689C4-63C5-4345-9DED-FFB533F74CD9}"/>
              </a:ext>
            </a:extLst>
          </p:cNvPr>
          <p:cNvPicPr>
            <a:picLocks noChangeAspect="1"/>
          </p:cNvPicPr>
          <p:nvPr/>
        </p:nvPicPr>
        <p:blipFill>
          <a:blip r:embed="rId3"/>
          <a:stretch>
            <a:fillRect/>
          </a:stretch>
        </p:blipFill>
        <p:spPr>
          <a:xfrm>
            <a:off x="2738276" y="1423025"/>
            <a:ext cx="4069433" cy="373412"/>
          </a:xfrm>
          <a:prstGeom prst="rect">
            <a:avLst/>
          </a:prstGeom>
        </p:spPr>
      </p:pic>
      <p:pic>
        <p:nvPicPr>
          <p:cNvPr id="11" name="图片 10">
            <a:extLst>
              <a:ext uri="{FF2B5EF4-FFF2-40B4-BE49-F238E27FC236}">
                <a16:creationId xmlns:a16="http://schemas.microsoft.com/office/drawing/2014/main" id="{98DCABF3-98A7-4623-B8F0-0FA569DD10DC}"/>
              </a:ext>
            </a:extLst>
          </p:cNvPr>
          <p:cNvPicPr>
            <a:picLocks noChangeAspect="1"/>
          </p:cNvPicPr>
          <p:nvPr/>
        </p:nvPicPr>
        <p:blipFill>
          <a:blip r:embed="rId4"/>
          <a:stretch>
            <a:fillRect/>
          </a:stretch>
        </p:blipFill>
        <p:spPr>
          <a:xfrm>
            <a:off x="8103831" y="3700181"/>
            <a:ext cx="2802007" cy="2501792"/>
          </a:xfrm>
          <a:prstGeom prst="rect">
            <a:avLst/>
          </a:prstGeom>
        </p:spPr>
      </p:pic>
      <p:pic>
        <p:nvPicPr>
          <p:cNvPr id="20" name="图片 19">
            <a:extLst>
              <a:ext uri="{FF2B5EF4-FFF2-40B4-BE49-F238E27FC236}">
                <a16:creationId xmlns:a16="http://schemas.microsoft.com/office/drawing/2014/main" id="{A2553EFF-2CD0-49E9-91F5-42BAC8072091}"/>
              </a:ext>
            </a:extLst>
          </p:cNvPr>
          <p:cNvPicPr>
            <a:picLocks noChangeAspect="1"/>
          </p:cNvPicPr>
          <p:nvPr/>
        </p:nvPicPr>
        <p:blipFill>
          <a:blip r:embed="rId5"/>
          <a:stretch>
            <a:fillRect/>
          </a:stretch>
        </p:blipFill>
        <p:spPr>
          <a:xfrm>
            <a:off x="6982201" y="809461"/>
            <a:ext cx="1010563" cy="1472536"/>
          </a:xfrm>
          <a:prstGeom prst="rect">
            <a:avLst/>
          </a:prstGeom>
        </p:spPr>
      </p:pic>
      <p:pic>
        <p:nvPicPr>
          <p:cNvPr id="22" name="图片 21">
            <a:extLst>
              <a:ext uri="{FF2B5EF4-FFF2-40B4-BE49-F238E27FC236}">
                <a16:creationId xmlns:a16="http://schemas.microsoft.com/office/drawing/2014/main" id="{7D1F42AA-3267-4D8D-ABB3-E1FE3250E934}"/>
              </a:ext>
            </a:extLst>
          </p:cNvPr>
          <p:cNvPicPr>
            <a:picLocks noChangeAspect="1"/>
          </p:cNvPicPr>
          <p:nvPr/>
        </p:nvPicPr>
        <p:blipFill>
          <a:blip r:embed="rId6"/>
          <a:stretch>
            <a:fillRect/>
          </a:stretch>
        </p:blipFill>
        <p:spPr>
          <a:xfrm>
            <a:off x="688683" y="1423025"/>
            <a:ext cx="1957977" cy="373412"/>
          </a:xfrm>
          <a:prstGeom prst="rect">
            <a:avLst/>
          </a:prstGeom>
        </p:spPr>
      </p:pic>
      <p:pic>
        <p:nvPicPr>
          <p:cNvPr id="24" name="图片 23">
            <a:extLst>
              <a:ext uri="{FF2B5EF4-FFF2-40B4-BE49-F238E27FC236}">
                <a16:creationId xmlns:a16="http://schemas.microsoft.com/office/drawing/2014/main" id="{6EBDD519-4BB0-45A7-A6AE-CAFDD6B793C3}"/>
              </a:ext>
            </a:extLst>
          </p:cNvPr>
          <p:cNvPicPr>
            <a:picLocks noChangeAspect="1"/>
          </p:cNvPicPr>
          <p:nvPr/>
        </p:nvPicPr>
        <p:blipFill>
          <a:blip r:embed="rId7"/>
          <a:stretch>
            <a:fillRect/>
          </a:stretch>
        </p:blipFill>
        <p:spPr>
          <a:xfrm>
            <a:off x="126632" y="1423025"/>
            <a:ext cx="497175" cy="4812170"/>
          </a:xfrm>
          <a:prstGeom prst="rect">
            <a:avLst/>
          </a:prstGeom>
        </p:spPr>
      </p:pic>
    </p:spTree>
    <p:extLst>
      <p:ext uri="{BB962C8B-B14F-4D97-AF65-F5344CB8AC3E}">
        <p14:creationId xmlns:p14="http://schemas.microsoft.com/office/powerpoint/2010/main" val="1400748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90D2E6"/>
        </a:solidFill>
        <a:effectLst/>
      </p:bgPr>
    </p:bg>
    <p:spTree>
      <p:nvGrpSpPr>
        <p:cNvPr id="1" name=""/>
        <p:cNvGrpSpPr/>
        <p:nvPr/>
      </p:nvGrpSpPr>
      <p:grpSpPr>
        <a:xfrm>
          <a:off x="0" y="0"/>
          <a:ext cx="0" cy="0"/>
          <a:chOff x="0" y="0"/>
          <a:chExt cx="0" cy="0"/>
        </a:xfrm>
      </p:grpSpPr>
      <p:sp>
        <p:nvSpPr>
          <p:cNvPr id="3" name="矩形 2"/>
          <p:cNvSpPr/>
          <p:nvPr/>
        </p:nvSpPr>
        <p:spPr>
          <a:xfrm>
            <a:off x="1" y="304246"/>
            <a:ext cx="1537854" cy="5052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19ADE"/>
              </a:solidFill>
              <a:effectLst/>
              <a:uLnTx/>
              <a:uFillTx/>
              <a:latin typeface="Calibri"/>
              <a:ea typeface="宋体" panose="02010600030101010101" pitchFamily="2" charset="-122"/>
              <a:cs typeface="+mn-cs"/>
            </a:endParaRPr>
          </a:p>
        </p:txBody>
      </p:sp>
      <p:sp>
        <p:nvSpPr>
          <p:cNvPr id="4" name="文本框 3"/>
          <p:cNvSpPr txBox="1"/>
          <p:nvPr/>
        </p:nvSpPr>
        <p:spPr>
          <a:xfrm>
            <a:off x="688684" y="198506"/>
            <a:ext cx="1098551"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srgbClr val="90D2E6"/>
                </a:solidFill>
                <a:effectLst/>
                <a:uLnTx/>
                <a:uFillTx/>
                <a:latin typeface="微软雅黑" panose="020B0503020204020204" pitchFamily="34" charset="-122"/>
                <a:ea typeface="微软雅黑" panose="020B0503020204020204" pitchFamily="34" charset="-122"/>
                <a:cs typeface="+mn-cs"/>
              </a:rPr>
              <a:t>02</a:t>
            </a:r>
            <a:endParaRPr kumimoji="0" lang="zh-CN" altLang="en-US" sz="4000" b="1" i="0" u="none" strike="noStrike" kern="1200" cap="none" spc="0" normalizeH="0" baseline="0" noProof="0" dirty="0">
              <a:ln>
                <a:noFill/>
              </a:ln>
              <a:solidFill>
                <a:srgbClr val="90D2E6"/>
              </a:solidFill>
              <a:effectLst/>
              <a:uLnTx/>
              <a:uFillTx/>
              <a:latin typeface="微软雅黑" panose="020B0503020204020204" pitchFamily="34" charset="-122"/>
              <a:ea typeface="微软雅黑" panose="020B0503020204020204" pitchFamily="34" charset="-122"/>
              <a:cs typeface="+mn-cs"/>
            </a:endParaRPr>
          </a:p>
        </p:txBody>
      </p:sp>
      <p:sp>
        <p:nvSpPr>
          <p:cNvPr id="5" name="文本框 4"/>
          <p:cNvSpPr txBox="1"/>
          <p:nvPr/>
        </p:nvSpPr>
        <p:spPr>
          <a:xfrm>
            <a:off x="1656361" y="290839"/>
            <a:ext cx="4959929"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功能详情</a:t>
            </a:r>
          </a:p>
        </p:txBody>
      </p:sp>
      <p:sp>
        <p:nvSpPr>
          <p:cNvPr id="6" name="文本框 5"/>
          <p:cNvSpPr txBox="1"/>
          <p:nvPr/>
        </p:nvSpPr>
        <p:spPr>
          <a:xfrm>
            <a:off x="3234291" y="409351"/>
            <a:ext cx="5022106" cy="400110"/>
          </a:xfrm>
          <a:prstGeom prst="snip1Rect">
            <a:avLst>
              <a:gd name="adj" fmla="val 0"/>
            </a:avLst>
          </a:prstGeom>
          <a:noFill/>
          <a:ln w="28575">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white"/>
                </a:solidFill>
                <a:effectLst/>
                <a:uLnTx/>
                <a:uFillTx/>
                <a:latin typeface="Arial" panose="020B0604020202020204" pitchFamily="34" charset="0"/>
                <a:ea typeface="华文仿宋" panose="02010600040101010101" pitchFamily="2" charset="-122"/>
                <a:cs typeface="Arial" panose="020B0604020202020204" pitchFamily="34" charset="0"/>
              </a:rPr>
              <a:t> Functional Details</a:t>
            </a:r>
          </a:p>
        </p:txBody>
      </p:sp>
      <p:sp>
        <p:nvSpPr>
          <p:cNvPr id="8" name="矩形 7"/>
          <p:cNvSpPr/>
          <p:nvPr/>
        </p:nvSpPr>
        <p:spPr>
          <a:xfrm>
            <a:off x="8312726" y="304246"/>
            <a:ext cx="3879273" cy="5052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7" name="文本框 16"/>
          <p:cNvSpPr txBox="1"/>
          <p:nvPr/>
        </p:nvSpPr>
        <p:spPr>
          <a:xfrm>
            <a:off x="7632852" y="2124134"/>
            <a:ext cx="3024142" cy="532903"/>
          </a:xfrm>
          <a:prstGeom prst="rect">
            <a:avLst/>
          </a:prstGeom>
          <a:noFill/>
        </p:spPr>
        <p:txBody>
          <a:bodyPr wrap="square" rtlCol="0">
            <a:spAutoFit/>
          </a:bodyPr>
          <a:lstStyle/>
          <a:p>
            <a:pPr marL="0" marR="0" lvl="0" indent="0" algn="just" defTabSz="914400" rtl="0" eaLnBrk="1" fontAlgn="auto" latinLnBrk="0" hangingPunct="1">
              <a:lnSpc>
                <a:spcPct val="125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点击文件名，可进行部分类型文件（图片、文本、音频）在弹窗中进行预览</a:t>
            </a:r>
          </a:p>
        </p:txBody>
      </p:sp>
      <p:sp>
        <p:nvSpPr>
          <p:cNvPr id="18" name="文本框 17"/>
          <p:cNvSpPr txBox="1"/>
          <p:nvPr/>
        </p:nvSpPr>
        <p:spPr>
          <a:xfrm>
            <a:off x="7632852" y="1735361"/>
            <a:ext cx="1359748"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文件预览</a:t>
            </a:r>
          </a:p>
        </p:txBody>
      </p:sp>
      <p:pic>
        <p:nvPicPr>
          <p:cNvPr id="7" name="图片 6">
            <a:extLst>
              <a:ext uri="{FF2B5EF4-FFF2-40B4-BE49-F238E27FC236}">
                <a16:creationId xmlns:a16="http://schemas.microsoft.com/office/drawing/2014/main" id="{09360403-7FAE-45FC-B09D-169FFCC703BD}"/>
              </a:ext>
            </a:extLst>
          </p:cNvPr>
          <p:cNvPicPr>
            <a:picLocks noChangeAspect="1"/>
          </p:cNvPicPr>
          <p:nvPr/>
        </p:nvPicPr>
        <p:blipFill>
          <a:blip r:embed="rId2"/>
          <a:stretch>
            <a:fillRect/>
          </a:stretch>
        </p:blipFill>
        <p:spPr>
          <a:xfrm>
            <a:off x="366559" y="1735361"/>
            <a:ext cx="7028329" cy="3737460"/>
          </a:xfrm>
          <a:prstGeom prst="rect">
            <a:avLst/>
          </a:prstGeom>
        </p:spPr>
      </p:pic>
    </p:spTree>
    <p:extLst>
      <p:ext uri="{BB962C8B-B14F-4D97-AF65-F5344CB8AC3E}">
        <p14:creationId xmlns:p14="http://schemas.microsoft.com/office/powerpoint/2010/main" val="2531196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90D2E6"/>
        </a:solidFill>
        <a:effectLst/>
      </p:bgPr>
    </p:bg>
    <p:spTree>
      <p:nvGrpSpPr>
        <p:cNvPr id="1" name=""/>
        <p:cNvGrpSpPr/>
        <p:nvPr/>
      </p:nvGrpSpPr>
      <p:grpSpPr>
        <a:xfrm>
          <a:off x="0" y="0"/>
          <a:ext cx="0" cy="0"/>
          <a:chOff x="0" y="0"/>
          <a:chExt cx="0" cy="0"/>
        </a:xfrm>
      </p:grpSpPr>
      <p:sp>
        <p:nvSpPr>
          <p:cNvPr id="3" name="矩形 2"/>
          <p:cNvSpPr/>
          <p:nvPr/>
        </p:nvSpPr>
        <p:spPr>
          <a:xfrm>
            <a:off x="1" y="304246"/>
            <a:ext cx="1537854" cy="5052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19ADE"/>
              </a:solidFill>
            </a:endParaRPr>
          </a:p>
        </p:txBody>
      </p:sp>
      <p:sp>
        <p:nvSpPr>
          <p:cNvPr id="4" name="文本框 3"/>
          <p:cNvSpPr txBox="1"/>
          <p:nvPr/>
        </p:nvSpPr>
        <p:spPr>
          <a:xfrm>
            <a:off x="688684" y="198506"/>
            <a:ext cx="1098551" cy="707886"/>
          </a:xfrm>
          <a:prstGeom prst="rect">
            <a:avLst/>
          </a:prstGeom>
          <a:noFill/>
        </p:spPr>
        <p:txBody>
          <a:bodyPr wrap="square" rtlCol="0">
            <a:spAutoFit/>
          </a:bodyPr>
          <a:lstStyle/>
          <a:p>
            <a:r>
              <a:rPr lang="en-US" altLang="zh-CN" sz="4000" b="1" dirty="0">
                <a:solidFill>
                  <a:srgbClr val="90D2E6"/>
                </a:solidFill>
                <a:latin typeface="微软雅黑" panose="020B0503020204020204" pitchFamily="34" charset="-122"/>
                <a:ea typeface="微软雅黑" panose="020B0503020204020204" pitchFamily="34" charset="-122"/>
              </a:rPr>
              <a:t>02</a:t>
            </a:r>
            <a:endParaRPr lang="zh-CN" altLang="en-US" sz="4000" b="1" dirty="0">
              <a:solidFill>
                <a:srgbClr val="90D2E6"/>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656361" y="290839"/>
            <a:ext cx="4959929"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功能详情</a:t>
            </a:r>
          </a:p>
        </p:txBody>
      </p:sp>
      <p:sp>
        <p:nvSpPr>
          <p:cNvPr id="6" name="文本框 5"/>
          <p:cNvSpPr txBox="1"/>
          <p:nvPr/>
        </p:nvSpPr>
        <p:spPr>
          <a:xfrm>
            <a:off x="3164402" y="409351"/>
            <a:ext cx="5022106" cy="400110"/>
          </a:xfrm>
          <a:prstGeom prst="snip1Rect">
            <a:avLst>
              <a:gd name="adj" fmla="val 0"/>
            </a:avLst>
          </a:prstGeom>
          <a:noFill/>
          <a:ln w="28575">
            <a:noFill/>
          </a:ln>
        </p:spPr>
        <p:txBody>
          <a:bodyPr wrap="square" rtlCol="0">
            <a:spAutoFit/>
          </a:bodyPr>
          <a:lstStyle/>
          <a:p>
            <a:r>
              <a:rPr lang="en-US" altLang="zh-CN" sz="2000" dirty="0">
                <a:solidFill>
                  <a:schemeClr val="bg1"/>
                </a:solidFill>
                <a:latin typeface="Arial" panose="020B0604020202020204" pitchFamily="34" charset="0"/>
                <a:ea typeface="华文仿宋" panose="02010600040101010101" pitchFamily="2" charset="-122"/>
                <a:cs typeface="Arial" panose="020B0604020202020204" pitchFamily="34" charset="0"/>
              </a:rPr>
              <a:t>  Functional Details</a:t>
            </a:r>
            <a:endParaRPr lang="zh-CN" altLang="en-US" sz="2000" dirty="0">
              <a:ln>
                <a:solidFill>
                  <a:srgbClr val="00762F"/>
                </a:solidFill>
              </a:ln>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8" name="矩形 7"/>
          <p:cNvSpPr/>
          <p:nvPr/>
        </p:nvSpPr>
        <p:spPr>
          <a:xfrm>
            <a:off x="8312726" y="304246"/>
            <a:ext cx="3879273" cy="5052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9" name="Rectangle 66"/>
          <p:cNvSpPr/>
          <p:nvPr/>
        </p:nvSpPr>
        <p:spPr>
          <a:xfrm>
            <a:off x="7279177" y="1589504"/>
            <a:ext cx="4395314" cy="2095396"/>
          </a:xfrm>
          <a:prstGeom prst="rect">
            <a:avLst/>
          </a:prstGeom>
          <a:solidFill>
            <a:srgbClr val="69B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3" name="Rectangle 70"/>
          <p:cNvSpPr/>
          <p:nvPr/>
        </p:nvSpPr>
        <p:spPr>
          <a:xfrm flipH="1">
            <a:off x="7279177" y="3742834"/>
            <a:ext cx="4395314" cy="2095396"/>
          </a:xfrm>
          <a:prstGeom prst="rect">
            <a:avLst/>
          </a:prstGeom>
          <a:solidFill>
            <a:srgbClr val="69B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8" name="文本框 37"/>
          <p:cNvSpPr txBox="1"/>
          <p:nvPr/>
        </p:nvSpPr>
        <p:spPr>
          <a:xfrm>
            <a:off x="7775982" y="1932000"/>
            <a:ext cx="1359748" cy="338554"/>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用户信息</a:t>
            </a:r>
          </a:p>
        </p:txBody>
      </p:sp>
      <p:sp>
        <p:nvSpPr>
          <p:cNvPr id="39" name="文本框 38"/>
          <p:cNvSpPr txBox="1"/>
          <p:nvPr/>
        </p:nvSpPr>
        <p:spPr>
          <a:xfrm>
            <a:off x="7775982" y="4244173"/>
            <a:ext cx="3156338" cy="302070"/>
          </a:xfrm>
          <a:prstGeom prst="rect">
            <a:avLst/>
          </a:prstGeom>
          <a:noFill/>
        </p:spPr>
        <p:txBody>
          <a:bodyPr wrap="square" rtlCol="0">
            <a:spAutoFit/>
          </a:bodyPr>
          <a:lstStyle/>
          <a:p>
            <a:pPr algn="just">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提供旧密码和新密码进行密码修改。</a:t>
            </a:r>
          </a:p>
        </p:txBody>
      </p:sp>
      <p:sp>
        <p:nvSpPr>
          <p:cNvPr id="40" name="文本框 39"/>
          <p:cNvSpPr txBox="1"/>
          <p:nvPr/>
        </p:nvSpPr>
        <p:spPr>
          <a:xfrm>
            <a:off x="7789429" y="3935475"/>
            <a:ext cx="1359748" cy="338554"/>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修改密码</a:t>
            </a:r>
          </a:p>
        </p:txBody>
      </p:sp>
      <p:sp>
        <p:nvSpPr>
          <p:cNvPr id="23" name="文本框 22">
            <a:extLst>
              <a:ext uri="{FF2B5EF4-FFF2-40B4-BE49-F238E27FC236}">
                <a16:creationId xmlns:a16="http://schemas.microsoft.com/office/drawing/2014/main" id="{3F2FA335-2E81-4953-9569-B56EE7B5BBFF}"/>
              </a:ext>
            </a:extLst>
          </p:cNvPr>
          <p:cNvSpPr txBox="1"/>
          <p:nvPr/>
        </p:nvSpPr>
        <p:spPr>
          <a:xfrm>
            <a:off x="7775982" y="2326330"/>
            <a:ext cx="3156338" cy="532903"/>
          </a:xfrm>
          <a:prstGeom prst="rect">
            <a:avLst/>
          </a:prstGeom>
          <a:noFill/>
        </p:spPr>
        <p:txBody>
          <a:bodyPr wrap="square" rtlCol="0">
            <a:spAutoFit/>
          </a:bodyPr>
          <a:lstStyle/>
          <a:p>
            <a:pPr algn="just">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修改头像、用户名性别、邮箱（邮箱改变时需要验证邮箱验证码）。</a:t>
            </a:r>
          </a:p>
        </p:txBody>
      </p:sp>
      <p:pic>
        <p:nvPicPr>
          <p:cNvPr id="7" name="图片 6">
            <a:extLst>
              <a:ext uri="{FF2B5EF4-FFF2-40B4-BE49-F238E27FC236}">
                <a16:creationId xmlns:a16="http://schemas.microsoft.com/office/drawing/2014/main" id="{B24BFB43-5324-4D00-8D71-34B47EE29477}"/>
              </a:ext>
            </a:extLst>
          </p:cNvPr>
          <p:cNvPicPr>
            <a:picLocks noChangeAspect="1"/>
          </p:cNvPicPr>
          <p:nvPr/>
        </p:nvPicPr>
        <p:blipFill>
          <a:blip r:embed="rId2"/>
          <a:stretch>
            <a:fillRect/>
          </a:stretch>
        </p:blipFill>
        <p:spPr>
          <a:xfrm>
            <a:off x="452511" y="1589503"/>
            <a:ext cx="6826666" cy="4248727"/>
          </a:xfrm>
          <a:prstGeom prst="rect">
            <a:avLst/>
          </a:prstGeom>
        </p:spPr>
      </p:pic>
    </p:spTree>
    <p:extLst>
      <p:ext uri="{BB962C8B-B14F-4D97-AF65-F5344CB8AC3E}">
        <p14:creationId xmlns:p14="http://schemas.microsoft.com/office/powerpoint/2010/main" val="34149254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786</TotalTime>
  <Words>786</Words>
  <Application>Microsoft Office PowerPoint</Application>
  <PresentationFormat>宽屏</PresentationFormat>
  <Paragraphs>77</Paragraphs>
  <Slides>15</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15</vt:i4>
      </vt:variant>
    </vt:vector>
  </HeadingPairs>
  <TitlesOfParts>
    <vt:vector size="21" baseType="lpstr">
      <vt:lpstr>华文仿宋</vt:lpstr>
      <vt:lpstr>微软雅黑</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阿 成</cp:lastModifiedBy>
  <cp:revision>46</cp:revision>
  <dcterms:created xsi:type="dcterms:W3CDTF">2017-05-24T05:06:00Z</dcterms:created>
  <dcterms:modified xsi:type="dcterms:W3CDTF">2022-03-05T02:53:03Z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2052-10.1.0.6877</vt:lpwstr>
  </property>
</Properties>
</file>