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1067" r:id="rId5"/>
    <p:sldId id="1069" r:id="rId6"/>
    <p:sldId id="1070" r:id="rId7"/>
    <p:sldId id="1071" r:id="rId8"/>
    <p:sldId id="1077" r:id="rId9"/>
    <p:sldId id="1072" r:id="rId10"/>
    <p:sldId id="1076" r:id="rId11"/>
    <p:sldId id="1074" r:id="rId12"/>
    <p:sldId id="1078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423096-8210-49B0-A77D-FF4CB304DC33}">
          <p14:sldIdLst>
            <p14:sldId id="1067"/>
            <p14:sldId id="1069"/>
            <p14:sldId id="1070"/>
            <p14:sldId id="1071"/>
            <p14:sldId id="1077"/>
            <p14:sldId id="1072"/>
            <p14:sldId id="1076"/>
            <p14:sldId id="1074"/>
            <p14:sldId id="10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ucy Y Pao" initials="LP" lastIdx="19" clrIdx="6">
    <p:extLst>
      <p:ext uri="{19B8F6BF-5375-455C-9EA6-DF929625EA0E}">
        <p15:presenceInfo xmlns:p15="http://schemas.microsoft.com/office/powerpoint/2012/main" userId="S::pao_colorado.edu#ext#@nrel.onmicrosoft.com::434c5f9a-e08e-4f82-99fa-44524552d9c3" providerId="AD"/>
      </p:ext>
    </p:extLst>
  </p:cmAuthor>
  <p:cmAuthor id="1" name="Rick Damiani" initials="RD" lastIdx="3" clrIdx="0">
    <p:extLst>
      <p:ext uri="{19B8F6BF-5375-455C-9EA6-DF929625EA0E}">
        <p15:presenceInfo xmlns:p15="http://schemas.microsoft.com/office/powerpoint/2012/main" userId="57f1ea559160771c" providerId="Windows Live"/>
      </p:ext>
    </p:extLst>
  </p:cmAuthor>
  <p:cmAuthor id="8" name="David.Stockhouse@colorado.edu" initials="D" lastIdx="3" clrIdx="7">
    <p:extLst>
      <p:ext uri="{19B8F6BF-5375-455C-9EA6-DF929625EA0E}">
        <p15:presenceInfo xmlns:p15="http://schemas.microsoft.com/office/powerpoint/2012/main" userId="David.Stockhouse@colorado.edu" providerId="None"/>
      </p:ext>
    </p:extLst>
  </p:cmAuthor>
  <p:cmAuthor id="2" name="Mandar Phadnis" initials="MP" lastIdx="1" clrIdx="1">
    <p:extLst>
      <p:ext uri="{19B8F6BF-5375-455C-9EA6-DF929625EA0E}">
        <p15:presenceInfo xmlns:p15="http://schemas.microsoft.com/office/powerpoint/2012/main" userId="S::mandar.phadnis_colorado.edu#ext#@nrel.onmicrosoft.com::ea9d292f-0336-4da4-a621-1eaedb0f7c97" providerId="AD"/>
      </p:ext>
    </p:extLst>
  </p:cmAuthor>
  <p:cmAuthor id="9" name="James Dinius" initials="JD" lastIdx="2" clrIdx="8">
    <p:extLst>
      <p:ext uri="{19B8F6BF-5375-455C-9EA6-DF929625EA0E}">
        <p15:presenceInfo xmlns:p15="http://schemas.microsoft.com/office/powerpoint/2012/main" userId="James Dinius" providerId="None"/>
      </p:ext>
    </p:extLst>
  </p:cmAuthor>
  <p:cmAuthor id="3" name="Johnson, Kathryn" initials="JK" lastIdx="17" clrIdx="2">
    <p:extLst>
      <p:ext uri="{19B8F6BF-5375-455C-9EA6-DF929625EA0E}">
        <p15:presenceInfo xmlns:p15="http://schemas.microsoft.com/office/powerpoint/2012/main" userId="S::kjohnso4@nrel.gov::60180e43-6386-4db8-8819-db83e9911979" providerId="AD"/>
      </p:ext>
    </p:extLst>
  </p:cmAuthor>
  <p:cmAuthor id="4" name="Elenya Grant" initials="EG" lastIdx="6" clrIdx="3">
    <p:extLst>
      <p:ext uri="{19B8F6BF-5375-455C-9EA6-DF929625EA0E}">
        <p15:presenceInfo xmlns:p15="http://schemas.microsoft.com/office/powerpoint/2012/main" userId="S::elenyagrant_mymail.mines.edu#ext#@nrel.onmicrosoft.com::3cd3a692-a7d1-4878-9fdd-19f638bec2d4" providerId="AD"/>
      </p:ext>
    </p:extLst>
  </p:cmAuthor>
  <p:cmAuthor id="5" name="Sirnivas, Senu" initials="SS" lastIdx="18" clrIdx="4">
    <p:extLst>
      <p:ext uri="{19B8F6BF-5375-455C-9EA6-DF929625EA0E}">
        <p15:presenceInfo xmlns:p15="http://schemas.microsoft.com/office/powerpoint/2012/main" userId="S::ssirniva@nrel.gov::f6168186-d8f9-4257-9e7b-24e7fc5a2e8c" providerId="AD"/>
      </p:ext>
    </p:extLst>
  </p:cmAuthor>
  <p:cmAuthor id="6" name="Rick Damiani" initials="RD [2]" lastIdx="6" clrIdx="5">
    <p:extLst>
      <p:ext uri="{19B8F6BF-5375-455C-9EA6-DF929625EA0E}">
        <p15:presenceInfo xmlns:p15="http://schemas.microsoft.com/office/powerpoint/2012/main" userId="S::rdamiani_mines.edu#ext#@nrel.onmicrosoft.com::85290897-5bbf-46e1-9e1e-41070fc093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9FF"/>
    <a:srgbClr val="CCE4F7"/>
    <a:srgbClr val="00B050"/>
    <a:srgbClr val="291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037" autoAdjust="0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4EF8-216F-4054-BD59-C77BF03D9694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B3C1-E270-4376-973F-AC678E11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9B3C1-E270-4376-973F-AC678E11B9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inputs: yaw angle, wave, wind shear,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9B3C1-E270-4376-973F-AC678E11B9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82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9B3C1-E270-4376-973F-AC678E11B9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14" y="67341"/>
            <a:ext cx="11318023" cy="824352"/>
          </a:xfrm>
        </p:spPr>
        <p:txBody>
          <a:bodyPr lIns="0" tIns="0" rIns="0" bIns="0">
            <a:normAutofit/>
          </a:bodyPr>
          <a:lstStyle>
            <a:lvl1pPr algn="l">
              <a:defRPr sz="2800" b="1" i="1">
                <a:solidFill>
                  <a:schemeClr val="accent6">
                    <a:lumMod val="75000"/>
                  </a:schemeClr>
                </a:solidFill>
                <a:latin typeface="+mn-lt"/>
                <a:cs typeface="Arial Narrow"/>
              </a:defRPr>
            </a:lvl1pPr>
          </a:lstStyle>
          <a:p>
            <a:r>
              <a:rPr lang="en-US" dirty="0"/>
              <a:t>USFLOWT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14" y="1062183"/>
            <a:ext cx="11318023" cy="4811307"/>
          </a:xfrm>
        </p:spPr>
        <p:txBody>
          <a:bodyPr lIns="0" tIns="0" rIns="0" bIns="0">
            <a:normAutofit/>
          </a:bodyPr>
          <a:lstStyle>
            <a:lvl1pPr marL="401638" indent="-401638">
              <a:spcBef>
                <a:spcPts val="6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Ø"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2"/>
              </a:buClr>
              <a:defRPr sz="240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buClr>
                <a:schemeClr val="accent2"/>
              </a:buClr>
              <a:defRPr sz="2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8259" y="6318384"/>
            <a:ext cx="917677" cy="365125"/>
          </a:xfrm>
        </p:spPr>
        <p:txBody>
          <a:bodyPr/>
          <a:lstStyle>
            <a:lvl1pPr>
              <a:defRPr/>
            </a:lvl1pPr>
          </a:lstStyle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7914" y="926888"/>
            <a:ext cx="11318023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389CE-AB8E-4F77-88A8-C4FDC0E54F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</p:spTree>
    <p:extLst>
      <p:ext uri="{BB962C8B-B14F-4D97-AF65-F5344CB8AC3E}">
        <p14:creationId xmlns:p14="http://schemas.microsoft.com/office/powerpoint/2010/main" val="26865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" y="6086899"/>
            <a:ext cx="12191188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6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0434" y="6357404"/>
            <a:ext cx="5943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740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hyperlink" Target="https://arpa-e.energy.gov/?q=arpa-e-programs/atlantis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4" y="1090245"/>
            <a:ext cx="5882782" cy="4937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3329" y="6308882"/>
            <a:ext cx="5701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hlinkClick r:id="rId4"/>
              </a:rPr>
              <a:t>https://arpa-e.energy.gov/?q=arpa-e-programs/atlantis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4704" y="1090245"/>
            <a:ext cx="5371232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12713" algn="ctr"/>
            <a:endParaRPr 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 err="1"/>
              <a:t>Ultraflexible</a:t>
            </a:r>
            <a:r>
              <a:rPr lang="en-US" sz="2800" b="1" i="1" dirty="0"/>
              <a:t> Smart </a:t>
            </a:r>
            <a:r>
              <a:rPr lang="en-US" sz="2800" b="1" i="1" dirty="0" err="1"/>
              <a:t>FLoating</a:t>
            </a:r>
            <a:r>
              <a:rPr lang="en-US" sz="2800" b="1" i="1" dirty="0"/>
              <a:t> Offshore Wind Turbine (USFLOWT)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9C4D-1668-4281-8CA5-DEA747106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467" y="3926875"/>
            <a:ext cx="1751266" cy="73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268CF-F06C-4478-A245-6AFBB6740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151" y="4785595"/>
            <a:ext cx="964551" cy="1215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15D11-EAC2-4F0B-BA9B-093D98CEBB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602" y="4785595"/>
            <a:ext cx="1215334" cy="1215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F1286-E5C1-4CFC-947E-D5077387B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0835" y="4784951"/>
            <a:ext cx="1215333" cy="1215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E2CEB2-80B9-4DB2-9E5E-7AB108730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7067" y="4784951"/>
            <a:ext cx="1215333" cy="1215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D8724B-FD66-446C-9D0C-5E58356DB572}"/>
              </a:ext>
            </a:extLst>
          </p:cNvPr>
          <p:cNvSpPr txBox="1"/>
          <p:nvPr/>
        </p:nvSpPr>
        <p:spPr>
          <a:xfrm>
            <a:off x="7010400" y="1326359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Model Linearization</a:t>
            </a:r>
            <a:endParaRPr lang="en-US" sz="24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2955B-372E-48DE-A4AA-9D479948C343}"/>
              </a:ext>
            </a:extLst>
          </p:cNvPr>
          <p:cNvSpPr txBox="1"/>
          <p:nvPr/>
        </p:nvSpPr>
        <p:spPr>
          <a:xfrm>
            <a:off x="8008059" y="2615011"/>
            <a:ext cx="23480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2713" algn="ctr"/>
            <a:r>
              <a:rPr lang="en-US" b="1" i="1" dirty="0"/>
              <a:t>David Stockhouse</a:t>
            </a:r>
          </a:p>
          <a:p>
            <a:pPr marL="112713" algn="ctr"/>
            <a:r>
              <a:rPr lang="en-US" b="1" i="1" dirty="0"/>
              <a:t>Aoife Henry</a:t>
            </a:r>
          </a:p>
          <a:p>
            <a:pPr marL="112713" algn="ctr"/>
            <a:r>
              <a:rPr lang="en-US" b="1" i="1" dirty="0"/>
              <a:t>Manuel Pusch</a:t>
            </a:r>
          </a:p>
          <a:p>
            <a:pPr marL="112713" algn="ctr"/>
            <a:r>
              <a:rPr lang="en-US" b="1" i="1" dirty="0"/>
              <a:t>Oct. 8, 2021</a:t>
            </a:r>
          </a:p>
          <a:p>
            <a:endParaRPr lang="en-US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CAD114-8090-432D-92F9-70D17E70E0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67" y="5097834"/>
            <a:ext cx="1215165" cy="676979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AE059D-B312-455B-AC17-F9773350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083" y="6318384"/>
            <a:ext cx="917677" cy="365125"/>
          </a:xfrm>
        </p:spPr>
        <p:txBody>
          <a:bodyPr/>
          <a:lstStyle/>
          <a:p>
            <a:fld id="{C6272B5C-A513-4D96-95B0-AAF68C2033BD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5936-2B68-477A-8448-CCA4610A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14" y="1062183"/>
            <a:ext cx="4991914" cy="481130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Inputs and Outputs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Excitation Signals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Model Error Metrics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Simulation Setup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Preliminary Results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r>
              <a:rPr lang="en-US" dirty="0"/>
              <a:t>Highlighted Issues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endParaRPr lang="en-US" dirty="0"/>
          </a:p>
          <a:p>
            <a:pPr marL="457200" indent="-457200">
              <a:lnSpc>
                <a:spcPct val="200000"/>
              </a:lnSpc>
              <a:buFont typeface="+mj-lt"/>
              <a:buAutoNum type="arabi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</p:spTree>
    <p:extLst>
      <p:ext uri="{BB962C8B-B14F-4D97-AF65-F5344CB8AC3E}">
        <p14:creationId xmlns:p14="http://schemas.microsoft.com/office/powerpoint/2010/main" val="733287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5936-2B68-477A-8448-CCA4610A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14" y="1062183"/>
            <a:ext cx="4286456" cy="4811307"/>
          </a:xfrm>
        </p:spPr>
        <p:txBody>
          <a:bodyPr>
            <a:normAutofit/>
          </a:bodyPr>
          <a:lstStyle/>
          <a:p>
            <a:pPr marL="401638" indent="-401638"/>
            <a:r>
              <a:rPr lang="en-US" dirty="0"/>
              <a:t>Main Inputs (to be excited)</a:t>
            </a:r>
          </a:p>
          <a:p>
            <a:pPr lvl="1"/>
            <a:r>
              <a:rPr lang="en-US" dirty="0"/>
              <a:t>horizontal wind (uniform)</a:t>
            </a:r>
          </a:p>
          <a:p>
            <a:pPr lvl="1"/>
            <a:r>
              <a:rPr lang="en-US" dirty="0"/>
              <a:t>blade pitch (collective)</a:t>
            </a:r>
          </a:p>
          <a:p>
            <a:pPr lvl="1"/>
            <a:r>
              <a:rPr lang="en-US" dirty="0"/>
              <a:t>generator torque</a:t>
            </a:r>
          </a:p>
          <a:p>
            <a:pPr lvl="1"/>
            <a:r>
              <a:rPr lang="en-US" dirty="0"/>
              <a:t>cable tension (collective)</a:t>
            </a:r>
          </a:p>
          <a:p>
            <a:pPr lvl="1"/>
            <a:r>
              <a:rPr lang="en-US" dirty="0"/>
              <a:t>etc.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n-US" dirty="0"/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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B267FD-4FA7-48BC-8D8A-2E1A31CA326C}"/>
              </a:ext>
            </a:extLst>
          </p:cNvPr>
          <p:cNvSpPr txBox="1">
            <a:spLocks/>
          </p:cNvSpPr>
          <p:nvPr/>
        </p:nvSpPr>
        <p:spPr>
          <a:xfrm>
            <a:off x="5642105" y="1062183"/>
            <a:ext cx="5441789" cy="48113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56032" indent="-256032" algn="l" defTabSz="457200" rtl="0" eaLnBrk="1" latinLnBrk="0" hangingPunct="1">
              <a:spcBef>
                <a:spcPts val="6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Ø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/>
            <a:r>
              <a:rPr lang="en-US" dirty="0"/>
              <a:t>Main Outputs (to be evaluated)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generator speed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generator power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platform pitch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tower base moment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blade root bending moment 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drive train torque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4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Excitation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72C44-ACD2-4780-B9C5-7929B4DD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step</a:t>
            </a:r>
          </a:p>
          <a:p>
            <a:pPr lvl="1"/>
            <a:r>
              <a:rPr lang="en-US" dirty="0"/>
              <a:t>ramp</a:t>
            </a:r>
          </a:p>
          <a:p>
            <a:pPr lvl="1"/>
            <a:r>
              <a:rPr lang="en-US" dirty="0"/>
              <a:t>sine</a:t>
            </a:r>
          </a:p>
          <a:p>
            <a:pPr lvl="1"/>
            <a:r>
              <a:rPr lang="en-US" dirty="0"/>
              <a:t>sweep</a:t>
            </a:r>
          </a:p>
          <a:p>
            <a:pPr lvl="1"/>
            <a:r>
              <a:rPr lang="en-US" dirty="0"/>
              <a:t>noise</a:t>
            </a:r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amplitude</a:t>
            </a:r>
          </a:p>
          <a:p>
            <a:pPr lvl="1"/>
            <a:r>
              <a:rPr lang="en-US" dirty="0"/>
              <a:t>frequency / bandwidth</a:t>
            </a:r>
          </a:p>
        </p:txBody>
      </p:sp>
    </p:spTree>
    <p:extLst>
      <p:ext uri="{BB962C8B-B14F-4D97-AF65-F5344CB8AC3E}">
        <p14:creationId xmlns:p14="http://schemas.microsoft.com/office/powerpoint/2010/main" val="381146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5D02-16B4-46AF-81B5-CA4B7015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Error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C3EF6-B062-4E61-B836-39208EB4D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Time Domain</a:t>
                </a:r>
              </a:p>
              <a:p>
                <a:pPr lvl="1"/>
                <a:r>
                  <a:rPr lang="en-US" dirty="0"/>
                  <a:t>maximum</a:t>
                </a:r>
              </a:p>
              <a:p>
                <a:pPr lvl="1"/>
                <a:r>
                  <a:rPr lang="en-US" dirty="0"/>
                  <a:t>root mean square</a:t>
                </a:r>
              </a:p>
              <a:p>
                <a:pPr lvl="1"/>
                <a:r>
                  <a:rPr lang="en-US" dirty="0"/>
                  <a:t>settling time</a:t>
                </a:r>
              </a:p>
              <a:p>
                <a:r>
                  <a:rPr lang="en-US" dirty="0"/>
                  <a:t>Frequency Domain (using FFT)</a:t>
                </a:r>
              </a:p>
              <a:p>
                <a:pPr lvl="1"/>
                <a:r>
                  <a:rPr lang="en-US" dirty="0"/>
                  <a:t>maximum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b="0" dirty="0"/>
                  <a:t> norm)</a:t>
                </a:r>
                <a:endParaRPr lang="en-US" dirty="0"/>
              </a:p>
              <a:p>
                <a:pPr lvl="1"/>
                <a:r>
                  <a:rPr lang="en-US" dirty="0"/>
                  <a:t>root mean square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norm)</a:t>
                </a:r>
              </a:p>
              <a:p>
                <a:pPr lvl="1"/>
                <a:r>
                  <a:rPr lang="en-US" dirty="0"/>
                  <a:t>frequency weighting!</a:t>
                </a:r>
              </a:p>
              <a:p>
                <a:r>
                  <a:rPr lang="en-US" dirty="0"/>
                  <a:t>Other Aspects</a:t>
                </a:r>
              </a:p>
              <a:p>
                <a:pPr lvl="1"/>
                <a:r>
                  <a:rPr lang="en-US" dirty="0"/>
                  <a:t>stability</a:t>
                </a:r>
              </a:p>
              <a:p>
                <a:pPr lvl="1"/>
                <a:r>
                  <a:rPr lang="en-US" dirty="0"/>
                  <a:t>non-minimum phase behavior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C3EF6-B062-4E61-B836-39208EB4D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31" t="-2788" b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24C17-C78D-4648-AF97-6795C4C8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3792-EC75-4420-A367-8E6AF4B06F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</p:spTree>
    <p:extLst>
      <p:ext uri="{BB962C8B-B14F-4D97-AF65-F5344CB8AC3E}">
        <p14:creationId xmlns:p14="http://schemas.microsoft.com/office/powerpoint/2010/main" val="3079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5936-2B68-477A-8448-CCA4610A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14" y="1062183"/>
            <a:ext cx="11318022" cy="4811307"/>
          </a:xfrm>
        </p:spPr>
        <p:txBody>
          <a:bodyPr>
            <a:normAutofit/>
          </a:bodyPr>
          <a:lstStyle/>
          <a:p>
            <a:r>
              <a:rPr lang="en-US" dirty="0"/>
              <a:t>Open-loop (assuming open-loop stability)</a:t>
            </a:r>
          </a:p>
          <a:p>
            <a:pPr lvl="1"/>
            <a:r>
              <a:rPr lang="en-US" dirty="0"/>
              <a:t>Without leaving proximity of operating point</a:t>
            </a:r>
          </a:p>
          <a:p>
            <a:pPr lvl="1"/>
            <a:r>
              <a:rPr lang="en-US" dirty="0"/>
              <a:t>Frequency response comparison</a:t>
            </a:r>
          </a:p>
          <a:p>
            <a:pPr lvl="2"/>
            <a:r>
              <a:rPr lang="en-US" dirty="0"/>
              <a:t>How accurate is the linear model for various frequencies/amplitudes?</a:t>
            </a:r>
          </a:p>
          <a:p>
            <a:r>
              <a:rPr lang="en-US" dirty="0"/>
              <a:t>Closed-loop</a:t>
            </a:r>
          </a:p>
          <a:p>
            <a:pPr lvl="1"/>
            <a:r>
              <a:rPr lang="en-US" dirty="0"/>
              <a:t>Step disturbance</a:t>
            </a:r>
          </a:p>
          <a:p>
            <a:pPr lvl="2"/>
            <a:r>
              <a:rPr lang="en-US" dirty="0"/>
              <a:t>Test difference of linear/nonlinear control response</a:t>
            </a:r>
          </a:p>
          <a:p>
            <a:pPr lvl="2"/>
            <a:r>
              <a:rPr lang="en-US" dirty="0"/>
              <a:t>From how large a step can the system recover?</a:t>
            </a:r>
          </a:p>
          <a:p>
            <a:pPr lvl="1"/>
            <a:r>
              <a:rPr lang="en-US" dirty="0"/>
              <a:t>Small-scale DLC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</p:spTree>
    <p:extLst>
      <p:ext uri="{BB962C8B-B14F-4D97-AF65-F5344CB8AC3E}">
        <p14:creationId xmlns:p14="http://schemas.microsoft.com/office/powerpoint/2010/main" val="24206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B30F-E1EA-4F61-927F-372D368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Linear Model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6FDF-47CC-4F7A-8E55-58E7C829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62A3-C986-4602-B053-56ECEF4806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74A10C-E3FB-4124-A2B8-48D066EA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Matrices</a:t>
            </a:r>
          </a:p>
          <a:p>
            <a:pPr lvl="1"/>
            <a:r>
              <a:rPr lang="en-US" dirty="0"/>
              <a:t>state coupling</a:t>
            </a:r>
          </a:p>
          <a:p>
            <a:r>
              <a:rPr lang="en-US" dirty="0"/>
              <a:t>Model Order Reduction</a:t>
            </a:r>
          </a:p>
          <a:p>
            <a:pPr lvl="1"/>
            <a:r>
              <a:rPr lang="en-US" dirty="0"/>
              <a:t>Minimum Realization</a:t>
            </a:r>
          </a:p>
          <a:p>
            <a:pPr lvl="1"/>
            <a:r>
              <a:rPr lang="en-US" dirty="0"/>
              <a:t>Instability contribution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MANUEL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Comparison Linear / Nonlinear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273B1B-9555-4A15-BCE5-EEE8B9F5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14" y="1062183"/>
            <a:ext cx="11318023" cy="4811307"/>
          </a:xfrm>
        </p:spPr>
        <p:txBody>
          <a:bodyPr>
            <a:normAutofit/>
          </a:bodyPr>
          <a:lstStyle/>
          <a:p>
            <a:r>
              <a:rPr lang="en-US" dirty="0"/>
              <a:t>plots comparing time series?</a:t>
            </a:r>
          </a:p>
          <a:p>
            <a:r>
              <a:rPr lang="en-US" dirty="0"/>
              <a:t>evaluation/visualization of some error metrics?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3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7926-71B3-4082-B890-8FEED99E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8A68-1660-4F80-BD13-9A6471772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1638" indent="-401638"/>
            <a:r>
              <a:rPr lang="en-US" dirty="0" err="1"/>
              <a:t>HydroDyn</a:t>
            </a:r>
            <a:r>
              <a:rPr lang="en-US" dirty="0"/>
              <a:t> states, including wave input, in linear model?</a:t>
            </a:r>
          </a:p>
          <a:p>
            <a:r>
              <a:rPr lang="en-US" dirty="0"/>
              <a:t>Set (steady state) initial values for nonlinear simulation (</a:t>
            </a:r>
            <a:r>
              <a:rPr lang="en-US" dirty="0" err="1"/>
              <a:t>OpenFAST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problem with platform pitch angle</a:t>
            </a:r>
          </a:p>
          <a:p>
            <a:r>
              <a:rPr lang="en-US" dirty="0"/>
              <a:t>Linearized models have unstable poles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1D48-9E76-4644-AA64-BE5677C9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BB96-9B4A-4BC4-B10F-7916BF7019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7E424-748D-4F5A-871B-0CC86F5E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14" y="1873490"/>
            <a:ext cx="5677943" cy="425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01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4B6E34D50B94449E04207853E628EA" ma:contentTypeVersion="4" ma:contentTypeDescription="Create a new document." ma:contentTypeScope="" ma:versionID="2a39a51740dba7c19220c0ea1eaa56a6">
  <xsd:schema xmlns:xsd="http://www.w3.org/2001/XMLSchema" xmlns:xs="http://www.w3.org/2001/XMLSchema" xmlns:p="http://schemas.microsoft.com/office/2006/metadata/properties" xmlns:ns2="6319bfe7-f7c1-4767-9005-67359e83eb37" xmlns:ns3="dc53bc46-6469-46e0-bef4-f0648ce6fec7" targetNamespace="http://schemas.microsoft.com/office/2006/metadata/properties" ma:root="true" ma:fieldsID="7bf988dcf0e0bbca85c37831c155c3d5" ns2:_="" ns3:_="">
    <xsd:import namespace="6319bfe7-f7c1-4767-9005-67359e83eb37"/>
    <xsd:import namespace="dc53bc46-6469-46e0-bef4-f0648ce6fe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9bfe7-f7c1-4767-9005-67359e83e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3bc46-6469-46e0-bef4-f0648ce6fe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1AEAE9-591F-49FE-9A0C-1EFBAC42DC4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19bfe7-f7c1-4767-9005-67359e83eb37"/>
    <ds:schemaRef ds:uri="http://purl.org/dc/elements/1.1/"/>
    <ds:schemaRef ds:uri="http://schemas.microsoft.com/office/2006/metadata/properties"/>
    <ds:schemaRef ds:uri="dc53bc46-6469-46e0-bef4-f0648ce6fec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04E017-4DA5-4E64-83D7-1B777095A3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B97501-B536-45D4-8142-D0C26FBC4684}">
  <ds:schemaRefs>
    <ds:schemaRef ds:uri="6319bfe7-f7c1-4767-9005-67359e83eb37"/>
    <ds:schemaRef ds:uri="dc53bc46-6469-46e0-bef4-f0648ce6fe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316</Words>
  <Application>Microsoft Macintosh PowerPoint</Application>
  <PresentationFormat>Widescreen</PresentationFormat>
  <Paragraphs>100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Wingdings</vt:lpstr>
      <vt:lpstr>1_Office Theme</vt:lpstr>
      <vt:lpstr>Ultraflexible Smart FLoating Offshore Wind Turbine (USFLOWT)</vt:lpstr>
      <vt:lpstr>Overview</vt:lpstr>
      <vt:lpstr>Inputs and Outputs</vt:lpstr>
      <vt:lpstr>Excitation Signals</vt:lpstr>
      <vt:lpstr>Model Error Metrics</vt:lpstr>
      <vt:lpstr>Simulation Setup</vt:lpstr>
      <vt:lpstr>Preliminary Results: Linear Model Analysis</vt:lpstr>
      <vt:lpstr>Preliminary Results: Comparison Linear / Nonlinear Model</vt:lpstr>
      <vt:lpstr>Highlighted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ATLANTIS Team Kickoff Meeting</dc:title>
  <dc:creator>Sirnivas, Senu</dc:creator>
  <cp:lastModifiedBy>Aoife Henry</cp:lastModifiedBy>
  <cp:revision>17</cp:revision>
  <dcterms:created xsi:type="dcterms:W3CDTF">2020-04-30T18:35:51Z</dcterms:created>
  <dcterms:modified xsi:type="dcterms:W3CDTF">2021-11-02T23:00:47Z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0x010100444B6E34D50B94449E04207853E628EA</vt:lpwstr>
  </property>
</Properties>
</file>