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1067" r:id="rId5"/>
    <p:sldId id="1083" r:id="rId6"/>
    <p:sldId id="1088" r:id="rId7"/>
    <p:sldId id="1071" r:id="rId8"/>
    <p:sldId id="1077" r:id="rId9"/>
    <p:sldId id="1087" r:id="rId10"/>
    <p:sldId id="1078" r:id="rId11"/>
    <p:sldId id="1085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C423096-8210-49B0-A77D-FF4CB304DC33}">
          <p14:sldIdLst>
            <p14:sldId id="1067"/>
            <p14:sldId id="1083"/>
            <p14:sldId id="1088"/>
            <p14:sldId id="1071"/>
            <p14:sldId id="1077"/>
            <p14:sldId id="1087"/>
            <p14:sldId id="1078"/>
            <p14:sldId id="10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Lucy Y Pao" initials="LP" lastIdx="19" clrIdx="6">
    <p:extLst>
      <p:ext uri="{19B8F6BF-5375-455C-9EA6-DF929625EA0E}">
        <p15:presenceInfo xmlns:p15="http://schemas.microsoft.com/office/powerpoint/2012/main" userId="S::pao_colorado.edu#ext#@nrel.onmicrosoft.com::434c5f9a-e08e-4f82-99fa-44524552d9c3" providerId="AD"/>
      </p:ext>
    </p:extLst>
  </p:cmAuthor>
  <p:cmAuthor id="1" name="Rick Damiani" initials="RD" lastIdx="3" clrIdx="0">
    <p:extLst>
      <p:ext uri="{19B8F6BF-5375-455C-9EA6-DF929625EA0E}">
        <p15:presenceInfo xmlns:p15="http://schemas.microsoft.com/office/powerpoint/2012/main" userId="57f1ea559160771c" providerId="Windows Live"/>
      </p:ext>
    </p:extLst>
  </p:cmAuthor>
  <p:cmAuthor id="8" name="David.Stockhouse@colorado.edu" initials="D" lastIdx="3" clrIdx="7">
    <p:extLst>
      <p:ext uri="{19B8F6BF-5375-455C-9EA6-DF929625EA0E}">
        <p15:presenceInfo xmlns:p15="http://schemas.microsoft.com/office/powerpoint/2012/main" userId="David.Stockhouse@colorado.edu" providerId="None"/>
      </p:ext>
    </p:extLst>
  </p:cmAuthor>
  <p:cmAuthor id="2" name="Mandar Phadnis" initials="MP" lastIdx="1" clrIdx="1">
    <p:extLst>
      <p:ext uri="{19B8F6BF-5375-455C-9EA6-DF929625EA0E}">
        <p15:presenceInfo xmlns:p15="http://schemas.microsoft.com/office/powerpoint/2012/main" userId="S::mandar.phadnis_colorado.edu#ext#@nrel.onmicrosoft.com::ea9d292f-0336-4da4-a621-1eaedb0f7c97" providerId="AD"/>
      </p:ext>
    </p:extLst>
  </p:cmAuthor>
  <p:cmAuthor id="9" name="James Dinius" initials="JD" lastIdx="2" clrIdx="8">
    <p:extLst>
      <p:ext uri="{19B8F6BF-5375-455C-9EA6-DF929625EA0E}">
        <p15:presenceInfo xmlns:p15="http://schemas.microsoft.com/office/powerpoint/2012/main" userId="James Dinius" providerId="None"/>
      </p:ext>
    </p:extLst>
  </p:cmAuthor>
  <p:cmAuthor id="3" name="Johnson, Kathryn" initials="JK" lastIdx="17" clrIdx="2">
    <p:extLst>
      <p:ext uri="{19B8F6BF-5375-455C-9EA6-DF929625EA0E}">
        <p15:presenceInfo xmlns:p15="http://schemas.microsoft.com/office/powerpoint/2012/main" userId="S::kjohnso4@nrel.gov::60180e43-6386-4db8-8819-db83e9911979" providerId="AD"/>
      </p:ext>
    </p:extLst>
  </p:cmAuthor>
  <p:cmAuthor id="4" name="Elenya Grant" initials="EG" lastIdx="6" clrIdx="3">
    <p:extLst>
      <p:ext uri="{19B8F6BF-5375-455C-9EA6-DF929625EA0E}">
        <p15:presenceInfo xmlns:p15="http://schemas.microsoft.com/office/powerpoint/2012/main" userId="S::elenyagrant_mymail.mines.edu#ext#@nrel.onmicrosoft.com::3cd3a692-a7d1-4878-9fdd-19f638bec2d4" providerId="AD"/>
      </p:ext>
    </p:extLst>
  </p:cmAuthor>
  <p:cmAuthor id="5" name="Sirnivas, Senu" initials="SS" lastIdx="18" clrIdx="4">
    <p:extLst>
      <p:ext uri="{19B8F6BF-5375-455C-9EA6-DF929625EA0E}">
        <p15:presenceInfo xmlns:p15="http://schemas.microsoft.com/office/powerpoint/2012/main" userId="S::ssirniva@nrel.gov::f6168186-d8f9-4257-9e7b-24e7fc5a2e8c" providerId="AD"/>
      </p:ext>
    </p:extLst>
  </p:cmAuthor>
  <p:cmAuthor id="6" name="Rick Damiani" initials="RD [2]" lastIdx="6" clrIdx="5">
    <p:extLst>
      <p:ext uri="{19B8F6BF-5375-455C-9EA6-DF929625EA0E}">
        <p15:presenceInfo xmlns:p15="http://schemas.microsoft.com/office/powerpoint/2012/main" userId="S::rdamiani_mines.edu#ext#@nrel.onmicrosoft.com::85290897-5bbf-46e1-9e1e-41070fc0937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  <a:srgbClr val="4BFF4B"/>
    <a:srgbClr val="006BBA"/>
    <a:srgbClr val="EF79FF"/>
    <a:srgbClr val="CCE4F7"/>
    <a:srgbClr val="2918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21"/>
    <p:restoredTop sz="77101" autoAdjust="0"/>
  </p:normalViewPr>
  <p:slideViewPr>
    <p:cSldViewPr snapToGrid="0">
      <p:cViewPr varScale="1">
        <p:scale>
          <a:sx n="139" d="100"/>
          <a:sy n="139" d="100"/>
        </p:scale>
        <p:origin x="166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C4EF8-216F-4054-BD59-C77BF03D9694}" type="datetimeFigureOut">
              <a:rPr lang="en-US" smtClean="0"/>
              <a:t>12/3/21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9B3C1-E270-4376-973F-AC678E11B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9B3C1-E270-4376-973F-AC678E11B9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7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 inputs: yaw angle, wave, wind shear, etc.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9B3C1-E270-4376-973F-AC678E11B9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76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never reach steady-state for sine disturbance</a:t>
            </a:r>
          </a:p>
          <a:p>
            <a:endParaRPr lang="en-US" dirty="0"/>
          </a:p>
          <a:p>
            <a:r>
              <a:rPr lang="en-US" dirty="0"/>
              <a:t>Steady-state not that relevant, even then only for step</a:t>
            </a:r>
          </a:p>
          <a:p>
            <a:endParaRPr lang="en-US" dirty="0"/>
          </a:p>
          <a:p>
            <a:r>
              <a:rPr lang="en-US" dirty="0"/>
              <a:t>Metric = |</a:t>
            </a:r>
            <a:r>
              <a:rPr lang="en-US" dirty="0" err="1"/>
              <a:t>y_nonlin</a:t>
            </a:r>
            <a:r>
              <a:rPr lang="en-US" dirty="0"/>
              <a:t> – </a:t>
            </a:r>
            <a:r>
              <a:rPr lang="en-US" dirty="0" err="1"/>
              <a:t>y_lin</a:t>
            </a:r>
            <a:r>
              <a:rPr lang="en-US" dirty="0"/>
              <a:t>|, integral error</a:t>
            </a:r>
          </a:p>
          <a:p>
            <a:endParaRPr lang="en-US" dirty="0"/>
          </a:p>
          <a:p>
            <a:r>
              <a:rPr lang="en-US" dirty="0"/>
              <a:t>Goal: 2 responses should be as similar as possible after </a:t>
            </a:r>
            <a:r>
              <a:rPr lang="en-US" dirty="0" err="1"/>
              <a:t>TDist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9B3C1-E270-4376-973F-AC678E11B9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393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9B3C1-E270-4376-973F-AC678E11B9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6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47914" y="67341"/>
            <a:ext cx="11318023" cy="824352"/>
          </a:xfrm>
        </p:spPr>
        <p:txBody>
          <a:bodyPr lIns="0" tIns="0" rIns="0" bIns="0">
            <a:normAutofit/>
          </a:bodyPr>
          <a:lstStyle>
            <a:lvl1pPr algn="l">
              <a:defRPr sz="2800" b="1" i="1">
                <a:solidFill>
                  <a:schemeClr val="accent6">
                    <a:lumMod val="75000"/>
                  </a:schemeClr>
                </a:solidFill>
                <a:latin typeface="+mn-lt"/>
                <a:cs typeface="Arial Narrow"/>
              </a:defRPr>
            </a:lvl1pPr>
          </a:lstStyle>
          <a:p>
            <a:r>
              <a:rPr lang="en-US" dirty="0"/>
              <a:t>USFLOWT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14" y="1062183"/>
            <a:ext cx="11318023" cy="4811307"/>
          </a:xfrm>
        </p:spPr>
        <p:txBody>
          <a:bodyPr lIns="0" tIns="0" rIns="0" bIns="0">
            <a:normAutofit/>
          </a:bodyPr>
          <a:lstStyle>
            <a:lvl1pPr marL="401638" indent="-401638">
              <a:spcBef>
                <a:spcPts val="600"/>
              </a:spcBef>
              <a:buClr>
                <a:schemeClr val="accent2"/>
              </a:buClr>
              <a:buSzPct val="120000"/>
              <a:buFont typeface="Wingdings" panose="05000000000000000000" pitchFamily="2" charset="2"/>
              <a:buChar char="Ø"/>
              <a:defRPr sz="2400">
                <a:solidFill>
                  <a:schemeClr val="accent6">
                    <a:lumMod val="75000"/>
                  </a:schemeClr>
                </a:solidFill>
              </a:defRPr>
            </a:lvl1pPr>
            <a:lvl2pPr>
              <a:buClr>
                <a:schemeClr val="accent2"/>
              </a:buClr>
              <a:defRPr sz="2400">
                <a:solidFill>
                  <a:schemeClr val="accent6">
                    <a:lumMod val="75000"/>
                  </a:schemeClr>
                </a:solidFill>
              </a:defRPr>
            </a:lvl2pPr>
            <a:lvl3pPr>
              <a:buClr>
                <a:schemeClr val="accent2"/>
              </a:buClr>
              <a:defRPr sz="2400"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 sz="240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sz="2400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48259" y="6318384"/>
            <a:ext cx="917677" cy="365125"/>
          </a:xfrm>
        </p:spPr>
        <p:txBody>
          <a:bodyPr/>
          <a:lstStyle>
            <a:lvl1pPr>
              <a:defRPr/>
            </a:lvl1pPr>
          </a:lstStyle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7914" y="926888"/>
            <a:ext cx="11318023" cy="0"/>
          </a:xfrm>
          <a:prstGeom prst="line">
            <a:avLst/>
          </a:prstGeom>
          <a:ln w="63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389CE-AB8E-4F77-88A8-C4FDC0E54F9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</p:spTree>
    <p:extLst>
      <p:ext uri="{BB962C8B-B14F-4D97-AF65-F5344CB8AC3E}">
        <p14:creationId xmlns:p14="http://schemas.microsoft.com/office/powerpoint/2010/main" val="268655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_Subpage-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" y="6086899"/>
            <a:ext cx="12191188" cy="69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1996" cy="253593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248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70434" y="6357404"/>
            <a:ext cx="5943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740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F49B8720-E526-BD45-92D7-B4028BF31D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2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hyperlink" Target="https://arpa-e.energy.gov/?q=arpa-e-programs/atlantis" TargetMode="Externa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14" y="1090245"/>
            <a:ext cx="5882782" cy="49377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43329" y="6308882"/>
            <a:ext cx="5701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hlinkClick r:id="rId4"/>
              </a:rPr>
              <a:t>https://arpa-e.energy.gov/?q=arpa-e-programs/atlantis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94704" y="1090245"/>
            <a:ext cx="5371232" cy="493776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  <a:prstDash val="dash"/>
          </a:ln>
        </p:spPr>
        <p:txBody>
          <a:bodyPr wrap="square" rtlCol="0" anchor="ctr">
            <a:noAutofit/>
          </a:bodyPr>
          <a:lstStyle/>
          <a:p>
            <a:pPr marL="112713" algn="ctr"/>
            <a:endParaRPr 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1" dirty="0" err="1"/>
              <a:t>Ultraflexible</a:t>
            </a:r>
            <a:r>
              <a:rPr lang="en-US" sz="2800" b="1" i="1" dirty="0"/>
              <a:t> Smart </a:t>
            </a:r>
            <a:r>
              <a:rPr lang="en-US" sz="2800" b="1" i="1" dirty="0" err="1"/>
              <a:t>FLoating</a:t>
            </a:r>
            <a:r>
              <a:rPr lang="en-US" sz="2800" b="1" i="1" dirty="0"/>
              <a:t> Offshore Wind Turbine (USFLOWT)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7A9C4D-1668-4281-8CA5-DEA747106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6467" y="3926875"/>
            <a:ext cx="1751266" cy="730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9268CF-F06C-4478-A245-6AFBB6740F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9151" y="4785595"/>
            <a:ext cx="964551" cy="12153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B15D11-EAC2-4F0B-BA9B-093D98CEBB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4602" y="4785595"/>
            <a:ext cx="1215334" cy="12153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1F1286-E5C1-4CFC-947E-D5077387BB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00835" y="4784951"/>
            <a:ext cx="1215333" cy="12153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E2CEB2-80B9-4DB2-9E5E-7AB108730C3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67067" y="4784951"/>
            <a:ext cx="1215333" cy="1215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D8724B-FD66-446C-9D0C-5E58356DB572}"/>
              </a:ext>
            </a:extLst>
          </p:cNvPr>
          <p:cNvSpPr txBox="1"/>
          <p:nvPr/>
        </p:nvSpPr>
        <p:spPr>
          <a:xfrm>
            <a:off x="7010400" y="1326359"/>
            <a:ext cx="434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Model Linearization</a:t>
            </a:r>
            <a:endParaRPr lang="en-US" sz="2400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2955B-372E-48DE-A4AA-9D479948C343}"/>
              </a:ext>
            </a:extLst>
          </p:cNvPr>
          <p:cNvSpPr txBox="1"/>
          <p:nvPr/>
        </p:nvSpPr>
        <p:spPr>
          <a:xfrm>
            <a:off x="8008059" y="2615011"/>
            <a:ext cx="234807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12713" algn="ctr"/>
            <a:r>
              <a:rPr lang="en-US" b="1" i="1" dirty="0"/>
              <a:t>David Stockhouse</a:t>
            </a:r>
          </a:p>
          <a:p>
            <a:pPr marL="112713" algn="ctr"/>
            <a:r>
              <a:rPr lang="en-US" b="1" i="1" dirty="0"/>
              <a:t>Aoife Henry</a:t>
            </a:r>
          </a:p>
          <a:p>
            <a:pPr marL="112713" algn="ctr"/>
            <a:r>
              <a:rPr lang="en-US" b="1" i="1" dirty="0"/>
              <a:t>Manuel Pusch</a:t>
            </a:r>
          </a:p>
          <a:p>
            <a:pPr marL="112713" algn="ctr"/>
            <a:r>
              <a:rPr lang="en-US" b="1" i="1" dirty="0"/>
              <a:t>Dec. 3, 2021</a:t>
            </a:r>
          </a:p>
          <a:p>
            <a:endParaRPr lang="en-US" b="1" i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CAD114-8090-432D-92F9-70D17E70E06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7067" y="5097834"/>
            <a:ext cx="1215165" cy="676979"/>
          </a:xfrm>
          <a:prstGeom prst="rect">
            <a:avLst/>
          </a:prstGeom>
        </p:spPr>
      </p:pic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54AE059D-B312-455B-AC17-F97733509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4083" y="6318384"/>
            <a:ext cx="917677" cy="365125"/>
          </a:xfrm>
        </p:spPr>
        <p:txBody>
          <a:bodyPr/>
          <a:lstStyle/>
          <a:p>
            <a:fld id="{C6272B5C-A513-4D96-95B0-AAF68C2033BD}" type="slidenum">
              <a:rPr lang="en-US" dirty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48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B30F-E1EA-4F61-927F-372D368D3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Linearization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36FDF-47CC-4F7A-8E55-58E7C829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462A3-C986-4602-B053-56ECEF48064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774A10C-E3FB-4124-A2B8-48D066EA6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5350" y="2162175"/>
                <a:ext cx="3857625" cy="2238375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dirty="0" err="1"/>
                  <a:t>i</a:t>
                </a:r>
                <a:r>
                  <a:rPr lang="en-US" b="0" dirty="0"/>
                  <a:t>nputs: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states</a:t>
                </a:r>
                <a:r>
                  <a:rPr lang="en-US" b="0" dirty="0"/>
                  <a:t>: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b="0" dirty="0"/>
                  <a:t>outputs: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Δy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6774A10C-E3FB-4124-A2B8-48D066EA6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5350" y="2162175"/>
                <a:ext cx="3857625" cy="2238375"/>
              </a:xfrm>
              <a:blipFill>
                <a:blip r:embed="rId2"/>
                <a:stretch>
                  <a:fillRect l="-4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85A06EC-E028-47C7-AFFB-9E1EB0804AA7}"/>
              </a:ext>
            </a:extLst>
          </p:cNvPr>
          <p:cNvSpPr/>
          <p:nvPr/>
        </p:nvSpPr>
        <p:spPr>
          <a:xfrm>
            <a:off x="2790825" y="2162175"/>
            <a:ext cx="409575" cy="190500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9E4BC-7B02-422A-A88E-AB8F23B0EB42}"/>
              </a:ext>
            </a:extLst>
          </p:cNvPr>
          <p:cNvSpPr/>
          <p:nvPr/>
        </p:nvSpPr>
        <p:spPr>
          <a:xfrm>
            <a:off x="3482787" y="2162175"/>
            <a:ext cx="409575" cy="1905000"/>
          </a:xfrm>
          <a:prstGeom prst="rect">
            <a:avLst/>
          </a:prstGeom>
          <a:noFill/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C2CCAF-4025-4256-876A-E9629E2E21B5}"/>
              </a:ext>
            </a:extLst>
          </p:cNvPr>
          <p:cNvSpPr txBox="1"/>
          <p:nvPr/>
        </p:nvSpPr>
        <p:spPr>
          <a:xfrm>
            <a:off x="322819" y="406717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2"/>
                </a:solidFill>
              </a:rPr>
              <a:t>steady state operation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E066FB-C5E1-49C0-8DAB-D402D0EFD0AF}"/>
              </a:ext>
            </a:extLst>
          </p:cNvPr>
          <p:cNvSpPr txBox="1"/>
          <p:nvPr/>
        </p:nvSpPr>
        <p:spPr>
          <a:xfrm>
            <a:off x="3494757" y="1748871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applied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A5ADA8BE-4068-FF44-879A-1A1D4D8F9D9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21945" y="4021336"/>
                <a:ext cx="2842830" cy="1618179"/>
              </a:xfrm>
              <a:prstGeom prst="rect">
                <a:avLst/>
              </a:prstGeom>
              <a:ln w="31750">
                <a:solidFill>
                  <a:srgbClr val="00B050"/>
                </a:solidFill>
              </a:ln>
            </p:spPr>
            <p:txBody>
              <a:bodyPr vert="horz" lIns="0" tIns="0" rIns="0" bIns="0" rtlCol="0">
                <a:normAutofit fontScale="92500"/>
              </a:bodyPr>
              <a:lstStyle>
                <a:lvl1pPr marL="401638" indent="-401638" algn="l" defTabSz="457200" rtl="0" eaLnBrk="1" latinLnBrk="0" hangingPunct="1">
                  <a:spcBef>
                    <a:spcPts val="600"/>
                  </a:spcBef>
                  <a:buClr>
                    <a:schemeClr val="accent2"/>
                  </a:buClr>
                  <a:buSzPct val="120000"/>
                  <a:buFont typeface="Wingdings" panose="05000000000000000000" pitchFamily="2" charset="2"/>
                  <a:buChar char="Ø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–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IE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IE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IE" b="0" i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E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Content Placeholder 6">
                <a:extLst>
                  <a:ext uri="{FF2B5EF4-FFF2-40B4-BE49-F238E27FC236}">
                    <a16:creationId xmlns:a16="http://schemas.microsoft.com/office/drawing/2014/main" id="{A5ADA8BE-4068-FF44-879A-1A1D4D8F9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945" y="4021336"/>
                <a:ext cx="2842830" cy="1618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4B62127-3AA0-ED42-99B0-FF41E63E47B4}"/>
              </a:ext>
            </a:extLst>
          </p:cNvPr>
          <p:cNvSpPr txBox="1"/>
          <p:nvPr/>
        </p:nvSpPr>
        <p:spPr>
          <a:xfrm>
            <a:off x="9811726" y="1951706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nonlinear model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D32266-4FF1-DB42-8160-20815F4498C4}"/>
              </a:ext>
            </a:extLst>
          </p:cNvPr>
          <p:cNvSpPr txBox="1"/>
          <p:nvPr/>
        </p:nvSpPr>
        <p:spPr>
          <a:xfrm>
            <a:off x="10064775" y="3950379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6">
                <a:extLst>
                  <a:ext uri="{FF2B5EF4-FFF2-40B4-BE49-F238E27FC236}">
                    <a16:creationId xmlns:a16="http://schemas.microsoft.com/office/drawing/2014/main" id="{0F23B81C-7027-764D-8070-D4D4B182747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74995" y="2077938"/>
                <a:ext cx="2336731" cy="1082159"/>
              </a:xfrm>
              <a:prstGeom prst="rect">
                <a:avLst/>
              </a:prstGeom>
              <a:ln w="31750">
                <a:solidFill>
                  <a:srgbClr val="FF0000"/>
                </a:solidFill>
              </a:ln>
            </p:spPr>
            <p:txBody>
              <a:bodyPr vert="horz" lIns="0" tIns="0" rIns="0" bIns="0" rtlCol="0">
                <a:normAutofit fontScale="92500"/>
              </a:bodyPr>
              <a:lstStyle>
                <a:lvl1pPr marL="401638" indent="-401638" algn="l" defTabSz="457200" rtl="0" eaLnBrk="1" latinLnBrk="0" hangingPunct="1">
                  <a:spcBef>
                    <a:spcPts val="600"/>
                  </a:spcBef>
                  <a:buClr>
                    <a:schemeClr val="accent2"/>
                  </a:buClr>
                  <a:buSzPct val="120000"/>
                  <a:buFont typeface="Wingdings" panose="05000000000000000000" pitchFamily="2" charset="2"/>
                  <a:buChar char="Ø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–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IE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E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E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ontent Placeholder 6">
                <a:extLst>
                  <a:ext uri="{FF2B5EF4-FFF2-40B4-BE49-F238E27FC236}">
                    <a16:creationId xmlns:a16="http://schemas.microsoft.com/office/drawing/2014/main" id="{0F23B81C-7027-764D-8070-D4D4B18274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995" y="2077938"/>
                <a:ext cx="2336731" cy="1082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7EF5-2B94-4825-A43D-E8BB8FF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and Outputs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35936-2B68-477A-8448-CCA4610A3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0585" y="1023345"/>
                <a:ext cx="3744695" cy="48113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collective blade pitch</a:t>
                </a:r>
              </a:p>
              <a:p>
                <a:pPr lvl="1"/>
                <a:r>
                  <a:rPr lang="en-US" dirty="0"/>
                  <a:t>generator torque</a:t>
                </a:r>
              </a:p>
              <a:p>
                <a:pPr marL="742950" lvl="1" indent="-285750">
                  <a:lnSpc>
                    <a:spcPct val="115000"/>
                  </a:lnSpc>
                  <a:spcAft>
                    <a:spcPts val="1000"/>
                  </a:spcAft>
                  <a:buFont typeface="Wingdings" panose="05000000000000000000" pitchFamily="2" charset="2"/>
                  <a:buChar char=""/>
                </a:pPr>
                <a:endParaRPr lang="en-US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35936-2B68-477A-8448-CCA4610A3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0585" y="1023345"/>
                <a:ext cx="3744695" cy="4811307"/>
              </a:xfrm>
              <a:blipFill>
                <a:blip r:embed="rId3"/>
                <a:stretch>
                  <a:fillRect l="-5405" t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BC37-6D1A-46F3-AC94-8AA6472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92D81-ABA3-469C-A5FC-2386693548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0B267FD-4FA7-48BC-8D8A-2E1A31CA3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35423" y="1023345"/>
                <a:ext cx="2971674" cy="4811307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56032" indent="-256032" algn="l" defTabSz="457200" rtl="0" eaLnBrk="1" latinLnBrk="0" hangingPunct="1">
                  <a:spcBef>
                    <a:spcPts val="600"/>
                  </a:spcBef>
                  <a:buClr>
                    <a:schemeClr val="accent2"/>
                  </a:buClr>
                  <a:buSzPct val="120000"/>
                  <a:buFont typeface="Wingdings" panose="05000000000000000000" pitchFamily="2" charset="2"/>
                  <a:buChar char="Ø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–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01638" indent="-401638"/>
                <a:r>
                  <a:rPr lang="en-US" dirty="0"/>
                  <a:t>Outputs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IE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en-US" dirty="0"/>
                  <a:t>rotor speed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en-US" dirty="0"/>
                  <a:t>platform pitch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en-US" dirty="0"/>
                  <a:t>platform heave</a:t>
                </a:r>
              </a:p>
              <a:p>
                <a:pPr lvl="1">
                  <a:lnSpc>
                    <a:spcPct val="115000"/>
                  </a:lnSpc>
                </a:pPr>
                <a:r>
                  <a:rPr lang="en-US" dirty="0"/>
                  <a:t>platform surge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E0B267FD-4FA7-48BC-8D8A-2E1A31CA3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423" y="1023345"/>
                <a:ext cx="2971674" cy="4811307"/>
              </a:xfrm>
              <a:prstGeom prst="rect">
                <a:avLst/>
              </a:prstGeom>
              <a:blipFill>
                <a:blip r:embed="rId4"/>
                <a:stretch>
                  <a:fillRect l="-6809" t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2DD78B2-E7F0-104F-BAFD-3F1C864B5FD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914" y="1023346"/>
                <a:ext cx="4286456" cy="4811307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401638" indent="-401638" algn="l" defTabSz="457200" rtl="0" eaLnBrk="1" latinLnBrk="0" hangingPunct="1">
                  <a:spcBef>
                    <a:spcPts val="600"/>
                  </a:spcBef>
                  <a:buClr>
                    <a:schemeClr val="accent2"/>
                  </a:buClr>
                  <a:buSzPct val="120000"/>
                  <a:buFont typeface="Wingdings" panose="05000000000000000000" pitchFamily="2" charset="2"/>
                  <a:buChar char="Ø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–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Wind Speeds (steady)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dirty="0"/>
                  <a:t> m/s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IE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 m/s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IE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m/s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42DD78B2-E7F0-104F-BAFD-3F1C864B5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14" y="1023346"/>
                <a:ext cx="4286456" cy="4811307"/>
              </a:xfrm>
              <a:prstGeom prst="rect">
                <a:avLst/>
              </a:prstGeom>
              <a:blipFill>
                <a:blip r:embed="rId5"/>
                <a:stretch>
                  <a:fillRect l="-4734" t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33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7EF5-2B94-4825-A43D-E8BB8FF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Inputs: Disturbance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BC37-6D1A-46F3-AC94-8AA6472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92D81-ABA3-469C-A5FC-2386693548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172C44-ACD2-4780-B9C5-7929B4DD8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15" y="1062183"/>
            <a:ext cx="2816494" cy="4811307"/>
          </a:xfrm>
        </p:spPr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positive step</a:t>
            </a:r>
          </a:p>
          <a:p>
            <a:pPr lvl="1"/>
            <a:r>
              <a:rPr lang="en-US" dirty="0"/>
              <a:t>negative step</a:t>
            </a:r>
          </a:p>
          <a:p>
            <a:pPr lvl="1"/>
            <a:r>
              <a:rPr lang="en-US" dirty="0"/>
              <a:t>sine</a:t>
            </a:r>
          </a:p>
          <a:p>
            <a:r>
              <a:rPr lang="en-US" dirty="0"/>
              <a:t>Parametrization</a:t>
            </a:r>
          </a:p>
          <a:p>
            <a:pPr lvl="1"/>
            <a:r>
              <a:rPr lang="en-US" dirty="0"/>
              <a:t>amplitude</a:t>
            </a:r>
          </a:p>
          <a:p>
            <a:pPr lvl="1"/>
            <a:r>
              <a:rPr lang="en-US" dirty="0"/>
              <a:t>frequency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86974AD6-44BD-8743-8768-56B583C18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4499538"/>
                <a:ext cx="4079562" cy="1358885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401638" indent="-401638" algn="l" defTabSz="457200" rtl="0" eaLnBrk="1" latinLnBrk="0" hangingPunct="1">
                  <a:spcBef>
                    <a:spcPts val="600"/>
                  </a:spcBef>
                  <a:buClr>
                    <a:schemeClr val="accent2"/>
                  </a:buClr>
                  <a:buSzPct val="120000"/>
                  <a:buFont typeface="Wingdings" panose="05000000000000000000" pitchFamily="2" charset="2"/>
                  <a:buChar char="Ø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–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Font typeface="Arial"/>
                  <a:buChar char="•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»"/>
                  <a:defRPr sz="2400" kern="1200">
                    <a:solidFill>
                      <a:schemeClr val="accent6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914400" lvl="1" indent="-457200">
                  <a:buAutoNum type="arabicParenR"/>
                </a:pPr>
                <a:r>
                  <a:rPr lang="en-US" dirty="0"/>
                  <a:t>Apply disturbance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E" dirty="0"/>
              </a:p>
              <a:p>
                <a:pPr marL="914400" lvl="1" indent="-457200">
                  <a:buAutoNum type="arabicParenR"/>
                </a:pPr>
                <a:r>
                  <a:rPr lang="en-US" dirty="0"/>
                  <a:t>Hold disturbance</a:t>
                </a:r>
              </a:p>
              <a:p>
                <a:pPr marL="914400" lvl="1" indent="-457200">
                  <a:buAutoNum type="arabicParenR"/>
                </a:pPr>
                <a:r>
                  <a:rPr lang="en-US" dirty="0"/>
                  <a:t>End simulation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5">
                <a:extLst>
                  <a:ext uri="{FF2B5EF4-FFF2-40B4-BE49-F238E27FC236}">
                    <a16:creationId xmlns:a16="http://schemas.microsoft.com/office/drawing/2014/main" id="{86974AD6-44BD-8743-8768-56B583C18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99538"/>
                <a:ext cx="4079562" cy="1358885"/>
              </a:xfrm>
              <a:prstGeom prst="rect">
                <a:avLst/>
              </a:prstGeom>
              <a:blipFill>
                <a:blip r:embed="rId3"/>
                <a:stretch>
                  <a:fillRect t="-648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30C78EB-B749-8A47-99D8-78DCE57DC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943" y="1171615"/>
            <a:ext cx="6249077" cy="468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6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5D02-16B4-46AF-81B5-CA4B7015D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Domain Outputs: Steady-State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24C17-C78D-4648-AF97-6795C4C88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63792-EC75-4420-A367-8E6AF4B06F9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  <p:pic>
        <p:nvPicPr>
          <p:cNvPr id="1026" name="Picture 2" descr="Loading Please Wait Wallpapers - Top Free Loading Please ...">
            <a:extLst>
              <a:ext uri="{FF2B5EF4-FFF2-40B4-BE49-F238E27FC236}">
                <a16:creationId xmlns:a16="http://schemas.microsoft.com/office/drawing/2014/main" id="{DAC87105-0979-8046-9397-15888A5FF1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192" y="1299782"/>
            <a:ext cx="6415616" cy="481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061B84-1865-0B4E-A3D7-E2A7575FDB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458" b="20445"/>
          <a:stretch/>
        </p:blipFill>
        <p:spPr>
          <a:xfrm>
            <a:off x="135923" y="1053872"/>
            <a:ext cx="11942003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7EF5-2B94-4825-A43D-E8BB8FF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Setup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35936-2B68-477A-8448-CCA4610A3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7914" y="1062183"/>
                <a:ext cx="11318022" cy="48113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Recompile ROSCO controller to allow for open-loop control</a:t>
                </a:r>
              </a:p>
              <a:p>
                <a:r>
                  <a:rPr lang="en-US" dirty="0"/>
                  <a:t>Setup WEIS Python workflow to run on RC (Research Computing) resources.</a:t>
                </a:r>
              </a:p>
              <a:p>
                <a:r>
                  <a:rPr lang="en-US" dirty="0"/>
                  <a:t>Perform MBC transform on .</a:t>
                </a:r>
                <a:r>
                  <a:rPr lang="en-US" dirty="0" err="1"/>
                  <a:t>lin</a:t>
                </a:r>
                <a:r>
                  <a:rPr lang="en-US" dirty="0"/>
                  <a:t> files</a:t>
                </a:r>
              </a:p>
              <a:p>
                <a:r>
                  <a:rPr lang="en-US" dirty="0"/>
                  <a:t>Generate disturbance cases for range of amplitudes/frequencies</a:t>
                </a:r>
              </a:p>
              <a:p>
                <a:r>
                  <a:rPr lang="en-US" dirty="0"/>
                  <a:t>Set nonlinear initial conditions to linear operating points and run system for all cases.</a:t>
                </a:r>
              </a:p>
              <a:p>
                <a:r>
                  <a:rPr lang="en-US" dirty="0"/>
                  <a:t>Run linear system for all cases</a:t>
                </a:r>
              </a:p>
              <a:p>
                <a:r>
                  <a:rPr lang="en-US" dirty="0"/>
                  <a:t>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𝑛𝑜𝑛𝑙𝑖𝑛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𝑙𝑖𝑛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over range of step </a:t>
                </a:r>
                <a:r>
                  <a:rPr lang="en-US" i="1" dirty="0"/>
                  <a:t>amplitudes </a:t>
                </a:r>
                <a:r>
                  <a:rPr lang="en-US" dirty="0"/>
                  <a:t>(in case of step disturbance) and critical </a:t>
                </a:r>
                <a:r>
                  <a:rPr lang="en-US" i="1" dirty="0"/>
                  <a:t>frequencies </a:t>
                </a:r>
                <a:r>
                  <a:rPr lang="en-US" dirty="0"/>
                  <a:t>(in case of sinusoidal disturbance).</a:t>
                </a:r>
              </a:p>
              <a:p>
                <a:r>
                  <a:rPr lang="en-US" dirty="0"/>
                  <a:t>Find maximum disturbance step amplitude for which linear system significantly deviates from nonlinear system</a:t>
                </a:r>
              </a:p>
              <a:p>
                <a:r>
                  <a:rPr lang="en-US" dirty="0"/>
                  <a:t>Perform inverse MBC transform to analyze rotating states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D35936-2B68-477A-8448-CCA4610A3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914" y="1062183"/>
                <a:ext cx="11318022" cy="4811307"/>
              </a:xfrm>
              <a:blipFill>
                <a:blip r:embed="rId3"/>
                <a:stretch>
                  <a:fillRect l="-1794" t="-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BC37-6D1A-46F3-AC94-8AA6472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92D81-ABA3-469C-A5FC-2386693548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</p:spTree>
    <p:extLst>
      <p:ext uri="{BB962C8B-B14F-4D97-AF65-F5344CB8AC3E}">
        <p14:creationId xmlns:p14="http://schemas.microsoft.com/office/powerpoint/2010/main" val="4273636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7926-71B3-4082-B890-8FEED99E1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Highlighted Issues &amp; Open Questions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68A68-1660-4F80-BD13-9A6471772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01638" indent="-401638"/>
                <a:r>
                  <a:rPr lang="en-US" i="1" dirty="0"/>
                  <a:t>Applying</a:t>
                </a:r>
                <a:r>
                  <a:rPr lang="en-US" dirty="0"/>
                  <a:t> the disturbance signal and </a:t>
                </a:r>
                <a:r>
                  <a:rPr lang="en-US" i="1" dirty="0"/>
                  <a:t>ending</a:t>
                </a:r>
                <a:r>
                  <a:rPr lang="en-US" dirty="0"/>
                  <a:t> simulation as soon as the system has reached steady-state is currently not possible in WEIS, and linear system solve method is unreliable =&gt; recommend transferring linearization testing workflow to Simulink.</a:t>
                </a:r>
              </a:p>
              <a:p>
                <a:pPr marL="401638" indent="-401638"/>
                <a:r>
                  <a:rPr lang="en-US" dirty="0"/>
                  <a:t>Difficulties utilizing ‘</a:t>
                </a:r>
                <a:r>
                  <a:rPr lang="en-US" dirty="0" err="1"/>
                  <a:t>CalcSteady</a:t>
                </a:r>
                <a:r>
                  <a:rPr lang="en-US" dirty="0"/>
                  <a:t>’ feature – system does not converge.</a:t>
                </a:r>
              </a:p>
              <a:p>
                <a:r>
                  <a:rPr lang="en-US" dirty="0"/>
                  <a:t>Lack of initial-value options in input files other than </a:t>
                </a:r>
                <a:r>
                  <a:rPr lang="en-US" dirty="0" err="1"/>
                  <a:t>ElastoDyn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How best to quantify steady-state? – moving-average filter over some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m:rPr>
                        <m:sty m:val="p"/>
                      </m:rPr>
                      <a:rPr lang="en-IE" b="0" i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, some threshold for each quantity ? =&gt; Manuel</a:t>
                </a:r>
              </a:p>
              <a:p>
                <a:r>
                  <a:rPr lang="en-US" dirty="0"/>
                  <a:t>Ambiguity on which quantities to use for initial conditions for blade-pitch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vs.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E" b="0" dirty="0"/>
                  <a:t>=&gt; </a:t>
                </a:r>
                <a:r>
                  <a:rPr lang="en-IE" b="0" dirty="0" err="1"/>
                  <a:t>mbc</a:t>
                </a:r>
                <a:r>
                  <a:rPr lang="en-IE" b="0" dirty="0"/>
                  <a:t> transform or not, stick to ctrl inputs</a:t>
                </a:r>
              </a:p>
              <a:p>
                <a:r>
                  <a:rPr lang="en-IE" dirty="0"/>
                  <a:t>Suggestions on step amplitudes, sine frequencies, disturbance signals, output metrics etc to test?</a:t>
                </a:r>
                <a:endParaRPr lang="en-IE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68A68-1660-4F80-BD13-9A6471772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2895" r="-112" b="-2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61D48-9E76-4644-AA64-BE5677C9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ABB96-9B4A-4BC4-B10F-7916BF70192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</p:spTree>
    <p:extLst>
      <p:ext uri="{BB962C8B-B14F-4D97-AF65-F5344CB8AC3E}">
        <p14:creationId xmlns:p14="http://schemas.microsoft.com/office/powerpoint/2010/main" val="130520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7EF5-2B94-4825-A43D-E8BB8FFCC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34BC37-6D1A-46F3-AC94-8AA6472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DEF02-0E36-4AAB-93DF-CF6759CD4C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0492D81-ABA3-469C-A5FC-2386693548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457200"/>
            <a:r>
              <a:rPr lang="en-US">
                <a:solidFill>
                  <a:prstClr val="black">
                    <a:tint val="75000"/>
                  </a:prstClr>
                </a:solidFill>
              </a:rPr>
              <a:t>USFLOWT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273B1B-9555-4A15-BCE5-EEE8B9F53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914" y="1062183"/>
            <a:ext cx="11318023" cy="481130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3166313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ARPA E COLOR PALETTE 112012">
      <a:dk1>
        <a:sysClr val="windowText" lastClr="000000"/>
      </a:dk1>
      <a:lt1>
        <a:sysClr val="window" lastClr="FFFFFF"/>
      </a:lt1>
      <a:dk2>
        <a:srgbClr val="1AB0E9"/>
      </a:dk2>
      <a:lt2>
        <a:srgbClr val="E79B38"/>
      </a:lt2>
      <a:accent1>
        <a:srgbClr val="1AB0E9"/>
      </a:accent1>
      <a:accent2>
        <a:srgbClr val="106D96"/>
      </a:accent2>
      <a:accent3>
        <a:srgbClr val="E49C3D"/>
      </a:accent3>
      <a:accent4>
        <a:srgbClr val="E7862A"/>
      </a:accent4>
      <a:accent5>
        <a:srgbClr val="9DA0A3"/>
      </a:accent5>
      <a:accent6>
        <a:srgbClr val="DADADA"/>
      </a:accent6>
      <a:hlink>
        <a:srgbClr val="1AB0E9"/>
      </a:hlink>
      <a:folHlink>
        <a:srgbClr val="E49C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4B6E34D50B94449E04207853E628EA" ma:contentTypeVersion="4" ma:contentTypeDescription="Create a new document." ma:contentTypeScope="" ma:versionID="2a39a51740dba7c19220c0ea1eaa56a6">
  <xsd:schema xmlns:xsd="http://www.w3.org/2001/XMLSchema" xmlns:xs="http://www.w3.org/2001/XMLSchema" xmlns:p="http://schemas.microsoft.com/office/2006/metadata/properties" xmlns:ns2="6319bfe7-f7c1-4767-9005-67359e83eb37" xmlns:ns3="dc53bc46-6469-46e0-bef4-f0648ce6fec7" targetNamespace="http://schemas.microsoft.com/office/2006/metadata/properties" ma:root="true" ma:fieldsID="7bf988dcf0e0bbca85c37831c155c3d5" ns2:_="" ns3:_="">
    <xsd:import namespace="6319bfe7-f7c1-4767-9005-67359e83eb37"/>
    <xsd:import namespace="dc53bc46-6469-46e0-bef4-f0648ce6fec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19bfe7-f7c1-4767-9005-67359e83eb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53bc46-6469-46e0-bef4-f0648ce6fec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B97501-B536-45D4-8142-D0C26FBC4684}">
  <ds:schemaRefs>
    <ds:schemaRef ds:uri="6319bfe7-f7c1-4767-9005-67359e83eb37"/>
    <ds:schemaRef ds:uri="dc53bc46-6469-46e0-bef4-f0648ce6fe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D1AEAE9-591F-49FE-9A0C-1EFBAC42DC4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319bfe7-f7c1-4767-9005-67359e83eb37"/>
    <ds:schemaRef ds:uri="http://purl.org/dc/elements/1.1/"/>
    <ds:schemaRef ds:uri="http://schemas.microsoft.com/office/2006/metadata/properties"/>
    <ds:schemaRef ds:uri="dc53bc46-6469-46e0-bef4-f0648ce6fec7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104E017-4DA5-4E64-83D7-1B777095A3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504</Words>
  <Application>Microsoft Macintosh PowerPoint</Application>
  <PresentationFormat>Widescreen</PresentationFormat>
  <Paragraphs>90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1_Office Theme</vt:lpstr>
      <vt:lpstr>Ultraflexible Smart FLoating Offshore Wind Turbine (USFLOWT)</vt:lpstr>
      <vt:lpstr>Model Linearization</vt:lpstr>
      <vt:lpstr>Inputs and Outputs</vt:lpstr>
      <vt:lpstr>Inputs: Disturbance Signals</vt:lpstr>
      <vt:lpstr>Time Domain Outputs: Steady-State Error</vt:lpstr>
      <vt:lpstr>Simulation Setup</vt:lpstr>
      <vt:lpstr>Highlighted Issues &amp; Open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ATLANTIS Team Kickoff Meeting</dc:title>
  <dc:creator>Sirnivas, Senu</dc:creator>
  <cp:lastModifiedBy>Aoife Henry</cp:lastModifiedBy>
  <cp:revision>27</cp:revision>
  <dcterms:created xsi:type="dcterms:W3CDTF">2020-04-30T18:35:51Z</dcterms:created>
  <dcterms:modified xsi:type="dcterms:W3CDTF">2021-12-03T23:47:42Z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0x010100444B6E34D50B94449E04207853E628EA</vt:lpwstr>
  </property>
</Properties>
</file>