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4"/>
  </p:notesMasterIdLst>
  <p:sldIdLst>
    <p:sldId id="312" r:id="rId2"/>
    <p:sldId id="307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8" autoAdjust="0"/>
    <p:restoredTop sz="82364" autoAdjust="0"/>
  </p:normalViewPr>
  <p:slideViewPr>
    <p:cSldViewPr snapToGrid="0">
      <p:cViewPr>
        <p:scale>
          <a:sx n="122" d="100"/>
          <a:sy n="122" d="100"/>
        </p:scale>
        <p:origin x="-360" y="-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we don’t know the blade pitch signal and its derivatives, not without running a very expensive simulation anyway, so I tried to model the blade pitch as a function of the other input variables.</a:t>
            </a:r>
          </a:p>
          <a:p>
            <a:endParaRPr lang="en-US" dirty="0"/>
          </a:p>
          <a:p>
            <a:r>
              <a:rPr lang="en-US" dirty="0"/>
              <a:t>I then connected this in series with the ‘full’ blade-pitch motor model, by taking the blade-pitch predictions, computing the derivatives from this, and plugging them into the motor power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9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used the Mean Squared Error metric to quantify ‘goodness-of-fit’ between the true and predicted values.</a:t>
            </a:r>
            <a:endParaRPr lang="en-IE" dirty="0"/>
          </a:p>
          <a:p>
            <a:r>
              <a:rPr lang="en-US" dirty="0"/>
              <a:t>I was interested in computing the predicted mean and maximum power over each time-series, as they each give us valuable information for the design of a turbine and the costs of the blade-pitch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1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5500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4430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3812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630738" y="254317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631854" y="343852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9F7C3B8-CC3E-45C7-916C-922BCAAEDBBA}"/>
              </a:ext>
            </a:extLst>
          </p:cNvPr>
          <p:cNvSpPr>
            <a:spLocks/>
          </p:cNvSpPr>
          <p:nvPr userDrawn="1"/>
        </p:nvSpPr>
        <p:spPr bwMode="auto">
          <a:xfrm>
            <a:off x="-1588" y="-1588"/>
            <a:ext cx="2976563" cy="6858000"/>
          </a:xfrm>
          <a:custGeom>
            <a:avLst/>
            <a:gdLst>
              <a:gd name="T0" fmla="*/ 1517 w 1875"/>
              <a:gd name="T1" fmla="*/ 0 h 4320"/>
              <a:gd name="T2" fmla="*/ 664 w 1875"/>
              <a:gd name="T3" fmla="*/ 1183 h 4320"/>
              <a:gd name="T4" fmla="*/ 550 w 1875"/>
              <a:gd name="T5" fmla="*/ 2254 h 4320"/>
              <a:gd name="T6" fmla="*/ 1875 w 1875"/>
              <a:gd name="T7" fmla="*/ 4320 h 4320"/>
              <a:gd name="T8" fmla="*/ 0 w 1875"/>
              <a:gd name="T9" fmla="*/ 4320 h 4320"/>
              <a:gd name="T10" fmla="*/ 0 w 1875"/>
              <a:gd name="T11" fmla="*/ 0 h 4320"/>
              <a:gd name="T12" fmla="*/ 1517 w 1875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5" h="4320">
                <a:moveTo>
                  <a:pt x="1517" y="0"/>
                </a:moveTo>
                <a:lnTo>
                  <a:pt x="664" y="1183"/>
                </a:lnTo>
                <a:lnTo>
                  <a:pt x="550" y="2254"/>
                </a:lnTo>
                <a:lnTo>
                  <a:pt x="1875" y="4320"/>
                </a:lnTo>
                <a:lnTo>
                  <a:pt x="0" y="4320"/>
                </a:lnTo>
                <a:lnTo>
                  <a:pt x="0" y="0"/>
                </a:lnTo>
                <a:lnTo>
                  <a:pt x="15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E21579E-026A-4D0E-BBA7-2DD75BB30F27}"/>
              </a:ext>
            </a:extLst>
          </p:cNvPr>
          <p:cNvSpPr>
            <a:spLocks/>
          </p:cNvSpPr>
          <p:nvPr userDrawn="1"/>
        </p:nvSpPr>
        <p:spPr bwMode="auto">
          <a:xfrm>
            <a:off x="650875" y="-1588"/>
            <a:ext cx="1765300" cy="1773238"/>
          </a:xfrm>
          <a:custGeom>
            <a:avLst/>
            <a:gdLst>
              <a:gd name="T0" fmla="*/ 1098 w 1112"/>
              <a:gd name="T1" fmla="*/ 0 h 1117"/>
              <a:gd name="T2" fmla="*/ 0 w 1112"/>
              <a:gd name="T3" fmla="*/ 982 h 1117"/>
              <a:gd name="T4" fmla="*/ 351 w 1112"/>
              <a:gd name="T5" fmla="*/ 1117 h 1117"/>
              <a:gd name="T6" fmla="*/ 1112 w 1112"/>
              <a:gd name="T7" fmla="*/ 0 h 1117"/>
              <a:gd name="T8" fmla="*/ 1098 w 1112"/>
              <a:gd name="T9" fmla="*/ 0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7">
                <a:moveTo>
                  <a:pt x="1098" y="0"/>
                </a:moveTo>
                <a:lnTo>
                  <a:pt x="0" y="982"/>
                </a:lnTo>
                <a:lnTo>
                  <a:pt x="351" y="1117"/>
                </a:lnTo>
                <a:lnTo>
                  <a:pt x="1112" y="0"/>
                </a:lnTo>
                <a:lnTo>
                  <a:pt x="1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F9FAB8AB-319B-46C6-A29F-36C48BE072D0}"/>
              </a:ext>
            </a:extLst>
          </p:cNvPr>
          <p:cNvSpPr>
            <a:spLocks/>
          </p:cNvSpPr>
          <p:nvPr userDrawn="1"/>
        </p:nvSpPr>
        <p:spPr bwMode="auto">
          <a:xfrm>
            <a:off x="593725" y="1557338"/>
            <a:ext cx="1090613" cy="1265238"/>
          </a:xfrm>
          <a:custGeom>
            <a:avLst/>
            <a:gdLst>
              <a:gd name="T0" fmla="*/ 687 w 687"/>
              <a:gd name="T1" fmla="*/ 248 h 797"/>
              <a:gd name="T2" fmla="*/ 36 w 687"/>
              <a:gd name="T3" fmla="*/ 0 h 797"/>
              <a:gd name="T4" fmla="*/ 0 w 687"/>
              <a:gd name="T5" fmla="*/ 356 h 797"/>
              <a:gd name="T6" fmla="*/ 623 w 687"/>
              <a:gd name="T7" fmla="*/ 797 h 797"/>
              <a:gd name="T8" fmla="*/ 687 w 687"/>
              <a:gd name="T9" fmla="*/ 248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7" h="797">
                <a:moveTo>
                  <a:pt x="687" y="248"/>
                </a:moveTo>
                <a:lnTo>
                  <a:pt x="36" y="0"/>
                </a:lnTo>
                <a:lnTo>
                  <a:pt x="0" y="356"/>
                </a:lnTo>
                <a:lnTo>
                  <a:pt x="623" y="797"/>
                </a:lnTo>
                <a:lnTo>
                  <a:pt x="687" y="248"/>
                </a:lnTo>
                <a:close/>
              </a:path>
            </a:pathLst>
          </a:custGeom>
          <a:solidFill>
            <a:srgbClr val="EC18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D3B2A761-2487-4E26-BCD6-3CDB7F52BE84}"/>
              </a:ext>
            </a:extLst>
          </p:cNvPr>
          <p:cNvSpPr>
            <a:spLocks/>
          </p:cNvSpPr>
          <p:nvPr userDrawn="1"/>
        </p:nvSpPr>
        <p:spPr bwMode="auto">
          <a:xfrm>
            <a:off x="871538" y="2390775"/>
            <a:ext cx="711200" cy="1185863"/>
          </a:xfrm>
          <a:custGeom>
            <a:avLst/>
            <a:gdLst>
              <a:gd name="T0" fmla="*/ 0 w 448"/>
              <a:gd name="T1" fmla="*/ 747 h 747"/>
              <a:gd name="T2" fmla="*/ 448 w 448"/>
              <a:gd name="T3" fmla="*/ 272 h 747"/>
              <a:gd name="T4" fmla="*/ 65 w 448"/>
              <a:gd name="T5" fmla="*/ 0 h 747"/>
              <a:gd name="T6" fmla="*/ 0 w 448"/>
              <a:gd name="T7" fmla="*/ 747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" h="747">
                <a:moveTo>
                  <a:pt x="0" y="747"/>
                </a:moveTo>
                <a:lnTo>
                  <a:pt x="448" y="272"/>
                </a:lnTo>
                <a:lnTo>
                  <a:pt x="65" y="0"/>
                </a:lnTo>
                <a:lnTo>
                  <a:pt x="0" y="7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2BFE72D2-8366-4631-992E-015DC33667E4}"/>
              </a:ext>
            </a:extLst>
          </p:cNvPr>
          <p:cNvSpPr>
            <a:spLocks/>
          </p:cNvSpPr>
          <p:nvPr userDrawn="1"/>
        </p:nvSpPr>
        <p:spPr bwMode="auto">
          <a:xfrm>
            <a:off x="871538" y="3576638"/>
            <a:ext cx="830263" cy="1414463"/>
          </a:xfrm>
          <a:custGeom>
            <a:avLst/>
            <a:gdLst>
              <a:gd name="T0" fmla="*/ 523 w 523"/>
              <a:gd name="T1" fmla="*/ 812 h 891"/>
              <a:gd name="T2" fmla="*/ 169 w 523"/>
              <a:gd name="T3" fmla="*/ 891 h 891"/>
              <a:gd name="T4" fmla="*/ 0 w 523"/>
              <a:gd name="T5" fmla="*/ 0 h 891"/>
              <a:gd name="T6" fmla="*/ 523 w 523"/>
              <a:gd name="T7" fmla="*/ 812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3" h="891">
                <a:moveTo>
                  <a:pt x="523" y="812"/>
                </a:moveTo>
                <a:lnTo>
                  <a:pt x="169" y="891"/>
                </a:lnTo>
                <a:lnTo>
                  <a:pt x="0" y="0"/>
                </a:lnTo>
                <a:lnTo>
                  <a:pt x="523" y="812"/>
                </a:lnTo>
                <a:close/>
              </a:path>
            </a:pathLst>
          </a:custGeom>
          <a:solidFill>
            <a:srgbClr val="EC18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F6663243-75D9-435B-A784-A5B04B5A546A}"/>
              </a:ext>
            </a:extLst>
          </p:cNvPr>
          <p:cNvSpPr>
            <a:spLocks/>
          </p:cNvSpPr>
          <p:nvPr userDrawn="1"/>
        </p:nvSpPr>
        <p:spPr bwMode="auto">
          <a:xfrm>
            <a:off x="1139825" y="4822825"/>
            <a:ext cx="760413" cy="711200"/>
          </a:xfrm>
          <a:custGeom>
            <a:avLst/>
            <a:gdLst>
              <a:gd name="T0" fmla="*/ 475 w 479"/>
              <a:gd name="T1" fmla="*/ 0 h 448"/>
              <a:gd name="T2" fmla="*/ 479 w 479"/>
              <a:gd name="T3" fmla="*/ 448 h 448"/>
              <a:gd name="T4" fmla="*/ 0 w 479"/>
              <a:gd name="T5" fmla="*/ 106 h 448"/>
              <a:gd name="T6" fmla="*/ 475 w 479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9" h="448">
                <a:moveTo>
                  <a:pt x="475" y="0"/>
                </a:moveTo>
                <a:lnTo>
                  <a:pt x="479" y="448"/>
                </a:lnTo>
                <a:lnTo>
                  <a:pt x="0" y="106"/>
                </a:lnTo>
                <a:lnTo>
                  <a:pt x="4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411257B1-6B27-418B-827D-88275B155CF9}"/>
              </a:ext>
            </a:extLst>
          </p:cNvPr>
          <p:cNvSpPr>
            <a:spLocks/>
          </p:cNvSpPr>
          <p:nvPr userDrawn="1"/>
        </p:nvSpPr>
        <p:spPr bwMode="auto">
          <a:xfrm>
            <a:off x="1865313" y="4822825"/>
            <a:ext cx="1127125" cy="2033588"/>
          </a:xfrm>
          <a:custGeom>
            <a:avLst/>
            <a:gdLst>
              <a:gd name="T0" fmla="*/ 710 w 710"/>
              <a:gd name="T1" fmla="*/ 1281 h 1281"/>
              <a:gd name="T2" fmla="*/ 18 w 710"/>
              <a:gd name="T3" fmla="*/ 0 h 1281"/>
              <a:gd name="T4" fmla="*/ 0 w 710"/>
              <a:gd name="T5" fmla="*/ 538 h 1281"/>
              <a:gd name="T6" fmla="*/ 697 w 710"/>
              <a:gd name="T7" fmla="*/ 1281 h 1281"/>
              <a:gd name="T8" fmla="*/ 710 w 710"/>
              <a:gd name="T9" fmla="*/ 1281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1281">
                <a:moveTo>
                  <a:pt x="710" y="1281"/>
                </a:moveTo>
                <a:lnTo>
                  <a:pt x="18" y="0"/>
                </a:lnTo>
                <a:lnTo>
                  <a:pt x="0" y="538"/>
                </a:lnTo>
                <a:lnTo>
                  <a:pt x="697" y="1281"/>
                </a:lnTo>
                <a:lnTo>
                  <a:pt x="710" y="1281"/>
                </a:lnTo>
                <a:close/>
              </a:path>
            </a:pathLst>
          </a:custGeom>
          <a:solidFill>
            <a:srgbClr val="EC18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6328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8472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1763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0475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1745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112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7576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011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A3D4D050-D3E5-ED2D-A07D-0F2FC2CC413D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7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651" r:id="rId12"/>
    <p:sldLayoutId id="2147483669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00ED-1684-358F-EFBC-E7ED22B9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</a:t>
            </a:fld>
            <a:r>
              <a:rPr lang="en-IE" altLang="zh-CN" dirty="0"/>
              <a:t> /28</a:t>
            </a:r>
            <a:endParaRPr lang="zh-CN" alt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729BA8-8D57-BEAE-A468-92385F727536}"/>
              </a:ext>
            </a:extLst>
          </p:cNvPr>
          <p:cNvSpPr/>
          <p:nvPr/>
        </p:nvSpPr>
        <p:spPr>
          <a:xfrm>
            <a:off x="753864" y="4273142"/>
            <a:ext cx="1743255" cy="5539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M Roman 12" pitchFamily="2" charset="77"/>
              </a:rPr>
              <a:t>Base Model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BE2B470-27A4-C936-A525-1AFE8019DE8C}"/>
              </a:ext>
            </a:extLst>
          </p:cNvPr>
          <p:cNvCxnSpPr>
            <a:cxnSpLocks/>
            <a:stCxn id="12" idx="3"/>
            <a:endCxn id="81" idx="5"/>
          </p:cNvCxnSpPr>
          <p:nvPr/>
        </p:nvCxnSpPr>
        <p:spPr>
          <a:xfrm flipV="1">
            <a:off x="2497119" y="2730704"/>
            <a:ext cx="1710667" cy="1819437"/>
          </a:xfrm>
          <a:prstGeom prst="bentConnector3">
            <a:avLst>
              <a:gd name="adj1" fmla="val 8072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E696922-9CF2-11AC-8DF6-CA776F31AA7A}"/>
              </a:ext>
            </a:extLst>
          </p:cNvPr>
          <p:cNvCxnSpPr>
            <a:cxnSpLocks/>
            <a:stCxn id="12" idx="3"/>
            <a:endCxn id="217" idx="5"/>
          </p:cNvCxnSpPr>
          <p:nvPr/>
        </p:nvCxnSpPr>
        <p:spPr>
          <a:xfrm>
            <a:off x="2497119" y="4550141"/>
            <a:ext cx="1695939" cy="1809294"/>
          </a:xfrm>
          <a:prstGeom prst="bentConnector3">
            <a:avLst>
              <a:gd name="adj1" fmla="val 8160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FB09AED-32A8-2A19-CA68-E7B9B4F67B17}"/>
              </a:ext>
            </a:extLst>
          </p:cNvPr>
          <p:cNvSpPr txBox="1"/>
          <p:nvPr/>
        </p:nvSpPr>
        <p:spPr>
          <a:xfrm>
            <a:off x="5452428" y="4885979"/>
            <a:ext cx="29769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Parallelogram 80">
                <a:extLst>
                  <a:ext uri="{FF2B5EF4-FFF2-40B4-BE49-F238E27FC236}">
                    <a16:creationId xmlns:a16="http://schemas.microsoft.com/office/drawing/2014/main" id="{135F239D-C8F6-A2AD-B9A0-0D7F5E26D012}"/>
                  </a:ext>
                </a:extLst>
              </p:cNvPr>
              <p:cNvSpPr/>
              <p:nvPr/>
            </p:nvSpPr>
            <p:spPr>
              <a:xfrm>
                <a:off x="4162145" y="2548142"/>
                <a:ext cx="998827" cy="365124"/>
              </a:xfrm>
              <a:prstGeom prst="parallelogram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I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𝑚𝑑</m:t>
                          </m:r>
                        </m:sup>
                      </m:sSubSup>
                      <m:r>
                        <a:rPr lang="en-I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</mc:Choice>
        <mc:Fallback>
          <p:sp>
            <p:nvSpPr>
              <p:cNvPr id="81" name="Parallelogram 80">
                <a:extLst>
                  <a:ext uri="{FF2B5EF4-FFF2-40B4-BE49-F238E27FC236}">
                    <a16:creationId xmlns:a16="http://schemas.microsoft.com/office/drawing/2014/main" id="{135F239D-C8F6-A2AD-B9A0-0D7F5E26D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145" y="2548142"/>
                <a:ext cx="998827" cy="365124"/>
              </a:xfrm>
              <a:prstGeom prst="parallelogram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360D9AB-E620-5156-6940-05E9D0A7E61D}"/>
                  </a:ext>
                </a:extLst>
              </p:cNvPr>
              <p:cNvSpPr/>
              <p:nvPr/>
            </p:nvSpPr>
            <p:spPr>
              <a:xfrm>
                <a:off x="5356538" y="2535776"/>
                <a:ext cx="450000" cy="4500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>
                <a:normAutofit fontScale="40000" lnSpcReduction="2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4800" b="1" i="0" spc="-30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spc="-300" dirty="0"/>
              </a:p>
            </p:txBody>
          </p:sp>
        </mc:Choice>
        <mc:Fallback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360D9AB-E620-5156-6940-05E9D0A7E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538" y="2535776"/>
                <a:ext cx="450000" cy="45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25505E2A-C6A6-FA7A-801C-9D263DA93F0B}"/>
                  </a:ext>
                </a:extLst>
              </p:cNvPr>
              <p:cNvSpPr/>
              <p:nvPr/>
            </p:nvSpPr>
            <p:spPr>
              <a:xfrm>
                <a:off x="5352911" y="4311311"/>
                <a:ext cx="450000" cy="4500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>
                <a:normAutofit fontScale="40000" lnSpcReduction="2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4800" b="1" i="0" spc="-30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spc="-300" dirty="0"/>
              </a:p>
            </p:txBody>
          </p:sp>
        </mc:Choice>
        <mc:Fallback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25505E2A-C6A6-FA7A-801C-9D263DA93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11" y="4311311"/>
                <a:ext cx="450000" cy="45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AB8078C-499C-83E4-F7D2-19FFDD3CF688}"/>
                  </a:ext>
                </a:extLst>
              </p:cNvPr>
              <p:cNvSpPr/>
              <p:nvPr/>
            </p:nvSpPr>
            <p:spPr>
              <a:xfrm>
                <a:off x="5352911" y="6134435"/>
                <a:ext cx="450000" cy="4500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>
                <a:normAutofit fontScale="40000" lnSpcReduction="2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4800" b="1" i="0" spc="-30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spc="-300" dirty="0"/>
              </a:p>
            </p:txBody>
          </p:sp>
        </mc:Choice>
        <mc:Fallback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AB8078C-499C-83E4-F7D2-19FFDD3CF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11" y="6134435"/>
                <a:ext cx="450000" cy="45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>
            <a:extLst>
              <a:ext uri="{FF2B5EF4-FFF2-40B4-BE49-F238E27FC236}">
                <a16:creationId xmlns:a16="http://schemas.microsoft.com/office/drawing/2014/main" id="{71558FFF-7DCD-EA65-8B0A-2BD87DB57C77}"/>
              </a:ext>
            </a:extLst>
          </p:cNvPr>
          <p:cNvSpPr txBox="1"/>
          <p:nvPr/>
        </p:nvSpPr>
        <p:spPr>
          <a:xfrm>
            <a:off x="5452428" y="3039400"/>
            <a:ext cx="29769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3B6D731D-25B2-CFF5-1193-164526719355}"/>
              </a:ext>
            </a:extLst>
          </p:cNvPr>
          <p:cNvGrpSpPr/>
          <p:nvPr/>
        </p:nvGrpSpPr>
        <p:grpSpPr>
          <a:xfrm>
            <a:off x="2820109" y="1956071"/>
            <a:ext cx="3238275" cy="579705"/>
            <a:chOff x="2820109" y="1956071"/>
            <a:chExt cx="3238275" cy="579705"/>
          </a:xfrm>
        </p:grpSpPr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FC692DA-032A-120B-B5E2-BF2CE8D2CE3A}"/>
                </a:ext>
              </a:extLst>
            </p:cNvPr>
            <p:cNvCxnSpPr>
              <a:cxnSpLocks/>
              <a:stCxn id="71" idx="0"/>
              <a:endCxn id="168" idx="3"/>
            </p:cNvCxnSpPr>
            <p:nvPr/>
          </p:nvCxnSpPr>
          <p:spPr>
            <a:xfrm flipV="1">
              <a:off x="5581538" y="2304170"/>
              <a:ext cx="800" cy="2316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Parallelogram 167">
                  <a:extLst>
                    <a:ext uri="{FF2B5EF4-FFF2-40B4-BE49-F238E27FC236}">
                      <a16:creationId xmlns:a16="http://schemas.microsoft.com/office/drawing/2014/main" id="{1E50A88D-F48C-3831-E4BC-95085F4FD1B5}"/>
                    </a:ext>
                  </a:extLst>
                </p:cNvPr>
                <p:cNvSpPr/>
                <p:nvPr/>
              </p:nvSpPr>
              <p:spPr>
                <a:xfrm>
                  <a:off x="5193317" y="1956071"/>
                  <a:ext cx="865067" cy="348099"/>
                </a:xfrm>
                <a:prstGeom prst="parallelogram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LM Roman 12" pitchFamily="2" charset="77"/>
                  </a:endParaRPr>
                </a:p>
              </p:txBody>
            </p:sp>
          </mc:Choice>
          <mc:Fallback>
            <p:sp>
              <p:nvSpPr>
                <p:cNvPr id="168" name="Parallelogram 167">
                  <a:extLst>
                    <a:ext uri="{FF2B5EF4-FFF2-40B4-BE49-F238E27FC236}">
                      <a16:creationId xmlns:a16="http://schemas.microsoft.com/office/drawing/2014/main" id="{1E50A88D-F48C-3831-E4BC-95085F4FD1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317" y="1956071"/>
                  <a:ext cx="865067" cy="348099"/>
                </a:xfrm>
                <a:prstGeom prst="parallelogram">
                  <a:avLst/>
                </a:prstGeom>
                <a:blipFill>
                  <a:blip r:embed="rId7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Parallelogram 115">
                  <a:extLst>
                    <a:ext uri="{FF2B5EF4-FFF2-40B4-BE49-F238E27FC236}">
                      <a16:creationId xmlns:a16="http://schemas.microsoft.com/office/drawing/2014/main" id="{9D706B3E-72EC-276E-A897-1EAFFE5941E1}"/>
                    </a:ext>
                  </a:extLst>
                </p:cNvPr>
                <p:cNvSpPr/>
                <p:nvPr/>
              </p:nvSpPr>
              <p:spPr>
                <a:xfrm>
                  <a:off x="2820109" y="1956072"/>
                  <a:ext cx="831451" cy="348099"/>
                </a:xfrm>
                <a:prstGeom prst="parallelogram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𝜲</m:t>
                            </m:r>
                          </m:e>
                          <m:sub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LM Roman 12" pitchFamily="2" charset="77"/>
                  </a:endParaRPr>
                </a:p>
              </p:txBody>
            </p:sp>
          </mc:Choice>
          <mc:Fallback>
            <p:sp>
              <p:nvSpPr>
                <p:cNvPr id="116" name="Parallelogram 115">
                  <a:extLst>
                    <a:ext uri="{FF2B5EF4-FFF2-40B4-BE49-F238E27FC236}">
                      <a16:creationId xmlns:a16="http://schemas.microsoft.com/office/drawing/2014/main" id="{9D706B3E-72EC-276E-A897-1EAFFE5941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109" y="1956072"/>
                  <a:ext cx="831451" cy="348099"/>
                </a:xfrm>
                <a:prstGeom prst="parallelogram">
                  <a:avLst/>
                </a:prstGeom>
                <a:blipFill>
                  <a:blip r:embed="rId8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3883AC6F-204E-50E1-2A33-EF6939F43959}"/>
                </a:ext>
              </a:extLst>
            </p:cNvPr>
            <p:cNvGrpSpPr/>
            <p:nvPr/>
          </p:nvGrpSpPr>
          <p:grpSpPr>
            <a:xfrm>
              <a:off x="3608048" y="1962721"/>
              <a:ext cx="1628781" cy="334800"/>
              <a:chOff x="3113636" y="2029354"/>
              <a:chExt cx="1628781" cy="3348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B5718154-1151-6832-A237-FA3AE0C75A48}"/>
                      </a:ext>
                    </a:extLst>
                  </p:cNvPr>
                  <p:cNvSpPr/>
                  <p:nvPr/>
                </p:nvSpPr>
                <p:spPr>
                  <a:xfrm>
                    <a:off x="3876559" y="2029354"/>
                    <a:ext cx="547071" cy="334800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𝒢𝒫</m:t>
                              </m:r>
                            </m:e>
                            <m:sub>
                              <m:r>
                                <a:rPr lang="en-I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  <a:latin typeface="LM Roman 12" pitchFamily="2" charset="77"/>
                    </a:endParaRPr>
                  </a:p>
                </p:txBody>
              </p:sp>
            </mc:Choice>
            <mc:Fallback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B5718154-1151-6832-A237-FA3AE0C75A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6559" y="2029354"/>
                    <a:ext cx="547071" cy="334800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l="-2222"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285EC01C-E1FC-0F92-E15A-F5FB0B395544}"/>
                  </a:ext>
                </a:extLst>
              </p:cNvPr>
              <p:cNvCxnSpPr>
                <a:cxnSpLocks/>
                <a:stCxn id="125" idx="1"/>
                <a:endCxn id="116" idx="2"/>
              </p:cNvCxnSpPr>
              <p:nvPr/>
            </p:nvCxnSpPr>
            <p:spPr>
              <a:xfrm flipH="1">
                <a:off x="3113636" y="2196754"/>
                <a:ext cx="76292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FFF95663-66E2-A3F5-7A2F-5C450D4546AB}"/>
                  </a:ext>
                </a:extLst>
              </p:cNvPr>
              <p:cNvCxnSpPr>
                <a:cxnSpLocks/>
                <a:stCxn id="168" idx="5"/>
                <a:endCxn id="125" idx="3"/>
              </p:cNvCxnSpPr>
              <p:nvPr/>
            </p:nvCxnSpPr>
            <p:spPr>
              <a:xfrm flipH="1">
                <a:off x="4423630" y="2196754"/>
                <a:ext cx="31878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E5E1D92-1BDB-3703-1D25-F2B93F5BB974}"/>
              </a:ext>
            </a:extLst>
          </p:cNvPr>
          <p:cNvCxnSpPr>
            <a:cxnSpLocks/>
          </p:cNvCxnSpPr>
          <p:nvPr/>
        </p:nvCxnSpPr>
        <p:spPr>
          <a:xfrm flipV="1">
            <a:off x="5577911" y="5891025"/>
            <a:ext cx="0" cy="2649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DCDAAA0-A9F6-7D46-2473-FB7BAA5609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39329" y="2639810"/>
            <a:ext cx="0" cy="2649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A5589BF-71B4-BC70-3826-0C6469E0D2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35365" y="2639810"/>
            <a:ext cx="0" cy="2649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Parallelogram 215">
                <a:extLst>
                  <a:ext uri="{FF2B5EF4-FFF2-40B4-BE49-F238E27FC236}">
                    <a16:creationId xmlns:a16="http://schemas.microsoft.com/office/drawing/2014/main" id="{D4F351C7-EC35-3A49-FCF5-550A33464A72}"/>
                  </a:ext>
                </a:extLst>
              </p:cNvPr>
              <p:cNvSpPr/>
              <p:nvPr/>
            </p:nvSpPr>
            <p:spPr>
              <a:xfrm>
                <a:off x="4162145" y="4353444"/>
                <a:ext cx="1001116" cy="365124"/>
              </a:xfrm>
              <a:prstGeom prst="parallelogram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I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𝑚𝑑</m:t>
                          </m:r>
                        </m:sup>
                      </m:sSubSup>
                      <m:r>
                        <a:rPr lang="en-I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</mc:Choice>
        <mc:Fallback>
          <p:sp>
            <p:nvSpPr>
              <p:cNvPr id="216" name="Parallelogram 215">
                <a:extLst>
                  <a:ext uri="{FF2B5EF4-FFF2-40B4-BE49-F238E27FC236}">
                    <a16:creationId xmlns:a16="http://schemas.microsoft.com/office/drawing/2014/main" id="{D4F351C7-EC35-3A49-FCF5-550A33464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145" y="4353444"/>
                <a:ext cx="1001116" cy="365124"/>
              </a:xfrm>
              <a:prstGeom prst="parallelogram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Parallelogram 216">
                <a:extLst>
                  <a:ext uri="{FF2B5EF4-FFF2-40B4-BE49-F238E27FC236}">
                    <a16:creationId xmlns:a16="http://schemas.microsoft.com/office/drawing/2014/main" id="{2F812347-3490-5717-34DE-1E7646D80971}"/>
                  </a:ext>
                </a:extLst>
              </p:cNvPr>
              <p:cNvSpPr/>
              <p:nvPr/>
            </p:nvSpPr>
            <p:spPr>
              <a:xfrm>
                <a:off x="4147417" y="6176873"/>
                <a:ext cx="993884" cy="365124"/>
              </a:xfrm>
              <a:prstGeom prst="parallelogram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I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𝑚𝑑</m:t>
                          </m:r>
                        </m:sup>
                      </m:sSubSup>
                      <m:r>
                        <a:rPr lang="en-I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</mc:Choice>
        <mc:Fallback>
          <p:sp>
            <p:nvSpPr>
              <p:cNvPr id="217" name="Parallelogram 216">
                <a:extLst>
                  <a:ext uri="{FF2B5EF4-FFF2-40B4-BE49-F238E27FC236}">
                    <a16:creationId xmlns:a16="http://schemas.microsoft.com/office/drawing/2014/main" id="{2F812347-3490-5717-34DE-1E7646D80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417" y="6176873"/>
                <a:ext cx="993884" cy="365124"/>
              </a:xfrm>
              <a:prstGeom prst="parallelogram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59882AA0-AC67-7F18-A4A8-D8F40AE2B9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29893" y="4431898"/>
            <a:ext cx="0" cy="2649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A7000A4-191A-E527-196A-DFD12E0BE6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25929" y="4431898"/>
            <a:ext cx="0" cy="2649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C00652D-1ACB-F149-80B4-43B203AF5C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39329" y="6237729"/>
            <a:ext cx="0" cy="2649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AA51044-4AFB-7467-20A8-985A10001A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35365" y="6237729"/>
            <a:ext cx="0" cy="2649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427CB26-3F0D-34D7-D802-D4978C317091}"/>
              </a:ext>
            </a:extLst>
          </p:cNvPr>
          <p:cNvCxnSpPr>
            <a:cxnSpLocks/>
            <a:stCxn id="216" idx="5"/>
            <a:endCxn id="12" idx="3"/>
          </p:cNvCxnSpPr>
          <p:nvPr/>
        </p:nvCxnSpPr>
        <p:spPr>
          <a:xfrm flipH="1">
            <a:off x="2497119" y="4536006"/>
            <a:ext cx="1710667" cy="1413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Parallelogram 247">
                <a:extLst>
                  <a:ext uri="{FF2B5EF4-FFF2-40B4-BE49-F238E27FC236}">
                    <a16:creationId xmlns:a16="http://schemas.microsoft.com/office/drawing/2014/main" id="{04C30ACF-A7AA-FBB0-D6F2-BE62556002B0}"/>
                  </a:ext>
                </a:extLst>
              </p:cNvPr>
              <p:cNvSpPr/>
              <p:nvPr/>
            </p:nvSpPr>
            <p:spPr>
              <a:xfrm>
                <a:off x="6017682" y="2547806"/>
                <a:ext cx="852965" cy="365124"/>
              </a:xfrm>
              <a:prstGeom prst="parallelogram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I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</mc:Choice>
        <mc:Fallback>
          <p:sp>
            <p:nvSpPr>
              <p:cNvPr id="248" name="Parallelogram 247">
                <a:extLst>
                  <a:ext uri="{FF2B5EF4-FFF2-40B4-BE49-F238E27FC236}">
                    <a16:creationId xmlns:a16="http://schemas.microsoft.com/office/drawing/2014/main" id="{04C30ACF-A7AA-FBB0-D6F2-BE6255600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82" y="2547806"/>
                <a:ext cx="852965" cy="365124"/>
              </a:xfrm>
              <a:prstGeom prst="parallelogram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Parallelogram 249">
                <a:extLst>
                  <a:ext uri="{FF2B5EF4-FFF2-40B4-BE49-F238E27FC236}">
                    <a16:creationId xmlns:a16="http://schemas.microsoft.com/office/drawing/2014/main" id="{E62E4F22-E603-29C9-7263-4B5E22B644CB}"/>
                  </a:ext>
                </a:extLst>
              </p:cNvPr>
              <p:cNvSpPr/>
              <p:nvPr/>
            </p:nvSpPr>
            <p:spPr>
              <a:xfrm>
                <a:off x="6014522" y="4353444"/>
                <a:ext cx="865066" cy="365124"/>
              </a:xfrm>
              <a:prstGeom prst="parallelogram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I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I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</mc:Choice>
        <mc:Fallback>
          <p:sp>
            <p:nvSpPr>
              <p:cNvPr id="250" name="Parallelogram 249">
                <a:extLst>
                  <a:ext uri="{FF2B5EF4-FFF2-40B4-BE49-F238E27FC236}">
                    <a16:creationId xmlns:a16="http://schemas.microsoft.com/office/drawing/2014/main" id="{E62E4F22-E603-29C9-7263-4B5E22B64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22" y="4353444"/>
                <a:ext cx="865066" cy="365124"/>
              </a:xfrm>
              <a:prstGeom prst="parallelogram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Parallelogram 250">
                <a:extLst>
                  <a:ext uri="{FF2B5EF4-FFF2-40B4-BE49-F238E27FC236}">
                    <a16:creationId xmlns:a16="http://schemas.microsoft.com/office/drawing/2014/main" id="{7137C7EB-13A2-D692-39C1-C3A9097DFC80}"/>
                  </a:ext>
                </a:extLst>
              </p:cNvPr>
              <p:cNvSpPr/>
              <p:nvPr/>
            </p:nvSpPr>
            <p:spPr>
              <a:xfrm>
                <a:off x="6014521" y="6176873"/>
                <a:ext cx="856125" cy="365124"/>
              </a:xfrm>
              <a:prstGeom prst="parallelogram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I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I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</mc:Choice>
        <mc:Fallback>
          <p:sp>
            <p:nvSpPr>
              <p:cNvPr id="251" name="Parallelogram 250">
                <a:extLst>
                  <a:ext uri="{FF2B5EF4-FFF2-40B4-BE49-F238E27FC236}">
                    <a16:creationId xmlns:a16="http://schemas.microsoft.com/office/drawing/2014/main" id="{7137C7EB-13A2-D692-39C1-C3A9097DF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21" y="6176873"/>
                <a:ext cx="856125" cy="365124"/>
              </a:xfrm>
              <a:prstGeom prst="parallelogram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Rounded Rectangle 251">
            <a:extLst>
              <a:ext uri="{FF2B5EF4-FFF2-40B4-BE49-F238E27FC236}">
                <a16:creationId xmlns:a16="http://schemas.microsoft.com/office/drawing/2014/main" id="{2D33A370-5806-7F90-79D2-70046B22BADE}"/>
              </a:ext>
            </a:extLst>
          </p:cNvPr>
          <p:cNvSpPr/>
          <p:nvPr/>
        </p:nvSpPr>
        <p:spPr>
          <a:xfrm>
            <a:off x="760463" y="3639368"/>
            <a:ext cx="1745955" cy="5539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M Roman 12" pitchFamily="2" charset="77"/>
              </a:rPr>
              <a:t>Measurements</a:t>
            </a:r>
          </a:p>
        </p:txBody>
      </p: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B641676E-44A5-FE3C-8353-0C9530A14D2B}"/>
              </a:ext>
            </a:extLst>
          </p:cNvPr>
          <p:cNvCxnSpPr>
            <a:cxnSpLocks/>
            <a:stCxn id="252" idx="3"/>
            <a:endCxn id="116" idx="5"/>
          </p:cNvCxnSpPr>
          <p:nvPr/>
        </p:nvCxnSpPr>
        <p:spPr>
          <a:xfrm flipV="1">
            <a:off x="2506418" y="2130122"/>
            <a:ext cx="357203" cy="1786245"/>
          </a:xfrm>
          <a:prstGeom prst="bentConnector3">
            <a:avLst>
              <a:gd name="adj1" fmla="val 2940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C7FD6906-72C6-AFCF-F1E1-E7A339A28303}"/>
              </a:ext>
            </a:extLst>
          </p:cNvPr>
          <p:cNvCxnSpPr>
            <a:cxnSpLocks/>
            <a:endCxn id="252" idx="3"/>
          </p:cNvCxnSpPr>
          <p:nvPr/>
        </p:nvCxnSpPr>
        <p:spPr>
          <a:xfrm flipH="1">
            <a:off x="2506418" y="3905008"/>
            <a:ext cx="357204" cy="1135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>
            <a:extLst>
              <a:ext uri="{FF2B5EF4-FFF2-40B4-BE49-F238E27FC236}">
                <a16:creationId xmlns:a16="http://schemas.microsoft.com/office/drawing/2014/main" id="{72E683AC-B54C-9DD2-0778-4FE233784B90}"/>
              </a:ext>
            </a:extLst>
          </p:cNvPr>
          <p:cNvCxnSpPr>
            <a:cxnSpLocks/>
            <a:stCxn id="252" idx="3"/>
          </p:cNvCxnSpPr>
          <p:nvPr/>
        </p:nvCxnSpPr>
        <p:spPr>
          <a:xfrm>
            <a:off x="2506418" y="3916367"/>
            <a:ext cx="357204" cy="1821547"/>
          </a:xfrm>
          <a:prstGeom prst="bentConnector3">
            <a:avLst>
              <a:gd name="adj1" fmla="val 2940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88B7D4FF-3BA2-9F46-DD9B-F3FEFBF7CE94}"/>
              </a:ext>
            </a:extLst>
          </p:cNvPr>
          <p:cNvGrpSpPr/>
          <p:nvPr/>
        </p:nvGrpSpPr>
        <p:grpSpPr>
          <a:xfrm>
            <a:off x="2820109" y="3750916"/>
            <a:ext cx="3238275" cy="579705"/>
            <a:chOff x="2820109" y="1956071"/>
            <a:chExt cx="3238275" cy="579705"/>
          </a:xfrm>
        </p:grpSpPr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007E3B59-9572-F056-1261-0347B6DEBFFA}"/>
                </a:ext>
              </a:extLst>
            </p:cNvPr>
            <p:cNvCxnSpPr>
              <a:cxnSpLocks/>
              <a:endCxn id="329" idx="3"/>
            </p:cNvCxnSpPr>
            <p:nvPr/>
          </p:nvCxnSpPr>
          <p:spPr>
            <a:xfrm flipV="1">
              <a:off x="5581538" y="2304170"/>
              <a:ext cx="800" cy="2316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9" name="Parallelogram 328">
                  <a:extLst>
                    <a:ext uri="{FF2B5EF4-FFF2-40B4-BE49-F238E27FC236}">
                      <a16:creationId xmlns:a16="http://schemas.microsoft.com/office/drawing/2014/main" id="{CF8152C9-7F39-8187-15F8-6831E4C1FF56}"/>
                    </a:ext>
                  </a:extLst>
                </p:cNvPr>
                <p:cNvSpPr/>
                <p:nvPr/>
              </p:nvSpPr>
              <p:spPr>
                <a:xfrm>
                  <a:off x="5193317" y="1956071"/>
                  <a:ext cx="865067" cy="348099"/>
                </a:xfrm>
                <a:prstGeom prst="parallelogram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LM Roman 12" pitchFamily="2" charset="77"/>
                  </a:endParaRPr>
                </a:p>
              </p:txBody>
            </p:sp>
          </mc:Choice>
          <mc:Fallback>
            <p:sp>
              <p:nvSpPr>
                <p:cNvPr id="329" name="Parallelogram 328">
                  <a:extLst>
                    <a:ext uri="{FF2B5EF4-FFF2-40B4-BE49-F238E27FC236}">
                      <a16:creationId xmlns:a16="http://schemas.microsoft.com/office/drawing/2014/main" id="{CF8152C9-7F39-8187-15F8-6831E4C1FF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317" y="1956071"/>
                  <a:ext cx="865067" cy="348099"/>
                </a:xfrm>
                <a:prstGeom prst="parallelogram">
                  <a:avLst/>
                </a:prstGeom>
                <a:blipFill>
                  <a:blip r:embed="rId15"/>
                  <a:stretch>
                    <a:fillRect l="-14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0" name="Parallelogram 329">
                  <a:extLst>
                    <a:ext uri="{FF2B5EF4-FFF2-40B4-BE49-F238E27FC236}">
                      <a16:creationId xmlns:a16="http://schemas.microsoft.com/office/drawing/2014/main" id="{2D338C51-60F6-5438-294E-05415AA16289}"/>
                    </a:ext>
                  </a:extLst>
                </p:cNvPr>
                <p:cNvSpPr/>
                <p:nvPr/>
              </p:nvSpPr>
              <p:spPr>
                <a:xfrm>
                  <a:off x="2820109" y="1956072"/>
                  <a:ext cx="831451" cy="348099"/>
                </a:xfrm>
                <a:prstGeom prst="parallelogram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𝜲</m:t>
                            </m:r>
                          </m:e>
                          <m:sub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LM Roman 12" pitchFamily="2" charset="77"/>
                  </a:endParaRPr>
                </a:p>
              </p:txBody>
            </p:sp>
          </mc:Choice>
          <mc:Fallback>
            <p:sp>
              <p:nvSpPr>
                <p:cNvPr id="330" name="Parallelogram 329">
                  <a:extLst>
                    <a:ext uri="{FF2B5EF4-FFF2-40B4-BE49-F238E27FC236}">
                      <a16:creationId xmlns:a16="http://schemas.microsoft.com/office/drawing/2014/main" id="{2D338C51-60F6-5438-294E-05415AA162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109" y="1956072"/>
                  <a:ext cx="831451" cy="348099"/>
                </a:xfrm>
                <a:prstGeom prst="parallelogram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C9E84944-79B1-AC97-B24E-43BD7C1DEE68}"/>
                </a:ext>
              </a:extLst>
            </p:cNvPr>
            <p:cNvGrpSpPr/>
            <p:nvPr/>
          </p:nvGrpSpPr>
          <p:grpSpPr>
            <a:xfrm>
              <a:off x="3608048" y="1962721"/>
              <a:ext cx="1628781" cy="334800"/>
              <a:chOff x="3113636" y="2029354"/>
              <a:chExt cx="1628781" cy="3348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2" name="Rounded Rectangle 331">
                    <a:extLst>
                      <a:ext uri="{FF2B5EF4-FFF2-40B4-BE49-F238E27FC236}">
                        <a16:creationId xmlns:a16="http://schemas.microsoft.com/office/drawing/2014/main" id="{35FF2506-C4A2-2ABA-8D2A-82333E070793}"/>
                      </a:ext>
                    </a:extLst>
                  </p:cNvPr>
                  <p:cNvSpPr/>
                  <p:nvPr/>
                </p:nvSpPr>
                <p:spPr>
                  <a:xfrm>
                    <a:off x="3876559" y="2029354"/>
                    <a:ext cx="547071" cy="334800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𝒢𝒫</m:t>
                              </m:r>
                            </m:e>
                            <m:sub>
                              <m:r>
                                <a:rPr lang="en-I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  <a:latin typeface="LM Roman 12" pitchFamily="2" charset="77"/>
                    </a:endParaRPr>
                  </a:p>
                </p:txBody>
              </p:sp>
            </mc:Choice>
            <mc:Fallback>
              <p:sp>
                <p:nvSpPr>
                  <p:cNvPr id="332" name="Rounded Rectangle 331">
                    <a:extLst>
                      <a:ext uri="{FF2B5EF4-FFF2-40B4-BE49-F238E27FC236}">
                        <a16:creationId xmlns:a16="http://schemas.microsoft.com/office/drawing/2014/main" id="{35FF2506-C4A2-2ABA-8D2A-82333E0707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6559" y="2029354"/>
                    <a:ext cx="547071" cy="334800"/>
                  </a:xfrm>
                  <a:prstGeom prst="roundRect">
                    <a:avLst/>
                  </a:prstGeom>
                  <a:blipFill>
                    <a:blip r:embed="rId17"/>
                    <a:stretch>
                      <a:fillRect l="-4444"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56FA7FA7-17F7-4A29-3D2F-DB00AD9969E9}"/>
                  </a:ext>
                </a:extLst>
              </p:cNvPr>
              <p:cNvCxnSpPr>
                <a:cxnSpLocks/>
                <a:stCxn id="332" idx="1"/>
                <a:endCxn id="330" idx="2"/>
              </p:cNvCxnSpPr>
              <p:nvPr/>
            </p:nvCxnSpPr>
            <p:spPr>
              <a:xfrm flipH="1">
                <a:off x="3113636" y="2196754"/>
                <a:ext cx="76292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6B1F20EC-8047-7B97-8A67-54D16651CEAB}"/>
                  </a:ext>
                </a:extLst>
              </p:cNvPr>
              <p:cNvCxnSpPr>
                <a:cxnSpLocks/>
                <a:stCxn id="329" idx="5"/>
                <a:endCxn id="332" idx="3"/>
              </p:cNvCxnSpPr>
              <p:nvPr/>
            </p:nvCxnSpPr>
            <p:spPr>
              <a:xfrm flipH="1">
                <a:off x="4423630" y="2196754"/>
                <a:ext cx="31878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B84FD460-7484-45BB-B4D5-170E0BF62E0C}"/>
              </a:ext>
            </a:extLst>
          </p:cNvPr>
          <p:cNvGrpSpPr/>
          <p:nvPr/>
        </p:nvGrpSpPr>
        <p:grpSpPr>
          <a:xfrm>
            <a:off x="2815885" y="5573178"/>
            <a:ext cx="3238275" cy="579705"/>
            <a:chOff x="2820109" y="1956071"/>
            <a:chExt cx="3238275" cy="579705"/>
          </a:xfrm>
        </p:grpSpPr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5579C47D-A925-F9FD-C44C-5D30FCBF94C1}"/>
                </a:ext>
              </a:extLst>
            </p:cNvPr>
            <p:cNvCxnSpPr>
              <a:cxnSpLocks/>
              <a:endCxn id="337" idx="3"/>
            </p:cNvCxnSpPr>
            <p:nvPr/>
          </p:nvCxnSpPr>
          <p:spPr>
            <a:xfrm flipV="1">
              <a:off x="5581538" y="2304170"/>
              <a:ext cx="800" cy="2316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7" name="Parallelogram 336">
                  <a:extLst>
                    <a:ext uri="{FF2B5EF4-FFF2-40B4-BE49-F238E27FC236}">
                      <a16:creationId xmlns:a16="http://schemas.microsoft.com/office/drawing/2014/main" id="{61B55645-14B8-9B8D-DF28-6757EB722B39}"/>
                    </a:ext>
                  </a:extLst>
                </p:cNvPr>
                <p:cNvSpPr/>
                <p:nvPr/>
              </p:nvSpPr>
              <p:spPr>
                <a:xfrm>
                  <a:off x="5193317" y="1956071"/>
                  <a:ext cx="865067" cy="348099"/>
                </a:xfrm>
                <a:prstGeom prst="parallelogram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LM Roman 12" pitchFamily="2" charset="77"/>
                  </a:endParaRPr>
                </a:p>
              </p:txBody>
            </p:sp>
          </mc:Choice>
          <mc:Fallback>
            <p:sp>
              <p:nvSpPr>
                <p:cNvPr id="337" name="Parallelogram 336">
                  <a:extLst>
                    <a:ext uri="{FF2B5EF4-FFF2-40B4-BE49-F238E27FC236}">
                      <a16:creationId xmlns:a16="http://schemas.microsoft.com/office/drawing/2014/main" id="{61B55645-14B8-9B8D-DF28-6757EB722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317" y="1956071"/>
                  <a:ext cx="865067" cy="348099"/>
                </a:xfrm>
                <a:prstGeom prst="parallelogram">
                  <a:avLst/>
                </a:prstGeom>
                <a:blipFill>
                  <a:blip r:embed="rId18"/>
                  <a:stretch>
                    <a:fillRect l="-285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Parallelogram 337">
                  <a:extLst>
                    <a:ext uri="{FF2B5EF4-FFF2-40B4-BE49-F238E27FC236}">
                      <a16:creationId xmlns:a16="http://schemas.microsoft.com/office/drawing/2014/main" id="{5F87B6B7-630E-B2FE-87CD-F89F51E2D816}"/>
                    </a:ext>
                  </a:extLst>
                </p:cNvPr>
                <p:cNvSpPr/>
                <p:nvPr/>
              </p:nvSpPr>
              <p:spPr>
                <a:xfrm>
                  <a:off x="2820109" y="1956072"/>
                  <a:ext cx="831451" cy="348099"/>
                </a:xfrm>
                <a:prstGeom prst="parallelogram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𝜲</m:t>
                            </m:r>
                          </m:e>
                          <m:sub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LM Roman 12" pitchFamily="2" charset="77"/>
                  </a:endParaRPr>
                </a:p>
              </p:txBody>
            </p:sp>
          </mc:Choice>
          <mc:Fallback>
            <p:sp>
              <p:nvSpPr>
                <p:cNvPr id="338" name="Parallelogram 337">
                  <a:extLst>
                    <a:ext uri="{FF2B5EF4-FFF2-40B4-BE49-F238E27FC236}">
                      <a16:creationId xmlns:a16="http://schemas.microsoft.com/office/drawing/2014/main" id="{5F87B6B7-630E-B2FE-87CD-F89F51E2D8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109" y="1956072"/>
                  <a:ext cx="831451" cy="348099"/>
                </a:xfrm>
                <a:prstGeom prst="parallelogram">
                  <a:avLst/>
                </a:prstGeom>
                <a:blipFill>
                  <a:blip r:embed="rId1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1C60ABF9-ECE9-F7CE-9F92-7160D0D2D9F6}"/>
                </a:ext>
              </a:extLst>
            </p:cNvPr>
            <p:cNvGrpSpPr/>
            <p:nvPr/>
          </p:nvGrpSpPr>
          <p:grpSpPr>
            <a:xfrm>
              <a:off x="3608048" y="1962721"/>
              <a:ext cx="1628781" cy="334800"/>
              <a:chOff x="3113636" y="2029354"/>
              <a:chExt cx="1628781" cy="3348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0" name="Rounded Rectangle 339">
                    <a:extLst>
                      <a:ext uri="{FF2B5EF4-FFF2-40B4-BE49-F238E27FC236}">
                        <a16:creationId xmlns:a16="http://schemas.microsoft.com/office/drawing/2014/main" id="{FB4E52F2-157A-CC40-BDB6-9CBEC5548A0E}"/>
                      </a:ext>
                    </a:extLst>
                  </p:cNvPr>
                  <p:cNvSpPr/>
                  <p:nvPr/>
                </p:nvSpPr>
                <p:spPr>
                  <a:xfrm>
                    <a:off x="3876559" y="2029354"/>
                    <a:ext cx="547071" cy="334800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𝒢𝒫</m:t>
                              </m:r>
                            </m:e>
                            <m:sub>
                              <m:r>
                                <a:rPr lang="en-I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  <a:latin typeface="LM Roman 12" pitchFamily="2" charset="77"/>
                    </a:endParaRPr>
                  </a:p>
                </p:txBody>
              </p:sp>
            </mc:Choice>
            <mc:Fallback>
              <p:sp>
                <p:nvSpPr>
                  <p:cNvPr id="340" name="Rounded Rectangle 339">
                    <a:extLst>
                      <a:ext uri="{FF2B5EF4-FFF2-40B4-BE49-F238E27FC236}">
                        <a16:creationId xmlns:a16="http://schemas.microsoft.com/office/drawing/2014/main" id="{FB4E52F2-157A-CC40-BDB6-9CBEC5548A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6559" y="2029354"/>
                    <a:ext cx="547071" cy="334800"/>
                  </a:xfrm>
                  <a:prstGeom prst="roundRect">
                    <a:avLst/>
                  </a:prstGeom>
                  <a:blipFill>
                    <a:blip r:embed="rId20"/>
                    <a:stretch>
                      <a:fillRect l="-4444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C784B480-20A8-2372-2E8E-37F5A0809997}"/>
                  </a:ext>
                </a:extLst>
              </p:cNvPr>
              <p:cNvCxnSpPr>
                <a:cxnSpLocks/>
                <a:stCxn id="340" idx="1"/>
                <a:endCxn id="338" idx="2"/>
              </p:cNvCxnSpPr>
              <p:nvPr/>
            </p:nvCxnSpPr>
            <p:spPr>
              <a:xfrm flipH="1">
                <a:off x="3113636" y="2196754"/>
                <a:ext cx="76292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FCDC53F5-4F2B-863A-1491-56E464BA1771}"/>
                  </a:ext>
                </a:extLst>
              </p:cNvPr>
              <p:cNvCxnSpPr>
                <a:cxnSpLocks/>
                <a:stCxn id="337" idx="5"/>
                <a:endCxn id="340" idx="3"/>
              </p:cNvCxnSpPr>
              <p:nvPr/>
            </p:nvCxnSpPr>
            <p:spPr>
              <a:xfrm flipH="1">
                <a:off x="4423630" y="2196754"/>
                <a:ext cx="31878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220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C086-36DC-AB80-90F5-1F43EF66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we know that the models are useful?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D9F0A-AEFE-156A-253F-E5605C04E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E" dirty="0"/>
              <a:t>By comparing the true values with the predicted ones.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00ED-1684-358F-EFBC-E7ED22B9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r>
              <a:rPr lang="en-IE" altLang="zh-CN" dirty="0"/>
              <a:t> /28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747230B-7F49-8C89-0DA5-4239F7D28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IE" b="1" i="1" smtClean="0">
                              <a:latin typeface="Cambria Math" panose="02040503050406030204" pitchFamily="18" charset="0"/>
                            </a:rPr>
                            <m:t>𝒎𝒐𝒕𝒐𝒓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- determines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𝑚𝑜𝑡𝑜𝑟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- normal wind conditions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- fatigue loads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𝒎𝒐𝒕𝒐𝒓</m:t>
                        </m:r>
                      </m:sub>
                      <m:sup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- determines rated power of blade-pitch motor</a:t>
                </a:r>
              </a:p>
              <a:p>
                <a:pPr marL="0" indent="0">
                  <a:buNone/>
                </a:pPr>
                <a:r>
                  <a:rPr lang="en-US" dirty="0"/>
                  <a:t>	- extreme wind conditions</a:t>
                </a:r>
              </a:p>
              <a:p>
                <a:pPr marL="0" indent="0">
                  <a:buNone/>
                </a:pPr>
                <a:r>
                  <a:rPr lang="en-US" dirty="0"/>
                  <a:t>	- ultimate loads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747230B-7F49-8C89-0DA5-4239F7D28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AE735D5-830A-5ED8-6529-AA42B803F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912" y="1158785"/>
            <a:ext cx="3089598" cy="8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38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288b63ab-c3dd-4381-a030-bdc593d4f0b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{E1453BCD-0C10-7047-8B98-EBE2CF04770E}tf10001124_mac</Template>
  <TotalTime>5504</TotalTime>
  <Words>256</Words>
  <Application>Microsoft Macintosh PowerPoint</Application>
  <PresentationFormat>Widescreen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 Math</vt:lpstr>
      <vt:lpstr>Corbel</vt:lpstr>
      <vt:lpstr>LM Roman 12</vt:lpstr>
      <vt:lpstr>Wingdings 2</vt:lpstr>
      <vt:lpstr>Frame</vt:lpstr>
      <vt:lpstr>PowerPoint Presentation</vt:lpstr>
      <vt:lpstr>How do we know that the models are useful?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Aoife Henry</cp:lastModifiedBy>
  <cp:revision>26</cp:revision>
  <cp:lastPrinted>2018-03-27T16:00:00Z</cp:lastPrinted>
  <dcterms:created xsi:type="dcterms:W3CDTF">2018-03-27T16:00:00Z</dcterms:created>
  <dcterms:modified xsi:type="dcterms:W3CDTF">2023-02-27T19:13:35Z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