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4"/>
  </p:notesMasterIdLst>
  <p:sldIdLst>
    <p:sldId id="312" r:id="rId2"/>
    <p:sldId id="307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1" autoAdjust="0"/>
    <p:restoredTop sz="82381" autoAdjust="0"/>
  </p:normalViewPr>
  <p:slideViewPr>
    <p:cSldViewPr snapToGrid="0">
      <p:cViewPr varScale="1">
        <p:scale>
          <a:sx n="104" d="100"/>
          <a:sy n="104" d="100"/>
        </p:scale>
        <p:origin x="119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we don’t know the blade pitch signal and its derivatives, not without running a very expensive simulation anyway, so I tried to model the blade pitch as a function of the other input variables.</a:t>
            </a:r>
          </a:p>
          <a:p>
            <a:endParaRPr lang="en-US" dirty="0"/>
          </a:p>
          <a:p>
            <a:r>
              <a:rPr lang="en-US" dirty="0"/>
              <a:t>I then connected this in series with the ‘full’ blade-pitch motor model, by taking the blade-pitch predictions, computing the derivatives from this, and plugging them into the motor power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used the Mean Squared Error metric to quantify ‘goodness-of-fit’ between the true and predicted values.</a:t>
            </a:r>
            <a:endParaRPr lang="en-IE" dirty="0"/>
          </a:p>
          <a:p>
            <a:r>
              <a:rPr lang="en-US" dirty="0"/>
              <a:t>I was interested in computing the predicted mean and maximum power over each time-series, as they each give us valuable information for the design of a turbine and the costs of the blade-pitch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1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5500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443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3812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630738" y="254317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631854" y="343852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9F7C3B8-CC3E-45C7-916C-922BCAAEDBBA}"/>
              </a:ext>
            </a:extLst>
          </p:cNvPr>
          <p:cNvSpPr>
            <a:spLocks/>
          </p:cNvSpPr>
          <p:nvPr userDrawn="1"/>
        </p:nvSpPr>
        <p:spPr bwMode="auto">
          <a:xfrm>
            <a:off x="-1588" y="-1588"/>
            <a:ext cx="2976563" cy="6858000"/>
          </a:xfrm>
          <a:custGeom>
            <a:avLst/>
            <a:gdLst>
              <a:gd name="T0" fmla="*/ 1517 w 1875"/>
              <a:gd name="T1" fmla="*/ 0 h 4320"/>
              <a:gd name="T2" fmla="*/ 664 w 1875"/>
              <a:gd name="T3" fmla="*/ 1183 h 4320"/>
              <a:gd name="T4" fmla="*/ 550 w 1875"/>
              <a:gd name="T5" fmla="*/ 2254 h 4320"/>
              <a:gd name="T6" fmla="*/ 1875 w 1875"/>
              <a:gd name="T7" fmla="*/ 4320 h 4320"/>
              <a:gd name="T8" fmla="*/ 0 w 1875"/>
              <a:gd name="T9" fmla="*/ 4320 h 4320"/>
              <a:gd name="T10" fmla="*/ 0 w 1875"/>
              <a:gd name="T11" fmla="*/ 0 h 4320"/>
              <a:gd name="T12" fmla="*/ 1517 w 1875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5" h="4320">
                <a:moveTo>
                  <a:pt x="1517" y="0"/>
                </a:moveTo>
                <a:lnTo>
                  <a:pt x="664" y="1183"/>
                </a:lnTo>
                <a:lnTo>
                  <a:pt x="550" y="2254"/>
                </a:lnTo>
                <a:lnTo>
                  <a:pt x="1875" y="4320"/>
                </a:lnTo>
                <a:lnTo>
                  <a:pt x="0" y="4320"/>
                </a:lnTo>
                <a:lnTo>
                  <a:pt x="0" y="0"/>
                </a:lnTo>
                <a:lnTo>
                  <a:pt x="15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E21579E-026A-4D0E-BBA7-2DD75BB30F27}"/>
              </a:ext>
            </a:extLst>
          </p:cNvPr>
          <p:cNvSpPr>
            <a:spLocks/>
          </p:cNvSpPr>
          <p:nvPr userDrawn="1"/>
        </p:nvSpPr>
        <p:spPr bwMode="auto">
          <a:xfrm>
            <a:off x="650875" y="-1588"/>
            <a:ext cx="1765300" cy="1773238"/>
          </a:xfrm>
          <a:custGeom>
            <a:avLst/>
            <a:gdLst>
              <a:gd name="T0" fmla="*/ 1098 w 1112"/>
              <a:gd name="T1" fmla="*/ 0 h 1117"/>
              <a:gd name="T2" fmla="*/ 0 w 1112"/>
              <a:gd name="T3" fmla="*/ 982 h 1117"/>
              <a:gd name="T4" fmla="*/ 351 w 1112"/>
              <a:gd name="T5" fmla="*/ 1117 h 1117"/>
              <a:gd name="T6" fmla="*/ 1112 w 1112"/>
              <a:gd name="T7" fmla="*/ 0 h 1117"/>
              <a:gd name="T8" fmla="*/ 1098 w 1112"/>
              <a:gd name="T9" fmla="*/ 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7">
                <a:moveTo>
                  <a:pt x="1098" y="0"/>
                </a:moveTo>
                <a:lnTo>
                  <a:pt x="0" y="982"/>
                </a:lnTo>
                <a:lnTo>
                  <a:pt x="351" y="1117"/>
                </a:lnTo>
                <a:lnTo>
                  <a:pt x="1112" y="0"/>
                </a:lnTo>
                <a:lnTo>
                  <a:pt x="1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F9FAB8AB-319B-46C6-A29F-36C48BE072D0}"/>
              </a:ext>
            </a:extLst>
          </p:cNvPr>
          <p:cNvSpPr>
            <a:spLocks/>
          </p:cNvSpPr>
          <p:nvPr userDrawn="1"/>
        </p:nvSpPr>
        <p:spPr bwMode="auto">
          <a:xfrm>
            <a:off x="593725" y="1557338"/>
            <a:ext cx="1090613" cy="1265238"/>
          </a:xfrm>
          <a:custGeom>
            <a:avLst/>
            <a:gdLst>
              <a:gd name="T0" fmla="*/ 687 w 687"/>
              <a:gd name="T1" fmla="*/ 248 h 797"/>
              <a:gd name="T2" fmla="*/ 36 w 687"/>
              <a:gd name="T3" fmla="*/ 0 h 797"/>
              <a:gd name="T4" fmla="*/ 0 w 687"/>
              <a:gd name="T5" fmla="*/ 356 h 797"/>
              <a:gd name="T6" fmla="*/ 623 w 687"/>
              <a:gd name="T7" fmla="*/ 797 h 797"/>
              <a:gd name="T8" fmla="*/ 687 w 687"/>
              <a:gd name="T9" fmla="*/ 24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7" h="797">
                <a:moveTo>
                  <a:pt x="687" y="248"/>
                </a:moveTo>
                <a:lnTo>
                  <a:pt x="36" y="0"/>
                </a:lnTo>
                <a:lnTo>
                  <a:pt x="0" y="356"/>
                </a:lnTo>
                <a:lnTo>
                  <a:pt x="623" y="797"/>
                </a:lnTo>
                <a:lnTo>
                  <a:pt x="687" y="248"/>
                </a:lnTo>
                <a:close/>
              </a:path>
            </a:pathLst>
          </a:custGeom>
          <a:solidFill>
            <a:srgbClr val="EC18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D3B2A761-2487-4E26-BCD6-3CDB7F52BE84}"/>
              </a:ext>
            </a:extLst>
          </p:cNvPr>
          <p:cNvSpPr>
            <a:spLocks/>
          </p:cNvSpPr>
          <p:nvPr userDrawn="1"/>
        </p:nvSpPr>
        <p:spPr bwMode="auto">
          <a:xfrm>
            <a:off x="871538" y="2390775"/>
            <a:ext cx="711200" cy="1185863"/>
          </a:xfrm>
          <a:custGeom>
            <a:avLst/>
            <a:gdLst>
              <a:gd name="T0" fmla="*/ 0 w 448"/>
              <a:gd name="T1" fmla="*/ 747 h 747"/>
              <a:gd name="T2" fmla="*/ 448 w 448"/>
              <a:gd name="T3" fmla="*/ 272 h 747"/>
              <a:gd name="T4" fmla="*/ 65 w 448"/>
              <a:gd name="T5" fmla="*/ 0 h 747"/>
              <a:gd name="T6" fmla="*/ 0 w 448"/>
              <a:gd name="T7" fmla="*/ 74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" h="747">
                <a:moveTo>
                  <a:pt x="0" y="747"/>
                </a:moveTo>
                <a:lnTo>
                  <a:pt x="448" y="272"/>
                </a:lnTo>
                <a:lnTo>
                  <a:pt x="65" y="0"/>
                </a:lnTo>
                <a:lnTo>
                  <a:pt x="0" y="7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2BFE72D2-8366-4631-992E-015DC33667E4}"/>
              </a:ext>
            </a:extLst>
          </p:cNvPr>
          <p:cNvSpPr>
            <a:spLocks/>
          </p:cNvSpPr>
          <p:nvPr userDrawn="1"/>
        </p:nvSpPr>
        <p:spPr bwMode="auto">
          <a:xfrm>
            <a:off x="871538" y="3576638"/>
            <a:ext cx="830263" cy="1414463"/>
          </a:xfrm>
          <a:custGeom>
            <a:avLst/>
            <a:gdLst>
              <a:gd name="T0" fmla="*/ 523 w 523"/>
              <a:gd name="T1" fmla="*/ 812 h 891"/>
              <a:gd name="T2" fmla="*/ 169 w 523"/>
              <a:gd name="T3" fmla="*/ 891 h 891"/>
              <a:gd name="T4" fmla="*/ 0 w 523"/>
              <a:gd name="T5" fmla="*/ 0 h 891"/>
              <a:gd name="T6" fmla="*/ 523 w 523"/>
              <a:gd name="T7" fmla="*/ 812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3" h="891">
                <a:moveTo>
                  <a:pt x="523" y="812"/>
                </a:moveTo>
                <a:lnTo>
                  <a:pt x="169" y="891"/>
                </a:lnTo>
                <a:lnTo>
                  <a:pt x="0" y="0"/>
                </a:lnTo>
                <a:lnTo>
                  <a:pt x="523" y="812"/>
                </a:lnTo>
                <a:close/>
              </a:path>
            </a:pathLst>
          </a:custGeom>
          <a:solidFill>
            <a:srgbClr val="EC18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F6663243-75D9-435B-A784-A5B04B5A546A}"/>
              </a:ext>
            </a:extLst>
          </p:cNvPr>
          <p:cNvSpPr>
            <a:spLocks/>
          </p:cNvSpPr>
          <p:nvPr userDrawn="1"/>
        </p:nvSpPr>
        <p:spPr bwMode="auto">
          <a:xfrm>
            <a:off x="1139825" y="4822825"/>
            <a:ext cx="760413" cy="711200"/>
          </a:xfrm>
          <a:custGeom>
            <a:avLst/>
            <a:gdLst>
              <a:gd name="T0" fmla="*/ 475 w 479"/>
              <a:gd name="T1" fmla="*/ 0 h 448"/>
              <a:gd name="T2" fmla="*/ 479 w 479"/>
              <a:gd name="T3" fmla="*/ 448 h 448"/>
              <a:gd name="T4" fmla="*/ 0 w 479"/>
              <a:gd name="T5" fmla="*/ 106 h 448"/>
              <a:gd name="T6" fmla="*/ 475 w 479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9" h="448">
                <a:moveTo>
                  <a:pt x="475" y="0"/>
                </a:moveTo>
                <a:lnTo>
                  <a:pt x="479" y="448"/>
                </a:lnTo>
                <a:lnTo>
                  <a:pt x="0" y="106"/>
                </a:lnTo>
                <a:lnTo>
                  <a:pt x="4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11257B1-6B27-418B-827D-88275B155CF9}"/>
              </a:ext>
            </a:extLst>
          </p:cNvPr>
          <p:cNvSpPr>
            <a:spLocks/>
          </p:cNvSpPr>
          <p:nvPr userDrawn="1"/>
        </p:nvSpPr>
        <p:spPr bwMode="auto">
          <a:xfrm>
            <a:off x="1865313" y="4822825"/>
            <a:ext cx="1127125" cy="2033588"/>
          </a:xfrm>
          <a:custGeom>
            <a:avLst/>
            <a:gdLst>
              <a:gd name="T0" fmla="*/ 710 w 710"/>
              <a:gd name="T1" fmla="*/ 1281 h 1281"/>
              <a:gd name="T2" fmla="*/ 18 w 710"/>
              <a:gd name="T3" fmla="*/ 0 h 1281"/>
              <a:gd name="T4" fmla="*/ 0 w 710"/>
              <a:gd name="T5" fmla="*/ 538 h 1281"/>
              <a:gd name="T6" fmla="*/ 697 w 710"/>
              <a:gd name="T7" fmla="*/ 1281 h 1281"/>
              <a:gd name="T8" fmla="*/ 710 w 710"/>
              <a:gd name="T9" fmla="*/ 1281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1281">
                <a:moveTo>
                  <a:pt x="710" y="1281"/>
                </a:moveTo>
                <a:lnTo>
                  <a:pt x="18" y="0"/>
                </a:lnTo>
                <a:lnTo>
                  <a:pt x="0" y="538"/>
                </a:lnTo>
                <a:lnTo>
                  <a:pt x="697" y="1281"/>
                </a:lnTo>
                <a:lnTo>
                  <a:pt x="710" y="1281"/>
                </a:lnTo>
                <a:close/>
              </a:path>
            </a:pathLst>
          </a:custGeom>
          <a:solidFill>
            <a:srgbClr val="EC18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6328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8472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176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047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1745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112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757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01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A3D4D050-D3E5-ED2D-A07D-0F2FC2CC413D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7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651" r:id="rId12"/>
    <p:sldLayoutId id="2147483669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00ED-1684-358F-EFBC-E7ED22B9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r>
              <a:rPr lang="en-IE" altLang="zh-CN" dirty="0"/>
              <a:t> /28</a:t>
            </a: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8C086-36DC-AB80-90F5-1F43EF669B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43000"/>
            <a:ext cx="2835275" cy="2378075"/>
          </a:xfrm>
        </p:spPr>
        <p:txBody>
          <a:bodyPr/>
          <a:lstStyle/>
          <a:p>
            <a:r>
              <a:rPr lang="en-US" altLang="zh-CN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F1030F7-2598-8FBF-8A18-3FBDA0889470}"/>
                  </a:ext>
                </a:extLst>
              </p:cNvPr>
              <p:cNvSpPr/>
              <p:nvPr/>
            </p:nvSpPr>
            <p:spPr>
              <a:xfrm>
                <a:off x="2465950" y="4912789"/>
                <a:ext cx="2091599" cy="3348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altLang="zh-CN" sz="16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E" altLang="zh-CN" sz="16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LM Roman 12" pitchFamily="2" charset="77"/>
                  </a:rPr>
                  <a:t> RegLR Model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F1030F7-2598-8FBF-8A18-3FBDA0889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950" y="4912789"/>
                <a:ext cx="2091599" cy="334800"/>
              </a:xfrm>
              <a:prstGeom prst="roundRect">
                <a:avLst/>
              </a:prstGeom>
              <a:blipFill>
                <a:blip r:embed="rId3"/>
                <a:stretch>
                  <a:fillRect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664F8DB-3045-7F54-0004-AB9F244287D0}"/>
                  </a:ext>
                </a:extLst>
              </p:cNvPr>
              <p:cNvSpPr/>
              <p:nvPr/>
            </p:nvSpPr>
            <p:spPr>
              <a:xfrm>
                <a:off x="2468760" y="1344639"/>
                <a:ext cx="2090057" cy="3348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E" sz="16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LM Roman 12" pitchFamily="2" charset="77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latin typeface="LM Roman 12" pitchFamily="2" charset="77"/>
                  </a:rPr>
                  <a:t>SINDyC</a:t>
                </a:r>
                <a:r>
                  <a:rPr lang="en-US" sz="1600" b="1" dirty="0">
                    <a:solidFill>
                      <a:schemeClr val="bg1"/>
                    </a:solidFill>
                    <a:latin typeface="LM Roman 12" pitchFamily="2" charset="77"/>
                  </a:rPr>
                  <a:t> Model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664F8DB-3045-7F54-0004-AB9F24428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60" y="1344639"/>
                <a:ext cx="2090057" cy="334800"/>
              </a:xfrm>
              <a:prstGeom prst="round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E5F408DA-824D-3CAF-C148-783269F77E45}"/>
                  </a:ext>
                </a:extLst>
              </p:cNvPr>
              <p:cNvSpPr/>
              <p:nvPr/>
            </p:nvSpPr>
            <p:spPr>
              <a:xfrm>
                <a:off x="1112733" y="1543840"/>
                <a:ext cx="818022" cy="334800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E" sz="1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E5F408DA-824D-3CAF-C148-783269F77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33" y="1543840"/>
                <a:ext cx="818022" cy="334800"/>
              </a:xfrm>
              <a:prstGeom prst="parallelogram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E20E15E5-6995-719E-32E7-D2C0083F2FF6}"/>
                  </a:ext>
                </a:extLst>
              </p:cNvPr>
              <p:cNvSpPr/>
              <p:nvPr/>
            </p:nvSpPr>
            <p:spPr>
              <a:xfrm>
                <a:off x="1181389" y="1075405"/>
                <a:ext cx="708228" cy="334637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6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IE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E20E15E5-6995-719E-32E7-D2C0083F2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89" y="1075405"/>
                <a:ext cx="708228" cy="334637"/>
              </a:xfrm>
              <a:prstGeom prst="parallelogram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860D2063-3A0B-336C-309D-51270987D0A7}"/>
                  </a:ext>
                </a:extLst>
              </p:cNvPr>
              <p:cNvSpPr/>
              <p:nvPr/>
            </p:nvSpPr>
            <p:spPr>
              <a:xfrm>
                <a:off x="4949962" y="1344639"/>
                <a:ext cx="708146" cy="334800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E" sz="1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1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860D2063-3A0B-336C-309D-51270987D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962" y="1344639"/>
                <a:ext cx="708146" cy="334800"/>
              </a:xfrm>
              <a:prstGeom prst="parallelogram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FA7D59ED-958C-0B33-2496-9F2FA790A27C}"/>
                  </a:ext>
                </a:extLst>
              </p:cNvPr>
              <p:cNvSpPr/>
              <p:nvPr/>
            </p:nvSpPr>
            <p:spPr>
              <a:xfrm>
                <a:off x="5954052" y="1344639"/>
                <a:ext cx="708146" cy="334800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IE" sz="1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16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sz="16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FA7D59ED-958C-0B33-2496-9F2FA790A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52" y="1344639"/>
                <a:ext cx="708146" cy="334800"/>
              </a:xfrm>
              <a:prstGeom prst="parallelogram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DF32BBC-5A97-649E-A19B-2615920F3833}"/>
              </a:ext>
            </a:extLst>
          </p:cNvPr>
          <p:cNvCxnSpPr>
            <a:cxnSpLocks/>
            <a:stCxn id="21" idx="2"/>
            <a:endCxn id="22" idx="5"/>
          </p:cNvCxnSpPr>
          <p:nvPr/>
        </p:nvCxnSpPr>
        <p:spPr>
          <a:xfrm>
            <a:off x="5616258" y="1512039"/>
            <a:ext cx="3796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7C62BD3-640D-DA26-8106-DECD661A73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0597" y="2782382"/>
            <a:ext cx="2546097" cy="3107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2F72F36D-39AF-5A08-90CC-5DA20DF686A6}"/>
                  </a:ext>
                </a:extLst>
              </p:cNvPr>
              <p:cNvSpPr/>
              <p:nvPr/>
            </p:nvSpPr>
            <p:spPr>
              <a:xfrm>
                <a:off x="4745766" y="4911194"/>
                <a:ext cx="1350234" cy="334800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E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IE" altLang="zh-CN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altLang="zh-CN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altLang="zh-CN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Parallelogram 129">
                <a:extLst>
                  <a:ext uri="{FF2B5EF4-FFF2-40B4-BE49-F238E27FC236}">
                    <a16:creationId xmlns:a16="http://schemas.microsoft.com/office/drawing/2014/main" id="{2F72F36D-39AF-5A08-90CC-5DA20DF68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66" y="4911194"/>
                <a:ext cx="1350234" cy="334800"/>
              </a:xfrm>
              <a:prstGeom prst="parallelogram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5299026-2A87-97A2-2425-BA00394CE766}"/>
              </a:ext>
            </a:extLst>
          </p:cNvPr>
          <p:cNvCxnSpPr>
            <a:cxnSpLocks/>
            <a:stCxn id="10" idx="3"/>
            <a:endCxn id="130" idx="5"/>
          </p:cNvCxnSpPr>
          <p:nvPr/>
        </p:nvCxnSpPr>
        <p:spPr>
          <a:xfrm flipV="1">
            <a:off x="4557549" y="5078594"/>
            <a:ext cx="230067" cy="1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5420A35-F89D-80C6-3C4A-7C46B7047E1F}"/>
              </a:ext>
            </a:extLst>
          </p:cNvPr>
          <p:cNvCxnSpPr>
            <a:cxnSpLocks/>
          </p:cNvCxnSpPr>
          <p:nvPr/>
        </p:nvCxnSpPr>
        <p:spPr>
          <a:xfrm rot="5400000">
            <a:off x="6490892" y="650455"/>
            <a:ext cx="1654823" cy="5439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CC2132-19C9-8D1C-BDA6-396A328CF846}"/>
              </a:ext>
            </a:extLst>
          </p:cNvPr>
          <p:cNvCxnSpPr>
            <a:cxnSpLocks/>
          </p:cNvCxnSpPr>
          <p:nvPr/>
        </p:nvCxnSpPr>
        <p:spPr>
          <a:xfrm>
            <a:off x="2330395" y="1364426"/>
            <a:ext cx="0" cy="31501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E45C6ED-5EB7-3B9B-ED5A-98320ACFE56B}"/>
              </a:ext>
            </a:extLst>
          </p:cNvPr>
          <p:cNvGrpSpPr/>
          <p:nvPr/>
        </p:nvGrpSpPr>
        <p:grpSpPr>
          <a:xfrm>
            <a:off x="6445337" y="4589224"/>
            <a:ext cx="725442" cy="978740"/>
            <a:chOff x="8814640" y="4890052"/>
            <a:chExt cx="980444" cy="978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Parallelogram 58">
                  <a:extLst>
                    <a:ext uri="{FF2B5EF4-FFF2-40B4-BE49-F238E27FC236}">
                      <a16:creationId xmlns:a16="http://schemas.microsoft.com/office/drawing/2014/main" id="{AE7487F5-C3CB-2BDD-640C-039CB8872CF4}"/>
                    </a:ext>
                  </a:extLst>
                </p:cNvPr>
                <p:cNvSpPr/>
                <p:nvPr/>
              </p:nvSpPr>
              <p:spPr>
                <a:xfrm>
                  <a:off x="8814640" y="4890052"/>
                  <a:ext cx="980444" cy="379948"/>
                </a:xfrm>
                <a:prstGeom prst="parallelogram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IE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Parallelogram 58">
                  <a:extLst>
                    <a:ext uri="{FF2B5EF4-FFF2-40B4-BE49-F238E27FC236}">
                      <a16:creationId xmlns:a16="http://schemas.microsoft.com/office/drawing/2014/main" id="{AE7487F5-C3CB-2BDD-640C-039CB8872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640" y="4890052"/>
                  <a:ext cx="980444" cy="379948"/>
                </a:xfrm>
                <a:prstGeom prst="parallelogram">
                  <a:avLst/>
                </a:prstGeom>
                <a:blipFill>
                  <a:blip r:embed="rId10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Parallelogram 59">
                  <a:extLst>
                    <a:ext uri="{FF2B5EF4-FFF2-40B4-BE49-F238E27FC236}">
                      <a16:creationId xmlns:a16="http://schemas.microsoft.com/office/drawing/2014/main" id="{B327E90E-6457-0991-F93B-6A1900F67B21}"/>
                    </a:ext>
                  </a:extLst>
                </p:cNvPr>
                <p:cNvSpPr/>
                <p:nvPr/>
              </p:nvSpPr>
              <p:spPr>
                <a:xfrm>
                  <a:off x="8814640" y="5488844"/>
                  <a:ext cx="980444" cy="379948"/>
                </a:xfrm>
                <a:prstGeom prst="parallelogram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I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IE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Parallelogram 59">
                  <a:extLst>
                    <a:ext uri="{FF2B5EF4-FFF2-40B4-BE49-F238E27FC236}">
                      <a16:creationId xmlns:a16="http://schemas.microsoft.com/office/drawing/2014/main" id="{B327E90E-6457-0991-F93B-6A1900F67B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640" y="5488844"/>
                  <a:ext cx="980444" cy="379948"/>
                </a:xfrm>
                <a:prstGeom prst="parallelogram">
                  <a:avLst/>
                </a:prstGeom>
                <a:blipFill>
                  <a:blip r:embed="rId11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3295D-00CD-59DD-030D-0359D0FA2995}"/>
              </a:ext>
            </a:extLst>
          </p:cNvPr>
          <p:cNvGrpSpPr/>
          <p:nvPr/>
        </p:nvGrpSpPr>
        <p:grpSpPr>
          <a:xfrm>
            <a:off x="6053337" y="4780052"/>
            <a:ext cx="413357" cy="650070"/>
            <a:chOff x="8311023" y="5080880"/>
            <a:chExt cx="558657" cy="650070"/>
          </a:xfrm>
        </p:grpSpPr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1B1FF153-7099-EE9A-9890-6E55B8C9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1023" y="5080880"/>
              <a:ext cx="558657" cy="32503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B09EC804-6530-5F14-081E-518C0757E89C}"/>
                </a:ext>
              </a:extLst>
            </p:cNvPr>
            <p:cNvCxnSpPr>
              <a:cxnSpLocks/>
            </p:cNvCxnSpPr>
            <p:nvPr/>
          </p:nvCxnSpPr>
          <p:spPr>
            <a:xfrm>
              <a:off x="8311023" y="5405915"/>
              <a:ext cx="558657" cy="32503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39678-9FC2-2CD2-65A9-491A9F5B2422}"/>
              </a:ext>
            </a:extLst>
          </p:cNvPr>
          <p:cNvGrpSpPr/>
          <p:nvPr/>
        </p:nvGrpSpPr>
        <p:grpSpPr>
          <a:xfrm>
            <a:off x="1753151" y="1381296"/>
            <a:ext cx="558657" cy="2745604"/>
            <a:chOff x="8311023" y="5080880"/>
            <a:chExt cx="558657" cy="650070"/>
          </a:xfrm>
        </p:grpSpPr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7B02479F-364B-314D-1B2B-0EA242FE8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1023" y="5080880"/>
              <a:ext cx="558657" cy="32503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B3AAE30E-B73D-ADC8-2FA5-B99F56895228}"/>
                </a:ext>
              </a:extLst>
            </p:cNvPr>
            <p:cNvCxnSpPr>
              <a:cxnSpLocks/>
            </p:cNvCxnSpPr>
            <p:nvPr/>
          </p:nvCxnSpPr>
          <p:spPr>
            <a:xfrm>
              <a:off x="8311023" y="5405915"/>
              <a:ext cx="558657" cy="32503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6644CF72-0ACC-E666-DA3B-8C5DC843FC28}"/>
                  </a:ext>
                </a:extLst>
              </p:cNvPr>
              <p:cNvSpPr/>
              <p:nvPr/>
            </p:nvSpPr>
            <p:spPr>
              <a:xfrm>
                <a:off x="413783" y="2502457"/>
                <a:ext cx="891392" cy="334637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IE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E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6644CF72-0ACC-E666-DA3B-8C5DC843F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3" y="2502457"/>
                <a:ext cx="891392" cy="334637"/>
              </a:xfrm>
              <a:prstGeom prst="parallelogram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2A01E865-2795-E8DF-1AFD-A940B776ACED}"/>
                  </a:ext>
                </a:extLst>
              </p:cNvPr>
              <p:cNvSpPr/>
              <p:nvPr/>
            </p:nvSpPr>
            <p:spPr>
              <a:xfrm>
                <a:off x="402128" y="2067697"/>
                <a:ext cx="891392" cy="334637"/>
              </a:xfrm>
              <a:prstGeom prst="parallelogram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I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E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2A01E865-2795-E8DF-1AFD-A940B776A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28" y="2067697"/>
                <a:ext cx="891392" cy="334637"/>
              </a:xfrm>
              <a:prstGeom prst="parallelogram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905F90-BABA-DFFA-3536-FEFB157BA757}"/>
              </a:ext>
            </a:extLst>
          </p:cNvPr>
          <p:cNvCxnSpPr>
            <a:cxnSpLocks/>
            <a:stCxn id="3" idx="3"/>
            <a:endCxn id="21" idx="5"/>
          </p:cNvCxnSpPr>
          <p:nvPr/>
        </p:nvCxnSpPr>
        <p:spPr>
          <a:xfrm>
            <a:off x="4558817" y="1512039"/>
            <a:ext cx="432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C943FF2-06A9-380D-258F-5B137B922E3A}"/>
              </a:ext>
            </a:extLst>
          </p:cNvPr>
          <p:cNvGrpSpPr/>
          <p:nvPr/>
        </p:nvGrpSpPr>
        <p:grpSpPr>
          <a:xfrm>
            <a:off x="1795762" y="1679440"/>
            <a:ext cx="3494461" cy="3226868"/>
            <a:chOff x="2172861" y="1679440"/>
            <a:chExt cx="3117362" cy="3425648"/>
          </a:xfrm>
        </p:grpSpPr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D53C2082-CC29-2F7C-B2D6-9F42F911FD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8799" y="1833663"/>
              <a:ext cx="3425648" cy="311720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C87113F-71EC-7924-4913-4062181F117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172861" y="5078956"/>
              <a:ext cx="292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5E8F9BA-A196-AE3B-33B3-5D8C3D61FCE7}"/>
              </a:ext>
            </a:extLst>
          </p:cNvPr>
          <p:cNvGrpSpPr/>
          <p:nvPr/>
        </p:nvGrpSpPr>
        <p:grpSpPr>
          <a:xfrm>
            <a:off x="2225437" y="1705933"/>
            <a:ext cx="4086324" cy="3394271"/>
            <a:chOff x="2164469" y="1679440"/>
            <a:chExt cx="3125754" cy="3425648"/>
          </a:xfrm>
        </p:grpSpPr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4A4BE5DD-EB95-593E-07D4-6CB2A71DFB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8799" y="1833663"/>
              <a:ext cx="3425648" cy="311720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9FA99EC-4830-70B6-7B47-EC126D14336E}"/>
                </a:ext>
              </a:extLst>
            </p:cNvPr>
            <p:cNvCxnSpPr>
              <a:cxnSpLocks/>
            </p:cNvCxnSpPr>
            <p:nvPr/>
          </p:nvCxnSpPr>
          <p:spPr>
            <a:xfrm>
              <a:off x="2164469" y="5100204"/>
              <a:ext cx="292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20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C086-36DC-AB80-90F5-1F43EF66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know that the models are useful?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9F0A-AEFE-156A-253F-E5605C04E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E" dirty="0"/>
              <a:t>By comparing the true values with the predicted ones.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00ED-1684-358F-EFBC-E7ED22B9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r>
              <a:rPr lang="en-IE" altLang="zh-CN" dirty="0"/>
              <a:t> /28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747230B-7F49-8C89-0DA5-4239F7D28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IE" b="1" i="1" smtClean="0">
                              <a:latin typeface="Cambria Math" panose="02040503050406030204" pitchFamily="18" charset="0"/>
                            </a:rPr>
                            <m:t>𝒎𝒐𝒕𝒐𝒓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- determines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𝐴𝐸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𝑚𝑜𝑡𝑜𝑟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- normal wind conditions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- fatigue loads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𝒎𝒐𝒕𝒐𝒓</m:t>
                        </m:r>
                      </m:sub>
                      <m:sup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- determines rated power of blade-pitch motor</a:t>
                </a:r>
              </a:p>
              <a:p>
                <a:pPr marL="0" indent="0">
                  <a:buNone/>
                </a:pPr>
                <a:r>
                  <a:rPr lang="en-US" dirty="0"/>
                  <a:t>	- extreme wind conditions</a:t>
                </a:r>
              </a:p>
              <a:p>
                <a:pPr marL="0" indent="0">
                  <a:buNone/>
                </a:pPr>
                <a:r>
                  <a:rPr lang="en-US" dirty="0"/>
                  <a:t>	- ultimate loads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747230B-7F49-8C89-0DA5-4239F7D28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AE735D5-830A-5ED8-6529-AA42B803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12" y="1158785"/>
            <a:ext cx="3089598" cy="8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38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288b63ab-c3dd-4381-a030-bdc593d4f0b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{E1453BCD-0C10-7047-8B98-EBE2CF04770E}tf10001124_mac</Template>
  <TotalTime>5036</TotalTime>
  <Words>232</Words>
  <Application>Microsoft Macintosh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 Math</vt:lpstr>
      <vt:lpstr>Corbel</vt:lpstr>
      <vt:lpstr>LM Roman 12</vt:lpstr>
      <vt:lpstr>Wingdings 2</vt:lpstr>
      <vt:lpstr>Frame</vt:lpstr>
      <vt:lpstr>Models</vt:lpstr>
      <vt:lpstr>How do we know that the models are useful?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Aoife Henry</cp:lastModifiedBy>
  <cp:revision>23</cp:revision>
  <cp:lastPrinted>2018-03-27T16:00:00Z</cp:lastPrinted>
  <dcterms:created xsi:type="dcterms:W3CDTF">2018-03-27T16:00:00Z</dcterms:created>
  <dcterms:modified xsi:type="dcterms:W3CDTF">2023-02-27T11:26:20Z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