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e1992ecfa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e1992ecfa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e1992ecfa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e1992ecfa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e15bb4503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5e15bb4503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e15bb4503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e15bb4503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e15bb4503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e15bb4503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e15bb4503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5e15bb4503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e15bb4503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e15bb4503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e15bb4503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5e15bb4503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e1992ecfa_4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5e1992ecfa_4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e15bb4503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5e15bb4503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e15bb4503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e15bb4503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e1992ecfa_4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e1992ecfa_4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5e1992ecfa_4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5e1992ecfa_4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e1992ecfa_4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5e1992ecfa_4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e1992ecfa_4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e1992ecfa_4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e1992ecfa_4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e1992ecfa_4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e1992ecf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e1992ecf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4572000" y="418175"/>
            <a:ext cx="4260300" cy="177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Leading Causes of Death in  United States</a:t>
            </a:r>
            <a:endParaRPr sz="36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4446550" y="2571750"/>
            <a:ext cx="4385700" cy="9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By - 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Pratyush Painuly 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Mohammad Shiwani 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Brandon Valmont</a:t>
            </a:r>
            <a:endParaRPr sz="240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751" y="265775"/>
            <a:ext cx="3908859" cy="4606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Increasing Causes of Death</a:t>
            </a:r>
            <a:endParaRPr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150" y="1200150"/>
            <a:ext cx="6927951" cy="372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Leading Causes compared to % Uninsured</a:t>
            </a:r>
            <a:endParaRPr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1923575" y="3693850"/>
            <a:ext cx="6908700" cy="8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4000" y="1200150"/>
            <a:ext cx="6416625" cy="336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Leading Causes of Death in TX</a:t>
            </a:r>
            <a:endParaRPr/>
          </a:p>
        </p:txBody>
      </p:sp>
      <p:sp>
        <p:nvSpPr>
          <p:cNvPr id="134" name="Google Shape;134;p2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is death rate distributed statewide?</a:t>
            </a:r>
            <a:endParaRPr/>
          </a:p>
        </p:txBody>
      </p:sp>
      <p:pic>
        <p:nvPicPr>
          <p:cNvPr id="136" name="Google Shape;13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3150" y="752475"/>
            <a:ext cx="3943350" cy="363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Age-Adjusted Death Rate for Heart Disease (TX)</a:t>
            </a:r>
            <a:endParaRPr/>
          </a:p>
        </p:txBody>
      </p:sp>
      <p:pic>
        <p:nvPicPr>
          <p:cNvPr id="142" name="Google Shape;14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5363" y="1131875"/>
            <a:ext cx="4810125" cy="345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Age-Adjusted Death Rate for Cancer (TX)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7213" y="1131875"/>
            <a:ext cx="4810125" cy="345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Age-Adjusted Death Rate for Stroke (TX)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9113" y="1152463"/>
            <a:ext cx="4752975" cy="345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TX Unemployment Trend vs 3 Leading Causes Rates</a:t>
            </a:r>
            <a:endParaRPr sz="2400"/>
          </a:p>
        </p:txBody>
      </p:sp>
      <p:pic>
        <p:nvPicPr>
          <p:cNvPr id="160" name="Google Shape;16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0176" y="1152476"/>
            <a:ext cx="5346124" cy="384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Unemployment Trends vs Death Rates</a:t>
            </a:r>
            <a:endParaRPr/>
          </a:p>
        </p:txBody>
      </p:sp>
      <p:pic>
        <p:nvPicPr>
          <p:cNvPr id="166" name="Google Shape;16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4825" y="1152475"/>
            <a:ext cx="5227275" cy="375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Findings</a:t>
            </a:r>
            <a:endParaRPr/>
          </a:p>
        </p:txBody>
      </p:sp>
      <p:sp>
        <p:nvSpPr>
          <p:cNvPr id="172" name="Google Shape;172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400"/>
              <a:buChar char="●"/>
            </a:pPr>
            <a:r>
              <a:rPr lang="en" sz="1400">
                <a:solidFill>
                  <a:srgbClr val="24292E"/>
                </a:solidFill>
                <a:highlight>
                  <a:srgbClr val="FFFFFF"/>
                </a:highlight>
              </a:rPr>
              <a:t>Heart Diseases, Cancer and Stroke are the three leading causes of Death in United States.</a:t>
            </a:r>
            <a:endParaRPr sz="14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400"/>
              <a:buChar char="●"/>
            </a:pPr>
            <a:r>
              <a:rPr lang="en" sz="1400">
                <a:solidFill>
                  <a:srgbClr val="24292E"/>
                </a:solidFill>
                <a:highlight>
                  <a:srgbClr val="FFFFFF"/>
                </a:highlight>
              </a:rPr>
              <a:t>Suicide rates and Alzheimer's Disease rates are on the rise</a:t>
            </a:r>
            <a:endParaRPr sz="14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400"/>
              <a:buChar char="●"/>
            </a:pPr>
            <a:r>
              <a:rPr lang="en" sz="1400">
                <a:solidFill>
                  <a:srgbClr val="24292E"/>
                </a:solidFill>
                <a:highlight>
                  <a:srgbClr val="FFFFFF"/>
                </a:highlight>
              </a:rPr>
              <a:t>New York has the highest distribution of a leading cause for state(Heart Diseases in this case).</a:t>
            </a:r>
            <a:endParaRPr sz="14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400"/>
              <a:buChar char="●"/>
            </a:pPr>
            <a:r>
              <a:rPr lang="en" sz="1400">
                <a:solidFill>
                  <a:srgbClr val="24292E"/>
                </a:solidFill>
                <a:highlight>
                  <a:srgbClr val="FFFFFF"/>
                </a:highlight>
              </a:rPr>
              <a:t>Texas had lower unemployment rates compared to California and New York, but a higher age-adjusted death rate overall.</a:t>
            </a:r>
            <a:endParaRPr sz="14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400"/>
              <a:buChar char="●"/>
            </a:pPr>
            <a:r>
              <a:rPr lang="en" sz="1400">
                <a:solidFill>
                  <a:srgbClr val="24292E"/>
                </a:solidFill>
                <a:highlight>
                  <a:srgbClr val="FFFFFF"/>
                </a:highlight>
              </a:rPr>
              <a:t>For Stroke and Heart Diseases, there was a spike in Texas. We investigated if that had a correlation with the Major Oil and Gas Downturn on 2015 and consequently unemployment rates for Texas.</a:t>
            </a:r>
            <a:endParaRPr sz="14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400"/>
              <a:buChar char="●"/>
            </a:pPr>
            <a:r>
              <a:rPr lang="en" sz="1400">
                <a:solidFill>
                  <a:srgbClr val="24292E"/>
                </a:solidFill>
                <a:highlight>
                  <a:srgbClr val="FFFFFF"/>
                </a:highlight>
              </a:rPr>
              <a:t>Since 1985, United States has the worst Mortality rate(per 100000 people) when compared to other countries of "similar" size and wealth.</a:t>
            </a:r>
            <a:endParaRPr sz="14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400"/>
              <a:buChar char="●"/>
            </a:pPr>
            <a:r>
              <a:rPr lang="en" sz="1400">
                <a:solidFill>
                  <a:srgbClr val="24292E"/>
                </a:solidFill>
                <a:highlight>
                  <a:srgbClr val="FFFFFF"/>
                </a:highlight>
              </a:rPr>
              <a:t>We formed our null hypothesis that Countries of similar wealth and size will have a similar mortality rate. After performing ANOVA test on the dataset featuring 7 countries, the null hypothesis was rejected. However, when we take a group of 4 countries and perform the same test, the dataset is significant.</a:t>
            </a:r>
            <a:endParaRPr sz="14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311700" y="744575"/>
            <a:ext cx="8520600" cy="90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 &amp; Summary</a:t>
            </a:r>
            <a:endParaRPr/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311700" y="1917700"/>
            <a:ext cx="8520600" cy="274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ctr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Investigate the distribution of Death around the country on a macro and micro level</a:t>
            </a:r>
            <a:endParaRPr/>
          </a:p>
          <a:p>
            <a:pPr indent="-406400" lvl="0" marL="457200" rtl="0" algn="ctr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How does mortality rate measure for different causes, states and on a global scale.</a:t>
            </a:r>
            <a:endParaRPr/>
          </a:p>
          <a:p>
            <a:pPr indent="-406400" lvl="0" marL="457200" rtl="0" algn="ctr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Analyse what factors affect the death rate and is there a correlation with other countries?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ctrTitle"/>
          </p:nvPr>
        </p:nvSpPr>
        <p:spPr>
          <a:xfrm>
            <a:off x="311700" y="306650"/>
            <a:ext cx="8520600" cy="8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Questions &amp; Data</a:t>
            </a:r>
            <a:endParaRPr/>
          </a:p>
        </p:txBody>
      </p:sp>
      <p:sp>
        <p:nvSpPr>
          <p:cNvPr id="68" name="Google Shape;68;p15"/>
          <p:cNvSpPr txBox="1"/>
          <p:nvPr>
            <p:ph idx="1" type="subTitle"/>
          </p:nvPr>
        </p:nvSpPr>
        <p:spPr>
          <a:xfrm>
            <a:off x="311700" y="1686625"/>
            <a:ext cx="8520600" cy="19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ctr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 How does Mortality rate of United States compare with other countries?</a:t>
            </a:r>
            <a:endParaRPr/>
          </a:p>
          <a:p>
            <a:pPr indent="-406400" lvl="0" marL="457200" rtl="0" algn="ctr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How does it look statewide?</a:t>
            </a:r>
            <a:endParaRPr/>
          </a:p>
          <a:p>
            <a:pPr indent="-406400" lvl="0" marL="457200" rtl="0" algn="ctr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What factors have an affect in the mortality rate?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264850"/>
            <a:ext cx="8520600" cy="5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United States Death Rate - Nationwide Outlook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36525"/>
            <a:ext cx="6656617" cy="427925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 txBox="1"/>
          <p:nvPr/>
        </p:nvSpPr>
        <p:spPr>
          <a:xfrm>
            <a:off x="6593150" y="1053475"/>
            <a:ext cx="2425500" cy="37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Heart Disease is the leading cause for 41 states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Heart Disease dominates New York and New Jersey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18 of 20 biggest cities of US belong to the state with Heart Disease as the leading cause. WORK LIFE BALANCE?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New Mexico has the lowest proportion of heart Disease.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/>
        </p:nvSpPr>
        <p:spPr>
          <a:xfrm>
            <a:off x="1575100" y="4544125"/>
            <a:ext cx="3651900" cy="2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Choropleth Map using Plotly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400" y="0"/>
            <a:ext cx="72171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7"/>
          <p:cNvSpPr txBox="1"/>
          <p:nvPr>
            <p:ph type="title"/>
          </p:nvPr>
        </p:nvSpPr>
        <p:spPr>
          <a:xfrm>
            <a:off x="5115625" y="2865550"/>
            <a:ext cx="3805200" cy="20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Heart Disease, Cancer account for 55% of all deaths.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Suicide and Kidney Disease, Diabetes and Alzheimer’s trending up.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/>
          <p:nvPr/>
        </p:nvSpPr>
        <p:spPr>
          <a:xfrm>
            <a:off x="7548100" y="3791025"/>
            <a:ext cx="1338000" cy="112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8"/>
          <p:cNvSpPr/>
          <p:nvPr/>
        </p:nvSpPr>
        <p:spPr>
          <a:xfrm>
            <a:off x="7499200" y="2146600"/>
            <a:ext cx="1338000" cy="102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400" y="160775"/>
            <a:ext cx="7223900" cy="47541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0" name="Google Shape;90;p18"/>
          <p:cNvSpPr txBox="1"/>
          <p:nvPr>
            <p:ph type="title"/>
          </p:nvPr>
        </p:nvSpPr>
        <p:spPr>
          <a:xfrm flipH="1">
            <a:off x="7499200" y="236975"/>
            <a:ext cx="1533300" cy="1714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OECD - Organization for Economic Co-operation and Developement index</a:t>
            </a:r>
            <a:endParaRPr sz="1500"/>
          </a:p>
        </p:txBody>
      </p:sp>
      <p:sp>
        <p:nvSpPr>
          <p:cNvPr id="91" name="Google Shape;91;p18"/>
          <p:cNvSpPr txBox="1"/>
          <p:nvPr/>
        </p:nvSpPr>
        <p:spPr>
          <a:xfrm>
            <a:off x="7499200" y="2146600"/>
            <a:ext cx="1435800" cy="19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Highest Mortality Rate -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UNITED STATES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Spent on Medicare -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UNITED STATES</a:t>
            </a:r>
            <a:endParaRPr b="1"/>
          </a:p>
        </p:txBody>
      </p:sp>
      <p:sp>
        <p:nvSpPr>
          <p:cNvPr id="92" name="Google Shape;92;p18"/>
          <p:cNvSpPr/>
          <p:nvPr/>
        </p:nvSpPr>
        <p:spPr>
          <a:xfrm>
            <a:off x="8041900" y="3237800"/>
            <a:ext cx="195000" cy="482400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4892600" y="961800"/>
            <a:ext cx="3679800" cy="62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223025"/>
            <a:ext cx="85206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Does size and wealth of a country indicate mortality Rate?</a:t>
            </a:r>
            <a:endParaRPr sz="2400"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850325"/>
            <a:ext cx="8953455" cy="4140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9"/>
          <p:cNvSpPr txBox="1"/>
          <p:nvPr/>
        </p:nvSpPr>
        <p:spPr>
          <a:xfrm>
            <a:off x="4892600" y="1003600"/>
            <a:ext cx="3679800" cy="752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</a:rPr>
              <a:t>F_onewayResult(statistic=12.224121776617295, pvalue=5.036253643447928e-12)</a:t>
            </a:r>
            <a:endParaRPr b="1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highlight>
                <a:srgbClr val="EFEFEF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250900"/>
            <a:ext cx="85206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But, What if the subset is Significant?</a:t>
            </a: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375" y="892000"/>
            <a:ext cx="4476550" cy="4072676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0"/>
          <p:cNvSpPr txBox="1"/>
          <p:nvPr/>
        </p:nvSpPr>
        <p:spPr>
          <a:xfrm>
            <a:off x="5268950" y="1045425"/>
            <a:ext cx="3651900" cy="724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</a:rPr>
              <a:t>F_onewayResult(statistic=1.129188689957743, pvalue=0.3394977866922905)</a:t>
            </a:r>
            <a:endParaRPr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08" name="Google Shape;108;p20"/>
          <p:cNvSpPr txBox="1"/>
          <p:nvPr/>
        </p:nvSpPr>
        <p:spPr>
          <a:xfrm>
            <a:off x="5478025" y="2244175"/>
            <a:ext cx="3442800" cy="24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 value = 0.33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Null Hypothesis Accepted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Mortality Rate Dataset for Japan, Belgium, Netherlands and United States is significant. 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501800" y="445025"/>
            <a:ext cx="833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Leading Causes of Death</a:t>
            </a:r>
            <a:endParaRPr/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300" y="1132075"/>
            <a:ext cx="6667800" cy="377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