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8" r:id="rId2"/>
    <p:sldId id="259" r:id="rId3"/>
    <p:sldId id="527" r:id="rId4"/>
    <p:sldId id="277" r:id="rId5"/>
    <p:sldId id="530" r:id="rId6"/>
    <p:sldId id="531" r:id="rId7"/>
    <p:sldId id="532" r:id="rId8"/>
    <p:sldId id="536" r:id="rId9"/>
    <p:sldId id="537" r:id="rId10"/>
    <p:sldId id="538" r:id="rId11"/>
    <p:sldId id="535" r:id="rId12"/>
    <p:sldId id="539" r:id="rId13"/>
    <p:sldId id="533" r:id="rId14"/>
    <p:sldId id="534" r:id="rId15"/>
    <p:sldId id="542" r:id="rId16"/>
    <p:sldId id="543" r:id="rId17"/>
    <p:sldId id="578" r:id="rId18"/>
    <p:sldId id="474" r:id="rId19"/>
    <p:sldId id="482" r:id="rId20"/>
    <p:sldId id="515" r:id="rId21"/>
    <p:sldId id="558" r:id="rId22"/>
    <p:sldId id="559" r:id="rId23"/>
    <p:sldId id="567" r:id="rId24"/>
    <p:sldId id="568" r:id="rId25"/>
    <p:sldId id="561" r:id="rId26"/>
    <p:sldId id="544" r:id="rId27"/>
    <p:sldId id="569" r:id="rId28"/>
    <p:sldId id="570" r:id="rId29"/>
    <p:sldId id="562" r:id="rId30"/>
    <p:sldId id="546" r:id="rId31"/>
    <p:sldId id="549" r:id="rId32"/>
    <p:sldId id="550" r:id="rId33"/>
    <p:sldId id="551" r:id="rId34"/>
    <p:sldId id="547" r:id="rId35"/>
    <p:sldId id="552" r:id="rId36"/>
    <p:sldId id="548" r:id="rId37"/>
    <p:sldId id="545" r:id="rId38"/>
    <p:sldId id="553" r:id="rId39"/>
    <p:sldId id="554" r:id="rId40"/>
    <p:sldId id="571" r:id="rId41"/>
    <p:sldId id="572" r:id="rId42"/>
    <p:sldId id="574" r:id="rId43"/>
    <p:sldId id="566" r:id="rId44"/>
    <p:sldId id="579" r:id="rId45"/>
    <p:sldId id="580" r:id="rId46"/>
    <p:sldId id="541" r:id="rId47"/>
    <p:sldId id="529" r:id="rId48"/>
    <p:sldId id="522" r:id="rId49"/>
    <p:sldId id="555" r:id="rId50"/>
    <p:sldId id="459" r:id="rId51"/>
    <p:sldId id="575" r:id="rId52"/>
    <p:sldId id="556" r:id="rId53"/>
    <p:sldId id="576" r:id="rId54"/>
    <p:sldId id="563" r:id="rId55"/>
    <p:sldId id="524" r:id="rId56"/>
  </p:sldIdLst>
  <p:sldSz cx="9144000" cy="6858000" type="screen4x3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en Engrand" initials="DE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EA"/>
    <a:srgbClr val="CFBDA6"/>
    <a:srgbClr val="4E4E4E"/>
    <a:srgbClr val="E8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1" autoAdjust="0"/>
    <p:restoredTop sz="78986" autoAdjust="0"/>
  </p:normalViewPr>
  <p:slideViewPr>
    <p:cSldViewPr snapToGrid="0">
      <p:cViewPr varScale="1">
        <p:scale>
          <a:sx n="43" d="100"/>
          <a:sy n="43" d="100"/>
        </p:scale>
        <p:origin x="82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24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31EDE-0FF7-4C66-8583-3DF4AF962DA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380F985-F9E2-4BE0-A6D1-837D7E3FF914}">
      <dgm:prSet phldrT="[Texte]"/>
      <dgm:spPr/>
      <dgm:t>
        <a:bodyPr/>
        <a:lstStyle/>
        <a:p>
          <a:r>
            <a:rPr lang="fr-FR" dirty="0" smtClean="0"/>
            <a:t>Info</a:t>
          </a:r>
          <a:endParaRPr lang="fr-FR" dirty="0"/>
        </a:p>
      </dgm:t>
    </dgm:pt>
    <dgm:pt modelId="{4E6587CE-6411-4DFF-A146-96612A0F8BCF}" type="parTrans" cxnId="{DBBF02D7-C176-4D33-A806-4E4A399EAF35}">
      <dgm:prSet/>
      <dgm:spPr/>
      <dgm:t>
        <a:bodyPr/>
        <a:lstStyle/>
        <a:p>
          <a:endParaRPr lang="fr-FR"/>
        </a:p>
      </dgm:t>
    </dgm:pt>
    <dgm:pt modelId="{7F1E33D5-C7A7-480A-BCC1-BC635D3BD6E3}" type="sibTrans" cxnId="{DBBF02D7-C176-4D33-A806-4E4A399EAF35}">
      <dgm:prSet/>
      <dgm:spPr/>
      <dgm:t>
        <a:bodyPr/>
        <a:lstStyle/>
        <a:p>
          <a:endParaRPr lang="fr-FR"/>
        </a:p>
      </dgm:t>
    </dgm:pt>
    <dgm:pt modelId="{9B3B2247-1135-4613-9129-2B4C3EDE4104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0013FF2C-5381-40AC-B0A1-98DF76E8937B}" type="parTrans" cxnId="{BE60C944-E333-4240-B944-14197BDD11C3}">
      <dgm:prSet/>
      <dgm:spPr/>
      <dgm:t>
        <a:bodyPr/>
        <a:lstStyle/>
        <a:p>
          <a:endParaRPr lang="fr-FR"/>
        </a:p>
      </dgm:t>
    </dgm:pt>
    <dgm:pt modelId="{FBD92061-A515-4908-843C-71E6E0D557CE}" type="sibTrans" cxnId="{BE60C944-E333-4240-B944-14197BDD11C3}">
      <dgm:prSet/>
      <dgm:spPr/>
      <dgm:t>
        <a:bodyPr/>
        <a:lstStyle/>
        <a:p>
          <a:endParaRPr lang="fr-FR"/>
        </a:p>
      </dgm:t>
    </dgm:pt>
    <dgm:pt modelId="{D66AEEDC-C492-4566-9A31-2FC54D0140A5}">
      <dgm:prSet phldrT="[Texte]"/>
      <dgm:spPr/>
      <dgm:t>
        <a:bodyPr/>
        <a:lstStyle/>
        <a:p>
          <a:r>
            <a:rPr lang="fr-FR" dirty="0" smtClean="0"/>
            <a:t>Objet</a:t>
          </a:r>
          <a:endParaRPr lang="fr-FR" dirty="0"/>
        </a:p>
      </dgm:t>
    </dgm:pt>
    <dgm:pt modelId="{01E4DF52-3DBC-4B4B-B9AB-999474BF7AB0}" type="parTrans" cxnId="{2D5B0E9E-54B8-4E9D-887D-D3A095B28621}">
      <dgm:prSet/>
      <dgm:spPr/>
      <dgm:t>
        <a:bodyPr/>
        <a:lstStyle/>
        <a:p>
          <a:endParaRPr lang="fr-FR"/>
        </a:p>
      </dgm:t>
    </dgm:pt>
    <dgm:pt modelId="{67478BC0-5550-43F7-9CA7-022775120C47}" type="sibTrans" cxnId="{2D5B0E9E-54B8-4E9D-887D-D3A095B28621}">
      <dgm:prSet/>
      <dgm:spPr/>
      <dgm:t>
        <a:bodyPr/>
        <a:lstStyle/>
        <a:p>
          <a:endParaRPr lang="fr-FR"/>
        </a:p>
      </dgm:t>
    </dgm:pt>
    <dgm:pt modelId="{369850F7-8C96-4D7F-AC80-A0444887FC95}">
      <dgm:prSet phldrT="[Texte]"/>
      <dgm:spPr/>
      <dgm:t>
        <a:bodyPr/>
        <a:lstStyle/>
        <a:p>
          <a:r>
            <a:rPr lang="fr-FR" dirty="0" smtClean="0"/>
            <a:t>Contrat</a:t>
          </a:r>
          <a:endParaRPr lang="fr-FR" dirty="0"/>
        </a:p>
      </dgm:t>
    </dgm:pt>
    <dgm:pt modelId="{153E90B2-F3DF-4E71-AF6F-938821AF1ECE}" type="parTrans" cxnId="{AE312FAA-3AFD-44A6-8E1E-E588EAE82885}">
      <dgm:prSet/>
      <dgm:spPr/>
      <dgm:t>
        <a:bodyPr/>
        <a:lstStyle/>
        <a:p>
          <a:endParaRPr lang="fr-FR"/>
        </a:p>
      </dgm:t>
    </dgm:pt>
    <dgm:pt modelId="{D4B11584-9127-46F8-8487-7AD239BB92C4}" type="sibTrans" cxnId="{AE312FAA-3AFD-44A6-8E1E-E588EAE82885}">
      <dgm:prSet/>
      <dgm:spPr/>
      <dgm:t>
        <a:bodyPr/>
        <a:lstStyle/>
        <a:p>
          <a:endParaRPr lang="fr-FR"/>
        </a:p>
      </dgm:t>
    </dgm:pt>
    <dgm:pt modelId="{A5E60CD2-E25B-46B1-BE12-14C8AE9A47F9}">
      <dgm:prSet phldrT="[Texte]"/>
      <dgm:spPr/>
      <dgm:t>
        <a:bodyPr/>
        <a:lstStyle/>
        <a:p>
          <a:r>
            <a:rPr lang="fr-FR" dirty="0" smtClean="0"/>
            <a:t>Signature</a:t>
          </a:r>
          <a:endParaRPr lang="fr-FR" dirty="0"/>
        </a:p>
      </dgm:t>
    </dgm:pt>
    <dgm:pt modelId="{E14F2255-6C25-4165-8C6A-EF7CAB086053}" type="parTrans" cxnId="{80FE88C2-CFBB-4BB9-A0CD-022C3E71A4AF}">
      <dgm:prSet/>
      <dgm:spPr/>
      <dgm:t>
        <a:bodyPr/>
        <a:lstStyle/>
        <a:p>
          <a:endParaRPr lang="fr-FR"/>
        </a:p>
      </dgm:t>
    </dgm:pt>
    <dgm:pt modelId="{C044BF4C-F46B-4C65-AA5B-AB1434AAC370}" type="sibTrans" cxnId="{80FE88C2-CFBB-4BB9-A0CD-022C3E71A4AF}">
      <dgm:prSet/>
      <dgm:spPr/>
      <dgm:t>
        <a:bodyPr/>
        <a:lstStyle/>
        <a:p>
          <a:endParaRPr lang="fr-FR"/>
        </a:p>
      </dgm:t>
    </dgm:pt>
    <dgm:pt modelId="{3B22AB08-5713-45BC-8EB3-D87341207926}">
      <dgm:prSet phldrT="[Texte]"/>
      <dgm:spPr/>
      <dgm:t>
        <a:bodyPr/>
        <a:lstStyle/>
        <a:p>
          <a:r>
            <a:rPr lang="fr-FR" dirty="0" smtClean="0"/>
            <a:t>Données</a:t>
          </a:r>
          <a:endParaRPr lang="fr-FR" dirty="0"/>
        </a:p>
      </dgm:t>
    </dgm:pt>
    <dgm:pt modelId="{250D2725-C500-42D4-9FC8-C7C48DA500C2}" type="parTrans" cxnId="{7C96ACCF-DA2B-4AB1-B85A-77A839B009A0}">
      <dgm:prSet/>
      <dgm:spPr/>
      <dgm:t>
        <a:bodyPr/>
        <a:lstStyle/>
        <a:p>
          <a:endParaRPr lang="fr-FR"/>
        </a:p>
      </dgm:t>
    </dgm:pt>
    <dgm:pt modelId="{467222E8-3D1C-4BA6-8D12-F52AB09093DF}" type="sibTrans" cxnId="{7C96ACCF-DA2B-4AB1-B85A-77A839B009A0}">
      <dgm:prSet/>
      <dgm:spPr/>
      <dgm:t>
        <a:bodyPr/>
        <a:lstStyle/>
        <a:p>
          <a:endParaRPr lang="fr-FR"/>
        </a:p>
      </dgm:t>
    </dgm:pt>
    <dgm:pt modelId="{5B62DD1F-4183-41C7-B801-6DAFB24F630E}">
      <dgm:prSet phldrT="[Texte]"/>
      <dgm:spPr/>
      <dgm:t>
        <a:bodyPr/>
        <a:lstStyle/>
        <a:p>
          <a:r>
            <a:rPr lang="fr-FR" dirty="0" smtClean="0"/>
            <a:t>SLA</a:t>
          </a:r>
        </a:p>
      </dgm:t>
    </dgm:pt>
    <dgm:pt modelId="{F57D8ED4-84EB-4620-AA9A-EEC0349A07BE}" type="parTrans" cxnId="{063357E7-DE42-4333-8D48-152FABF3E233}">
      <dgm:prSet/>
      <dgm:spPr/>
      <dgm:t>
        <a:bodyPr/>
        <a:lstStyle/>
        <a:p>
          <a:endParaRPr lang="fr-FR"/>
        </a:p>
      </dgm:t>
    </dgm:pt>
    <dgm:pt modelId="{0726F4C1-F7F4-4737-AE21-5AA8FF79C250}" type="sibTrans" cxnId="{063357E7-DE42-4333-8D48-152FABF3E233}">
      <dgm:prSet/>
      <dgm:spPr/>
      <dgm:t>
        <a:bodyPr/>
        <a:lstStyle/>
        <a:p>
          <a:endParaRPr lang="fr-FR"/>
        </a:p>
      </dgm:t>
    </dgm:pt>
    <dgm:pt modelId="{B66D5E75-9070-4985-9655-2DFC1593C34D}">
      <dgm:prSet phldrT="[Texte]"/>
      <dgm:spPr/>
      <dgm:t>
        <a:bodyPr/>
        <a:lstStyle/>
        <a:p>
          <a:r>
            <a:rPr lang="fr-FR" dirty="0" smtClean="0"/>
            <a:t>Validité</a:t>
          </a:r>
          <a:endParaRPr lang="fr-FR" dirty="0"/>
        </a:p>
      </dgm:t>
    </dgm:pt>
    <dgm:pt modelId="{F5F8C373-39EA-4D73-85BC-9D474C74D9B3}" type="parTrans" cxnId="{3A91108F-3FD9-4592-B453-8B83DB61B4FA}">
      <dgm:prSet/>
      <dgm:spPr/>
      <dgm:t>
        <a:bodyPr/>
        <a:lstStyle/>
        <a:p>
          <a:endParaRPr lang="fr-FR"/>
        </a:p>
      </dgm:t>
    </dgm:pt>
    <dgm:pt modelId="{551EDAEE-57F4-4CC4-BA06-6C78ED333C3B}" type="sibTrans" cxnId="{3A91108F-3FD9-4592-B453-8B83DB61B4FA}">
      <dgm:prSet/>
      <dgm:spPr/>
      <dgm:t>
        <a:bodyPr/>
        <a:lstStyle/>
        <a:p>
          <a:endParaRPr lang="fr-FR"/>
        </a:p>
      </dgm:t>
    </dgm:pt>
    <dgm:pt modelId="{31A08281-F9EF-49DD-B514-1A7A29612AA9}">
      <dgm:prSet phldrT="[Texte]"/>
      <dgm:spPr/>
      <dgm:t>
        <a:bodyPr/>
        <a:lstStyle/>
        <a:p>
          <a:r>
            <a:rPr lang="fr-FR" dirty="0" smtClean="0"/>
            <a:t>QOS</a:t>
          </a:r>
          <a:endParaRPr lang="fr-FR" dirty="0"/>
        </a:p>
      </dgm:t>
    </dgm:pt>
    <dgm:pt modelId="{43051FF3-4C46-420C-8ED1-12C56ED0A2DC}" type="parTrans" cxnId="{36011FDE-517D-4CBC-94B0-6F5430F62F4B}">
      <dgm:prSet/>
      <dgm:spPr/>
      <dgm:t>
        <a:bodyPr/>
        <a:lstStyle/>
        <a:p>
          <a:endParaRPr lang="fr-FR"/>
        </a:p>
      </dgm:t>
    </dgm:pt>
    <dgm:pt modelId="{0A9DDCD2-D280-4AA9-B6BC-170179A529CD}" type="sibTrans" cxnId="{36011FDE-517D-4CBC-94B0-6F5430F62F4B}">
      <dgm:prSet/>
      <dgm:spPr/>
      <dgm:t>
        <a:bodyPr/>
        <a:lstStyle/>
        <a:p>
          <a:endParaRPr lang="fr-FR"/>
        </a:p>
      </dgm:t>
    </dgm:pt>
    <dgm:pt modelId="{C80E9B61-4101-4282-BD72-E69A9252238E}">
      <dgm:prSet phldrT="[Texte]"/>
      <dgm:spPr/>
      <dgm:t>
        <a:bodyPr/>
        <a:lstStyle/>
        <a:p>
          <a:r>
            <a:rPr lang="fr-FR" dirty="0" smtClean="0"/>
            <a:t>Monitoring</a:t>
          </a:r>
          <a:endParaRPr lang="fr-FR" dirty="0"/>
        </a:p>
      </dgm:t>
    </dgm:pt>
    <dgm:pt modelId="{FE268649-1395-4F67-99C0-107526BDB728}" type="parTrans" cxnId="{CF541C78-A4E5-4F35-AE0F-E0216753D125}">
      <dgm:prSet/>
      <dgm:spPr/>
      <dgm:t>
        <a:bodyPr/>
        <a:lstStyle/>
        <a:p>
          <a:endParaRPr lang="fr-FR"/>
        </a:p>
      </dgm:t>
    </dgm:pt>
    <dgm:pt modelId="{A0036DBE-C0EC-44EC-A869-651770B724EB}" type="sibTrans" cxnId="{CF541C78-A4E5-4F35-AE0F-E0216753D125}">
      <dgm:prSet/>
      <dgm:spPr/>
      <dgm:t>
        <a:bodyPr/>
        <a:lstStyle/>
        <a:p>
          <a:endParaRPr lang="fr-FR"/>
        </a:p>
      </dgm:t>
    </dgm:pt>
    <dgm:pt modelId="{F5E10C83-BE66-4928-9B2F-046037FF9906}">
      <dgm:prSet phldrT="[Texte]"/>
      <dgm:spPr/>
      <dgm:t>
        <a:bodyPr/>
        <a:lstStyle/>
        <a:p>
          <a:r>
            <a:rPr lang="fr-FR" dirty="0" smtClean="0"/>
            <a:t>Indicateurs</a:t>
          </a:r>
          <a:endParaRPr lang="fr-FR" dirty="0"/>
        </a:p>
      </dgm:t>
    </dgm:pt>
    <dgm:pt modelId="{7DE7FAB0-896D-4958-B3C5-A21221CA1F15}" type="parTrans" cxnId="{D4C9BDAA-3D18-4BD1-AC37-2CA1A543C5CC}">
      <dgm:prSet/>
      <dgm:spPr/>
      <dgm:t>
        <a:bodyPr/>
        <a:lstStyle/>
        <a:p>
          <a:endParaRPr lang="fr-FR"/>
        </a:p>
      </dgm:t>
    </dgm:pt>
    <dgm:pt modelId="{2DC082B9-D466-4D39-A82C-E3E415076061}" type="sibTrans" cxnId="{D4C9BDAA-3D18-4BD1-AC37-2CA1A543C5CC}">
      <dgm:prSet/>
      <dgm:spPr/>
      <dgm:t>
        <a:bodyPr/>
        <a:lstStyle/>
        <a:p>
          <a:endParaRPr lang="fr-FR"/>
        </a:p>
      </dgm:t>
    </dgm:pt>
    <dgm:pt modelId="{FAB3BF93-3FCC-4738-AFCC-7162C3C57949}">
      <dgm:prSet phldrT="[Texte]"/>
      <dgm:spPr/>
      <dgm:t>
        <a:bodyPr/>
        <a:lstStyle/>
        <a:p>
          <a:r>
            <a:rPr lang="fr-FR" dirty="0" smtClean="0"/>
            <a:t>Catégorie</a:t>
          </a:r>
          <a:endParaRPr lang="fr-FR" dirty="0"/>
        </a:p>
      </dgm:t>
    </dgm:pt>
    <dgm:pt modelId="{82BE0515-32E9-4CA5-96A6-BD7F14204EF8}" type="parTrans" cxnId="{28FDF978-A0DF-45DC-99D8-0066AF34898D}">
      <dgm:prSet/>
      <dgm:spPr/>
      <dgm:t>
        <a:bodyPr/>
        <a:lstStyle/>
        <a:p>
          <a:endParaRPr lang="fr-FR"/>
        </a:p>
      </dgm:t>
    </dgm:pt>
    <dgm:pt modelId="{8536F645-0BA2-4CD7-AB25-D59FB9C898CD}" type="sibTrans" cxnId="{28FDF978-A0DF-45DC-99D8-0066AF34898D}">
      <dgm:prSet/>
      <dgm:spPr/>
      <dgm:t>
        <a:bodyPr/>
        <a:lstStyle/>
        <a:p>
          <a:endParaRPr lang="fr-FR"/>
        </a:p>
      </dgm:t>
    </dgm:pt>
    <dgm:pt modelId="{9029EDCA-5330-4622-ADD9-EC63F6C7B27A}">
      <dgm:prSet phldrT="[Texte]"/>
      <dgm:spPr/>
      <dgm:t>
        <a:bodyPr/>
        <a:lstStyle/>
        <a:p>
          <a:r>
            <a:rPr lang="fr-FR" dirty="0" smtClean="0"/>
            <a:t>Type</a:t>
          </a:r>
          <a:endParaRPr lang="fr-FR" dirty="0"/>
        </a:p>
      </dgm:t>
    </dgm:pt>
    <dgm:pt modelId="{AE1D7403-9A6D-4923-87E6-3F8C44717F39}" type="parTrans" cxnId="{ECD10A13-22A5-4DFA-8229-F59692FF99E4}">
      <dgm:prSet/>
      <dgm:spPr/>
      <dgm:t>
        <a:bodyPr/>
        <a:lstStyle/>
        <a:p>
          <a:endParaRPr lang="fr-FR"/>
        </a:p>
      </dgm:t>
    </dgm:pt>
    <dgm:pt modelId="{C0DC38C9-866A-46E0-A25D-0F5A98A50137}" type="sibTrans" cxnId="{ECD10A13-22A5-4DFA-8229-F59692FF99E4}">
      <dgm:prSet/>
      <dgm:spPr/>
      <dgm:t>
        <a:bodyPr/>
        <a:lstStyle/>
        <a:p>
          <a:endParaRPr lang="fr-FR"/>
        </a:p>
      </dgm:t>
    </dgm:pt>
    <dgm:pt modelId="{004AF1EC-9F5D-4348-AD9D-6917F06C88A6}">
      <dgm:prSet phldrT="[Texte]"/>
      <dgm:spPr/>
      <dgm:t>
        <a:bodyPr/>
        <a:lstStyle/>
        <a:p>
          <a:r>
            <a:rPr lang="fr-FR" dirty="0" smtClean="0"/>
            <a:t>Version(s)</a:t>
          </a:r>
          <a:endParaRPr lang="fr-FR" dirty="0"/>
        </a:p>
      </dgm:t>
    </dgm:pt>
    <dgm:pt modelId="{F14FD6F6-A512-42AE-B5C2-B2744634732A}" type="parTrans" cxnId="{EA90BBFD-31DD-415C-8CA5-EAFBA9D47CAE}">
      <dgm:prSet/>
      <dgm:spPr/>
      <dgm:t>
        <a:bodyPr/>
        <a:lstStyle/>
        <a:p>
          <a:endParaRPr lang="fr-FR"/>
        </a:p>
      </dgm:t>
    </dgm:pt>
    <dgm:pt modelId="{FB5581F7-0B6A-4020-8717-C5A2014BD254}" type="sibTrans" cxnId="{EA90BBFD-31DD-415C-8CA5-EAFBA9D47CAE}">
      <dgm:prSet/>
      <dgm:spPr/>
      <dgm:t>
        <a:bodyPr/>
        <a:lstStyle/>
        <a:p>
          <a:endParaRPr lang="fr-FR"/>
        </a:p>
      </dgm:t>
    </dgm:pt>
    <dgm:pt modelId="{48CC67AF-D093-49AA-9D85-8E39AE43E2CF}">
      <dgm:prSet phldrT="[Texte]"/>
      <dgm:spPr/>
      <dgm:t>
        <a:bodyPr/>
        <a:lstStyle/>
        <a:p>
          <a:r>
            <a:rPr lang="fr-FR" dirty="0" smtClean="0"/>
            <a:t>Erreurs</a:t>
          </a:r>
          <a:endParaRPr lang="fr-FR" dirty="0"/>
        </a:p>
      </dgm:t>
    </dgm:pt>
    <dgm:pt modelId="{5627C343-99BC-453D-95A9-D52FE3131654}" type="parTrans" cxnId="{130E83B1-2F6F-49E9-AC9E-A1022D211397}">
      <dgm:prSet/>
      <dgm:spPr/>
      <dgm:t>
        <a:bodyPr/>
        <a:lstStyle/>
        <a:p>
          <a:endParaRPr lang="fr-FR"/>
        </a:p>
      </dgm:t>
    </dgm:pt>
    <dgm:pt modelId="{4642C790-77F3-4F11-ACD6-97B60420D914}" type="sibTrans" cxnId="{130E83B1-2F6F-49E9-AC9E-A1022D211397}">
      <dgm:prSet/>
      <dgm:spPr/>
      <dgm:t>
        <a:bodyPr/>
        <a:lstStyle/>
        <a:p>
          <a:endParaRPr lang="fr-FR"/>
        </a:p>
      </dgm:t>
    </dgm:pt>
    <dgm:pt modelId="{E758E6A7-FED8-4C82-9CCC-F007E5C862D8}">
      <dgm:prSet phldrT="[Texte]"/>
      <dgm:spPr/>
      <dgm:t>
        <a:bodyPr/>
        <a:lstStyle/>
        <a:p>
          <a:r>
            <a:rPr lang="fr-FR" smtClean="0"/>
            <a:t>Expositions</a:t>
          </a:r>
          <a:endParaRPr lang="fr-FR" dirty="0"/>
        </a:p>
      </dgm:t>
    </dgm:pt>
    <dgm:pt modelId="{ADD4E652-3CCC-4E5F-84E8-D489EDB99761}" type="parTrans" cxnId="{D2F3FFCA-82E4-4702-9EC6-124B73B8CCA4}">
      <dgm:prSet/>
      <dgm:spPr/>
      <dgm:t>
        <a:bodyPr/>
        <a:lstStyle/>
        <a:p>
          <a:endParaRPr lang="fr-FR"/>
        </a:p>
      </dgm:t>
    </dgm:pt>
    <dgm:pt modelId="{7CD09E9B-ACD5-43DC-A54A-3E473452F9A5}" type="sibTrans" cxnId="{D2F3FFCA-82E4-4702-9EC6-124B73B8CCA4}">
      <dgm:prSet/>
      <dgm:spPr/>
      <dgm:t>
        <a:bodyPr/>
        <a:lstStyle/>
        <a:p>
          <a:endParaRPr lang="fr-FR"/>
        </a:p>
      </dgm:t>
    </dgm:pt>
    <dgm:pt modelId="{1A048002-A8BF-45BA-9C06-AB9BFE611898}">
      <dgm:prSet phldrT="[Texte]"/>
      <dgm:spPr/>
      <dgm:t>
        <a:bodyPr/>
        <a:lstStyle/>
        <a:p>
          <a:r>
            <a:rPr lang="fr-FR" dirty="0" smtClean="0"/>
            <a:t>Protocoles</a:t>
          </a:r>
          <a:endParaRPr lang="fr-FR" dirty="0"/>
        </a:p>
      </dgm:t>
    </dgm:pt>
    <dgm:pt modelId="{4002F25B-C1C2-4DE5-8C1B-A78B25ACCA31}" type="parTrans" cxnId="{EF3EC784-14B0-443E-902A-9AABBE478903}">
      <dgm:prSet/>
      <dgm:spPr/>
      <dgm:t>
        <a:bodyPr/>
        <a:lstStyle/>
        <a:p>
          <a:endParaRPr lang="fr-FR"/>
        </a:p>
      </dgm:t>
    </dgm:pt>
    <dgm:pt modelId="{2719AA06-4906-45AA-937E-A1DCF8375C1C}" type="sibTrans" cxnId="{EF3EC784-14B0-443E-902A-9AABBE478903}">
      <dgm:prSet/>
      <dgm:spPr/>
      <dgm:t>
        <a:bodyPr/>
        <a:lstStyle/>
        <a:p>
          <a:endParaRPr lang="fr-FR"/>
        </a:p>
      </dgm:t>
    </dgm:pt>
    <dgm:pt modelId="{378FED6A-5A2C-461B-B94B-CE85B25A812B}">
      <dgm:prSet phldrT="[Texte]"/>
      <dgm:spPr/>
      <dgm:t>
        <a:bodyPr/>
        <a:lstStyle/>
        <a:p>
          <a:r>
            <a:rPr lang="fr-FR" dirty="0" err="1" smtClean="0"/>
            <a:t>Endpoints</a:t>
          </a:r>
          <a:endParaRPr lang="fr-FR" dirty="0"/>
        </a:p>
      </dgm:t>
    </dgm:pt>
    <dgm:pt modelId="{5CC0EA65-79C1-4324-AC9A-3740091666B9}" type="parTrans" cxnId="{B9BFA3D8-DC32-4C2F-8194-0DF619A817F4}">
      <dgm:prSet/>
      <dgm:spPr/>
      <dgm:t>
        <a:bodyPr/>
        <a:lstStyle/>
        <a:p>
          <a:endParaRPr lang="fr-FR"/>
        </a:p>
      </dgm:t>
    </dgm:pt>
    <dgm:pt modelId="{4110D269-F444-4445-94B4-369EAF19A7E9}" type="sibTrans" cxnId="{B9BFA3D8-DC32-4C2F-8194-0DF619A817F4}">
      <dgm:prSet/>
      <dgm:spPr/>
      <dgm:t>
        <a:bodyPr/>
        <a:lstStyle/>
        <a:p>
          <a:endParaRPr lang="fr-FR"/>
        </a:p>
      </dgm:t>
    </dgm:pt>
    <dgm:pt modelId="{1D5FD6C0-104C-4CF0-88B1-6B94965618DE}" type="pres">
      <dgm:prSet presAssocID="{8D131EDE-0FF7-4C66-8583-3DF4AF962D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F3CA2F9-30F0-4F25-827A-7679909CE069}" type="pres">
      <dgm:prSet presAssocID="{E380F985-F9E2-4BE0-A6D1-837D7E3FF914}" presName="composite" presStyleCnt="0"/>
      <dgm:spPr/>
    </dgm:pt>
    <dgm:pt modelId="{8F75C7E6-6367-4A3A-9CD5-73DF1F613C01}" type="pres">
      <dgm:prSet presAssocID="{E380F985-F9E2-4BE0-A6D1-837D7E3FF9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865917-BDDA-4198-9439-F092E0C1529E}" type="pres">
      <dgm:prSet presAssocID="{E380F985-F9E2-4BE0-A6D1-837D7E3FF91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3D5B79-5D1D-4A3D-9F16-63810714CD35}" type="pres">
      <dgm:prSet presAssocID="{7F1E33D5-C7A7-480A-BCC1-BC635D3BD6E3}" presName="space" presStyleCnt="0"/>
      <dgm:spPr/>
    </dgm:pt>
    <dgm:pt modelId="{01AC39F5-13F8-46DA-842A-21948B2B7DE5}" type="pres">
      <dgm:prSet presAssocID="{369850F7-8C96-4D7F-AC80-A0444887FC95}" presName="composite" presStyleCnt="0"/>
      <dgm:spPr/>
    </dgm:pt>
    <dgm:pt modelId="{BC61A244-E767-493C-822B-C562AC8B6AE9}" type="pres">
      <dgm:prSet presAssocID="{369850F7-8C96-4D7F-AC80-A0444887FC9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04C7E-B5AF-4FDB-A94E-1FB46A3675E8}" type="pres">
      <dgm:prSet presAssocID="{369850F7-8C96-4D7F-AC80-A0444887FC9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03839C-25AE-4937-BD4D-E611814DA4EA}" type="pres">
      <dgm:prSet presAssocID="{D4B11584-9127-46F8-8487-7AD239BB92C4}" presName="space" presStyleCnt="0"/>
      <dgm:spPr/>
    </dgm:pt>
    <dgm:pt modelId="{55B52BAA-E852-42E7-BC22-4C689611F426}" type="pres">
      <dgm:prSet presAssocID="{5B62DD1F-4183-41C7-B801-6DAFB24F630E}" presName="composite" presStyleCnt="0"/>
      <dgm:spPr/>
    </dgm:pt>
    <dgm:pt modelId="{3D29DF24-77F8-4017-99FE-FA6B500A4EE3}" type="pres">
      <dgm:prSet presAssocID="{5B62DD1F-4183-41C7-B801-6DAFB24F630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27279E-A5A2-4424-97BB-A363CD271BAE}" type="pres">
      <dgm:prSet presAssocID="{5B62DD1F-4183-41C7-B801-6DAFB24F630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3357E7-DE42-4333-8D48-152FABF3E233}" srcId="{8D131EDE-0FF7-4C66-8583-3DF4AF962DA4}" destId="{5B62DD1F-4183-41C7-B801-6DAFB24F630E}" srcOrd="2" destOrd="0" parTransId="{F57D8ED4-84EB-4620-AA9A-EEC0349A07BE}" sibTransId="{0726F4C1-F7F4-4737-AE21-5AA8FF79C250}"/>
    <dgm:cxn modelId="{D3299E59-51BB-4B3C-B15A-4378CF944053}" type="presOf" srcId="{A5E60CD2-E25B-46B1-BE12-14C8AE9A47F9}" destId="{D9904C7E-B5AF-4FDB-A94E-1FB46A3675E8}" srcOrd="0" destOrd="0" presId="urn:microsoft.com/office/officeart/2005/8/layout/hList1"/>
    <dgm:cxn modelId="{EA90BBFD-31DD-415C-8CA5-EAFBA9D47CAE}" srcId="{E380F985-F9E2-4BE0-A6D1-837D7E3FF914}" destId="{004AF1EC-9F5D-4348-AD9D-6917F06C88A6}" srcOrd="4" destOrd="0" parTransId="{F14FD6F6-A512-42AE-B5C2-B2744634732A}" sibTransId="{FB5581F7-0B6A-4020-8717-C5A2014BD254}"/>
    <dgm:cxn modelId="{36011FDE-517D-4CBC-94B0-6F5430F62F4B}" srcId="{5B62DD1F-4183-41C7-B801-6DAFB24F630E}" destId="{31A08281-F9EF-49DD-B514-1A7A29612AA9}" srcOrd="1" destOrd="0" parTransId="{43051FF3-4C46-420C-8ED1-12C56ED0A2DC}" sibTransId="{0A9DDCD2-D280-4AA9-B6BC-170179A529CD}"/>
    <dgm:cxn modelId="{AE312FAA-3AFD-44A6-8E1E-E588EAE82885}" srcId="{8D131EDE-0FF7-4C66-8583-3DF4AF962DA4}" destId="{369850F7-8C96-4D7F-AC80-A0444887FC95}" srcOrd="1" destOrd="0" parTransId="{153E90B2-F3DF-4E71-AF6F-938821AF1ECE}" sibTransId="{D4B11584-9127-46F8-8487-7AD239BB92C4}"/>
    <dgm:cxn modelId="{D2F3FFCA-82E4-4702-9EC6-124B73B8CCA4}" srcId="{369850F7-8C96-4D7F-AC80-A0444887FC95}" destId="{E758E6A7-FED8-4C82-9CCC-F007E5C862D8}" srcOrd="3" destOrd="0" parTransId="{ADD4E652-3CCC-4E5F-84E8-D489EDB99761}" sibTransId="{7CD09E9B-ACD5-43DC-A54A-3E473452F9A5}"/>
    <dgm:cxn modelId="{5C6838BD-AC0D-4482-814D-750F58D50317}" type="presOf" srcId="{31A08281-F9EF-49DD-B514-1A7A29612AA9}" destId="{F727279E-A5A2-4424-97BB-A363CD271BAE}" srcOrd="0" destOrd="1" presId="urn:microsoft.com/office/officeart/2005/8/layout/hList1"/>
    <dgm:cxn modelId="{4F0E0661-66C1-4B44-B85D-FFBBED3386A2}" type="presOf" srcId="{369850F7-8C96-4D7F-AC80-A0444887FC95}" destId="{BC61A244-E767-493C-822B-C562AC8B6AE9}" srcOrd="0" destOrd="0" presId="urn:microsoft.com/office/officeart/2005/8/layout/hList1"/>
    <dgm:cxn modelId="{DB1BFE13-8313-4440-81B0-AE198859CC8E}" type="presOf" srcId="{5B62DD1F-4183-41C7-B801-6DAFB24F630E}" destId="{3D29DF24-77F8-4017-99FE-FA6B500A4EE3}" srcOrd="0" destOrd="0" presId="urn:microsoft.com/office/officeart/2005/8/layout/hList1"/>
    <dgm:cxn modelId="{5343C511-CAFA-485C-BB60-985A32AC6905}" type="presOf" srcId="{3B22AB08-5713-45BC-8EB3-D87341207926}" destId="{D9904C7E-B5AF-4FDB-A94E-1FB46A3675E8}" srcOrd="0" destOrd="1" presId="urn:microsoft.com/office/officeart/2005/8/layout/hList1"/>
    <dgm:cxn modelId="{3A91108F-3FD9-4592-B453-8B83DB61B4FA}" srcId="{5B62DD1F-4183-41C7-B801-6DAFB24F630E}" destId="{B66D5E75-9070-4985-9655-2DFC1593C34D}" srcOrd="0" destOrd="0" parTransId="{F5F8C373-39EA-4D73-85BC-9D474C74D9B3}" sibTransId="{551EDAEE-57F4-4CC4-BA06-6C78ED333C3B}"/>
    <dgm:cxn modelId="{DBBF02D7-C176-4D33-A806-4E4A399EAF35}" srcId="{8D131EDE-0FF7-4C66-8583-3DF4AF962DA4}" destId="{E380F985-F9E2-4BE0-A6D1-837D7E3FF914}" srcOrd="0" destOrd="0" parTransId="{4E6587CE-6411-4DFF-A146-96612A0F8BCF}" sibTransId="{7F1E33D5-C7A7-480A-BCC1-BC635D3BD6E3}"/>
    <dgm:cxn modelId="{EF3EC784-14B0-443E-902A-9AABBE478903}" srcId="{E758E6A7-FED8-4C82-9CCC-F007E5C862D8}" destId="{1A048002-A8BF-45BA-9C06-AB9BFE611898}" srcOrd="0" destOrd="0" parTransId="{4002F25B-C1C2-4DE5-8C1B-A78B25ACCA31}" sibTransId="{2719AA06-4906-45AA-937E-A1DCF8375C1C}"/>
    <dgm:cxn modelId="{29128DB9-C39C-4FA7-9413-1E37BB59F209}" type="presOf" srcId="{E380F985-F9E2-4BE0-A6D1-837D7E3FF914}" destId="{8F75C7E6-6367-4A3A-9CD5-73DF1F613C01}" srcOrd="0" destOrd="0" presId="urn:microsoft.com/office/officeart/2005/8/layout/hList1"/>
    <dgm:cxn modelId="{CF541C78-A4E5-4F35-AE0F-E0216753D125}" srcId="{5B62DD1F-4183-41C7-B801-6DAFB24F630E}" destId="{C80E9B61-4101-4282-BD72-E69A9252238E}" srcOrd="2" destOrd="0" parTransId="{FE268649-1395-4F67-99C0-107526BDB728}" sibTransId="{A0036DBE-C0EC-44EC-A869-651770B724EB}"/>
    <dgm:cxn modelId="{2D5B0E9E-54B8-4E9D-887D-D3A095B28621}" srcId="{E380F985-F9E2-4BE0-A6D1-837D7E3FF914}" destId="{D66AEEDC-C492-4566-9A31-2FC54D0140A5}" srcOrd="1" destOrd="0" parTransId="{01E4DF52-3DBC-4B4B-B9AB-999474BF7AB0}" sibTransId="{67478BC0-5550-43F7-9CA7-022775120C47}"/>
    <dgm:cxn modelId="{80FE88C2-CFBB-4BB9-A0CD-022C3E71A4AF}" srcId="{369850F7-8C96-4D7F-AC80-A0444887FC95}" destId="{A5E60CD2-E25B-46B1-BE12-14C8AE9A47F9}" srcOrd="0" destOrd="0" parTransId="{E14F2255-6C25-4165-8C6A-EF7CAB086053}" sibTransId="{C044BF4C-F46B-4C65-AA5B-AB1434AAC370}"/>
    <dgm:cxn modelId="{B9565A54-02C9-4768-AC7D-F0B6E8A87ED1}" type="presOf" srcId="{378FED6A-5A2C-461B-B94B-CE85B25A812B}" destId="{D9904C7E-B5AF-4FDB-A94E-1FB46A3675E8}" srcOrd="0" destOrd="5" presId="urn:microsoft.com/office/officeart/2005/8/layout/hList1"/>
    <dgm:cxn modelId="{4C6CE85F-19F0-4B48-BB53-32D7B386966F}" type="presOf" srcId="{8D131EDE-0FF7-4C66-8583-3DF4AF962DA4}" destId="{1D5FD6C0-104C-4CF0-88B1-6B94965618DE}" srcOrd="0" destOrd="0" presId="urn:microsoft.com/office/officeart/2005/8/layout/hList1"/>
    <dgm:cxn modelId="{D4C9BDAA-3D18-4BD1-AC37-2CA1A543C5CC}" srcId="{5B62DD1F-4183-41C7-B801-6DAFB24F630E}" destId="{F5E10C83-BE66-4928-9B2F-046037FF9906}" srcOrd="3" destOrd="0" parTransId="{7DE7FAB0-896D-4958-B3C5-A21221CA1F15}" sibTransId="{2DC082B9-D466-4D39-A82C-E3E415076061}"/>
    <dgm:cxn modelId="{4998C0E4-CF5F-437C-8475-905D288BF3ED}" type="presOf" srcId="{C80E9B61-4101-4282-BD72-E69A9252238E}" destId="{F727279E-A5A2-4424-97BB-A363CD271BAE}" srcOrd="0" destOrd="2" presId="urn:microsoft.com/office/officeart/2005/8/layout/hList1"/>
    <dgm:cxn modelId="{D5AF4AAF-869A-4B6F-A354-9E0BC5678E12}" type="presOf" srcId="{E758E6A7-FED8-4C82-9CCC-F007E5C862D8}" destId="{D9904C7E-B5AF-4FDB-A94E-1FB46A3675E8}" srcOrd="0" destOrd="3" presId="urn:microsoft.com/office/officeart/2005/8/layout/hList1"/>
    <dgm:cxn modelId="{CD850A6F-3D37-4D40-8D58-CC52F6B1E5F6}" type="presOf" srcId="{F5E10C83-BE66-4928-9B2F-046037FF9906}" destId="{F727279E-A5A2-4424-97BB-A363CD271BAE}" srcOrd="0" destOrd="3" presId="urn:microsoft.com/office/officeart/2005/8/layout/hList1"/>
    <dgm:cxn modelId="{7C96ACCF-DA2B-4AB1-B85A-77A839B009A0}" srcId="{369850F7-8C96-4D7F-AC80-A0444887FC95}" destId="{3B22AB08-5713-45BC-8EB3-D87341207926}" srcOrd="1" destOrd="0" parTransId="{250D2725-C500-42D4-9FC8-C7C48DA500C2}" sibTransId="{467222E8-3D1C-4BA6-8D12-F52AB09093DF}"/>
    <dgm:cxn modelId="{2A360ADB-334A-49E2-A44D-6B2D22A8C305}" type="presOf" srcId="{9B3B2247-1135-4613-9129-2B4C3EDE4104}" destId="{94865917-BDDA-4198-9439-F092E0C1529E}" srcOrd="0" destOrd="0" presId="urn:microsoft.com/office/officeart/2005/8/layout/hList1"/>
    <dgm:cxn modelId="{91302230-C175-46F6-9E64-0DC813528AD0}" type="presOf" srcId="{9029EDCA-5330-4622-ADD9-EC63F6C7B27A}" destId="{94865917-BDDA-4198-9439-F092E0C1529E}" srcOrd="0" destOrd="3" presId="urn:microsoft.com/office/officeart/2005/8/layout/hList1"/>
    <dgm:cxn modelId="{87B90FFD-E153-407E-A12A-6A8BF7F956D5}" type="presOf" srcId="{48CC67AF-D093-49AA-9D85-8E39AE43E2CF}" destId="{D9904C7E-B5AF-4FDB-A94E-1FB46A3675E8}" srcOrd="0" destOrd="2" presId="urn:microsoft.com/office/officeart/2005/8/layout/hList1"/>
    <dgm:cxn modelId="{77FCB05C-B484-4BF5-9B0F-AD526A103718}" type="presOf" srcId="{1A048002-A8BF-45BA-9C06-AB9BFE611898}" destId="{D9904C7E-B5AF-4FDB-A94E-1FB46A3675E8}" srcOrd="0" destOrd="4" presId="urn:microsoft.com/office/officeart/2005/8/layout/hList1"/>
    <dgm:cxn modelId="{AC00F8DA-1A1B-4ABD-ADD2-12BEA93A4719}" type="presOf" srcId="{FAB3BF93-3FCC-4738-AFCC-7162C3C57949}" destId="{94865917-BDDA-4198-9439-F092E0C1529E}" srcOrd="0" destOrd="2" presId="urn:microsoft.com/office/officeart/2005/8/layout/hList1"/>
    <dgm:cxn modelId="{A250C9EF-ECB3-4336-9E99-1B2C351E5E18}" type="presOf" srcId="{B66D5E75-9070-4985-9655-2DFC1593C34D}" destId="{F727279E-A5A2-4424-97BB-A363CD271BAE}" srcOrd="0" destOrd="0" presId="urn:microsoft.com/office/officeart/2005/8/layout/hList1"/>
    <dgm:cxn modelId="{8E9EC584-62DE-44C2-BE0A-DD00FA26D2DC}" type="presOf" srcId="{D66AEEDC-C492-4566-9A31-2FC54D0140A5}" destId="{94865917-BDDA-4198-9439-F092E0C1529E}" srcOrd="0" destOrd="1" presId="urn:microsoft.com/office/officeart/2005/8/layout/hList1"/>
    <dgm:cxn modelId="{28FDF978-A0DF-45DC-99D8-0066AF34898D}" srcId="{E380F985-F9E2-4BE0-A6D1-837D7E3FF914}" destId="{FAB3BF93-3FCC-4738-AFCC-7162C3C57949}" srcOrd="2" destOrd="0" parTransId="{82BE0515-32E9-4CA5-96A6-BD7F14204EF8}" sibTransId="{8536F645-0BA2-4CD7-AB25-D59FB9C898CD}"/>
    <dgm:cxn modelId="{ECD10A13-22A5-4DFA-8229-F59692FF99E4}" srcId="{E380F985-F9E2-4BE0-A6D1-837D7E3FF914}" destId="{9029EDCA-5330-4622-ADD9-EC63F6C7B27A}" srcOrd="3" destOrd="0" parTransId="{AE1D7403-9A6D-4923-87E6-3F8C44717F39}" sibTransId="{C0DC38C9-866A-46E0-A25D-0F5A98A50137}"/>
    <dgm:cxn modelId="{130E83B1-2F6F-49E9-AC9E-A1022D211397}" srcId="{369850F7-8C96-4D7F-AC80-A0444887FC95}" destId="{48CC67AF-D093-49AA-9D85-8E39AE43E2CF}" srcOrd="2" destOrd="0" parTransId="{5627C343-99BC-453D-95A9-D52FE3131654}" sibTransId="{4642C790-77F3-4F11-ACD6-97B60420D914}"/>
    <dgm:cxn modelId="{B9BFA3D8-DC32-4C2F-8194-0DF619A817F4}" srcId="{E758E6A7-FED8-4C82-9CCC-F007E5C862D8}" destId="{378FED6A-5A2C-461B-B94B-CE85B25A812B}" srcOrd="1" destOrd="0" parTransId="{5CC0EA65-79C1-4324-AC9A-3740091666B9}" sibTransId="{4110D269-F444-4445-94B4-369EAF19A7E9}"/>
    <dgm:cxn modelId="{BE60C944-E333-4240-B944-14197BDD11C3}" srcId="{E380F985-F9E2-4BE0-A6D1-837D7E3FF914}" destId="{9B3B2247-1135-4613-9129-2B4C3EDE4104}" srcOrd="0" destOrd="0" parTransId="{0013FF2C-5381-40AC-B0A1-98DF76E8937B}" sibTransId="{FBD92061-A515-4908-843C-71E6E0D557CE}"/>
    <dgm:cxn modelId="{D7CA3A77-B371-48C2-B57D-F0DA3D214166}" type="presOf" srcId="{004AF1EC-9F5D-4348-AD9D-6917F06C88A6}" destId="{94865917-BDDA-4198-9439-F092E0C1529E}" srcOrd="0" destOrd="4" presId="urn:microsoft.com/office/officeart/2005/8/layout/hList1"/>
    <dgm:cxn modelId="{7A930982-5A65-4057-AE03-231A7E3CF17C}" type="presParOf" srcId="{1D5FD6C0-104C-4CF0-88B1-6B94965618DE}" destId="{AF3CA2F9-30F0-4F25-827A-7679909CE069}" srcOrd="0" destOrd="0" presId="urn:microsoft.com/office/officeart/2005/8/layout/hList1"/>
    <dgm:cxn modelId="{DA5D3419-8102-4130-9D85-C22AE568A513}" type="presParOf" srcId="{AF3CA2F9-30F0-4F25-827A-7679909CE069}" destId="{8F75C7E6-6367-4A3A-9CD5-73DF1F613C01}" srcOrd="0" destOrd="0" presId="urn:microsoft.com/office/officeart/2005/8/layout/hList1"/>
    <dgm:cxn modelId="{DB954879-8ED6-44E5-9F8C-7778316829C4}" type="presParOf" srcId="{AF3CA2F9-30F0-4F25-827A-7679909CE069}" destId="{94865917-BDDA-4198-9439-F092E0C1529E}" srcOrd="1" destOrd="0" presId="urn:microsoft.com/office/officeart/2005/8/layout/hList1"/>
    <dgm:cxn modelId="{CBC73665-73A2-45EE-92FD-97F7113C7401}" type="presParOf" srcId="{1D5FD6C0-104C-4CF0-88B1-6B94965618DE}" destId="{CC3D5B79-5D1D-4A3D-9F16-63810714CD35}" srcOrd="1" destOrd="0" presId="urn:microsoft.com/office/officeart/2005/8/layout/hList1"/>
    <dgm:cxn modelId="{57F51196-8A43-4AFE-91F9-3BAC6F5EBF6B}" type="presParOf" srcId="{1D5FD6C0-104C-4CF0-88B1-6B94965618DE}" destId="{01AC39F5-13F8-46DA-842A-21948B2B7DE5}" srcOrd="2" destOrd="0" presId="urn:microsoft.com/office/officeart/2005/8/layout/hList1"/>
    <dgm:cxn modelId="{DC6A3711-7A2A-4371-8403-66B225206880}" type="presParOf" srcId="{01AC39F5-13F8-46DA-842A-21948B2B7DE5}" destId="{BC61A244-E767-493C-822B-C562AC8B6AE9}" srcOrd="0" destOrd="0" presId="urn:microsoft.com/office/officeart/2005/8/layout/hList1"/>
    <dgm:cxn modelId="{E959E63C-69C7-454D-82CB-E2DF8B7B6561}" type="presParOf" srcId="{01AC39F5-13F8-46DA-842A-21948B2B7DE5}" destId="{D9904C7E-B5AF-4FDB-A94E-1FB46A3675E8}" srcOrd="1" destOrd="0" presId="urn:microsoft.com/office/officeart/2005/8/layout/hList1"/>
    <dgm:cxn modelId="{93141270-DC6E-495D-B112-062C5D515A77}" type="presParOf" srcId="{1D5FD6C0-104C-4CF0-88B1-6B94965618DE}" destId="{7A03839C-25AE-4937-BD4D-E611814DA4EA}" srcOrd="3" destOrd="0" presId="urn:microsoft.com/office/officeart/2005/8/layout/hList1"/>
    <dgm:cxn modelId="{DF815DA0-2CF3-4B76-A07B-0BEF340A1107}" type="presParOf" srcId="{1D5FD6C0-104C-4CF0-88B1-6B94965618DE}" destId="{55B52BAA-E852-42E7-BC22-4C689611F426}" srcOrd="4" destOrd="0" presId="urn:microsoft.com/office/officeart/2005/8/layout/hList1"/>
    <dgm:cxn modelId="{E10C331C-63C3-4FE3-97E7-66E208B592D0}" type="presParOf" srcId="{55B52BAA-E852-42E7-BC22-4C689611F426}" destId="{3D29DF24-77F8-4017-99FE-FA6B500A4EE3}" srcOrd="0" destOrd="0" presId="urn:microsoft.com/office/officeart/2005/8/layout/hList1"/>
    <dgm:cxn modelId="{7513309E-019E-47AF-A1D6-AC7CFCE5170D}" type="presParOf" srcId="{55B52BAA-E852-42E7-BC22-4C689611F426}" destId="{F727279E-A5A2-4424-97BB-A363CD271B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516D2-23DB-4CD2-A116-794BFBB9437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F68D2E-89BC-411D-A0EF-BC54E4091FFA}">
      <dgm:prSet phldrT="[Texte]" custT="1"/>
      <dgm:spPr/>
      <dgm:t>
        <a:bodyPr/>
        <a:lstStyle/>
        <a:p>
          <a:r>
            <a:rPr lang="fr-FR" sz="2400" dirty="0" smtClean="0"/>
            <a:t>dépendances</a:t>
          </a:r>
          <a:endParaRPr lang="fr-FR" sz="3600" dirty="0"/>
        </a:p>
      </dgm:t>
    </dgm:pt>
    <dgm:pt modelId="{2330B5FC-063F-42F9-AFEB-0A8D85FC9435}" type="parTrans" cxnId="{CFAA3E2C-E6F6-471C-B2EE-57EC8211AE99}">
      <dgm:prSet/>
      <dgm:spPr/>
      <dgm:t>
        <a:bodyPr/>
        <a:lstStyle/>
        <a:p>
          <a:endParaRPr lang="fr-FR"/>
        </a:p>
      </dgm:t>
    </dgm:pt>
    <dgm:pt modelId="{CFCF6C7E-EA84-4932-B565-4372CC27C0C1}" type="sibTrans" cxnId="{CFAA3E2C-E6F6-471C-B2EE-57EC8211AE99}">
      <dgm:prSet/>
      <dgm:spPr/>
      <dgm:t>
        <a:bodyPr/>
        <a:lstStyle/>
        <a:p>
          <a:endParaRPr lang="fr-FR"/>
        </a:p>
      </dgm:t>
    </dgm:pt>
    <dgm:pt modelId="{2B627BB5-2399-420D-A286-175803F58457}">
      <dgm:prSet phldrT="[Texte]"/>
      <dgm:spPr/>
      <dgm:t>
        <a:bodyPr/>
        <a:lstStyle/>
        <a:p>
          <a:r>
            <a:rPr lang="fr-FR" dirty="0" smtClean="0"/>
            <a:t>Composés</a:t>
          </a:r>
        </a:p>
      </dgm:t>
    </dgm:pt>
    <dgm:pt modelId="{BECAEA44-EE51-44DD-8AD3-B60DC1C55FFC}" type="parTrans" cxnId="{061B0005-BD40-406E-B0B0-29CB95434095}">
      <dgm:prSet/>
      <dgm:spPr/>
      <dgm:t>
        <a:bodyPr/>
        <a:lstStyle/>
        <a:p>
          <a:endParaRPr lang="fr-FR"/>
        </a:p>
      </dgm:t>
    </dgm:pt>
    <dgm:pt modelId="{AFDFCDE2-0A0F-407F-B166-3F127F8B4DFE}" type="sibTrans" cxnId="{061B0005-BD40-406E-B0B0-29CB95434095}">
      <dgm:prSet/>
      <dgm:spPr/>
      <dgm:t>
        <a:bodyPr/>
        <a:lstStyle/>
        <a:p>
          <a:endParaRPr lang="fr-FR"/>
        </a:p>
      </dgm:t>
    </dgm:pt>
    <dgm:pt modelId="{E96ACD79-9D5E-455F-93EE-47204C74AF35}">
      <dgm:prSet phldrT="[Texte]"/>
      <dgm:spPr/>
      <dgm:t>
        <a:bodyPr/>
        <a:lstStyle/>
        <a:p>
          <a:r>
            <a:rPr lang="fr-FR" dirty="0" smtClean="0"/>
            <a:t>Clients</a:t>
          </a:r>
          <a:endParaRPr lang="fr-FR" dirty="0"/>
        </a:p>
      </dgm:t>
    </dgm:pt>
    <dgm:pt modelId="{9576417E-8F78-4476-87C3-0730D657A48D}" type="parTrans" cxnId="{14EF0F80-0DA2-42B7-89E5-BE2CFA0B5EC7}">
      <dgm:prSet/>
      <dgm:spPr/>
      <dgm:t>
        <a:bodyPr/>
        <a:lstStyle/>
        <a:p>
          <a:endParaRPr lang="fr-FR"/>
        </a:p>
      </dgm:t>
    </dgm:pt>
    <dgm:pt modelId="{EFD5BB58-F833-4C5A-8057-B967C2B37B32}" type="sibTrans" cxnId="{14EF0F80-0DA2-42B7-89E5-BE2CFA0B5EC7}">
      <dgm:prSet/>
      <dgm:spPr/>
      <dgm:t>
        <a:bodyPr/>
        <a:lstStyle/>
        <a:p>
          <a:endParaRPr lang="fr-FR"/>
        </a:p>
      </dgm:t>
    </dgm:pt>
    <dgm:pt modelId="{F3B24B7A-9460-416D-B851-2B37E583AA73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 smtClean="0"/>
            <a:t>Service X</a:t>
          </a:r>
        </a:p>
      </dgm:t>
    </dgm:pt>
    <dgm:pt modelId="{3581CEDF-B084-4A2E-AB87-E545ABD7058A}" type="parTrans" cxnId="{94D1EC1B-96E3-4BB7-B851-7B19F11376C4}">
      <dgm:prSet/>
      <dgm:spPr/>
      <dgm:t>
        <a:bodyPr/>
        <a:lstStyle/>
        <a:p>
          <a:endParaRPr lang="fr-FR"/>
        </a:p>
      </dgm:t>
    </dgm:pt>
    <dgm:pt modelId="{BF0B06BF-67C0-40C0-AFC8-F6DDE4DE3C2A}" type="sibTrans" cxnId="{94D1EC1B-96E3-4BB7-B851-7B19F11376C4}">
      <dgm:prSet/>
      <dgm:spPr/>
      <dgm:t>
        <a:bodyPr/>
        <a:lstStyle/>
        <a:p>
          <a:endParaRPr lang="fr-FR"/>
        </a:p>
      </dgm:t>
    </dgm:pt>
    <dgm:pt modelId="{385A84E5-ACD0-4D3D-AF00-36C1B14051C3}">
      <dgm:prSet phldrT="[Texte]"/>
      <dgm:spPr/>
      <dgm:t>
        <a:bodyPr/>
        <a:lstStyle/>
        <a:p>
          <a:r>
            <a:rPr lang="fr-FR" dirty="0" smtClean="0"/>
            <a:t>Service Y</a:t>
          </a:r>
        </a:p>
      </dgm:t>
    </dgm:pt>
    <dgm:pt modelId="{748EBDE1-FABD-4431-AAD5-B3E4424ED62F}" type="parTrans" cxnId="{0A9A087A-D87E-405D-8B7A-8F71140CAB80}">
      <dgm:prSet/>
      <dgm:spPr/>
      <dgm:t>
        <a:bodyPr/>
        <a:lstStyle/>
        <a:p>
          <a:endParaRPr lang="fr-FR"/>
        </a:p>
      </dgm:t>
    </dgm:pt>
    <dgm:pt modelId="{6442F4AE-70F1-45C5-BACC-8A3B8D344B3F}" type="sibTrans" cxnId="{0A9A087A-D87E-405D-8B7A-8F71140CAB80}">
      <dgm:prSet/>
      <dgm:spPr/>
      <dgm:t>
        <a:bodyPr/>
        <a:lstStyle/>
        <a:p>
          <a:endParaRPr lang="fr-FR"/>
        </a:p>
      </dgm:t>
    </dgm:pt>
    <dgm:pt modelId="{4E1606C2-7C45-4053-A056-0507647CBFA5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Application A</a:t>
          </a:r>
          <a:endParaRPr lang="fr-FR" dirty="0"/>
        </a:p>
      </dgm:t>
    </dgm:pt>
    <dgm:pt modelId="{0B5982E7-537D-443A-A312-686E2631561B}" type="parTrans" cxnId="{2AB1D9F5-C925-4289-BF21-82CFC13594B3}">
      <dgm:prSet/>
      <dgm:spPr/>
      <dgm:t>
        <a:bodyPr/>
        <a:lstStyle/>
        <a:p>
          <a:endParaRPr lang="fr-FR"/>
        </a:p>
      </dgm:t>
    </dgm:pt>
    <dgm:pt modelId="{0A90FED2-6082-417C-9E4D-D83A18F81B51}" type="sibTrans" cxnId="{2AB1D9F5-C925-4289-BF21-82CFC13594B3}">
      <dgm:prSet/>
      <dgm:spPr/>
      <dgm:t>
        <a:bodyPr/>
        <a:lstStyle/>
        <a:p>
          <a:endParaRPr lang="fr-FR"/>
        </a:p>
      </dgm:t>
    </dgm:pt>
    <dgm:pt modelId="{388CD4D1-E514-4860-A370-5EAD57619A0A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Batch B</a:t>
          </a:r>
          <a:endParaRPr lang="fr-FR" dirty="0"/>
        </a:p>
      </dgm:t>
    </dgm:pt>
    <dgm:pt modelId="{91DED0F0-6111-47FB-B370-F791E72CFC3D}" type="parTrans" cxnId="{1040860E-702E-4466-80AA-DF3A414A57DF}">
      <dgm:prSet/>
      <dgm:spPr/>
      <dgm:t>
        <a:bodyPr/>
        <a:lstStyle/>
        <a:p>
          <a:endParaRPr lang="fr-FR"/>
        </a:p>
      </dgm:t>
    </dgm:pt>
    <dgm:pt modelId="{36B6A229-4DB9-4B32-885E-43377775D74A}" type="sibTrans" cxnId="{1040860E-702E-4466-80AA-DF3A414A57DF}">
      <dgm:prSet/>
      <dgm:spPr/>
      <dgm:t>
        <a:bodyPr/>
        <a:lstStyle/>
        <a:p>
          <a:endParaRPr lang="fr-FR"/>
        </a:p>
      </dgm:t>
    </dgm:pt>
    <dgm:pt modelId="{CCDEE6FB-CCC1-4144-953A-D3BFCAE1C479}" type="pres">
      <dgm:prSet presAssocID="{88C516D2-23DB-4CD2-A116-794BFBB9437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57A201-BA9B-400E-AD2F-70367AA7E19C}" type="pres">
      <dgm:prSet presAssocID="{09F68D2E-89BC-411D-A0EF-BC54E4091FFA}" presName="root1" presStyleCnt="0"/>
      <dgm:spPr/>
    </dgm:pt>
    <dgm:pt modelId="{7EE73BF2-B52C-40D8-B8AA-E691B95ADF07}" type="pres">
      <dgm:prSet presAssocID="{09F68D2E-89BC-411D-A0EF-BC54E4091FFA}" presName="LevelOneTextNode" presStyleLbl="node0" presStyleIdx="0" presStyleCnt="1" custScaleX="13150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5BF4FA-3EDE-4CF8-B25B-F3C9F339C4A8}" type="pres">
      <dgm:prSet presAssocID="{09F68D2E-89BC-411D-A0EF-BC54E4091FFA}" presName="level2hierChild" presStyleCnt="0"/>
      <dgm:spPr/>
    </dgm:pt>
    <dgm:pt modelId="{AF2CBDFA-A6E9-446E-9894-9E5C03CE455F}" type="pres">
      <dgm:prSet presAssocID="{BECAEA44-EE51-44DD-8AD3-B60DC1C55FFC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D926E800-3F90-4C05-A573-E38BEC872C9A}" type="pres">
      <dgm:prSet presAssocID="{BECAEA44-EE51-44DD-8AD3-B60DC1C55FFC}" presName="connTx" presStyleLbl="parChTrans1D2" presStyleIdx="0" presStyleCnt="2"/>
      <dgm:spPr/>
      <dgm:t>
        <a:bodyPr/>
        <a:lstStyle/>
        <a:p>
          <a:endParaRPr lang="fr-FR"/>
        </a:p>
      </dgm:t>
    </dgm:pt>
    <dgm:pt modelId="{A27695EF-1722-44C5-9711-1ABF7BF51D00}" type="pres">
      <dgm:prSet presAssocID="{2B627BB5-2399-420D-A286-175803F58457}" presName="root2" presStyleCnt="0"/>
      <dgm:spPr/>
    </dgm:pt>
    <dgm:pt modelId="{79BD62E9-447C-445B-9ED9-437A2D2615D8}" type="pres">
      <dgm:prSet presAssocID="{2B627BB5-2399-420D-A286-175803F5845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A21610-4BAC-44C5-A3D6-18588DE8246D}" type="pres">
      <dgm:prSet presAssocID="{2B627BB5-2399-420D-A286-175803F58457}" presName="level3hierChild" presStyleCnt="0"/>
      <dgm:spPr/>
    </dgm:pt>
    <dgm:pt modelId="{B699560F-A2BA-4043-B8F6-B9BCECBBDF3E}" type="pres">
      <dgm:prSet presAssocID="{3581CEDF-B084-4A2E-AB87-E545ABD7058A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BDA24335-90B9-42A3-80CF-D4D6EBCAF020}" type="pres">
      <dgm:prSet presAssocID="{3581CEDF-B084-4A2E-AB87-E545ABD7058A}" presName="connTx" presStyleLbl="parChTrans1D3" presStyleIdx="0" presStyleCnt="4"/>
      <dgm:spPr/>
      <dgm:t>
        <a:bodyPr/>
        <a:lstStyle/>
        <a:p>
          <a:endParaRPr lang="fr-FR"/>
        </a:p>
      </dgm:t>
    </dgm:pt>
    <dgm:pt modelId="{0DEE9A1C-FCD3-498D-87BA-C3EA0C48A123}" type="pres">
      <dgm:prSet presAssocID="{F3B24B7A-9460-416D-B851-2B37E583AA73}" presName="root2" presStyleCnt="0"/>
      <dgm:spPr/>
    </dgm:pt>
    <dgm:pt modelId="{EF4827E0-BD3D-4CB1-9550-C6CF31A1ED03}" type="pres">
      <dgm:prSet presAssocID="{F3B24B7A-9460-416D-B851-2B37E583AA7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2F5DAE-B60A-49FB-92C9-643BB6D46F27}" type="pres">
      <dgm:prSet presAssocID="{F3B24B7A-9460-416D-B851-2B37E583AA73}" presName="level3hierChild" presStyleCnt="0"/>
      <dgm:spPr/>
    </dgm:pt>
    <dgm:pt modelId="{15CCD674-EB89-46CF-9228-78FD93CBC173}" type="pres">
      <dgm:prSet presAssocID="{748EBDE1-FABD-4431-AAD5-B3E4424ED62F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4E197052-66A0-4BFE-BC3D-8A3B92EA4C1C}" type="pres">
      <dgm:prSet presAssocID="{748EBDE1-FABD-4431-AAD5-B3E4424ED62F}" presName="connTx" presStyleLbl="parChTrans1D3" presStyleIdx="1" presStyleCnt="4"/>
      <dgm:spPr/>
      <dgm:t>
        <a:bodyPr/>
        <a:lstStyle/>
        <a:p>
          <a:endParaRPr lang="fr-FR"/>
        </a:p>
      </dgm:t>
    </dgm:pt>
    <dgm:pt modelId="{82B2108C-5D68-47F5-8DD3-6BD79757EA1E}" type="pres">
      <dgm:prSet presAssocID="{385A84E5-ACD0-4D3D-AF00-36C1B14051C3}" presName="root2" presStyleCnt="0"/>
      <dgm:spPr/>
    </dgm:pt>
    <dgm:pt modelId="{D713973A-22E6-4E9C-B119-519818B18300}" type="pres">
      <dgm:prSet presAssocID="{385A84E5-ACD0-4D3D-AF00-36C1B14051C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3B7B60-3969-4398-985E-3FA195C527C6}" type="pres">
      <dgm:prSet presAssocID="{385A84E5-ACD0-4D3D-AF00-36C1B14051C3}" presName="level3hierChild" presStyleCnt="0"/>
      <dgm:spPr/>
    </dgm:pt>
    <dgm:pt modelId="{AF6BF1C7-0F03-43ED-93B1-A87C22E595F8}" type="pres">
      <dgm:prSet presAssocID="{9576417E-8F78-4476-87C3-0730D657A48D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E79ECC3A-EFA1-41E3-927C-4B37C5BC036D}" type="pres">
      <dgm:prSet presAssocID="{9576417E-8F78-4476-87C3-0730D657A48D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EB4FAF-7BAB-4A57-92A1-18928ABED8AF}" type="pres">
      <dgm:prSet presAssocID="{E96ACD79-9D5E-455F-93EE-47204C74AF35}" presName="root2" presStyleCnt="0"/>
      <dgm:spPr/>
    </dgm:pt>
    <dgm:pt modelId="{72D447B9-9587-4CD3-9855-BE3AA0528EEF}" type="pres">
      <dgm:prSet presAssocID="{E96ACD79-9D5E-455F-93EE-47204C74AF3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EDE03D-F060-41A6-8AA6-4A86BE01C5FB}" type="pres">
      <dgm:prSet presAssocID="{E96ACD79-9D5E-455F-93EE-47204C74AF35}" presName="level3hierChild" presStyleCnt="0"/>
      <dgm:spPr/>
    </dgm:pt>
    <dgm:pt modelId="{C43B122D-00EC-47E4-9811-E8C32BDFF4D3}" type="pres">
      <dgm:prSet presAssocID="{0B5982E7-537D-443A-A312-686E2631561B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278E1C8C-0C4C-4E0E-AF27-A50C1748E83A}" type="pres">
      <dgm:prSet presAssocID="{0B5982E7-537D-443A-A312-686E2631561B}" presName="connTx" presStyleLbl="parChTrans1D3" presStyleIdx="2" presStyleCnt="4"/>
      <dgm:spPr/>
      <dgm:t>
        <a:bodyPr/>
        <a:lstStyle/>
        <a:p>
          <a:endParaRPr lang="fr-FR"/>
        </a:p>
      </dgm:t>
    </dgm:pt>
    <dgm:pt modelId="{6C2E76E4-3EF6-4771-952A-D06CCABCC296}" type="pres">
      <dgm:prSet presAssocID="{4E1606C2-7C45-4053-A056-0507647CBFA5}" presName="root2" presStyleCnt="0"/>
      <dgm:spPr/>
    </dgm:pt>
    <dgm:pt modelId="{FFB4119A-2DCD-4F00-97BF-533D8BF4EF0C}" type="pres">
      <dgm:prSet presAssocID="{4E1606C2-7C45-4053-A056-0507647CBFA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D466F5C-012B-4195-85B5-ABD1D84FEE9B}" type="pres">
      <dgm:prSet presAssocID="{4E1606C2-7C45-4053-A056-0507647CBFA5}" presName="level3hierChild" presStyleCnt="0"/>
      <dgm:spPr/>
    </dgm:pt>
    <dgm:pt modelId="{35A362F2-E673-410E-9111-124350CBA3E3}" type="pres">
      <dgm:prSet presAssocID="{91DED0F0-6111-47FB-B370-F791E72CFC3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D7B97253-786D-4EB7-905A-B08E4B6E02C3}" type="pres">
      <dgm:prSet presAssocID="{91DED0F0-6111-47FB-B370-F791E72CFC3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158B4553-017A-46CB-B188-7219AA0E0E71}" type="pres">
      <dgm:prSet presAssocID="{388CD4D1-E514-4860-A370-5EAD57619A0A}" presName="root2" presStyleCnt="0"/>
      <dgm:spPr/>
    </dgm:pt>
    <dgm:pt modelId="{88403930-F494-46DD-9A04-843808EC23F1}" type="pres">
      <dgm:prSet presAssocID="{388CD4D1-E514-4860-A370-5EAD57619A0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0DB884-2B0F-4F61-8E08-6A758CFD5A54}" type="pres">
      <dgm:prSet presAssocID="{388CD4D1-E514-4860-A370-5EAD57619A0A}" presName="level3hierChild" presStyleCnt="0"/>
      <dgm:spPr/>
    </dgm:pt>
  </dgm:ptLst>
  <dgm:cxnLst>
    <dgm:cxn modelId="{94D1EC1B-96E3-4BB7-B851-7B19F11376C4}" srcId="{2B627BB5-2399-420D-A286-175803F58457}" destId="{F3B24B7A-9460-416D-B851-2B37E583AA73}" srcOrd="0" destOrd="0" parTransId="{3581CEDF-B084-4A2E-AB87-E545ABD7058A}" sibTransId="{BF0B06BF-67C0-40C0-AFC8-F6DDE4DE3C2A}"/>
    <dgm:cxn modelId="{AA77EAF4-918D-4151-8D45-EE33F178AC98}" type="presOf" srcId="{0B5982E7-537D-443A-A312-686E2631561B}" destId="{C43B122D-00EC-47E4-9811-E8C32BDFF4D3}" srcOrd="0" destOrd="0" presId="urn:microsoft.com/office/officeart/2008/layout/HorizontalMultiLevelHierarchy"/>
    <dgm:cxn modelId="{061B0005-BD40-406E-B0B0-29CB95434095}" srcId="{09F68D2E-89BC-411D-A0EF-BC54E4091FFA}" destId="{2B627BB5-2399-420D-A286-175803F58457}" srcOrd="0" destOrd="0" parTransId="{BECAEA44-EE51-44DD-8AD3-B60DC1C55FFC}" sibTransId="{AFDFCDE2-0A0F-407F-B166-3F127F8B4DFE}"/>
    <dgm:cxn modelId="{1040860E-702E-4466-80AA-DF3A414A57DF}" srcId="{E96ACD79-9D5E-455F-93EE-47204C74AF35}" destId="{388CD4D1-E514-4860-A370-5EAD57619A0A}" srcOrd="1" destOrd="0" parTransId="{91DED0F0-6111-47FB-B370-F791E72CFC3D}" sibTransId="{36B6A229-4DB9-4B32-885E-43377775D74A}"/>
    <dgm:cxn modelId="{B63BA121-248B-4A38-8220-1A66E384D11D}" type="presOf" srcId="{91DED0F0-6111-47FB-B370-F791E72CFC3D}" destId="{35A362F2-E673-410E-9111-124350CBA3E3}" srcOrd="0" destOrd="0" presId="urn:microsoft.com/office/officeart/2008/layout/HorizontalMultiLevelHierarchy"/>
    <dgm:cxn modelId="{2296587C-6EC9-4E92-A23D-AE67880B4AD2}" type="presOf" srcId="{4E1606C2-7C45-4053-A056-0507647CBFA5}" destId="{FFB4119A-2DCD-4F00-97BF-533D8BF4EF0C}" srcOrd="0" destOrd="0" presId="urn:microsoft.com/office/officeart/2008/layout/HorizontalMultiLevelHierarchy"/>
    <dgm:cxn modelId="{11F63729-B412-4454-B094-5B9FADB16A77}" type="presOf" srcId="{E96ACD79-9D5E-455F-93EE-47204C74AF35}" destId="{72D447B9-9587-4CD3-9855-BE3AA0528EEF}" srcOrd="0" destOrd="0" presId="urn:microsoft.com/office/officeart/2008/layout/HorizontalMultiLevelHierarchy"/>
    <dgm:cxn modelId="{4F816858-9DCD-492A-9C39-617A0D30A981}" type="presOf" srcId="{BECAEA44-EE51-44DD-8AD3-B60DC1C55FFC}" destId="{AF2CBDFA-A6E9-446E-9894-9E5C03CE455F}" srcOrd="0" destOrd="0" presId="urn:microsoft.com/office/officeart/2008/layout/HorizontalMultiLevelHierarchy"/>
    <dgm:cxn modelId="{34F847A1-24BC-48B2-8AE4-E0EB6F05E32E}" type="presOf" srcId="{BECAEA44-EE51-44DD-8AD3-B60DC1C55FFC}" destId="{D926E800-3F90-4C05-A573-E38BEC872C9A}" srcOrd="1" destOrd="0" presId="urn:microsoft.com/office/officeart/2008/layout/HorizontalMultiLevelHierarchy"/>
    <dgm:cxn modelId="{0A9A087A-D87E-405D-8B7A-8F71140CAB80}" srcId="{2B627BB5-2399-420D-A286-175803F58457}" destId="{385A84E5-ACD0-4D3D-AF00-36C1B14051C3}" srcOrd="1" destOrd="0" parTransId="{748EBDE1-FABD-4431-AAD5-B3E4424ED62F}" sibTransId="{6442F4AE-70F1-45C5-BACC-8A3B8D344B3F}"/>
    <dgm:cxn modelId="{7FABCB61-16D0-4503-A56A-E4F65AC1F2AB}" type="presOf" srcId="{385A84E5-ACD0-4D3D-AF00-36C1B14051C3}" destId="{D713973A-22E6-4E9C-B119-519818B18300}" srcOrd="0" destOrd="0" presId="urn:microsoft.com/office/officeart/2008/layout/HorizontalMultiLevelHierarchy"/>
    <dgm:cxn modelId="{9139E726-313A-46F6-80D7-7ED99B61B68C}" type="presOf" srcId="{91DED0F0-6111-47FB-B370-F791E72CFC3D}" destId="{D7B97253-786D-4EB7-905A-B08E4B6E02C3}" srcOrd="1" destOrd="0" presId="urn:microsoft.com/office/officeart/2008/layout/HorizontalMultiLevelHierarchy"/>
    <dgm:cxn modelId="{14EF0F80-0DA2-42B7-89E5-BE2CFA0B5EC7}" srcId="{09F68D2E-89BC-411D-A0EF-BC54E4091FFA}" destId="{E96ACD79-9D5E-455F-93EE-47204C74AF35}" srcOrd="1" destOrd="0" parTransId="{9576417E-8F78-4476-87C3-0730D657A48D}" sibTransId="{EFD5BB58-F833-4C5A-8057-B967C2B37B32}"/>
    <dgm:cxn modelId="{5E26275E-32C2-40BA-9DE6-4843FFFF6D4D}" type="presOf" srcId="{88C516D2-23DB-4CD2-A116-794BFBB94375}" destId="{CCDEE6FB-CCC1-4144-953A-D3BFCAE1C479}" srcOrd="0" destOrd="0" presId="urn:microsoft.com/office/officeart/2008/layout/HorizontalMultiLevelHierarchy"/>
    <dgm:cxn modelId="{64338359-E426-4323-9A2D-32E632B853F4}" type="presOf" srcId="{3581CEDF-B084-4A2E-AB87-E545ABD7058A}" destId="{B699560F-A2BA-4043-B8F6-B9BCECBBDF3E}" srcOrd="0" destOrd="0" presId="urn:microsoft.com/office/officeart/2008/layout/HorizontalMultiLevelHierarchy"/>
    <dgm:cxn modelId="{CFAA3E2C-E6F6-471C-B2EE-57EC8211AE99}" srcId="{88C516D2-23DB-4CD2-A116-794BFBB94375}" destId="{09F68D2E-89BC-411D-A0EF-BC54E4091FFA}" srcOrd="0" destOrd="0" parTransId="{2330B5FC-063F-42F9-AFEB-0A8D85FC9435}" sibTransId="{CFCF6C7E-EA84-4932-B565-4372CC27C0C1}"/>
    <dgm:cxn modelId="{4321067C-04FD-424C-AC89-05A7A7FF3964}" type="presOf" srcId="{F3B24B7A-9460-416D-B851-2B37E583AA73}" destId="{EF4827E0-BD3D-4CB1-9550-C6CF31A1ED03}" srcOrd="0" destOrd="0" presId="urn:microsoft.com/office/officeart/2008/layout/HorizontalMultiLevelHierarchy"/>
    <dgm:cxn modelId="{59E71135-CE80-4AF7-AA9B-630E827A4DC7}" type="presOf" srcId="{09F68D2E-89BC-411D-A0EF-BC54E4091FFA}" destId="{7EE73BF2-B52C-40D8-B8AA-E691B95ADF07}" srcOrd="0" destOrd="0" presId="urn:microsoft.com/office/officeart/2008/layout/HorizontalMultiLevelHierarchy"/>
    <dgm:cxn modelId="{6B34B0F3-931D-4DED-85B1-71FD1AC4BD26}" type="presOf" srcId="{0B5982E7-537D-443A-A312-686E2631561B}" destId="{278E1C8C-0C4C-4E0E-AF27-A50C1748E83A}" srcOrd="1" destOrd="0" presId="urn:microsoft.com/office/officeart/2008/layout/HorizontalMultiLevelHierarchy"/>
    <dgm:cxn modelId="{2AB1D9F5-C925-4289-BF21-82CFC13594B3}" srcId="{E96ACD79-9D5E-455F-93EE-47204C74AF35}" destId="{4E1606C2-7C45-4053-A056-0507647CBFA5}" srcOrd="0" destOrd="0" parTransId="{0B5982E7-537D-443A-A312-686E2631561B}" sibTransId="{0A90FED2-6082-417C-9E4D-D83A18F81B51}"/>
    <dgm:cxn modelId="{30F77B73-31B1-4B9B-A6AD-C7F1D470AE91}" type="presOf" srcId="{388CD4D1-E514-4860-A370-5EAD57619A0A}" destId="{88403930-F494-46DD-9A04-843808EC23F1}" srcOrd="0" destOrd="0" presId="urn:microsoft.com/office/officeart/2008/layout/HorizontalMultiLevelHierarchy"/>
    <dgm:cxn modelId="{8D361694-66C3-4F00-9978-10DA5C27F34D}" type="presOf" srcId="{9576417E-8F78-4476-87C3-0730D657A48D}" destId="{AF6BF1C7-0F03-43ED-93B1-A87C22E595F8}" srcOrd="0" destOrd="0" presId="urn:microsoft.com/office/officeart/2008/layout/HorizontalMultiLevelHierarchy"/>
    <dgm:cxn modelId="{C58D030C-9C81-4C4B-A9FE-A7FA0BD87D70}" type="presOf" srcId="{3581CEDF-B084-4A2E-AB87-E545ABD7058A}" destId="{BDA24335-90B9-42A3-80CF-D4D6EBCAF020}" srcOrd="1" destOrd="0" presId="urn:microsoft.com/office/officeart/2008/layout/HorizontalMultiLevelHierarchy"/>
    <dgm:cxn modelId="{BDBC5784-D4D7-4E42-98EA-13822E64F53E}" type="presOf" srcId="{748EBDE1-FABD-4431-AAD5-B3E4424ED62F}" destId="{15CCD674-EB89-46CF-9228-78FD93CBC173}" srcOrd="0" destOrd="0" presId="urn:microsoft.com/office/officeart/2008/layout/HorizontalMultiLevelHierarchy"/>
    <dgm:cxn modelId="{4CAB88E6-4C03-4C95-B710-676062D2F072}" type="presOf" srcId="{2B627BB5-2399-420D-A286-175803F58457}" destId="{79BD62E9-447C-445B-9ED9-437A2D2615D8}" srcOrd="0" destOrd="0" presId="urn:microsoft.com/office/officeart/2008/layout/HorizontalMultiLevelHierarchy"/>
    <dgm:cxn modelId="{DE571E36-8B2A-46FF-A6B8-6A6451B3F2F8}" type="presOf" srcId="{748EBDE1-FABD-4431-AAD5-B3E4424ED62F}" destId="{4E197052-66A0-4BFE-BC3D-8A3B92EA4C1C}" srcOrd="1" destOrd="0" presId="urn:microsoft.com/office/officeart/2008/layout/HorizontalMultiLevelHierarchy"/>
    <dgm:cxn modelId="{431726E7-A9C0-4045-BACF-AC8ED1972D45}" type="presOf" srcId="{9576417E-8F78-4476-87C3-0730D657A48D}" destId="{E79ECC3A-EFA1-41E3-927C-4B37C5BC036D}" srcOrd="1" destOrd="0" presId="urn:microsoft.com/office/officeart/2008/layout/HorizontalMultiLevelHierarchy"/>
    <dgm:cxn modelId="{7C120AEE-7AC1-4632-A768-1A86250F74CB}" type="presParOf" srcId="{CCDEE6FB-CCC1-4144-953A-D3BFCAE1C479}" destId="{6757A201-BA9B-400E-AD2F-70367AA7E19C}" srcOrd="0" destOrd="0" presId="urn:microsoft.com/office/officeart/2008/layout/HorizontalMultiLevelHierarchy"/>
    <dgm:cxn modelId="{EED210F3-02B3-4BC6-A502-53812FF4024F}" type="presParOf" srcId="{6757A201-BA9B-400E-AD2F-70367AA7E19C}" destId="{7EE73BF2-B52C-40D8-B8AA-E691B95ADF07}" srcOrd="0" destOrd="0" presId="urn:microsoft.com/office/officeart/2008/layout/HorizontalMultiLevelHierarchy"/>
    <dgm:cxn modelId="{3D73EC0C-51A7-4CFA-950C-F852924822D4}" type="presParOf" srcId="{6757A201-BA9B-400E-AD2F-70367AA7E19C}" destId="{705BF4FA-3EDE-4CF8-B25B-F3C9F339C4A8}" srcOrd="1" destOrd="0" presId="urn:microsoft.com/office/officeart/2008/layout/HorizontalMultiLevelHierarchy"/>
    <dgm:cxn modelId="{0F118416-9859-4A04-A787-8E1E19FBD825}" type="presParOf" srcId="{705BF4FA-3EDE-4CF8-B25B-F3C9F339C4A8}" destId="{AF2CBDFA-A6E9-446E-9894-9E5C03CE455F}" srcOrd="0" destOrd="0" presId="urn:microsoft.com/office/officeart/2008/layout/HorizontalMultiLevelHierarchy"/>
    <dgm:cxn modelId="{FC4EAE78-1B23-4909-81D3-EAAD53DFC085}" type="presParOf" srcId="{AF2CBDFA-A6E9-446E-9894-9E5C03CE455F}" destId="{D926E800-3F90-4C05-A573-E38BEC872C9A}" srcOrd="0" destOrd="0" presId="urn:microsoft.com/office/officeart/2008/layout/HorizontalMultiLevelHierarchy"/>
    <dgm:cxn modelId="{B47A6491-A5FD-483A-9553-E68B188166E1}" type="presParOf" srcId="{705BF4FA-3EDE-4CF8-B25B-F3C9F339C4A8}" destId="{A27695EF-1722-44C5-9711-1ABF7BF51D00}" srcOrd="1" destOrd="0" presId="urn:microsoft.com/office/officeart/2008/layout/HorizontalMultiLevelHierarchy"/>
    <dgm:cxn modelId="{C60DF8EA-E9A3-448C-A095-176F23AEBB3F}" type="presParOf" srcId="{A27695EF-1722-44C5-9711-1ABF7BF51D00}" destId="{79BD62E9-447C-445B-9ED9-437A2D2615D8}" srcOrd="0" destOrd="0" presId="urn:microsoft.com/office/officeart/2008/layout/HorizontalMultiLevelHierarchy"/>
    <dgm:cxn modelId="{4C59616F-31EF-4A11-9B89-D7BE018E5D3B}" type="presParOf" srcId="{A27695EF-1722-44C5-9711-1ABF7BF51D00}" destId="{C7A21610-4BAC-44C5-A3D6-18588DE8246D}" srcOrd="1" destOrd="0" presId="urn:microsoft.com/office/officeart/2008/layout/HorizontalMultiLevelHierarchy"/>
    <dgm:cxn modelId="{E75F9F3D-6E2A-42E2-A42D-D246EABAEDB9}" type="presParOf" srcId="{C7A21610-4BAC-44C5-A3D6-18588DE8246D}" destId="{B699560F-A2BA-4043-B8F6-B9BCECBBDF3E}" srcOrd="0" destOrd="0" presId="urn:microsoft.com/office/officeart/2008/layout/HorizontalMultiLevelHierarchy"/>
    <dgm:cxn modelId="{48C79535-D403-4D0D-A874-D27E305AF654}" type="presParOf" srcId="{B699560F-A2BA-4043-B8F6-B9BCECBBDF3E}" destId="{BDA24335-90B9-42A3-80CF-D4D6EBCAF020}" srcOrd="0" destOrd="0" presId="urn:microsoft.com/office/officeart/2008/layout/HorizontalMultiLevelHierarchy"/>
    <dgm:cxn modelId="{CFA36462-8F98-49BC-BD65-66CBB18FACA7}" type="presParOf" srcId="{C7A21610-4BAC-44C5-A3D6-18588DE8246D}" destId="{0DEE9A1C-FCD3-498D-87BA-C3EA0C48A123}" srcOrd="1" destOrd="0" presId="urn:microsoft.com/office/officeart/2008/layout/HorizontalMultiLevelHierarchy"/>
    <dgm:cxn modelId="{B00D222A-94C6-4982-A449-D801502C67AF}" type="presParOf" srcId="{0DEE9A1C-FCD3-498D-87BA-C3EA0C48A123}" destId="{EF4827E0-BD3D-4CB1-9550-C6CF31A1ED03}" srcOrd="0" destOrd="0" presId="urn:microsoft.com/office/officeart/2008/layout/HorizontalMultiLevelHierarchy"/>
    <dgm:cxn modelId="{81DED64D-4B29-4C86-A8D4-B74FA92EFCC5}" type="presParOf" srcId="{0DEE9A1C-FCD3-498D-87BA-C3EA0C48A123}" destId="{382F5DAE-B60A-49FB-92C9-643BB6D46F27}" srcOrd="1" destOrd="0" presId="urn:microsoft.com/office/officeart/2008/layout/HorizontalMultiLevelHierarchy"/>
    <dgm:cxn modelId="{7BBBA663-7586-43BA-951E-A8530E0EFABF}" type="presParOf" srcId="{C7A21610-4BAC-44C5-A3D6-18588DE8246D}" destId="{15CCD674-EB89-46CF-9228-78FD93CBC173}" srcOrd="2" destOrd="0" presId="urn:microsoft.com/office/officeart/2008/layout/HorizontalMultiLevelHierarchy"/>
    <dgm:cxn modelId="{03E9887D-4EF5-470B-81E5-3D16D49907A7}" type="presParOf" srcId="{15CCD674-EB89-46CF-9228-78FD93CBC173}" destId="{4E197052-66A0-4BFE-BC3D-8A3B92EA4C1C}" srcOrd="0" destOrd="0" presId="urn:microsoft.com/office/officeart/2008/layout/HorizontalMultiLevelHierarchy"/>
    <dgm:cxn modelId="{DB5DD08D-6138-4801-A6F6-74CEA8DFCA6F}" type="presParOf" srcId="{C7A21610-4BAC-44C5-A3D6-18588DE8246D}" destId="{82B2108C-5D68-47F5-8DD3-6BD79757EA1E}" srcOrd="3" destOrd="0" presId="urn:microsoft.com/office/officeart/2008/layout/HorizontalMultiLevelHierarchy"/>
    <dgm:cxn modelId="{2A1E3E73-8E21-4B0F-B9DC-C835460AE61C}" type="presParOf" srcId="{82B2108C-5D68-47F5-8DD3-6BD79757EA1E}" destId="{D713973A-22E6-4E9C-B119-519818B18300}" srcOrd="0" destOrd="0" presId="urn:microsoft.com/office/officeart/2008/layout/HorizontalMultiLevelHierarchy"/>
    <dgm:cxn modelId="{BCDD3FB2-F185-49E0-A177-B33EB6CF5D2C}" type="presParOf" srcId="{82B2108C-5D68-47F5-8DD3-6BD79757EA1E}" destId="{5B3B7B60-3969-4398-985E-3FA195C527C6}" srcOrd="1" destOrd="0" presId="urn:microsoft.com/office/officeart/2008/layout/HorizontalMultiLevelHierarchy"/>
    <dgm:cxn modelId="{188295A9-251B-4723-A793-5C995A6F8DA1}" type="presParOf" srcId="{705BF4FA-3EDE-4CF8-B25B-F3C9F339C4A8}" destId="{AF6BF1C7-0F03-43ED-93B1-A87C22E595F8}" srcOrd="2" destOrd="0" presId="urn:microsoft.com/office/officeart/2008/layout/HorizontalMultiLevelHierarchy"/>
    <dgm:cxn modelId="{324085B9-7ADB-4258-ACC3-FD84B479DFD0}" type="presParOf" srcId="{AF6BF1C7-0F03-43ED-93B1-A87C22E595F8}" destId="{E79ECC3A-EFA1-41E3-927C-4B37C5BC036D}" srcOrd="0" destOrd="0" presId="urn:microsoft.com/office/officeart/2008/layout/HorizontalMultiLevelHierarchy"/>
    <dgm:cxn modelId="{ED935F12-5B3B-4E8C-9427-822067F49F1C}" type="presParOf" srcId="{705BF4FA-3EDE-4CF8-B25B-F3C9F339C4A8}" destId="{62EB4FAF-7BAB-4A57-92A1-18928ABED8AF}" srcOrd="3" destOrd="0" presId="urn:microsoft.com/office/officeart/2008/layout/HorizontalMultiLevelHierarchy"/>
    <dgm:cxn modelId="{647E3560-D202-40B2-AB9A-88B2180B18DC}" type="presParOf" srcId="{62EB4FAF-7BAB-4A57-92A1-18928ABED8AF}" destId="{72D447B9-9587-4CD3-9855-BE3AA0528EEF}" srcOrd="0" destOrd="0" presId="urn:microsoft.com/office/officeart/2008/layout/HorizontalMultiLevelHierarchy"/>
    <dgm:cxn modelId="{E09EF579-6BFC-4F29-9BD1-EA757C0BCB45}" type="presParOf" srcId="{62EB4FAF-7BAB-4A57-92A1-18928ABED8AF}" destId="{B2EDE03D-F060-41A6-8AA6-4A86BE01C5FB}" srcOrd="1" destOrd="0" presId="urn:microsoft.com/office/officeart/2008/layout/HorizontalMultiLevelHierarchy"/>
    <dgm:cxn modelId="{BBFFC17A-090C-4CEC-81F9-414F9B6C1B2C}" type="presParOf" srcId="{B2EDE03D-F060-41A6-8AA6-4A86BE01C5FB}" destId="{C43B122D-00EC-47E4-9811-E8C32BDFF4D3}" srcOrd="0" destOrd="0" presId="urn:microsoft.com/office/officeart/2008/layout/HorizontalMultiLevelHierarchy"/>
    <dgm:cxn modelId="{852A6DDC-271F-429F-8D80-B024CA77DAB3}" type="presParOf" srcId="{C43B122D-00EC-47E4-9811-E8C32BDFF4D3}" destId="{278E1C8C-0C4C-4E0E-AF27-A50C1748E83A}" srcOrd="0" destOrd="0" presId="urn:microsoft.com/office/officeart/2008/layout/HorizontalMultiLevelHierarchy"/>
    <dgm:cxn modelId="{5B14916D-AF20-44C6-9539-A9773282096B}" type="presParOf" srcId="{B2EDE03D-F060-41A6-8AA6-4A86BE01C5FB}" destId="{6C2E76E4-3EF6-4771-952A-D06CCABCC296}" srcOrd="1" destOrd="0" presId="urn:microsoft.com/office/officeart/2008/layout/HorizontalMultiLevelHierarchy"/>
    <dgm:cxn modelId="{16707080-752F-4199-B8F9-5B3F2F3D168C}" type="presParOf" srcId="{6C2E76E4-3EF6-4771-952A-D06CCABCC296}" destId="{FFB4119A-2DCD-4F00-97BF-533D8BF4EF0C}" srcOrd="0" destOrd="0" presId="urn:microsoft.com/office/officeart/2008/layout/HorizontalMultiLevelHierarchy"/>
    <dgm:cxn modelId="{1CAF4D1C-6C2A-4327-923E-7BCDA2753784}" type="presParOf" srcId="{6C2E76E4-3EF6-4771-952A-D06CCABCC296}" destId="{FD466F5C-012B-4195-85B5-ABD1D84FEE9B}" srcOrd="1" destOrd="0" presId="urn:microsoft.com/office/officeart/2008/layout/HorizontalMultiLevelHierarchy"/>
    <dgm:cxn modelId="{4B949297-7D59-4E97-AD17-95AE05658FA3}" type="presParOf" srcId="{B2EDE03D-F060-41A6-8AA6-4A86BE01C5FB}" destId="{35A362F2-E673-410E-9111-124350CBA3E3}" srcOrd="2" destOrd="0" presId="urn:microsoft.com/office/officeart/2008/layout/HorizontalMultiLevelHierarchy"/>
    <dgm:cxn modelId="{FFF6BFE7-68AA-448D-8980-C5FA45666710}" type="presParOf" srcId="{35A362F2-E673-410E-9111-124350CBA3E3}" destId="{D7B97253-786D-4EB7-905A-B08E4B6E02C3}" srcOrd="0" destOrd="0" presId="urn:microsoft.com/office/officeart/2008/layout/HorizontalMultiLevelHierarchy"/>
    <dgm:cxn modelId="{9B573CA1-9435-430F-AE91-4644079E24DA}" type="presParOf" srcId="{B2EDE03D-F060-41A6-8AA6-4A86BE01C5FB}" destId="{158B4553-017A-46CB-B188-7219AA0E0E71}" srcOrd="3" destOrd="0" presId="urn:microsoft.com/office/officeart/2008/layout/HorizontalMultiLevelHierarchy"/>
    <dgm:cxn modelId="{129CB1DA-6616-43D9-B6B0-AC13E1C33872}" type="presParOf" srcId="{158B4553-017A-46CB-B188-7219AA0E0E71}" destId="{88403930-F494-46DD-9A04-843808EC23F1}" srcOrd="0" destOrd="0" presId="urn:microsoft.com/office/officeart/2008/layout/HorizontalMultiLevelHierarchy"/>
    <dgm:cxn modelId="{A2D471D2-B481-45B3-9E26-03E37BB2F713}" type="presParOf" srcId="{158B4553-017A-46CB-B188-7219AA0E0E71}" destId="{860DB884-2B0F-4F61-8E08-6A758CFD5A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31EDE-0FF7-4C66-8583-3DF4AF962DA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66AEEDC-C492-4566-9A31-2FC54D0140A5}">
      <dgm:prSet phldrT="[Texte]"/>
      <dgm:spPr/>
      <dgm:t>
        <a:bodyPr/>
        <a:lstStyle/>
        <a:p>
          <a:r>
            <a:rPr lang="fr-FR" dirty="0" smtClean="0"/>
            <a:t>Directives</a:t>
          </a:r>
          <a:endParaRPr lang="fr-FR" dirty="0"/>
        </a:p>
      </dgm:t>
    </dgm:pt>
    <dgm:pt modelId="{01E4DF52-3DBC-4B4B-B9AB-999474BF7AB0}" type="parTrans" cxnId="{2D5B0E9E-54B8-4E9D-887D-D3A095B28621}">
      <dgm:prSet/>
      <dgm:spPr/>
      <dgm:t>
        <a:bodyPr/>
        <a:lstStyle/>
        <a:p>
          <a:endParaRPr lang="fr-FR"/>
        </a:p>
      </dgm:t>
    </dgm:pt>
    <dgm:pt modelId="{67478BC0-5550-43F7-9CA7-022775120C47}" type="sibTrans" cxnId="{2D5B0E9E-54B8-4E9D-887D-D3A095B28621}">
      <dgm:prSet/>
      <dgm:spPr/>
      <dgm:t>
        <a:bodyPr/>
        <a:lstStyle/>
        <a:p>
          <a:endParaRPr lang="fr-FR"/>
        </a:p>
      </dgm:t>
    </dgm:pt>
    <dgm:pt modelId="{A5E60CD2-E25B-46B1-BE12-14C8AE9A47F9}">
      <dgm:prSet phldrT="[Texte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dirty="0" smtClean="0"/>
            <a:t>Domaine</a:t>
          </a:r>
          <a:endParaRPr lang="fr-FR" dirty="0"/>
        </a:p>
      </dgm:t>
    </dgm:pt>
    <dgm:pt modelId="{E14F2255-6C25-4165-8C6A-EF7CAB086053}" type="parTrans" cxnId="{80FE88C2-CFBB-4BB9-A0CD-022C3E71A4AF}">
      <dgm:prSet/>
      <dgm:spPr/>
      <dgm:t>
        <a:bodyPr/>
        <a:lstStyle/>
        <a:p>
          <a:endParaRPr lang="fr-FR"/>
        </a:p>
      </dgm:t>
    </dgm:pt>
    <dgm:pt modelId="{C044BF4C-F46B-4C65-AA5B-AB1434AAC370}" type="sibTrans" cxnId="{80FE88C2-CFBB-4BB9-A0CD-022C3E71A4AF}">
      <dgm:prSet/>
      <dgm:spPr/>
      <dgm:t>
        <a:bodyPr/>
        <a:lstStyle/>
        <a:p>
          <a:endParaRPr lang="fr-FR"/>
        </a:p>
      </dgm:t>
    </dgm:pt>
    <dgm:pt modelId="{5B62DD1F-4183-41C7-B801-6DAFB24F630E}">
      <dgm:prSet phldrT="[Texte]"/>
      <dgm:spPr/>
      <dgm:t>
        <a:bodyPr/>
        <a:lstStyle/>
        <a:p>
          <a:r>
            <a:rPr lang="fr-FR" dirty="0" smtClean="0"/>
            <a:t>Autre</a:t>
          </a:r>
        </a:p>
      </dgm:t>
    </dgm:pt>
    <dgm:pt modelId="{F57D8ED4-84EB-4620-AA9A-EEC0349A07BE}" type="parTrans" cxnId="{063357E7-DE42-4333-8D48-152FABF3E233}">
      <dgm:prSet/>
      <dgm:spPr/>
      <dgm:t>
        <a:bodyPr/>
        <a:lstStyle/>
        <a:p>
          <a:endParaRPr lang="fr-FR"/>
        </a:p>
      </dgm:t>
    </dgm:pt>
    <dgm:pt modelId="{0726F4C1-F7F4-4737-AE21-5AA8FF79C250}" type="sibTrans" cxnId="{063357E7-DE42-4333-8D48-152FABF3E233}">
      <dgm:prSet/>
      <dgm:spPr/>
      <dgm:t>
        <a:bodyPr/>
        <a:lstStyle/>
        <a:p>
          <a:endParaRPr lang="fr-FR"/>
        </a:p>
      </dgm:t>
    </dgm:pt>
    <dgm:pt modelId="{B66D5E75-9070-4985-9655-2DFC1593C34D}">
      <dgm:prSet phldrT="[Texte]"/>
      <dgm:spPr/>
      <dgm:t>
        <a:bodyPr/>
        <a:lstStyle/>
        <a:p>
          <a:r>
            <a:rPr lang="fr-FR" dirty="0" err="1" smtClean="0"/>
            <a:t>Meta-données</a:t>
          </a:r>
          <a:endParaRPr lang="fr-FR" dirty="0"/>
        </a:p>
      </dgm:t>
    </dgm:pt>
    <dgm:pt modelId="{F5F8C373-39EA-4D73-85BC-9D474C74D9B3}" type="parTrans" cxnId="{3A91108F-3FD9-4592-B453-8B83DB61B4FA}">
      <dgm:prSet/>
      <dgm:spPr/>
      <dgm:t>
        <a:bodyPr/>
        <a:lstStyle/>
        <a:p>
          <a:endParaRPr lang="fr-FR"/>
        </a:p>
      </dgm:t>
    </dgm:pt>
    <dgm:pt modelId="{551EDAEE-57F4-4CC4-BA06-6C78ED333C3B}" type="sibTrans" cxnId="{3A91108F-3FD9-4592-B453-8B83DB61B4FA}">
      <dgm:prSet/>
      <dgm:spPr/>
      <dgm:t>
        <a:bodyPr/>
        <a:lstStyle/>
        <a:p>
          <a:endParaRPr lang="fr-FR"/>
        </a:p>
      </dgm:t>
    </dgm:pt>
    <dgm:pt modelId="{31A08281-F9EF-49DD-B514-1A7A29612AA9}">
      <dgm:prSet phldrT="[Texte]"/>
      <dgm:spPr/>
      <dgm:t>
        <a:bodyPr/>
        <a:lstStyle/>
        <a:p>
          <a:r>
            <a:rPr lang="fr-FR" dirty="0" err="1" smtClean="0"/>
            <a:t>Scalabilité</a:t>
          </a:r>
          <a:endParaRPr lang="fr-FR" dirty="0"/>
        </a:p>
      </dgm:t>
    </dgm:pt>
    <dgm:pt modelId="{43051FF3-4C46-420C-8ED1-12C56ED0A2DC}" type="parTrans" cxnId="{36011FDE-517D-4CBC-94B0-6F5430F62F4B}">
      <dgm:prSet/>
      <dgm:spPr/>
      <dgm:t>
        <a:bodyPr/>
        <a:lstStyle/>
        <a:p>
          <a:endParaRPr lang="fr-FR"/>
        </a:p>
      </dgm:t>
    </dgm:pt>
    <dgm:pt modelId="{0A9DDCD2-D280-4AA9-B6BC-170179A529CD}" type="sibTrans" cxnId="{36011FDE-517D-4CBC-94B0-6F5430F62F4B}">
      <dgm:prSet/>
      <dgm:spPr/>
      <dgm:t>
        <a:bodyPr/>
        <a:lstStyle/>
        <a:p>
          <a:endParaRPr lang="fr-FR"/>
        </a:p>
      </dgm:t>
    </dgm:pt>
    <dgm:pt modelId="{F5E10C83-BE66-4928-9B2F-046037FF9906}">
      <dgm:prSet phldrT="[Texte]"/>
      <dgm:spPr/>
      <dgm:t>
        <a:bodyPr/>
        <a:lstStyle/>
        <a:p>
          <a:r>
            <a:rPr lang="fr-FR" dirty="0" smtClean="0"/>
            <a:t>Jeux de test</a:t>
          </a:r>
          <a:endParaRPr lang="fr-FR" dirty="0"/>
        </a:p>
      </dgm:t>
    </dgm:pt>
    <dgm:pt modelId="{7DE7FAB0-896D-4958-B3C5-A21221CA1F15}" type="parTrans" cxnId="{D4C9BDAA-3D18-4BD1-AC37-2CA1A543C5CC}">
      <dgm:prSet/>
      <dgm:spPr/>
      <dgm:t>
        <a:bodyPr/>
        <a:lstStyle/>
        <a:p>
          <a:endParaRPr lang="fr-FR"/>
        </a:p>
      </dgm:t>
    </dgm:pt>
    <dgm:pt modelId="{2DC082B9-D466-4D39-A82C-E3E415076061}" type="sibTrans" cxnId="{D4C9BDAA-3D18-4BD1-AC37-2CA1A543C5CC}">
      <dgm:prSet/>
      <dgm:spPr/>
      <dgm:t>
        <a:bodyPr/>
        <a:lstStyle/>
        <a:p>
          <a:endParaRPr lang="fr-FR"/>
        </a:p>
      </dgm:t>
    </dgm:pt>
    <dgm:pt modelId="{28AC82E6-974C-46FE-8DC0-39B58B959AC1}">
      <dgm:prSet phldrT="[Texte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dirty="0" smtClean="0"/>
            <a:t>Fiabilité</a:t>
          </a:r>
          <a:endParaRPr lang="fr-FR" dirty="0"/>
        </a:p>
      </dgm:t>
    </dgm:pt>
    <dgm:pt modelId="{34DC73F1-8FBB-4910-B102-0A6236B76D1C}" type="parTrans" cxnId="{DFD727DF-B8B1-4DC3-BF47-1D2664D4788D}">
      <dgm:prSet/>
      <dgm:spPr/>
      <dgm:t>
        <a:bodyPr/>
        <a:lstStyle/>
        <a:p>
          <a:endParaRPr lang="fr-FR"/>
        </a:p>
      </dgm:t>
    </dgm:pt>
    <dgm:pt modelId="{080DD69A-3FB8-4D0F-85BB-3504CC42A1EB}" type="sibTrans" cxnId="{DFD727DF-B8B1-4DC3-BF47-1D2664D4788D}">
      <dgm:prSet/>
      <dgm:spPr/>
      <dgm:t>
        <a:bodyPr/>
        <a:lstStyle/>
        <a:p>
          <a:endParaRPr lang="fr-FR"/>
        </a:p>
      </dgm:t>
    </dgm:pt>
    <dgm:pt modelId="{B96A0ECC-4906-48EC-A0E1-146D251C5A1A}">
      <dgm:prSet phldrT="[Texte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dirty="0" smtClean="0"/>
            <a:t>Sécurité</a:t>
          </a:r>
          <a:endParaRPr lang="fr-FR" dirty="0"/>
        </a:p>
      </dgm:t>
    </dgm:pt>
    <dgm:pt modelId="{446731FE-C1D8-4F21-80E0-ECE012620B24}" type="parTrans" cxnId="{C584409B-573C-4A42-A378-D49D968C7C94}">
      <dgm:prSet/>
      <dgm:spPr/>
      <dgm:t>
        <a:bodyPr/>
        <a:lstStyle/>
        <a:p>
          <a:endParaRPr lang="fr-FR"/>
        </a:p>
      </dgm:t>
    </dgm:pt>
    <dgm:pt modelId="{AC349BA1-9FB8-4080-8F9F-0C224C6E7A1D}" type="sibTrans" cxnId="{C584409B-573C-4A42-A378-D49D968C7C94}">
      <dgm:prSet/>
      <dgm:spPr/>
      <dgm:t>
        <a:bodyPr/>
        <a:lstStyle/>
        <a:p>
          <a:endParaRPr lang="fr-FR"/>
        </a:p>
      </dgm:t>
    </dgm:pt>
    <dgm:pt modelId="{79370727-7099-464C-8646-E38C4EDE19CF}">
      <dgm:prSet phldrT="[Texte]"/>
      <dgm:spPr/>
      <dgm:t>
        <a:bodyPr/>
        <a:lstStyle/>
        <a:p>
          <a:r>
            <a:rPr lang="fr-FR" dirty="0" smtClean="0"/>
            <a:t>lots</a:t>
          </a:r>
          <a:endParaRPr lang="fr-FR" dirty="0"/>
        </a:p>
      </dgm:t>
    </dgm:pt>
    <dgm:pt modelId="{6988052C-4AB2-4A63-8EC8-2FF9C77140DE}" type="parTrans" cxnId="{F9579EE4-BD52-49C8-B2AD-A7725323BDFB}">
      <dgm:prSet/>
      <dgm:spPr/>
      <dgm:t>
        <a:bodyPr/>
        <a:lstStyle/>
        <a:p>
          <a:endParaRPr lang="fr-FR"/>
        </a:p>
      </dgm:t>
    </dgm:pt>
    <dgm:pt modelId="{17C90141-1497-4B74-A2E9-ABC51A08BCD4}" type="sibTrans" cxnId="{F9579EE4-BD52-49C8-B2AD-A7725323BDFB}">
      <dgm:prSet/>
      <dgm:spPr/>
      <dgm:t>
        <a:bodyPr/>
        <a:lstStyle/>
        <a:p>
          <a:endParaRPr lang="fr-FR"/>
        </a:p>
      </dgm:t>
    </dgm:pt>
    <dgm:pt modelId="{1D5FD6C0-104C-4CF0-88B1-6B94965618DE}" type="pres">
      <dgm:prSet presAssocID="{8D131EDE-0FF7-4C66-8583-3DF4AF962D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F67F695-BCAC-4C29-86D3-B8BE93541148}" type="pres">
      <dgm:prSet presAssocID="{D66AEEDC-C492-4566-9A31-2FC54D0140A5}" presName="composite" presStyleCnt="0"/>
      <dgm:spPr/>
    </dgm:pt>
    <dgm:pt modelId="{F3E6662F-EEB5-4802-93CD-3D181A6CBC79}" type="pres">
      <dgm:prSet presAssocID="{D66AEEDC-C492-4566-9A31-2FC54D0140A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4C93A7-3C22-457C-A923-088C8D358D0F}" type="pres">
      <dgm:prSet presAssocID="{D66AEEDC-C492-4566-9A31-2FC54D0140A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362157-5918-4209-AE78-C15508101193}" type="pres">
      <dgm:prSet presAssocID="{67478BC0-5550-43F7-9CA7-022775120C47}" presName="space" presStyleCnt="0"/>
      <dgm:spPr/>
    </dgm:pt>
    <dgm:pt modelId="{55B52BAA-E852-42E7-BC22-4C689611F426}" type="pres">
      <dgm:prSet presAssocID="{5B62DD1F-4183-41C7-B801-6DAFB24F630E}" presName="composite" presStyleCnt="0"/>
      <dgm:spPr/>
    </dgm:pt>
    <dgm:pt modelId="{3D29DF24-77F8-4017-99FE-FA6B500A4EE3}" type="pres">
      <dgm:prSet presAssocID="{5B62DD1F-4183-41C7-B801-6DAFB24F630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27279E-A5A2-4424-97BB-A363CD271BAE}" type="pres">
      <dgm:prSet presAssocID="{5B62DD1F-4183-41C7-B801-6DAFB24F630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0FE88C2-CFBB-4BB9-A0CD-022C3E71A4AF}" srcId="{D66AEEDC-C492-4566-9A31-2FC54D0140A5}" destId="{A5E60CD2-E25B-46B1-BE12-14C8AE9A47F9}" srcOrd="0" destOrd="0" parTransId="{E14F2255-6C25-4165-8C6A-EF7CAB086053}" sibTransId="{C044BF4C-F46B-4C65-AA5B-AB1434AAC370}"/>
    <dgm:cxn modelId="{AD91B404-3112-4BF1-85F4-78AED6D9611B}" type="presOf" srcId="{5B62DD1F-4183-41C7-B801-6DAFB24F630E}" destId="{3D29DF24-77F8-4017-99FE-FA6B500A4EE3}" srcOrd="0" destOrd="0" presId="urn:microsoft.com/office/officeart/2005/8/layout/hList1"/>
    <dgm:cxn modelId="{03AC1D7E-C71B-4D66-9F09-44ECDAAAD9C2}" type="presOf" srcId="{B66D5E75-9070-4985-9655-2DFC1593C34D}" destId="{F727279E-A5A2-4424-97BB-A363CD271BAE}" srcOrd="0" destOrd="0" presId="urn:microsoft.com/office/officeart/2005/8/layout/hList1"/>
    <dgm:cxn modelId="{52744098-63C9-4EC2-B83D-73536CA12FE7}" type="presOf" srcId="{D66AEEDC-C492-4566-9A31-2FC54D0140A5}" destId="{F3E6662F-EEB5-4802-93CD-3D181A6CBC79}" srcOrd="0" destOrd="0" presId="urn:microsoft.com/office/officeart/2005/8/layout/hList1"/>
    <dgm:cxn modelId="{2D5B0E9E-54B8-4E9D-887D-D3A095B28621}" srcId="{8D131EDE-0FF7-4C66-8583-3DF4AF962DA4}" destId="{D66AEEDC-C492-4566-9A31-2FC54D0140A5}" srcOrd="0" destOrd="0" parTransId="{01E4DF52-3DBC-4B4B-B9AB-999474BF7AB0}" sibTransId="{67478BC0-5550-43F7-9CA7-022775120C47}"/>
    <dgm:cxn modelId="{C584409B-573C-4A42-A378-D49D968C7C94}" srcId="{D66AEEDC-C492-4566-9A31-2FC54D0140A5}" destId="{B96A0ECC-4906-48EC-A0E1-146D251C5A1A}" srcOrd="2" destOrd="0" parTransId="{446731FE-C1D8-4F21-80E0-ECE012620B24}" sibTransId="{AC349BA1-9FB8-4080-8F9F-0C224C6E7A1D}"/>
    <dgm:cxn modelId="{3A91108F-3FD9-4592-B453-8B83DB61B4FA}" srcId="{5B62DD1F-4183-41C7-B801-6DAFB24F630E}" destId="{B66D5E75-9070-4985-9655-2DFC1593C34D}" srcOrd="0" destOrd="0" parTransId="{F5F8C373-39EA-4D73-85BC-9D474C74D9B3}" sibTransId="{551EDAEE-57F4-4CC4-BA06-6C78ED333C3B}"/>
    <dgm:cxn modelId="{427BE0EF-42AD-4AA8-9D55-17638915C7D9}" type="presOf" srcId="{A5E60CD2-E25B-46B1-BE12-14C8AE9A47F9}" destId="{914C93A7-3C22-457C-A923-088C8D358D0F}" srcOrd="0" destOrd="0" presId="urn:microsoft.com/office/officeart/2005/8/layout/hList1"/>
    <dgm:cxn modelId="{C66FB45E-DA3E-4B8A-A7CE-D5C817845313}" type="presOf" srcId="{B96A0ECC-4906-48EC-A0E1-146D251C5A1A}" destId="{914C93A7-3C22-457C-A923-088C8D358D0F}" srcOrd="0" destOrd="2" presId="urn:microsoft.com/office/officeart/2005/8/layout/hList1"/>
    <dgm:cxn modelId="{D4C9BDAA-3D18-4BD1-AC37-2CA1A543C5CC}" srcId="{5B62DD1F-4183-41C7-B801-6DAFB24F630E}" destId="{F5E10C83-BE66-4928-9B2F-046037FF9906}" srcOrd="2" destOrd="0" parTransId="{7DE7FAB0-896D-4958-B3C5-A21221CA1F15}" sibTransId="{2DC082B9-D466-4D39-A82C-E3E415076061}"/>
    <dgm:cxn modelId="{E33CFCD3-8253-494B-8C5D-A09B313A7392}" type="presOf" srcId="{F5E10C83-BE66-4928-9B2F-046037FF9906}" destId="{F727279E-A5A2-4424-97BB-A363CD271BAE}" srcOrd="0" destOrd="2" presId="urn:microsoft.com/office/officeart/2005/8/layout/hList1"/>
    <dgm:cxn modelId="{F9579EE4-BD52-49C8-B2AD-A7725323BDFB}" srcId="{5B62DD1F-4183-41C7-B801-6DAFB24F630E}" destId="{79370727-7099-464C-8646-E38C4EDE19CF}" srcOrd="3" destOrd="0" parTransId="{6988052C-4AB2-4A63-8EC8-2FF9C77140DE}" sibTransId="{17C90141-1497-4B74-A2E9-ABC51A08BCD4}"/>
    <dgm:cxn modelId="{1158164A-ECA7-4551-ACE4-D6A10ED58B6C}" type="presOf" srcId="{31A08281-F9EF-49DD-B514-1A7A29612AA9}" destId="{F727279E-A5A2-4424-97BB-A363CD271BAE}" srcOrd="0" destOrd="1" presId="urn:microsoft.com/office/officeart/2005/8/layout/hList1"/>
    <dgm:cxn modelId="{36011FDE-517D-4CBC-94B0-6F5430F62F4B}" srcId="{5B62DD1F-4183-41C7-B801-6DAFB24F630E}" destId="{31A08281-F9EF-49DD-B514-1A7A29612AA9}" srcOrd="1" destOrd="0" parTransId="{43051FF3-4C46-420C-8ED1-12C56ED0A2DC}" sibTransId="{0A9DDCD2-D280-4AA9-B6BC-170179A529CD}"/>
    <dgm:cxn modelId="{DBD656C6-B9FC-4F69-9F44-CDE8D32669EE}" type="presOf" srcId="{8D131EDE-0FF7-4C66-8583-3DF4AF962DA4}" destId="{1D5FD6C0-104C-4CF0-88B1-6B94965618DE}" srcOrd="0" destOrd="0" presId="urn:microsoft.com/office/officeart/2005/8/layout/hList1"/>
    <dgm:cxn modelId="{C8699862-C9A6-4691-AFE4-B247C7203A64}" type="presOf" srcId="{79370727-7099-464C-8646-E38C4EDE19CF}" destId="{F727279E-A5A2-4424-97BB-A363CD271BAE}" srcOrd="0" destOrd="3" presId="urn:microsoft.com/office/officeart/2005/8/layout/hList1"/>
    <dgm:cxn modelId="{DFD727DF-B8B1-4DC3-BF47-1D2664D4788D}" srcId="{D66AEEDC-C492-4566-9A31-2FC54D0140A5}" destId="{28AC82E6-974C-46FE-8DC0-39B58B959AC1}" srcOrd="1" destOrd="0" parTransId="{34DC73F1-8FBB-4910-B102-0A6236B76D1C}" sibTransId="{080DD69A-3FB8-4D0F-85BB-3504CC42A1EB}"/>
    <dgm:cxn modelId="{063357E7-DE42-4333-8D48-152FABF3E233}" srcId="{8D131EDE-0FF7-4C66-8583-3DF4AF962DA4}" destId="{5B62DD1F-4183-41C7-B801-6DAFB24F630E}" srcOrd="1" destOrd="0" parTransId="{F57D8ED4-84EB-4620-AA9A-EEC0349A07BE}" sibTransId="{0726F4C1-F7F4-4737-AE21-5AA8FF79C250}"/>
    <dgm:cxn modelId="{95DAFE60-3E34-406D-BEF2-9ED369E4800A}" type="presOf" srcId="{28AC82E6-974C-46FE-8DC0-39B58B959AC1}" destId="{914C93A7-3C22-457C-A923-088C8D358D0F}" srcOrd="0" destOrd="1" presId="urn:microsoft.com/office/officeart/2005/8/layout/hList1"/>
    <dgm:cxn modelId="{39C06996-1AE7-43DD-AA0A-C41100030362}" type="presParOf" srcId="{1D5FD6C0-104C-4CF0-88B1-6B94965618DE}" destId="{FF67F695-BCAC-4C29-86D3-B8BE93541148}" srcOrd="0" destOrd="0" presId="urn:microsoft.com/office/officeart/2005/8/layout/hList1"/>
    <dgm:cxn modelId="{65B55619-3844-46C4-A51D-454173CE6528}" type="presParOf" srcId="{FF67F695-BCAC-4C29-86D3-B8BE93541148}" destId="{F3E6662F-EEB5-4802-93CD-3D181A6CBC79}" srcOrd="0" destOrd="0" presId="urn:microsoft.com/office/officeart/2005/8/layout/hList1"/>
    <dgm:cxn modelId="{7FF28901-6351-40E8-A982-600333D6399D}" type="presParOf" srcId="{FF67F695-BCAC-4C29-86D3-B8BE93541148}" destId="{914C93A7-3C22-457C-A923-088C8D358D0F}" srcOrd="1" destOrd="0" presId="urn:microsoft.com/office/officeart/2005/8/layout/hList1"/>
    <dgm:cxn modelId="{9E42E049-C96A-4748-BA5C-14C8B5EB1B0F}" type="presParOf" srcId="{1D5FD6C0-104C-4CF0-88B1-6B94965618DE}" destId="{4B362157-5918-4209-AE78-C15508101193}" srcOrd="1" destOrd="0" presId="urn:microsoft.com/office/officeart/2005/8/layout/hList1"/>
    <dgm:cxn modelId="{2E3211A8-70B3-42AB-AA7D-CE4216201373}" type="presParOf" srcId="{1D5FD6C0-104C-4CF0-88B1-6B94965618DE}" destId="{55B52BAA-E852-42E7-BC22-4C689611F426}" srcOrd="2" destOrd="0" presId="urn:microsoft.com/office/officeart/2005/8/layout/hList1"/>
    <dgm:cxn modelId="{C8637DFD-C7C8-4313-8A9D-D26B3E88F863}" type="presParOf" srcId="{55B52BAA-E852-42E7-BC22-4C689611F426}" destId="{3D29DF24-77F8-4017-99FE-FA6B500A4EE3}" srcOrd="0" destOrd="0" presId="urn:microsoft.com/office/officeart/2005/8/layout/hList1"/>
    <dgm:cxn modelId="{D4EC6596-0B04-4200-9639-AA710F13069D}" type="presParOf" srcId="{55B52BAA-E852-42E7-BC22-4C689611F426}" destId="{F727279E-A5A2-4424-97BB-A363CD271B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D347A0-C6F2-43E6-9E30-A4D035E15E2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77DF8C-98E2-41B3-BF06-A8AB6A0B15AA}">
      <dgm:prSet phldrT="[Texte]"/>
      <dgm:spPr/>
      <dgm:t>
        <a:bodyPr/>
        <a:lstStyle/>
        <a:p>
          <a:r>
            <a:rPr lang="fr-FR" dirty="0" smtClean="0"/>
            <a:t>B</a:t>
          </a:r>
          <a:endParaRPr lang="fr-FR" dirty="0"/>
        </a:p>
      </dgm:t>
    </dgm:pt>
    <dgm:pt modelId="{6B22708C-2B6C-43DF-B824-674BE8EFC805}" type="parTrans" cxnId="{481D1CCC-19A2-4AB8-A5F7-EBF9524BEAC7}">
      <dgm:prSet/>
      <dgm:spPr/>
      <dgm:t>
        <a:bodyPr/>
        <a:lstStyle/>
        <a:p>
          <a:endParaRPr lang="fr-FR"/>
        </a:p>
      </dgm:t>
    </dgm:pt>
    <dgm:pt modelId="{EF8B61E9-DC87-4678-B2FD-42FA1EE84870}" type="sibTrans" cxnId="{481D1CCC-19A2-4AB8-A5F7-EBF9524BEAC7}">
      <dgm:prSet/>
      <dgm:spPr/>
      <dgm:t>
        <a:bodyPr/>
        <a:lstStyle/>
        <a:p>
          <a:endParaRPr lang="fr-FR"/>
        </a:p>
      </dgm:t>
    </dgm:pt>
    <dgm:pt modelId="{26CCAA2C-E91C-4C9F-B379-78C12EE25024}">
      <dgm:prSet phldrT="[Texte]"/>
      <dgm:spPr/>
      <dgm:t>
        <a:bodyPr/>
        <a:lstStyle/>
        <a:p>
          <a:r>
            <a:rPr lang="fr-FR" dirty="0" smtClean="0"/>
            <a:t>C</a:t>
          </a:r>
          <a:endParaRPr lang="fr-FR" dirty="0"/>
        </a:p>
      </dgm:t>
    </dgm:pt>
    <dgm:pt modelId="{7DF56966-57C5-4B95-BCEB-74ACAA9733D7}" type="parTrans" cxnId="{909F8B46-A0CB-43BC-A755-8E65BEA86E83}">
      <dgm:prSet/>
      <dgm:spPr/>
      <dgm:t>
        <a:bodyPr/>
        <a:lstStyle/>
        <a:p>
          <a:endParaRPr lang="fr-FR"/>
        </a:p>
      </dgm:t>
    </dgm:pt>
    <dgm:pt modelId="{654C493B-C8DB-41FA-82CF-983C54E7AEC8}" type="sibTrans" cxnId="{909F8B46-A0CB-43BC-A755-8E65BEA86E83}">
      <dgm:prSet/>
      <dgm:spPr/>
      <dgm:t>
        <a:bodyPr/>
        <a:lstStyle/>
        <a:p>
          <a:endParaRPr lang="fr-FR"/>
        </a:p>
      </dgm:t>
    </dgm:pt>
    <dgm:pt modelId="{EFC0FAA4-D358-4245-A364-D81F611A260C}">
      <dgm:prSet phldrT="[Texte]"/>
      <dgm:spPr/>
      <dgm:t>
        <a:bodyPr/>
        <a:lstStyle/>
        <a:p>
          <a:r>
            <a:rPr lang="fr-FR" dirty="0" smtClean="0"/>
            <a:t>R</a:t>
          </a:r>
          <a:endParaRPr lang="fr-FR" dirty="0"/>
        </a:p>
      </dgm:t>
    </dgm:pt>
    <dgm:pt modelId="{39D11D91-6B83-4CEB-BA11-F8AB22EDD67E}" type="parTrans" cxnId="{90B3DEDD-B7A9-489B-BF6C-099E82F7C5D3}">
      <dgm:prSet/>
      <dgm:spPr/>
      <dgm:t>
        <a:bodyPr/>
        <a:lstStyle/>
        <a:p>
          <a:endParaRPr lang="fr-FR"/>
        </a:p>
      </dgm:t>
    </dgm:pt>
    <dgm:pt modelId="{79F95DC0-E39E-43E9-B934-BD780456E01F}" type="sibTrans" cxnId="{90B3DEDD-B7A9-489B-BF6C-099E82F7C5D3}">
      <dgm:prSet/>
      <dgm:spPr/>
      <dgm:t>
        <a:bodyPr/>
        <a:lstStyle/>
        <a:p>
          <a:endParaRPr lang="fr-FR"/>
        </a:p>
      </dgm:t>
    </dgm:pt>
    <dgm:pt modelId="{6D830FE8-E127-4DAB-B3E3-4F11DEE21937}">
      <dgm:prSet phldrT="[Texte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5042F918-1EAB-43A1-BD9F-EB525E61733D}" type="parTrans" cxnId="{7C9EB3DC-C9AC-4DA0-A05A-450E4499FA90}">
      <dgm:prSet/>
      <dgm:spPr/>
      <dgm:t>
        <a:bodyPr/>
        <a:lstStyle/>
        <a:p>
          <a:endParaRPr lang="fr-FR"/>
        </a:p>
      </dgm:t>
    </dgm:pt>
    <dgm:pt modelId="{802623C2-A041-4509-BFA0-56482CFBFD6A}" type="sibTrans" cxnId="{7C9EB3DC-C9AC-4DA0-A05A-450E4499FA90}">
      <dgm:prSet/>
      <dgm:spPr/>
      <dgm:t>
        <a:bodyPr/>
        <a:lstStyle/>
        <a:p>
          <a:endParaRPr lang="fr-FR"/>
        </a:p>
      </dgm:t>
    </dgm:pt>
    <dgm:pt modelId="{6B5F692A-84EA-4AF3-9965-FA58775A0D7B}" type="pres">
      <dgm:prSet presAssocID="{6BD347A0-C6F2-43E6-9E30-A4D035E15E2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477F586-951D-4457-8D29-7B5F887091B3}" type="pres">
      <dgm:prSet presAssocID="{7777DF8C-98E2-41B3-BF06-A8AB6A0B15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9182C-52C9-4104-87A5-978E079174A0}" type="pres">
      <dgm:prSet presAssocID="{EF8B61E9-DC87-4678-B2FD-42FA1EE84870}" presName="sibTrans" presStyleLbl="sibTrans2D1" presStyleIdx="0" presStyleCnt="4"/>
      <dgm:spPr/>
      <dgm:t>
        <a:bodyPr/>
        <a:lstStyle/>
        <a:p>
          <a:endParaRPr lang="fr-FR"/>
        </a:p>
      </dgm:t>
    </dgm:pt>
    <dgm:pt modelId="{99C32CE5-97FC-4243-A397-8E5F619EB197}" type="pres">
      <dgm:prSet presAssocID="{EF8B61E9-DC87-4678-B2FD-42FA1EE84870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9F75AE80-A3F2-494E-BF7C-2AE7F3F1A449}" type="pres">
      <dgm:prSet presAssocID="{26CCAA2C-E91C-4C9F-B379-78C12EE250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1FE2DA-77E1-4AD5-B8C9-5F334336BF80}" type="pres">
      <dgm:prSet presAssocID="{654C493B-C8DB-41FA-82CF-983C54E7AEC8}" presName="sibTrans" presStyleLbl="sibTrans2D1" presStyleIdx="1" presStyleCnt="4"/>
      <dgm:spPr/>
      <dgm:t>
        <a:bodyPr/>
        <a:lstStyle/>
        <a:p>
          <a:endParaRPr lang="fr-FR"/>
        </a:p>
      </dgm:t>
    </dgm:pt>
    <dgm:pt modelId="{C44531EA-F135-41DB-8783-FBB7105621CD}" type="pres">
      <dgm:prSet presAssocID="{654C493B-C8DB-41FA-82CF-983C54E7AEC8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4375E80F-DDEC-4B4B-A52A-EC88D4286C7C}" type="pres">
      <dgm:prSet presAssocID="{EFC0FAA4-D358-4245-A364-D81F611A26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4FA377-002C-416F-9CAD-183A9876AE49}" type="pres">
      <dgm:prSet presAssocID="{79F95DC0-E39E-43E9-B934-BD780456E01F}" presName="sibTrans" presStyleLbl="sibTrans2D1" presStyleIdx="2" presStyleCnt="4"/>
      <dgm:spPr/>
      <dgm:t>
        <a:bodyPr/>
        <a:lstStyle/>
        <a:p>
          <a:endParaRPr lang="fr-FR"/>
        </a:p>
      </dgm:t>
    </dgm:pt>
    <dgm:pt modelId="{D6D0EB8C-A004-4C6B-86AF-E3F9FAA73273}" type="pres">
      <dgm:prSet presAssocID="{79F95DC0-E39E-43E9-B934-BD780456E01F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738EE011-2051-4024-9EBD-329F67F5C4C1}" type="pres">
      <dgm:prSet presAssocID="{6D830FE8-E127-4DAB-B3E3-4F11DEE219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8F507E-AE87-4332-AF13-53C63CB9BD85}" type="pres">
      <dgm:prSet presAssocID="{802623C2-A041-4509-BFA0-56482CFBFD6A}" presName="sibTrans" presStyleLbl="sibTrans2D1" presStyleIdx="3" presStyleCnt="4"/>
      <dgm:spPr/>
      <dgm:t>
        <a:bodyPr/>
        <a:lstStyle/>
        <a:p>
          <a:endParaRPr lang="fr-FR"/>
        </a:p>
      </dgm:t>
    </dgm:pt>
    <dgm:pt modelId="{9010D951-C200-47F6-9ECB-4693D9D57E55}" type="pres">
      <dgm:prSet presAssocID="{802623C2-A041-4509-BFA0-56482CFBFD6A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14DD91A8-D450-47C6-A18A-E61745AABBCE}" type="presOf" srcId="{654C493B-C8DB-41FA-82CF-983C54E7AEC8}" destId="{951FE2DA-77E1-4AD5-B8C9-5F334336BF80}" srcOrd="0" destOrd="0" presId="urn:microsoft.com/office/officeart/2005/8/layout/cycle2"/>
    <dgm:cxn modelId="{9CDC0D33-B77F-4764-9273-3ABD64A6388F}" type="presOf" srcId="{802623C2-A041-4509-BFA0-56482CFBFD6A}" destId="{6A8F507E-AE87-4332-AF13-53C63CB9BD85}" srcOrd="0" destOrd="0" presId="urn:microsoft.com/office/officeart/2005/8/layout/cycle2"/>
    <dgm:cxn modelId="{909F8B46-A0CB-43BC-A755-8E65BEA86E83}" srcId="{6BD347A0-C6F2-43E6-9E30-A4D035E15E2B}" destId="{26CCAA2C-E91C-4C9F-B379-78C12EE25024}" srcOrd="1" destOrd="0" parTransId="{7DF56966-57C5-4B95-BCEB-74ACAA9733D7}" sibTransId="{654C493B-C8DB-41FA-82CF-983C54E7AEC8}"/>
    <dgm:cxn modelId="{007D5AA2-38A9-4D25-98CA-FFDB3F2EC71F}" type="presOf" srcId="{26CCAA2C-E91C-4C9F-B379-78C12EE25024}" destId="{9F75AE80-A3F2-494E-BF7C-2AE7F3F1A449}" srcOrd="0" destOrd="0" presId="urn:microsoft.com/office/officeart/2005/8/layout/cycle2"/>
    <dgm:cxn modelId="{38A9E0E9-35CA-4108-A240-DC3612DBB7C8}" type="presOf" srcId="{EFC0FAA4-D358-4245-A364-D81F611A260C}" destId="{4375E80F-DDEC-4B4B-A52A-EC88D4286C7C}" srcOrd="0" destOrd="0" presId="urn:microsoft.com/office/officeart/2005/8/layout/cycle2"/>
    <dgm:cxn modelId="{2C0A3FF0-582F-49D8-B574-460FB47B7E7C}" type="presOf" srcId="{79F95DC0-E39E-43E9-B934-BD780456E01F}" destId="{044FA377-002C-416F-9CAD-183A9876AE49}" srcOrd="0" destOrd="0" presId="urn:microsoft.com/office/officeart/2005/8/layout/cycle2"/>
    <dgm:cxn modelId="{7C9EB3DC-C9AC-4DA0-A05A-450E4499FA90}" srcId="{6BD347A0-C6F2-43E6-9E30-A4D035E15E2B}" destId="{6D830FE8-E127-4DAB-B3E3-4F11DEE21937}" srcOrd="3" destOrd="0" parTransId="{5042F918-1EAB-43A1-BD9F-EB525E61733D}" sibTransId="{802623C2-A041-4509-BFA0-56482CFBFD6A}"/>
    <dgm:cxn modelId="{0DFC36D5-CBA7-4564-B1B3-3C1225FA70CB}" type="presOf" srcId="{802623C2-A041-4509-BFA0-56482CFBFD6A}" destId="{9010D951-C200-47F6-9ECB-4693D9D57E55}" srcOrd="1" destOrd="0" presId="urn:microsoft.com/office/officeart/2005/8/layout/cycle2"/>
    <dgm:cxn modelId="{63161829-D60E-47BF-8343-D07CACBD4F99}" type="presOf" srcId="{6D830FE8-E127-4DAB-B3E3-4F11DEE21937}" destId="{738EE011-2051-4024-9EBD-329F67F5C4C1}" srcOrd="0" destOrd="0" presId="urn:microsoft.com/office/officeart/2005/8/layout/cycle2"/>
    <dgm:cxn modelId="{0F5F5032-009B-4810-9FA3-D27ABC40D3A4}" type="presOf" srcId="{654C493B-C8DB-41FA-82CF-983C54E7AEC8}" destId="{C44531EA-F135-41DB-8783-FBB7105621CD}" srcOrd="1" destOrd="0" presId="urn:microsoft.com/office/officeart/2005/8/layout/cycle2"/>
    <dgm:cxn modelId="{F55AF6B4-9D13-41EB-8047-CB8208EF7FFD}" type="presOf" srcId="{EF8B61E9-DC87-4678-B2FD-42FA1EE84870}" destId="{C5C9182C-52C9-4104-87A5-978E079174A0}" srcOrd="0" destOrd="0" presId="urn:microsoft.com/office/officeart/2005/8/layout/cycle2"/>
    <dgm:cxn modelId="{C429476C-EF2E-4D73-86A7-B94029995EF9}" type="presOf" srcId="{79F95DC0-E39E-43E9-B934-BD780456E01F}" destId="{D6D0EB8C-A004-4C6B-86AF-E3F9FAA73273}" srcOrd="1" destOrd="0" presId="urn:microsoft.com/office/officeart/2005/8/layout/cycle2"/>
    <dgm:cxn modelId="{7D6719C1-CBAB-461D-B6CF-11DA0D272BB4}" type="presOf" srcId="{EF8B61E9-DC87-4678-B2FD-42FA1EE84870}" destId="{99C32CE5-97FC-4243-A397-8E5F619EB197}" srcOrd="1" destOrd="0" presId="urn:microsoft.com/office/officeart/2005/8/layout/cycle2"/>
    <dgm:cxn modelId="{90B3DEDD-B7A9-489B-BF6C-099E82F7C5D3}" srcId="{6BD347A0-C6F2-43E6-9E30-A4D035E15E2B}" destId="{EFC0FAA4-D358-4245-A364-D81F611A260C}" srcOrd="2" destOrd="0" parTransId="{39D11D91-6B83-4CEB-BA11-F8AB22EDD67E}" sibTransId="{79F95DC0-E39E-43E9-B934-BD780456E01F}"/>
    <dgm:cxn modelId="{481D1CCC-19A2-4AB8-A5F7-EBF9524BEAC7}" srcId="{6BD347A0-C6F2-43E6-9E30-A4D035E15E2B}" destId="{7777DF8C-98E2-41B3-BF06-A8AB6A0B15AA}" srcOrd="0" destOrd="0" parTransId="{6B22708C-2B6C-43DF-B824-674BE8EFC805}" sibTransId="{EF8B61E9-DC87-4678-B2FD-42FA1EE84870}"/>
    <dgm:cxn modelId="{26DBAEF3-85AA-4F11-AF7A-1CACA02C8F0C}" type="presOf" srcId="{6BD347A0-C6F2-43E6-9E30-A4D035E15E2B}" destId="{6B5F692A-84EA-4AF3-9965-FA58775A0D7B}" srcOrd="0" destOrd="0" presId="urn:microsoft.com/office/officeart/2005/8/layout/cycle2"/>
    <dgm:cxn modelId="{24028E2F-12C3-40A0-85DE-479A7584B57A}" type="presOf" srcId="{7777DF8C-98E2-41B3-BF06-A8AB6A0B15AA}" destId="{B477F586-951D-4457-8D29-7B5F887091B3}" srcOrd="0" destOrd="0" presId="urn:microsoft.com/office/officeart/2005/8/layout/cycle2"/>
    <dgm:cxn modelId="{8417B164-68CB-4B17-B247-1CF3D603FA03}" type="presParOf" srcId="{6B5F692A-84EA-4AF3-9965-FA58775A0D7B}" destId="{B477F586-951D-4457-8D29-7B5F887091B3}" srcOrd="0" destOrd="0" presId="urn:microsoft.com/office/officeart/2005/8/layout/cycle2"/>
    <dgm:cxn modelId="{292DC58A-697F-4710-995D-ECD461FAD2CA}" type="presParOf" srcId="{6B5F692A-84EA-4AF3-9965-FA58775A0D7B}" destId="{C5C9182C-52C9-4104-87A5-978E079174A0}" srcOrd="1" destOrd="0" presId="urn:microsoft.com/office/officeart/2005/8/layout/cycle2"/>
    <dgm:cxn modelId="{1E1230CD-1054-4CFC-A9A8-EEF5B1FD7BFF}" type="presParOf" srcId="{C5C9182C-52C9-4104-87A5-978E079174A0}" destId="{99C32CE5-97FC-4243-A397-8E5F619EB197}" srcOrd="0" destOrd="0" presId="urn:microsoft.com/office/officeart/2005/8/layout/cycle2"/>
    <dgm:cxn modelId="{8EE4C420-2214-43C4-B6D2-88A53F2598BB}" type="presParOf" srcId="{6B5F692A-84EA-4AF3-9965-FA58775A0D7B}" destId="{9F75AE80-A3F2-494E-BF7C-2AE7F3F1A449}" srcOrd="2" destOrd="0" presId="urn:microsoft.com/office/officeart/2005/8/layout/cycle2"/>
    <dgm:cxn modelId="{B3EDA146-0849-4E55-A7C6-56D6D5B3EF2A}" type="presParOf" srcId="{6B5F692A-84EA-4AF3-9965-FA58775A0D7B}" destId="{951FE2DA-77E1-4AD5-B8C9-5F334336BF80}" srcOrd="3" destOrd="0" presId="urn:microsoft.com/office/officeart/2005/8/layout/cycle2"/>
    <dgm:cxn modelId="{9EE2EF02-0682-4532-9D5A-0521C10E2E37}" type="presParOf" srcId="{951FE2DA-77E1-4AD5-B8C9-5F334336BF80}" destId="{C44531EA-F135-41DB-8783-FBB7105621CD}" srcOrd="0" destOrd="0" presId="urn:microsoft.com/office/officeart/2005/8/layout/cycle2"/>
    <dgm:cxn modelId="{B4E4C39D-13A6-4784-B5D4-4BCB0915720A}" type="presParOf" srcId="{6B5F692A-84EA-4AF3-9965-FA58775A0D7B}" destId="{4375E80F-DDEC-4B4B-A52A-EC88D4286C7C}" srcOrd="4" destOrd="0" presId="urn:microsoft.com/office/officeart/2005/8/layout/cycle2"/>
    <dgm:cxn modelId="{84A6A93B-726A-4546-AB9B-A7BD4003FA2D}" type="presParOf" srcId="{6B5F692A-84EA-4AF3-9965-FA58775A0D7B}" destId="{044FA377-002C-416F-9CAD-183A9876AE49}" srcOrd="5" destOrd="0" presId="urn:microsoft.com/office/officeart/2005/8/layout/cycle2"/>
    <dgm:cxn modelId="{53560C17-8E7A-472D-9827-E4E796B46A05}" type="presParOf" srcId="{044FA377-002C-416F-9CAD-183A9876AE49}" destId="{D6D0EB8C-A004-4C6B-86AF-E3F9FAA73273}" srcOrd="0" destOrd="0" presId="urn:microsoft.com/office/officeart/2005/8/layout/cycle2"/>
    <dgm:cxn modelId="{D328B236-3875-4FD2-9D5E-2C969C771B77}" type="presParOf" srcId="{6B5F692A-84EA-4AF3-9965-FA58775A0D7B}" destId="{738EE011-2051-4024-9EBD-329F67F5C4C1}" srcOrd="6" destOrd="0" presId="urn:microsoft.com/office/officeart/2005/8/layout/cycle2"/>
    <dgm:cxn modelId="{D3D97B4C-E117-4BF2-9E25-A019BB5299D9}" type="presParOf" srcId="{6B5F692A-84EA-4AF3-9965-FA58775A0D7B}" destId="{6A8F507E-AE87-4332-AF13-53C63CB9BD85}" srcOrd="7" destOrd="0" presId="urn:microsoft.com/office/officeart/2005/8/layout/cycle2"/>
    <dgm:cxn modelId="{569221E6-E59C-4674-80BC-15424193507C}" type="presParOf" srcId="{6A8F507E-AE87-4332-AF13-53C63CB9BD85}" destId="{9010D951-C200-47F6-9ECB-4693D9D57E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CA5661-2D7F-4A0B-9ADE-870EC2CB1281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3E525BF3-6B16-4E2F-8D99-F87A75366953}">
      <dgm:prSet phldrT="[Texte]"/>
      <dgm:spPr/>
      <dgm:t>
        <a:bodyPr/>
        <a:lstStyle/>
        <a:p>
          <a:r>
            <a:rPr lang="fr-FR" dirty="0" smtClean="0"/>
            <a:t>P</a:t>
          </a:r>
          <a:endParaRPr lang="fr-FR" dirty="0"/>
        </a:p>
      </dgm:t>
    </dgm:pt>
    <dgm:pt modelId="{19E29741-41F9-4F63-A26E-40F580776718}" type="parTrans" cxnId="{CB5C0F70-C324-46EA-8B87-1E843709C412}">
      <dgm:prSet/>
      <dgm:spPr/>
      <dgm:t>
        <a:bodyPr/>
        <a:lstStyle/>
        <a:p>
          <a:endParaRPr lang="fr-FR"/>
        </a:p>
      </dgm:t>
    </dgm:pt>
    <dgm:pt modelId="{5C652940-64E4-43DC-AC21-D97F98EEA704}" type="sibTrans" cxnId="{CB5C0F70-C324-46EA-8B87-1E843709C412}">
      <dgm:prSet/>
      <dgm:spPr/>
      <dgm:t>
        <a:bodyPr/>
        <a:lstStyle/>
        <a:p>
          <a:endParaRPr lang="fr-FR"/>
        </a:p>
      </dgm:t>
    </dgm:pt>
    <dgm:pt modelId="{75DFEC65-C568-4CD4-9E14-87125841CB68}">
      <dgm:prSet phldrT="[Texte]"/>
      <dgm:spPr/>
      <dgm:t>
        <a:bodyPr/>
        <a:lstStyle/>
        <a:p>
          <a:r>
            <a:rPr lang="fr-FR" dirty="0" err="1" smtClean="0"/>
            <a:t>Sm</a:t>
          </a:r>
          <a:endParaRPr lang="fr-FR" dirty="0"/>
        </a:p>
      </dgm:t>
    </dgm:pt>
    <dgm:pt modelId="{57192DFA-77E0-40C8-97F9-4F0F65EE7988}" type="parTrans" cxnId="{7651BA22-E0B5-4AC8-B8F8-8593CC7F1BE2}">
      <dgm:prSet/>
      <dgm:spPr/>
      <dgm:t>
        <a:bodyPr/>
        <a:lstStyle/>
        <a:p>
          <a:endParaRPr lang="fr-FR"/>
        </a:p>
      </dgm:t>
    </dgm:pt>
    <dgm:pt modelId="{717566B9-1EE0-4B14-AAC1-F02EE87B91C7}" type="sibTrans" cxnId="{7651BA22-E0B5-4AC8-B8F8-8593CC7F1BE2}">
      <dgm:prSet/>
      <dgm:spPr/>
      <dgm:t>
        <a:bodyPr/>
        <a:lstStyle/>
        <a:p>
          <a:endParaRPr lang="fr-FR"/>
        </a:p>
      </dgm:t>
    </dgm:pt>
    <dgm:pt modelId="{CFA85AA8-25BC-4F12-AD8F-86DCFDDDAF86}">
      <dgm:prSet/>
      <dgm:spPr/>
      <dgm:t>
        <a:bodyPr/>
        <a:lstStyle/>
        <a:p>
          <a:r>
            <a:rPr lang="fr-FR" dirty="0" smtClean="0"/>
            <a:t>R</a:t>
          </a:r>
          <a:endParaRPr lang="fr-FR" dirty="0"/>
        </a:p>
      </dgm:t>
    </dgm:pt>
    <dgm:pt modelId="{896DF2BE-1EFF-447D-8534-7E0BC9C2380C}" type="parTrans" cxnId="{6AA4A884-8C59-4882-81E5-7335C62333CF}">
      <dgm:prSet/>
      <dgm:spPr/>
      <dgm:t>
        <a:bodyPr/>
        <a:lstStyle/>
        <a:p>
          <a:endParaRPr lang="fr-FR"/>
        </a:p>
      </dgm:t>
    </dgm:pt>
    <dgm:pt modelId="{327F557D-C0E8-476E-B0EE-194082FA6008}" type="sibTrans" cxnId="{6AA4A884-8C59-4882-81E5-7335C62333CF}">
      <dgm:prSet/>
      <dgm:spPr/>
      <dgm:t>
        <a:bodyPr/>
        <a:lstStyle/>
        <a:p>
          <a:endParaRPr lang="fr-FR"/>
        </a:p>
      </dgm:t>
    </dgm:pt>
    <dgm:pt modelId="{01CF1F63-4A52-4508-9F3E-7968986E72CA}">
      <dgm:prSet phldrT="[Texte]"/>
      <dgm:spPr/>
      <dgm:t>
        <a:bodyPr/>
        <a:lstStyle/>
        <a:p>
          <a:r>
            <a:rPr lang="fr-FR" dirty="0" smtClean="0"/>
            <a:t>IHM</a:t>
          </a:r>
          <a:endParaRPr lang="fr-FR" dirty="0"/>
        </a:p>
      </dgm:t>
    </dgm:pt>
    <dgm:pt modelId="{3F9FE943-842B-468E-A94F-2B14A2F78831}" type="sibTrans" cxnId="{0A11E70E-E10C-4127-9E72-73E20EE81ABE}">
      <dgm:prSet/>
      <dgm:spPr/>
      <dgm:t>
        <a:bodyPr/>
        <a:lstStyle/>
        <a:p>
          <a:endParaRPr lang="fr-FR"/>
        </a:p>
      </dgm:t>
    </dgm:pt>
    <dgm:pt modelId="{451E434D-57C3-4F4B-AA9B-E92DCD0A0842}" type="parTrans" cxnId="{0A11E70E-E10C-4127-9E72-73E20EE81ABE}">
      <dgm:prSet/>
      <dgm:spPr/>
      <dgm:t>
        <a:bodyPr/>
        <a:lstStyle/>
        <a:p>
          <a:endParaRPr lang="fr-FR"/>
        </a:p>
      </dgm:t>
    </dgm:pt>
    <dgm:pt modelId="{895B809E-F71A-4512-9523-8A8B9FFEB838}">
      <dgm:prSet phldrT="[Texte]"/>
      <dgm:spPr/>
      <dgm:t>
        <a:bodyPr/>
        <a:lstStyle/>
        <a:p>
          <a:r>
            <a:rPr lang="fr-FR" dirty="0" smtClean="0"/>
            <a:t>St</a:t>
          </a:r>
        </a:p>
      </dgm:t>
    </dgm:pt>
    <dgm:pt modelId="{A4702E9C-4C98-45F6-9473-EE9A6641144E}" type="sibTrans" cxnId="{31F919CF-CCF8-4F9D-8F10-C033D77442E2}">
      <dgm:prSet/>
      <dgm:spPr/>
      <dgm:t>
        <a:bodyPr/>
        <a:lstStyle/>
        <a:p>
          <a:endParaRPr lang="fr-FR"/>
        </a:p>
      </dgm:t>
    </dgm:pt>
    <dgm:pt modelId="{841955EA-5C13-4651-AC20-06DF8B7A6A8F}" type="parTrans" cxnId="{31F919CF-CCF8-4F9D-8F10-C033D77442E2}">
      <dgm:prSet/>
      <dgm:spPr/>
      <dgm:t>
        <a:bodyPr/>
        <a:lstStyle/>
        <a:p>
          <a:endParaRPr lang="fr-FR"/>
        </a:p>
      </dgm:t>
    </dgm:pt>
    <dgm:pt modelId="{3169A68B-44FC-4C8F-94FD-BA9E2C79FEF6}">
      <dgm:prSet/>
      <dgm:spPr/>
      <dgm:t>
        <a:bodyPr/>
        <a:lstStyle/>
        <a:p>
          <a:endParaRPr lang="fr-FR"/>
        </a:p>
      </dgm:t>
    </dgm:pt>
    <dgm:pt modelId="{18CA9609-506C-474F-97B7-B6FFB5FEE319}" type="parTrans" cxnId="{B049DE52-BB29-4F46-BD83-44E51719CE71}">
      <dgm:prSet/>
      <dgm:spPr/>
      <dgm:t>
        <a:bodyPr/>
        <a:lstStyle/>
        <a:p>
          <a:endParaRPr lang="fr-FR"/>
        </a:p>
      </dgm:t>
    </dgm:pt>
    <dgm:pt modelId="{3EFB7ED0-5343-4C21-A1AC-F79E2B0D0055}" type="sibTrans" cxnId="{B049DE52-BB29-4F46-BD83-44E51719CE71}">
      <dgm:prSet/>
      <dgm:spPr/>
      <dgm:t>
        <a:bodyPr/>
        <a:lstStyle/>
        <a:p>
          <a:endParaRPr lang="fr-FR"/>
        </a:p>
      </dgm:t>
    </dgm:pt>
    <dgm:pt modelId="{2111E107-93EB-4FDF-8327-824536544B9A}">
      <dgm:prSet/>
      <dgm:spPr/>
      <dgm:t>
        <a:bodyPr/>
        <a:lstStyle/>
        <a:p>
          <a:endParaRPr lang="fr-FR"/>
        </a:p>
      </dgm:t>
    </dgm:pt>
    <dgm:pt modelId="{45E30CD2-631F-455E-96BD-205B62B4E254}" type="parTrans" cxnId="{897EB21C-9573-40A3-B096-4B8C9A8B7F0F}">
      <dgm:prSet/>
      <dgm:spPr/>
      <dgm:t>
        <a:bodyPr/>
        <a:lstStyle/>
        <a:p>
          <a:endParaRPr lang="fr-FR"/>
        </a:p>
      </dgm:t>
    </dgm:pt>
    <dgm:pt modelId="{CF6B1A34-DD11-4AAC-8E59-E81A7E480CE5}" type="sibTrans" cxnId="{897EB21C-9573-40A3-B096-4B8C9A8B7F0F}">
      <dgm:prSet/>
      <dgm:spPr/>
      <dgm:t>
        <a:bodyPr/>
        <a:lstStyle/>
        <a:p>
          <a:endParaRPr lang="fr-FR"/>
        </a:p>
      </dgm:t>
    </dgm:pt>
    <dgm:pt modelId="{4312AB68-32F9-49D5-A1E6-67D306852C0F}">
      <dgm:prSet/>
      <dgm:spPr/>
      <dgm:t>
        <a:bodyPr/>
        <a:lstStyle/>
        <a:p>
          <a:endParaRPr lang="fr-FR"/>
        </a:p>
      </dgm:t>
    </dgm:pt>
    <dgm:pt modelId="{7E5A3C89-DC05-4574-A1F3-F1AAC42BD918}" type="parTrans" cxnId="{40A8EF2E-9443-428C-ADF1-5F669A91A201}">
      <dgm:prSet/>
      <dgm:spPr/>
      <dgm:t>
        <a:bodyPr/>
        <a:lstStyle/>
        <a:p>
          <a:endParaRPr lang="fr-FR"/>
        </a:p>
      </dgm:t>
    </dgm:pt>
    <dgm:pt modelId="{E62F3844-B29C-471D-9778-ACEE87AEC2F4}" type="sibTrans" cxnId="{40A8EF2E-9443-428C-ADF1-5F669A91A201}">
      <dgm:prSet/>
      <dgm:spPr/>
      <dgm:t>
        <a:bodyPr/>
        <a:lstStyle/>
        <a:p>
          <a:endParaRPr lang="fr-FR"/>
        </a:p>
      </dgm:t>
    </dgm:pt>
    <dgm:pt modelId="{27EB66E4-6811-4BC4-8E99-8831B598590F}">
      <dgm:prSet/>
      <dgm:spPr/>
      <dgm:t>
        <a:bodyPr/>
        <a:lstStyle/>
        <a:p>
          <a:endParaRPr lang="fr-FR"/>
        </a:p>
      </dgm:t>
    </dgm:pt>
    <dgm:pt modelId="{530AB17C-D6EC-4B21-A7E0-89C0A20C84CB}" type="parTrans" cxnId="{2919FCBD-530D-4CFB-8E6B-449C4AFDF7A4}">
      <dgm:prSet/>
      <dgm:spPr/>
      <dgm:t>
        <a:bodyPr/>
        <a:lstStyle/>
        <a:p>
          <a:endParaRPr lang="fr-FR"/>
        </a:p>
      </dgm:t>
    </dgm:pt>
    <dgm:pt modelId="{C9F1A158-0AE8-4BD8-8D4B-DDC450B458B9}" type="sibTrans" cxnId="{2919FCBD-530D-4CFB-8E6B-449C4AFDF7A4}">
      <dgm:prSet/>
      <dgm:spPr/>
      <dgm:t>
        <a:bodyPr/>
        <a:lstStyle/>
        <a:p>
          <a:endParaRPr lang="fr-FR"/>
        </a:p>
      </dgm:t>
    </dgm:pt>
    <dgm:pt modelId="{8299C624-ADE3-4A9E-9F2C-EEDBC3B0B070}">
      <dgm:prSet/>
      <dgm:spPr/>
      <dgm:t>
        <a:bodyPr/>
        <a:lstStyle/>
        <a:p>
          <a:endParaRPr lang="fr-FR"/>
        </a:p>
      </dgm:t>
    </dgm:pt>
    <dgm:pt modelId="{B6480C8C-9D88-4609-B16B-2A1AA0492BD2}" type="parTrans" cxnId="{BCD9BFC3-45FA-4ED4-9DCB-D368CB02BA4B}">
      <dgm:prSet/>
      <dgm:spPr/>
      <dgm:t>
        <a:bodyPr/>
        <a:lstStyle/>
        <a:p>
          <a:endParaRPr lang="fr-FR"/>
        </a:p>
      </dgm:t>
    </dgm:pt>
    <dgm:pt modelId="{7145E10C-7D17-4A36-8CFC-3CB8F5DF3186}" type="sibTrans" cxnId="{BCD9BFC3-45FA-4ED4-9DCB-D368CB02BA4B}">
      <dgm:prSet/>
      <dgm:spPr/>
      <dgm:t>
        <a:bodyPr/>
        <a:lstStyle/>
        <a:p>
          <a:endParaRPr lang="fr-FR"/>
        </a:p>
      </dgm:t>
    </dgm:pt>
    <dgm:pt modelId="{600D7610-448D-41A2-A528-FA0F0B2CCDE8}" type="pres">
      <dgm:prSet presAssocID="{16CA5661-2D7F-4A0B-9ADE-870EC2CB12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90EC74E-335A-41F9-9DC0-A6FF933475DF}" type="pres">
      <dgm:prSet presAssocID="{3E525BF3-6B16-4E2F-8D99-F87A75366953}" presName="linNode" presStyleCnt="0"/>
      <dgm:spPr/>
    </dgm:pt>
    <dgm:pt modelId="{F4E4335E-44BF-4D65-A91F-E92742F3D058}" type="pres">
      <dgm:prSet presAssocID="{3E525BF3-6B16-4E2F-8D99-F87A75366953}" presName="parentText" presStyleLbl="node1" presStyleIdx="0" presStyleCnt="5" custScaleX="30320" custLinFactNeighborX="-175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9E1C28-2F40-42F9-B7A5-626AC12C7967}" type="pres">
      <dgm:prSet presAssocID="{3E525BF3-6B16-4E2F-8D99-F87A75366953}" presName="descendantText" presStyleLbl="alignAccFollowNode1" presStyleIdx="0" presStyleCnt="5" custScaleX="135680" custLinFactNeighborX="-120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FB3D17-6DF1-4BE3-BD6A-8018B7720CED}" type="pres">
      <dgm:prSet presAssocID="{5C652940-64E4-43DC-AC21-D97F98EEA704}" presName="sp" presStyleCnt="0"/>
      <dgm:spPr/>
    </dgm:pt>
    <dgm:pt modelId="{FA1B9712-ABC6-42CA-8C85-24DA615D1817}" type="pres">
      <dgm:prSet presAssocID="{75DFEC65-C568-4CD4-9E14-87125841CB68}" presName="linNode" presStyleCnt="0"/>
      <dgm:spPr/>
    </dgm:pt>
    <dgm:pt modelId="{E00E9F11-1C60-416E-AA78-88271ADCF434}" type="pres">
      <dgm:prSet presAssocID="{75DFEC65-C568-4CD4-9E14-87125841CB68}" presName="parentText" presStyleLbl="node1" presStyleIdx="1" presStyleCnt="5" custScaleX="30320" custLinFactNeighborX="-678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945DA-F75E-46E8-AE87-3C42AD5FF2F0}" type="pres">
      <dgm:prSet presAssocID="{75DFEC65-C568-4CD4-9E14-87125841CB68}" presName="descendantText" presStyleLbl="alignAccFollowNode1" presStyleIdx="1" presStyleCnt="5" custScaleX="135680" custLinFactNeighborX="-120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87C6FD-7C41-493B-A9F9-B1EC6339B522}" type="pres">
      <dgm:prSet presAssocID="{717566B9-1EE0-4B14-AAC1-F02EE87B91C7}" presName="sp" presStyleCnt="0"/>
      <dgm:spPr/>
    </dgm:pt>
    <dgm:pt modelId="{3681325E-94C5-486E-9FED-39D92D1D0DF1}" type="pres">
      <dgm:prSet presAssocID="{895B809E-F71A-4512-9523-8A8B9FFEB838}" presName="linNode" presStyleCnt="0"/>
      <dgm:spPr/>
    </dgm:pt>
    <dgm:pt modelId="{E616FEE4-23A2-4117-8735-94C71E04F488}" type="pres">
      <dgm:prSet presAssocID="{895B809E-F71A-4512-9523-8A8B9FFEB838}" presName="parentText" presStyleLbl="node1" presStyleIdx="2" presStyleCnt="5" custScaleX="30320" custLinFactNeighborX="-678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BB460A-8FF4-4078-BC39-9189BBAE0ED6}" type="pres">
      <dgm:prSet presAssocID="{895B809E-F71A-4512-9523-8A8B9FFEB838}" presName="descendantText" presStyleLbl="alignAccFollowNode1" presStyleIdx="2" presStyleCnt="5" custScaleX="135680" custLinFactNeighborX="-120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920C77-B59C-488B-A8D1-11EE746DA0D7}" type="pres">
      <dgm:prSet presAssocID="{A4702E9C-4C98-45F6-9473-EE9A6641144E}" presName="sp" presStyleCnt="0"/>
      <dgm:spPr/>
    </dgm:pt>
    <dgm:pt modelId="{6AD26953-2D83-4F44-9073-65648C013825}" type="pres">
      <dgm:prSet presAssocID="{01CF1F63-4A52-4508-9F3E-7968986E72CA}" presName="linNode" presStyleCnt="0"/>
      <dgm:spPr/>
    </dgm:pt>
    <dgm:pt modelId="{CD49EBCF-D096-4981-A197-411354176C5D}" type="pres">
      <dgm:prSet presAssocID="{01CF1F63-4A52-4508-9F3E-7968986E72CA}" presName="parentText" presStyleLbl="node1" presStyleIdx="3" presStyleCnt="5" custScaleX="30320" custLinFactNeighborX="-678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4A7539-AD96-4E32-AB07-4E12FC0F9A8B}" type="pres">
      <dgm:prSet presAssocID="{01CF1F63-4A52-4508-9F3E-7968986E72CA}" presName="descendantText" presStyleLbl="alignAccFollowNode1" presStyleIdx="3" presStyleCnt="5" custScaleX="135680" custLinFactNeighborX="-120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52ECDE-DDC8-4D91-AA2D-CEF6D48B36B4}" type="pres">
      <dgm:prSet presAssocID="{3F9FE943-842B-468E-A94F-2B14A2F78831}" presName="sp" presStyleCnt="0"/>
      <dgm:spPr/>
    </dgm:pt>
    <dgm:pt modelId="{DE05F5B7-ED4B-470B-A15C-900B3B0DF21C}" type="pres">
      <dgm:prSet presAssocID="{CFA85AA8-25BC-4F12-AD8F-86DCFDDDAF86}" presName="linNode" presStyleCnt="0"/>
      <dgm:spPr/>
    </dgm:pt>
    <dgm:pt modelId="{50BC3B5E-FE43-4BD6-9778-DACFBE5E49A7}" type="pres">
      <dgm:prSet presAssocID="{CFA85AA8-25BC-4F12-AD8F-86DCFDDDAF86}" presName="parentText" presStyleLbl="node1" presStyleIdx="4" presStyleCnt="5" custScaleX="30320" custLinFactNeighborX="-678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E27C4A-C27C-4286-A627-364405B28970}" type="pres">
      <dgm:prSet presAssocID="{CFA85AA8-25BC-4F12-AD8F-86DCFDDDAF86}" presName="descendantText" presStyleLbl="alignAccFollowNode1" presStyleIdx="4" presStyleCnt="5" custScaleX="135680" custLinFactNeighborX="-120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CCE7B4-6597-4C57-940C-F0D3FC2ED221}" type="presOf" srcId="{3169A68B-44FC-4C8F-94FD-BA9E2C79FEF6}" destId="{699E1C28-2F40-42F9-B7A5-626AC12C7967}" srcOrd="0" destOrd="0" presId="urn:microsoft.com/office/officeart/2005/8/layout/vList5"/>
    <dgm:cxn modelId="{6AA4A884-8C59-4882-81E5-7335C62333CF}" srcId="{16CA5661-2D7F-4A0B-9ADE-870EC2CB1281}" destId="{CFA85AA8-25BC-4F12-AD8F-86DCFDDDAF86}" srcOrd="4" destOrd="0" parTransId="{896DF2BE-1EFF-447D-8534-7E0BC9C2380C}" sibTransId="{327F557D-C0E8-476E-B0EE-194082FA6008}"/>
    <dgm:cxn modelId="{BCD9BFC3-45FA-4ED4-9DCB-D368CB02BA4B}" srcId="{CFA85AA8-25BC-4F12-AD8F-86DCFDDDAF86}" destId="{8299C624-ADE3-4A9E-9F2C-EEDBC3B0B070}" srcOrd="0" destOrd="0" parTransId="{B6480C8C-9D88-4609-B16B-2A1AA0492BD2}" sibTransId="{7145E10C-7D17-4A36-8CFC-3CB8F5DF3186}"/>
    <dgm:cxn modelId="{39C9B337-35BA-4E86-A8FE-46C6198EE5BE}" type="presOf" srcId="{3E525BF3-6B16-4E2F-8D99-F87A75366953}" destId="{F4E4335E-44BF-4D65-A91F-E92742F3D058}" srcOrd="0" destOrd="0" presId="urn:microsoft.com/office/officeart/2005/8/layout/vList5"/>
    <dgm:cxn modelId="{2B5AE4A7-7894-49B9-87A6-2344DFB4FCAD}" type="presOf" srcId="{895B809E-F71A-4512-9523-8A8B9FFEB838}" destId="{E616FEE4-23A2-4117-8735-94C71E04F488}" srcOrd="0" destOrd="0" presId="urn:microsoft.com/office/officeart/2005/8/layout/vList5"/>
    <dgm:cxn modelId="{CB5C0F70-C324-46EA-8B87-1E843709C412}" srcId="{16CA5661-2D7F-4A0B-9ADE-870EC2CB1281}" destId="{3E525BF3-6B16-4E2F-8D99-F87A75366953}" srcOrd="0" destOrd="0" parTransId="{19E29741-41F9-4F63-A26E-40F580776718}" sibTransId="{5C652940-64E4-43DC-AC21-D97F98EEA704}"/>
    <dgm:cxn modelId="{897EB21C-9573-40A3-B096-4B8C9A8B7F0F}" srcId="{75DFEC65-C568-4CD4-9E14-87125841CB68}" destId="{2111E107-93EB-4FDF-8327-824536544B9A}" srcOrd="0" destOrd="0" parTransId="{45E30CD2-631F-455E-96BD-205B62B4E254}" sibTransId="{CF6B1A34-DD11-4AAC-8E59-E81A7E480CE5}"/>
    <dgm:cxn modelId="{B049DE52-BB29-4F46-BD83-44E51719CE71}" srcId="{3E525BF3-6B16-4E2F-8D99-F87A75366953}" destId="{3169A68B-44FC-4C8F-94FD-BA9E2C79FEF6}" srcOrd="0" destOrd="0" parTransId="{18CA9609-506C-474F-97B7-B6FFB5FEE319}" sibTransId="{3EFB7ED0-5343-4C21-A1AC-F79E2B0D0055}"/>
    <dgm:cxn modelId="{9AD5E971-5B14-4157-9C81-10BDFA04E78B}" type="presOf" srcId="{8299C624-ADE3-4A9E-9F2C-EEDBC3B0B070}" destId="{C4E27C4A-C27C-4286-A627-364405B28970}" srcOrd="0" destOrd="0" presId="urn:microsoft.com/office/officeart/2005/8/layout/vList5"/>
    <dgm:cxn modelId="{D13F24F1-3C31-4C43-9265-EC6CF2493C7C}" type="presOf" srcId="{2111E107-93EB-4FDF-8327-824536544B9A}" destId="{CE7945DA-F75E-46E8-AE87-3C42AD5FF2F0}" srcOrd="0" destOrd="0" presId="urn:microsoft.com/office/officeart/2005/8/layout/vList5"/>
    <dgm:cxn modelId="{E181BF30-628B-4B74-A154-F045A2538AF1}" type="presOf" srcId="{4312AB68-32F9-49D5-A1E6-67D306852C0F}" destId="{97BB460A-8FF4-4078-BC39-9189BBAE0ED6}" srcOrd="0" destOrd="0" presId="urn:microsoft.com/office/officeart/2005/8/layout/vList5"/>
    <dgm:cxn modelId="{31F919CF-CCF8-4F9D-8F10-C033D77442E2}" srcId="{16CA5661-2D7F-4A0B-9ADE-870EC2CB1281}" destId="{895B809E-F71A-4512-9523-8A8B9FFEB838}" srcOrd="2" destOrd="0" parTransId="{841955EA-5C13-4651-AC20-06DF8B7A6A8F}" sibTransId="{A4702E9C-4C98-45F6-9473-EE9A6641144E}"/>
    <dgm:cxn modelId="{1D61BA0D-AA8B-474D-A872-71E3A99DA625}" type="presOf" srcId="{27EB66E4-6811-4BC4-8E99-8831B598590F}" destId="{184A7539-AD96-4E32-AB07-4E12FC0F9A8B}" srcOrd="0" destOrd="0" presId="urn:microsoft.com/office/officeart/2005/8/layout/vList5"/>
    <dgm:cxn modelId="{40A8EF2E-9443-428C-ADF1-5F669A91A201}" srcId="{895B809E-F71A-4512-9523-8A8B9FFEB838}" destId="{4312AB68-32F9-49D5-A1E6-67D306852C0F}" srcOrd="0" destOrd="0" parTransId="{7E5A3C89-DC05-4574-A1F3-F1AAC42BD918}" sibTransId="{E62F3844-B29C-471D-9778-ACEE87AEC2F4}"/>
    <dgm:cxn modelId="{2919FCBD-530D-4CFB-8E6B-449C4AFDF7A4}" srcId="{01CF1F63-4A52-4508-9F3E-7968986E72CA}" destId="{27EB66E4-6811-4BC4-8E99-8831B598590F}" srcOrd="0" destOrd="0" parTransId="{530AB17C-D6EC-4B21-A7E0-89C0A20C84CB}" sibTransId="{C9F1A158-0AE8-4BD8-8D4B-DDC450B458B9}"/>
    <dgm:cxn modelId="{5BAA3C8F-FE73-4762-A951-748AB34B633F}" type="presOf" srcId="{01CF1F63-4A52-4508-9F3E-7968986E72CA}" destId="{CD49EBCF-D096-4981-A197-411354176C5D}" srcOrd="0" destOrd="0" presId="urn:microsoft.com/office/officeart/2005/8/layout/vList5"/>
    <dgm:cxn modelId="{5734FB2A-C7FE-4EAF-A862-59C20AD651A0}" type="presOf" srcId="{75DFEC65-C568-4CD4-9E14-87125841CB68}" destId="{E00E9F11-1C60-416E-AA78-88271ADCF434}" srcOrd="0" destOrd="0" presId="urn:microsoft.com/office/officeart/2005/8/layout/vList5"/>
    <dgm:cxn modelId="{9C905231-4817-4143-B76E-D89E1875377B}" type="presOf" srcId="{CFA85AA8-25BC-4F12-AD8F-86DCFDDDAF86}" destId="{50BC3B5E-FE43-4BD6-9778-DACFBE5E49A7}" srcOrd="0" destOrd="0" presId="urn:microsoft.com/office/officeart/2005/8/layout/vList5"/>
    <dgm:cxn modelId="{39BB9557-2ED1-4B8C-924E-AAB7EE82A214}" type="presOf" srcId="{16CA5661-2D7F-4A0B-9ADE-870EC2CB1281}" destId="{600D7610-448D-41A2-A528-FA0F0B2CCDE8}" srcOrd="0" destOrd="0" presId="urn:microsoft.com/office/officeart/2005/8/layout/vList5"/>
    <dgm:cxn modelId="{7651BA22-E0B5-4AC8-B8F8-8593CC7F1BE2}" srcId="{16CA5661-2D7F-4A0B-9ADE-870EC2CB1281}" destId="{75DFEC65-C568-4CD4-9E14-87125841CB68}" srcOrd="1" destOrd="0" parTransId="{57192DFA-77E0-40C8-97F9-4F0F65EE7988}" sibTransId="{717566B9-1EE0-4B14-AAC1-F02EE87B91C7}"/>
    <dgm:cxn modelId="{0A11E70E-E10C-4127-9E72-73E20EE81ABE}" srcId="{16CA5661-2D7F-4A0B-9ADE-870EC2CB1281}" destId="{01CF1F63-4A52-4508-9F3E-7968986E72CA}" srcOrd="3" destOrd="0" parTransId="{451E434D-57C3-4F4B-AA9B-E92DCD0A0842}" sibTransId="{3F9FE943-842B-468E-A94F-2B14A2F78831}"/>
    <dgm:cxn modelId="{48ABFDA2-6085-4B54-9ABA-815CF98CFB63}" type="presParOf" srcId="{600D7610-448D-41A2-A528-FA0F0B2CCDE8}" destId="{990EC74E-335A-41F9-9DC0-A6FF933475DF}" srcOrd="0" destOrd="0" presId="urn:microsoft.com/office/officeart/2005/8/layout/vList5"/>
    <dgm:cxn modelId="{B41B46D5-6658-403F-A242-32853F66377F}" type="presParOf" srcId="{990EC74E-335A-41F9-9DC0-A6FF933475DF}" destId="{F4E4335E-44BF-4D65-A91F-E92742F3D058}" srcOrd="0" destOrd="0" presId="urn:microsoft.com/office/officeart/2005/8/layout/vList5"/>
    <dgm:cxn modelId="{7D27A41C-72D9-42BF-B1B7-EFF03DE011CC}" type="presParOf" srcId="{990EC74E-335A-41F9-9DC0-A6FF933475DF}" destId="{699E1C28-2F40-42F9-B7A5-626AC12C7967}" srcOrd="1" destOrd="0" presId="urn:microsoft.com/office/officeart/2005/8/layout/vList5"/>
    <dgm:cxn modelId="{3DAAB8AC-6D66-41AC-B9A4-D00627EBB523}" type="presParOf" srcId="{600D7610-448D-41A2-A528-FA0F0B2CCDE8}" destId="{22FB3D17-6DF1-4BE3-BD6A-8018B7720CED}" srcOrd="1" destOrd="0" presId="urn:microsoft.com/office/officeart/2005/8/layout/vList5"/>
    <dgm:cxn modelId="{B3BD2BE1-07CC-450C-8DA1-602EEAF99273}" type="presParOf" srcId="{600D7610-448D-41A2-A528-FA0F0B2CCDE8}" destId="{FA1B9712-ABC6-42CA-8C85-24DA615D1817}" srcOrd="2" destOrd="0" presId="urn:microsoft.com/office/officeart/2005/8/layout/vList5"/>
    <dgm:cxn modelId="{E526F52E-A039-49CF-B733-A1FF32E586AA}" type="presParOf" srcId="{FA1B9712-ABC6-42CA-8C85-24DA615D1817}" destId="{E00E9F11-1C60-416E-AA78-88271ADCF434}" srcOrd="0" destOrd="0" presId="urn:microsoft.com/office/officeart/2005/8/layout/vList5"/>
    <dgm:cxn modelId="{45F5F234-F4BE-49DF-8C4E-3CC863D4162F}" type="presParOf" srcId="{FA1B9712-ABC6-42CA-8C85-24DA615D1817}" destId="{CE7945DA-F75E-46E8-AE87-3C42AD5FF2F0}" srcOrd="1" destOrd="0" presId="urn:microsoft.com/office/officeart/2005/8/layout/vList5"/>
    <dgm:cxn modelId="{E067FCF2-41EE-4E20-8EC3-4F39FD76AF14}" type="presParOf" srcId="{600D7610-448D-41A2-A528-FA0F0B2CCDE8}" destId="{3087C6FD-7C41-493B-A9F9-B1EC6339B522}" srcOrd="3" destOrd="0" presId="urn:microsoft.com/office/officeart/2005/8/layout/vList5"/>
    <dgm:cxn modelId="{4DB402AE-8433-4EDD-9B28-BBC7BDE71DAC}" type="presParOf" srcId="{600D7610-448D-41A2-A528-FA0F0B2CCDE8}" destId="{3681325E-94C5-486E-9FED-39D92D1D0DF1}" srcOrd="4" destOrd="0" presId="urn:microsoft.com/office/officeart/2005/8/layout/vList5"/>
    <dgm:cxn modelId="{7E28FFC7-70B3-48B8-AEF7-F596DD34C96F}" type="presParOf" srcId="{3681325E-94C5-486E-9FED-39D92D1D0DF1}" destId="{E616FEE4-23A2-4117-8735-94C71E04F488}" srcOrd="0" destOrd="0" presId="urn:microsoft.com/office/officeart/2005/8/layout/vList5"/>
    <dgm:cxn modelId="{2334AD88-79A0-417D-B8C0-185D6695CB86}" type="presParOf" srcId="{3681325E-94C5-486E-9FED-39D92D1D0DF1}" destId="{97BB460A-8FF4-4078-BC39-9189BBAE0ED6}" srcOrd="1" destOrd="0" presId="urn:microsoft.com/office/officeart/2005/8/layout/vList5"/>
    <dgm:cxn modelId="{7F43D54C-1A15-441C-AA11-A4912B2D147F}" type="presParOf" srcId="{600D7610-448D-41A2-A528-FA0F0B2CCDE8}" destId="{C0920C77-B59C-488B-A8D1-11EE746DA0D7}" srcOrd="5" destOrd="0" presId="urn:microsoft.com/office/officeart/2005/8/layout/vList5"/>
    <dgm:cxn modelId="{97A9E13E-C109-4DD2-9336-977D3679730A}" type="presParOf" srcId="{600D7610-448D-41A2-A528-FA0F0B2CCDE8}" destId="{6AD26953-2D83-4F44-9073-65648C013825}" srcOrd="6" destOrd="0" presId="urn:microsoft.com/office/officeart/2005/8/layout/vList5"/>
    <dgm:cxn modelId="{B31E6D6B-A30C-4927-923D-5869AAE67447}" type="presParOf" srcId="{6AD26953-2D83-4F44-9073-65648C013825}" destId="{CD49EBCF-D096-4981-A197-411354176C5D}" srcOrd="0" destOrd="0" presId="urn:microsoft.com/office/officeart/2005/8/layout/vList5"/>
    <dgm:cxn modelId="{40EC3EBE-8C39-4DC8-83E2-091237B82FDE}" type="presParOf" srcId="{6AD26953-2D83-4F44-9073-65648C013825}" destId="{184A7539-AD96-4E32-AB07-4E12FC0F9A8B}" srcOrd="1" destOrd="0" presId="urn:microsoft.com/office/officeart/2005/8/layout/vList5"/>
    <dgm:cxn modelId="{CDE27A8A-1E5C-4492-A798-C99F11A26B8B}" type="presParOf" srcId="{600D7610-448D-41A2-A528-FA0F0B2CCDE8}" destId="{FC52ECDE-DDC8-4D91-AA2D-CEF6D48B36B4}" srcOrd="7" destOrd="0" presId="urn:microsoft.com/office/officeart/2005/8/layout/vList5"/>
    <dgm:cxn modelId="{1A2EB398-ECB7-49FF-8488-618C271F7DD8}" type="presParOf" srcId="{600D7610-448D-41A2-A528-FA0F0B2CCDE8}" destId="{DE05F5B7-ED4B-470B-A15C-900B3B0DF21C}" srcOrd="8" destOrd="0" presId="urn:microsoft.com/office/officeart/2005/8/layout/vList5"/>
    <dgm:cxn modelId="{D528F1A8-ECE5-4D95-831C-1DD56F87563B}" type="presParOf" srcId="{DE05F5B7-ED4B-470B-A15C-900B3B0DF21C}" destId="{50BC3B5E-FE43-4BD6-9778-DACFBE5E49A7}" srcOrd="0" destOrd="0" presId="urn:microsoft.com/office/officeart/2005/8/layout/vList5"/>
    <dgm:cxn modelId="{601F4862-88BB-4CCF-8AFB-3403F514ADB2}" type="presParOf" srcId="{DE05F5B7-ED4B-470B-A15C-900B3B0DF21C}" destId="{C4E27C4A-C27C-4286-A627-364405B289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136AC3-3655-44CE-BB45-2F795F640280}" type="doc">
      <dgm:prSet loTypeId="urn:microsoft.com/office/officeart/2005/8/layout/cycle5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CBDCD9E-CC9E-4A82-AED1-BC0915FE3E45}">
      <dgm:prSet phldrT="[Texte]"/>
      <dgm:spPr/>
      <dgm:t>
        <a:bodyPr/>
        <a:lstStyle/>
        <a:p>
          <a:r>
            <a:rPr lang="fr-FR" b="1" dirty="0" smtClean="0"/>
            <a:t>Objectifs</a:t>
          </a:r>
        </a:p>
        <a:p>
          <a:r>
            <a:rPr lang="fr-FR" b="1" dirty="0" smtClean="0"/>
            <a:t>Plan</a:t>
          </a:r>
          <a:endParaRPr lang="fr-FR" b="1" dirty="0"/>
        </a:p>
      </dgm:t>
    </dgm:pt>
    <dgm:pt modelId="{E45A64CF-90C9-48F1-B582-79DEEDAD9CA7}" type="parTrans" cxnId="{AB37223D-644A-4915-9140-28E65D06ACE4}">
      <dgm:prSet/>
      <dgm:spPr/>
      <dgm:t>
        <a:bodyPr/>
        <a:lstStyle/>
        <a:p>
          <a:endParaRPr lang="fr-FR"/>
        </a:p>
      </dgm:t>
    </dgm:pt>
    <dgm:pt modelId="{CF64109C-0EE0-464E-B6BF-AB8C333AA8F8}" type="sibTrans" cxnId="{AB37223D-644A-4915-9140-28E65D06ACE4}">
      <dgm:prSet/>
      <dgm:spPr/>
      <dgm:t>
        <a:bodyPr/>
        <a:lstStyle/>
        <a:p>
          <a:endParaRPr lang="fr-FR"/>
        </a:p>
      </dgm:t>
    </dgm:pt>
    <dgm:pt modelId="{34C2956C-42A0-43EE-B11E-0F296C58CD89}">
      <dgm:prSet phldrT="[Texte]"/>
      <dgm:spPr/>
      <dgm:t>
        <a:bodyPr/>
        <a:lstStyle/>
        <a:p>
          <a:r>
            <a:rPr lang="fr-FR" b="1" dirty="0" smtClean="0"/>
            <a:t>Définition des évolutions (ajout/retrait)</a:t>
          </a:r>
          <a:endParaRPr lang="fr-FR" b="1" dirty="0"/>
        </a:p>
      </dgm:t>
    </dgm:pt>
    <dgm:pt modelId="{F4E9F7BE-6611-4D88-A150-E092883EA252}" type="parTrans" cxnId="{5815E816-AA35-4A12-94F8-6B854241AD08}">
      <dgm:prSet/>
      <dgm:spPr/>
      <dgm:t>
        <a:bodyPr/>
        <a:lstStyle/>
        <a:p>
          <a:endParaRPr lang="fr-FR"/>
        </a:p>
      </dgm:t>
    </dgm:pt>
    <dgm:pt modelId="{68AE5340-DC3B-4D1E-8F17-D95B2775DC74}" type="sibTrans" cxnId="{5815E816-AA35-4A12-94F8-6B854241AD08}">
      <dgm:prSet/>
      <dgm:spPr/>
      <dgm:t>
        <a:bodyPr/>
        <a:lstStyle/>
        <a:p>
          <a:endParaRPr lang="fr-FR"/>
        </a:p>
      </dgm:t>
    </dgm:pt>
    <dgm:pt modelId="{D80E3224-8559-461C-88A4-313C5E0E5F58}">
      <dgm:prSet phldrT="[Texte]"/>
      <dgm:spPr/>
      <dgm:t>
        <a:bodyPr/>
        <a:lstStyle/>
        <a:p>
          <a:r>
            <a:rPr lang="fr-FR" b="1" dirty="0" smtClean="0"/>
            <a:t>Pratique</a:t>
          </a:r>
          <a:endParaRPr lang="fr-FR" b="1" dirty="0"/>
        </a:p>
      </dgm:t>
    </dgm:pt>
    <dgm:pt modelId="{977C8292-F258-46BF-B942-ADD33562384D}" type="parTrans" cxnId="{96928BB9-5A8B-4B41-9CBC-0AD02A230BE7}">
      <dgm:prSet/>
      <dgm:spPr/>
      <dgm:t>
        <a:bodyPr/>
        <a:lstStyle/>
        <a:p>
          <a:endParaRPr lang="fr-FR"/>
        </a:p>
      </dgm:t>
    </dgm:pt>
    <dgm:pt modelId="{6D827B50-98A2-45C1-A13E-B4BEF2BD593E}" type="sibTrans" cxnId="{96928BB9-5A8B-4B41-9CBC-0AD02A230BE7}">
      <dgm:prSet/>
      <dgm:spPr/>
      <dgm:t>
        <a:bodyPr/>
        <a:lstStyle/>
        <a:p>
          <a:endParaRPr lang="fr-FR"/>
        </a:p>
      </dgm:t>
    </dgm:pt>
    <dgm:pt modelId="{79B76CCB-54F7-443C-886F-0C2AF8CF278F}">
      <dgm:prSet phldrT="[Texte]"/>
      <dgm:spPr/>
      <dgm:t>
        <a:bodyPr/>
        <a:lstStyle/>
        <a:p>
          <a:r>
            <a:rPr lang="fr-FR" b="1" dirty="0" smtClean="0"/>
            <a:t>Bilan</a:t>
          </a:r>
          <a:endParaRPr lang="fr-FR" b="1" dirty="0"/>
        </a:p>
      </dgm:t>
    </dgm:pt>
    <dgm:pt modelId="{16F80C29-C2BA-46C5-99F4-1A5261426D49}" type="parTrans" cxnId="{CD7B448D-B07A-442F-A608-CE889237E499}">
      <dgm:prSet/>
      <dgm:spPr/>
      <dgm:t>
        <a:bodyPr/>
        <a:lstStyle/>
        <a:p>
          <a:endParaRPr lang="fr-FR"/>
        </a:p>
      </dgm:t>
    </dgm:pt>
    <dgm:pt modelId="{2CFD32D6-BA75-4EB1-855C-95463D941A05}" type="sibTrans" cxnId="{CD7B448D-B07A-442F-A608-CE889237E499}">
      <dgm:prSet/>
      <dgm:spPr/>
      <dgm:t>
        <a:bodyPr/>
        <a:lstStyle/>
        <a:p>
          <a:endParaRPr lang="fr-FR"/>
        </a:p>
      </dgm:t>
    </dgm:pt>
    <dgm:pt modelId="{15615ACA-0327-4107-B077-42FE9BCCEDB0}" type="pres">
      <dgm:prSet presAssocID="{CF136AC3-3655-44CE-BB45-2F795F6402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9D915E-B736-49B3-B8E3-1F1B2695CF4B}" type="pres">
      <dgm:prSet presAssocID="{0CBDCD9E-CC9E-4A82-AED1-BC0915FE3E45}" presName="node" presStyleLbl="node1" presStyleIdx="0" presStyleCnt="4" custRadScaleRad="81327" custRadScaleInc="20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24039F-474C-473F-AC8F-9CBD11095F15}" type="pres">
      <dgm:prSet presAssocID="{0CBDCD9E-CC9E-4A82-AED1-BC0915FE3E45}" presName="spNode" presStyleCnt="0"/>
      <dgm:spPr/>
      <dgm:t>
        <a:bodyPr/>
        <a:lstStyle/>
        <a:p>
          <a:endParaRPr lang="fr-FR"/>
        </a:p>
      </dgm:t>
    </dgm:pt>
    <dgm:pt modelId="{A49633A3-01EE-4506-A9E4-8D360ECEBCA6}" type="pres">
      <dgm:prSet presAssocID="{CF64109C-0EE0-464E-B6BF-AB8C333AA8F8}" presName="sibTrans" presStyleLbl="sibTrans1D1" presStyleIdx="0" presStyleCnt="4"/>
      <dgm:spPr/>
      <dgm:t>
        <a:bodyPr/>
        <a:lstStyle/>
        <a:p>
          <a:endParaRPr lang="fr-FR"/>
        </a:p>
      </dgm:t>
    </dgm:pt>
    <dgm:pt modelId="{E0863B44-FD69-4A1D-AEA5-09F78E87AE20}" type="pres">
      <dgm:prSet presAssocID="{34C2956C-42A0-43EE-B11E-0F296C58CD89}" presName="node" presStyleLbl="node1" presStyleIdx="1" presStyleCnt="4" custScaleX="1781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CF6903-1CD1-429B-9422-CDE80CEA3ED2}" type="pres">
      <dgm:prSet presAssocID="{34C2956C-42A0-43EE-B11E-0F296C58CD89}" presName="spNode" presStyleCnt="0"/>
      <dgm:spPr/>
      <dgm:t>
        <a:bodyPr/>
        <a:lstStyle/>
        <a:p>
          <a:endParaRPr lang="fr-FR"/>
        </a:p>
      </dgm:t>
    </dgm:pt>
    <dgm:pt modelId="{7855D83C-EFCF-4860-AAEA-C089AE11B676}" type="pres">
      <dgm:prSet presAssocID="{68AE5340-DC3B-4D1E-8F17-D95B2775DC74}" presName="sibTrans" presStyleLbl="sibTrans1D1" presStyleIdx="1" presStyleCnt="4"/>
      <dgm:spPr/>
      <dgm:t>
        <a:bodyPr/>
        <a:lstStyle/>
        <a:p>
          <a:endParaRPr lang="fr-FR"/>
        </a:p>
      </dgm:t>
    </dgm:pt>
    <dgm:pt modelId="{36BF3DE7-2B26-4A3E-9588-28803AA83D24}" type="pres">
      <dgm:prSet presAssocID="{D80E3224-8559-461C-88A4-313C5E0E5F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C079F1-287E-468E-B5E3-159290488957}" type="pres">
      <dgm:prSet presAssocID="{D80E3224-8559-461C-88A4-313C5E0E5F58}" presName="spNode" presStyleCnt="0"/>
      <dgm:spPr/>
      <dgm:t>
        <a:bodyPr/>
        <a:lstStyle/>
        <a:p>
          <a:endParaRPr lang="fr-FR"/>
        </a:p>
      </dgm:t>
    </dgm:pt>
    <dgm:pt modelId="{D6C80717-13AF-4011-8A57-6DE9C9C2B204}" type="pres">
      <dgm:prSet presAssocID="{6D827B50-98A2-45C1-A13E-B4BEF2BD593E}" presName="sibTrans" presStyleLbl="sibTrans1D1" presStyleIdx="2" presStyleCnt="4"/>
      <dgm:spPr/>
      <dgm:t>
        <a:bodyPr/>
        <a:lstStyle/>
        <a:p>
          <a:endParaRPr lang="fr-FR"/>
        </a:p>
      </dgm:t>
    </dgm:pt>
    <dgm:pt modelId="{053DDC25-2D3B-4140-99AF-634ACB9A5113}" type="pres">
      <dgm:prSet presAssocID="{79B76CCB-54F7-443C-886F-0C2AF8CF278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4D297E-AEAA-4288-837E-D93511CD1644}" type="pres">
      <dgm:prSet presAssocID="{79B76CCB-54F7-443C-886F-0C2AF8CF278F}" presName="spNode" presStyleCnt="0"/>
      <dgm:spPr/>
      <dgm:t>
        <a:bodyPr/>
        <a:lstStyle/>
        <a:p>
          <a:endParaRPr lang="fr-FR"/>
        </a:p>
      </dgm:t>
    </dgm:pt>
    <dgm:pt modelId="{607FB74D-43C5-477C-97FF-693F2EF0662E}" type="pres">
      <dgm:prSet presAssocID="{2CFD32D6-BA75-4EB1-855C-95463D941A05}" presName="sibTrans" presStyleLbl="sibTrans1D1" presStyleIdx="3" presStyleCnt="4"/>
      <dgm:spPr/>
      <dgm:t>
        <a:bodyPr/>
        <a:lstStyle/>
        <a:p>
          <a:endParaRPr lang="fr-FR"/>
        </a:p>
      </dgm:t>
    </dgm:pt>
  </dgm:ptLst>
  <dgm:cxnLst>
    <dgm:cxn modelId="{272F33E2-56F2-49EE-8394-7F5C7017D021}" type="presOf" srcId="{0CBDCD9E-CC9E-4A82-AED1-BC0915FE3E45}" destId="{679D915E-B736-49B3-B8E3-1F1B2695CF4B}" srcOrd="0" destOrd="0" presId="urn:microsoft.com/office/officeart/2005/8/layout/cycle5"/>
    <dgm:cxn modelId="{54BCACE8-C6CD-467D-899B-6438B6F9B0B3}" type="presOf" srcId="{CF136AC3-3655-44CE-BB45-2F795F640280}" destId="{15615ACA-0327-4107-B077-42FE9BCCEDB0}" srcOrd="0" destOrd="0" presId="urn:microsoft.com/office/officeart/2005/8/layout/cycle5"/>
    <dgm:cxn modelId="{CD7B448D-B07A-442F-A608-CE889237E499}" srcId="{CF136AC3-3655-44CE-BB45-2F795F640280}" destId="{79B76CCB-54F7-443C-886F-0C2AF8CF278F}" srcOrd="3" destOrd="0" parTransId="{16F80C29-C2BA-46C5-99F4-1A5261426D49}" sibTransId="{2CFD32D6-BA75-4EB1-855C-95463D941A05}"/>
    <dgm:cxn modelId="{AB37223D-644A-4915-9140-28E65D06ACE4}" srcId="{CF136AC3-3655-44CE-BB45-2F795F640280}" destId="{0CBDCD9E-CC9E-4A82-AED1-BC0915FE3E45}" srcOrd="0" destOrd="0" parTransId="{E45A64CF-90C9-48F1-B582-79DEEDAD9CA7}" sibTransId="{CF64109C-0EE0-464E-B6BF-AB8C333AA8F8}"/>
    <dgm:cxn modelId="{30057F8B-144C-4920-A216-FCCEE1DD9350}" type="presOf" srcId="{2CFD32D6-BA75-4EB1-855C-95463D941A05}" destId="{607FB74D-43C5-477C-97FF-693F2EF0662E}" srcOrd="0" destOrd="0" presId="urn:microsoft.com/office/officeart/2005/8/layout/cycle5"/>
    <dgm:cxn modelId="{6C18C216-13A1-48D3-85A7-9502FD9915CB}" type="presOf" srcId="{68AE5340-DC3B-4D1E-8F17-D95B2775DC74}" destId="{7855D83C-EFCF-4860-AAEA-C089AE11B676}" srcOrd="0" destOrd="0" presId="urn:microsoft.com/office/officeart/2005/8/layout/cycle5"/>
    <dgm:cxn modelId="{5815E816-AA35-4A12-94F8-6B854241AD08}" srcId="{CF136AC3-3655-44CE-BB45-2F795F640280}" destId="{34C2956C-42A0-43EE-B11E-0F296C58CD89}" srcOrd="1" destOrd="0" parTransId="{F4E9F7BE-6611-4D88-A150-E092883EA252}" sibTransId="{68AE5340-DC3B-4D1E-8F17-D95B2775DC74}"/>
    <dgm:cxn modelId="{BB3108E4-0B08-45F5-8503-130029126A26}" type="presOf" srcId="{79B76CCB-54F7-443C-886F-0C2AF8CF278F}" destId="{053DDC25-2D3B-4140-99AF-634ACB9A5113}" srcOrd="0" destOrd="0" presId="urn:microsoft.com/office/officeart/2005/8/layout/cycle5"/>
    <dgm:cxn modelId="{4AD03AEF-8422-4CE1-BEF4-F237DFB4B144}" type="presOf" srcId="{D80E3224-8559-461C-88A4-313C5E0E5F58}" destId="{36BF3DE7-2B26-4A3E-9588-28803AA83D24}" srcOrd="0" destOrd="0" presId="urn:microsoft.com/office/officeart/2005/8/layout/cycle5"/>
    <dgm:cxn modelId="{96928BB9-5A8B-4B41-9CBC-0AD02A230BE7}" srcId="{CF136AC3-3655-44CE-BB45-2F795F640280}" destId="{D80E3224-8559-461C-88A4-313C5E0E5F58}" srcOrd="2" destOrd="0" parTransId="{977C8292-F258-46BF-B942-ADD33562384D}" sibTransId="{6D827B50-98A2-45C1-A13E-B4BEF2BD593E}"/>
    <dgm:cxn modelId="{16978681-AA61-4350-AC85-89793D253A81}" type="presOf" srcId="{CF64109C-0EE0-464E-B6BF-AB8C333AA8F8}" destId="{A49633A3-01EE-4506-A9E4-8D360ECEBCA6}" srcOrd="0" destOrd="0" presId="urn:microsoft.com/office/officeart/2005/8/layout/cycle5"/>
    <dgm:cxn modelId="{02BE5D2B-55E2-4342-AA98-0953FF55F3A6}" type="presOf" srcId="{34C2956C-42A0-43EE-B11E-0F296C58CD89}" destId="{E0863B44-FD69-4A1D-AEA5-09F78E87AE20}" srcOrd="0" destOrd="0" presId="urn:microsoft.com/office/officeart/2005/8/layout/cycle5"/>
    <dgm:cxn modelId="{D60F5671-9406-4458-B330-9EDD3D0F7369}" type="presOf" srcId="{6D827B50-98A2-45C1-A13E-B4BEF2BD593E}" destId="{D6C80717-13AF-4011-8A57-6DE9C9C2B204}" srcOrd="0" destOrd="0" presId="urn:microsoft.com/office/officeart/2005/8/layout/cycle5"/>
    <dgm:cxn modelId="{BA54A36C-4E6A-4820-9D40-08693281DE65}" type="presParOf" srcId="{15615ACA-0327-4107-B077-42FE9BCCEDB0}" destId="{679D915E-B736-49B3-B8E3-1F1B2695CF4B}" srcOrd="0" destOrd="0" presId="urn:microsoft.com/office/officeart/2005/8/layout/cycle5"/>
    <dgm:cxn modelId="{AE449E2B-BE23-4899-BE33-97D9EF454B2C}" type="presParOf" srcId="{15615ACA-0327-4107-B077-42FE9BCCEDB0}" destId="{D624039F-474C-473F-AC8F-9CBD11095F15}" srcOrd="1" destOrd="0" presId="urn:microsoft.com/office/officeart/2005/8/layout/cycle5"/>
    <dgm:cxn modelId="{9A62BE76-CD8F-4DA9-9591-DE096BA7AEF1}" type="presParOf" srcId="{15615ACA-0327-4107-B077-42FE9BCCEDB0}" destId="{A49633A3-01EE-4506-A9E4-8D360ECEBCA6}" srcOrd="2" destOrd="0" presId="urn:microsoft.com/office/officeart/2005/8/layout/cycle5"/>
    <dgm:cxn modelId="{A83B133D-7AD6-4B3B-811F-AA6AA50A38D2}" type="presParOf" srcId="{15615ACA-0327-4107-B077-42FE9BCCEDB0}" destId="{E0863B44-FD69-4A1D-AEA5-09F78E87AE20}" srcOrd="3" destOrd="0" presId="urn:microsoft.com/office/officeart/2005/8/layout/cycle5"/>
    <dgm:cxn modelId="{BEFC9BE1-74CD-46C5-9C56-C4961466B520}" type="presParOf" srcId="{15615ACA-0327-4107-B077-42FE9BCCEDB0}" destId="{0BCF6903-1CD1-429B-9422-CDE80CEA3ED2}" srcOrd="4" destOrd="0" presId="urn:microsoft.com/office/officeart/2005/8/layout/cycle5"/>
    <dgm:cxn modelId="{E3D91509-C503-4476-8DCA-90EAECB50F37}" type="presParOf" srcId="{15615ACA-0327-4107-B077-42FE9BCCEDB0}" destId="{7855D83C-EFCF-4860-AAEA-C089AE11B676}" srcOrd="5" destOrd="0" presId="urn:microsoft.com/office/officeart/2005/8/layout/cycle5"/>
    <dgm:cxn modelId="{A2E70716-C727-4ED9-90A7-35E0F97C66C4}" type="presParOf" srcId="{15615ACA-0327-4107-B077-42FE9BCCEDB0}" destId="{36BF3DE7-2B26-4A3E-9588-28803AA83D24}" srcOrd="6" destOrd="0" presId="urn:microsoft.com/office/officeart/2005/8/layout/cycle5"/>
    <dgm:cxn modelId="{A27BB216-D2F0-41FC-B9FF-9E80EBE4578A}" type="presParOf" srcId="{15615ACA-0327-4107-B077-42FE9BCCEDB0}" destId="{0BC079F1-287E-468E-B5E3-159290488957}" srcOrd="7" destOrd="0" presId="urn:microsoft.com/office/officeart/2005/8/layout/cycle5"/>
    <dgm:cxn modelId="{8B1C3964-8A8B-4798-BCB5-176AF950ECDF}" type="presParOf" srcId="{15615ACA-0327-4107-B077-42FE9BCCEDB0}" destId="{D6C80717-13AF-4011-8A57-6DE9C9C2B204}" srcOrd="8" destOrd="0" presId="urn:microsoft.com/office/officeart/2005/8/layout/cycle5"/>
    <dgm:cxn modelId="{6710D200-F574-4B2C-A240-B6E2DCAB7784}" type="presParOf" srcId="{15615ACA-0327-4107-B077-42FE9BCCEDB0}" destId="{053DDC25-2D3B-4140-99AF-634ACB9A5113}" srcOrd="9" destOrd="0" presId="urn:microsoft.com/office/officeart/2005/8/layout/cycle5"/>
    <dgm:cxn modelId="{0D86B656-C7BF-46C1-8D52-F537E74D0164}" type="presParOf" srcId="{15615ACA-0327-4107-B077-42FE9BCCEDB0}" destId="{984D297E-AEAA-4288-837E-D93511CD1644}" srcOrd="10" destOrd="0" presId="urn:microsoft.com/office/officeart/2005/8/layout/cycle5"/>
    <dgm:cxn modelId="{B82F066B-7176-480A-B818-4F50E318CDE4}" type="presParOf" srcId="{15615ACA-0327-4107-B077-42FE9BCCEDB0}" destId="{607FB74D-43C5-477C-97FF-693F2EF0662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C7A050-D804-4751-8A49-9A3AE89FBA77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0DD9DDD1-9C63-416D-AD1E-DB7E225F9578}">
      <dgm:prSet phldrT="[Texte]"/>
      <dgm:spPr/>
      <dgm:t>
        <a:bodyPr/>
        <a:lstStyle/>
        <a:p>
          <a:r>
            <a:rPr lang="fr-FR" dirty="0" smtClean="0"/>
            <a:t>Conformité</a:t>
          </a:r>
          <a:endParaRPr lang="fr-FR" dirty="0"/>
        </a:p>
      </dgm:t>
    </dgm:pt>
    <dgm:pt modelId="{BEDA07C9-03A0-4D36-8678-7013A9AA59F4}" type="parTrans" cxnId="{9C6F75F0-05C9-427F-AB2D-495EDE50D830}">
      <dgm:prSet/>
      <dgm:spPr/>
      <dgm:t>
        <a:bodyPr/>
        <a:lstStyle/>
        <a:p>
          <a:endParaRPr lang="fr-FR"/>
        </a:p>
      </dgm:t>
    </dgm:pt>
    <dgm:pt modelId="{CD932CC2-1E26-4A4F-B75B-3842974E8E8F}" type="sibTrans" cxnId="{9C6F75F0-05C9-427F-AB2D-495EDE50D830}">
      <dgm:prSet/>
      <dgm:spPr/>
      <dgm:t>
        <a:bodyPr/>
        <a:lstStyle/>
        <a:p>
          <a:endParaRPr lang="fr-FR"/>
        </a:p>
      </dgm:t>
    </dgm:pt>
    <dgm:pt modelId="{BA02D708-6E74-40B2-AC2A-ED107E291F61}">
      <dgm:prSet phldrT="[Texte]"/>
      <dgm:spPr/>
      <dgm:t>
        <a:bodyPr/>
        <a:lstStyle/>
        <a:p>
          <a:r>
            <a:rPr lang="fr-FR" dirty="0" smtClean="0"/>
            <a:t>dérogation</a:t>
          </a:r>
          <a:endParaRPr lang="fr-FR" dirty="0"/>
        </a:p>
      </dgm:t>
    </dgm:pt>
    <dgm:pt modelId="{7D87DA6D-3B65-49A1-B874-AB1ECF8DFA79}" type="parTrans" cxnId="{FA911278-C43B-43B2-9ECC-A6199CAB938D}">
      <dgm:prSet/>
      <dgm:spPr/>
      <dgm:t>
        <a:bodyPr/>
        <a:lstStyle/>
        <a:p>
          <a:endParaRPr lang="fr-FR"/>
        </a:p>
      </dgm:t>
    </dgm:pt>
    <dgm:pt modelId="{940A603A-6706-41C4-BAD9-8B8CAA40116B}" type="sibTrans" cxnId="{FA911278-C43B-43B2-9ECC-A6199CAB938D}">
      <dgm:prSet/>
      <dgm:spPr/>
      <dgm:t>
        <a:bodyPr/>
        <a:lstStyle/>
        <a:p>
          <a:endParaRPr lang="fr-FR"/>
        </a:p>
      </dgm:t>
    </dgm:pt>
    <dgm:pt modelId="{CBEF7875-F7A5-48BB-9DBB-CA0469D0AFC8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EA5BE399-F910-4A79-AFE1-BB86EB67A771}" type="parTrans" cxnId="{44426414-0E99-4288-93CB-FD09EAC63DA2}">
      <dgm:prSet/>
      <dgm:spPr/>
      <dgm:t>
        <a:bodyPr/>
        <a:lstStyle/>
        <a:p>
          <a:endParaRPr lang="fr-FR"/>
        </a:p>
      </dgm:t>
    </dgm:pt>
    <dgm:pt modelId="{BD5A6E41-ACAF-4D06-8CE6-A333E1056A2B}" type="sibTrans" cxnId="{44426414-0E99-4288-93CB-FD09EAC63DA2}">
      <dgm:prSet/>
      <dgm:spPr/>
      <dgm:t>
        <a:bodyPr/>
        <a:lstStyle/>
        <a:p>
          <a:endParaRPr lang="fr-FR"/>
        </a:p>
      </dgm:t>
    </dgm:pt>
    <dgm:pt modelId="{B905ACA5-43AE-4E9B-9F9D-AB671F363A50}" type="pres">
      <dgm:prSet presAssocID="{BEC7A050-D804-4751-8A49-9A3AE89FBA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E662243-8A00-4399-9FF4-E289E7E25723}" type="pres">
      <dgm:prSet presAssocID="{0DD9DDD1-9C63-416D-AD1E-DB7E225F9578}" presName="horFlow" presStyleCnt="0"/>
      <dgm:spPr/>
    </dgm:pt>
    <dgm:pt modelId="{01F002E0-4EF4-4889-B58B-8977F9752018}" type="pres">
      <dgm:prSet presAssocID="{0DD9DDD1-9C63-416D-AD1E-DB7E225F9578}" presName="bigChev" presStyleLbl="node1" presStyleIdx="0" presStyleCnt="3"/>
      <dgm:spPr/>
      <dgm:t>
        <a:bodyPr/>
        <a:lstStyle/>
        <a:p>
          <a:endParaRPr lang="fr-FR"/>
        </a:p>
      </dgm:t>
    </dgm:pt>
    <dgm:pt modelId="{31D83A1E-7B86-4347-9B53-5EC66793E409}" type="pres">
      <dgm:prSet presAssocID="{0DD9DDD1-9C63-416D-AD1E-DB7E225F9578}" presName="vSp" presStyleCnt="0"/>
      <dgm:spPr/>
    </dgm:pt>
    <dgm:pt modelId="{CA65A877-2DB7-420D-A845-22D076486EB1}" type="pres">
      <dgm:prSet presAssocID="{BA02D708-6E74-40B2-AC2A-ED107E291F61}" presName="horFlow" presStyleCnt="0"/>
      <dgm:spPr/>
    </dgm:pt>
    <dgm:pt modelId="{7FAFD575-7C2C-4DE3-8BE9-815DF1CF6A94}" type="pres">
      <dgm:prSet presAssocID="{BA02D708-6E74-40B2-AC2A-ED107E291F61}" presName="bigChev" presStyleLbl="node1" presStyleIdx="1" presStyleCnt="3"/>
      <dgm:spPr/>
      <dgm:t>
        <a:bodyPr/>
        <a:lstStyle/>
        <a:p>
          <a:endParaRPr lang="fr-FR"/>
        </a:p>
      </dgm:t>
    </dgm:pt>
    <dgm:pt modelId="{B59A2263-7A5C-4475-B9D5-9F36B9FF2465}" type="pres">
      <dgm:prSet presAssocID="{BA02D708-6E74-40B2-AC2A-ED107E291F61}" presName="vSp" presStyleCnt="0"/>
      <dgm:spPr/>
    </dgm:pt>
    <dgm:pt modelId="{3DBBF665-AC1B-407D-A8DC-94D9B07B5DFF}" type="pres">
      <dgm:prSet presAssocID="{CBEF7875-F7A5-48BB-9DBB-CA0469D0AFC8}" presName="horFlow" presStyleCnt="0"/>
      <dgm:spPr/>
    </dgm:pt>
    <dgm:pt modelId="{609FC613-4A5C-48A6-927C-BA0B2B4287B2}" type="pres">
      <dgm:prSet presAssocID="{CBEF7875-F7A5-48BB-9DBB-CA0469D0AFC8}" presName="bigChev" presStyleLbl="node1" presStyleIdx="2" presStyleCnt="3"/>
      <dgm:spPr/>
      <dgm:t>
        <a:bodyPr/>
        <a:lstStyle/>
        <a:p>
          <a:endParaRPr lang="fr-FR"/>
        </a:p>
      </dgm:t>
    </dgm:pt>
  </dgm:ptLst>
  <dgm:cxnLst>
    <dgm:cxn modelId="{EBDA4D47-09C1-4E25-9528-61FA0916DC80}" type="presOf" srcId="{BEC7A050-D804-4751-8A49-9A3AE89FBA77}" destId="{B905ACA5-43AE-4E9B-9F9D-AB671F363A50}" srcOrd="0" destOrd="0" presId="urn:microsoft.com/office/officeart/2005/8/layout/lProcess3"/>
    <dgm:cxn modelId="{44426414-0E99-4288-93CB-FD09EAC63DA2}" srcId="{BEC7A050-D804-4751-8A49-9A3AE89FBA77}" destId="{CBEF7875-F7A5-48BB-9DBB-CA0469D0AFC8}" srcOrd="2" destOrd="0" parTransId="{EA5BE399-F910-4A79-AFE1-BB86EB67A771}" sibTransId="{BD5A6E41-ACAF-4D06-8CE6-A333E1056A2B}"/>
    <dgm:cxn modelId="{8CAF3F6E-F72F-44B4-960C-FEBE34346492}" type="presOf" srcId="{CBEF7875-F7A5-48BB-9DBB-CA0469D0AFC8}" destId="{609FC613-4A5C-48A6-927C-BA0B2B4287B2}" srcOrd="0" destOrd="0" presId="urn:microsoft.com/office/officeart/2005/8/layout/lProcess3"/>
    <dgm:cxn modelId="{9C6F75F0-05C9-427F-AB2D-495EDE50D830}" srcId="{BEC7A050-D804-4751-8A49-9A3AE89FBA77}" destId="{0DD9DDD1-9C63-416D-AD1E-DB7E225F9578}" srcOrd="0" destOrd="0" parTransId="{BEDA07C9-03A0-4D36-8678-7013A9AA59F4}" sibTransId="{CD932CC2-1E26-4A4F-B75B-3842974E8E8F}"/>
    <dgm:cxn modelId="{FA911278-C43B-43B2-9ECC-A6199CAB938D}" srcId="{BEC7A050-D804-4751-8A49-9A3AE89FBA77}" destId="{BA02D708-6E74-40B2-AC2A-ED107E291F61}" srcOrd="1" destOrd="0" parTransId="{7D87DA6D-3B65-49A1-B874-AB1ECF8DFA79}" sibTransId="{940A603A-6706-41C4-BAD9-8B8CAA40116B}"/>
    <dgm:cxn modelId="{CCAD0927-2133-4AFE-903F-7D5C8115D84A}" type="presOf" srcId="{BA02D708-6E74-40B2-AC2A-ED107E291F61}" destId="{7FAFD575-7C2C-4DE3-8BE9-815DF1CF6A94}" srcOrd="0" destOrd="0" presId="urn:microsoft.com/office/officeart/2005/8/layout/lProcess3"/>
    <dgm:cxn modelId="{0C448659-673D-4387-B6AF-C0EEDA9A6A17}" type="presOf" srcId="{0DD9DDD1-9C63-416D-AD1E-DB7E225F9578}" destId="{01F002E0-4EF4-4889-B58B-8977F9752018}" srcOrd="0" destOrd="0" presId="urn:microsoft.com/office/officeart/2005/8/layout/lProcess3"/>
    <dgm:cxn modelId="{8C7C247C-49C6-419B-83EE-6AD5260F05A4}" type="presParOf" srcId="{B905ACA5-43AE-4E9B-9F9D-AB671F363A50}" destId="{0E662243-8A00-4399-9FF4-E289E7E25723}" srcOrd="0" destOrd="0" presId="urn:microsoft.com/office/officeart/2005/8/layout/lProcess3"/>
    <dgm:cxn modelId="{DDD03253-3657-4B31-8D68-B49AA020700D}" type="presParOf" srcId="{0E662243-8A00-4399-9FF4-E289E7E25723}" destId="{01F002E0-4EF4-4889-B58B-8977F9752018}" srcOrd="0" destOrd="0" presId="urn:microsoft.com/office/officeart/2005/8/layout/lProcess3"/>
    <dgm:cxn modelId="{40329F0E-FA8A-43FD-B3CF-EB2C0C265546}" type="presParOf" srcId="{B905ACA5-43AE-4E9B-9F9D-AB671F363A50}" destId="{31D83A1E-7B86-4347-9B53-5EC66793E409}" srcOrd="1" destOrd="0" presId="urn:microsoft.com/office/officeart/2005/8/layout/lProcess3"/>
    <dgm:cxn modelId="{86E6D5FE-00F2-4FE9-B2DE-BB3527455467}" type="presParOf" srcId="{B905ACA5-43AE-4E9B-9F9D-AB671F363A50}" destId="{CA65A877-2DB7-420D-A845-22D076486EB1}" srcOrd="2" destOrd="0" presId="urn:microsoft.com/office/officeart/2005/8/layout/lProcess3"/>
    <dgm:cxn modelId="{076DC06F-2047-46F6-B0B5-ED8A06B93899}" type="presParOf" srcId="{CA65A877-2DB7-420D-A845-22D076486EB1}" destId="{7FAFD575-7C2C-4DE3-8BE9-815DF1CF6A94}" srcOrd="0" destOrd="0" presId="urn:microsoft.com/office/officeart/2005/8/layout/lProcess3"/>
    <dgm:cxn modelId="{E162F371-DFC5-4063-92A9-334DF889ABA5}" type="presParOf" srcId="{B905ACA5-43AE-4E9B-9F9D-AB671F363A50}" destId="{B59A2263-7A5C-4475-B9D5-9F36B9FF2465}" srcOrd="3" destOrd="0" presId="urn:microsoft.com/office/officeart/2005/8/layout/lProcess3"/>
    <dgm:cxn modelId="{B5CAA246-BAE3-4E81-ACD0-ADC90162CA36}" type="presParOf" srcId="{B905ACA5-43AE-4E9B-9F9D-AB671F363A50}" destId="{3DBBF665-AC1B-407D-A8DC-94D9B07B5DFF}" srcOrd="4" destOrd="0" presId="urn:microsoft.com/office/officeart/2005/8/layout/lProcess3"/>
    <dgm:cxn modelId="{F9AE5287-A52A-4A3B-AAE6-5CCF79FA7FDE}" type="presParOf" srcId="{3DBBF665-AC1B-407D-A8DC-94D9B07B5DFF}" destId="{609FC613-4A5C-48A6-927C-BA0B2B4287B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5C7E6-6367-4A3A-9CD5-73DF1F613C01}">
      <dsp:nvSpPr>
        <dsp:cNvPr id="0" name=""/>
        <dsp:cNvSpPr/>
      </dsp:nvSpPr>
      <dsp:spPr>
        <a:xfrm>
          <a:off x="2464" y="24823"/>
          <a:ext cx="240297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Info</a:t>
          </a:r>
          <a:endParaRPr lang="fr-FR" sz="1700" kern="1200" dirty="0"/>
        </a:p>
      </dsp:txBody>
      <dsp:txXfrm>
        <a:off x="2464" y="24823"/>
        <a:ext cx="2402978" cy="489600"/>
      </dsp:txXfrm>
    </dsp:sp>
    <dsp:sp modelId="{94865917-BDDA-4198-9439-F092E0C1529E}">
      <dsp:nvSpPr>
        <dsp:cNvPr id="0" name=""/>
        <dsp:cNvSpPr/>
      </dsp:nvSpPr>
      <dsp:spPr>
        <a:xfrm>
          <a:off x="2464" y="514423"/>
          <a:ext cx="2402978" cy="18840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Nom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Objet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Catégorie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Type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Version(s)</a:t>
          </a:r>
          <a:endParaRPr lang="fr-FR" sz="1700" kern="1200" dirty="0"/>
        </a:p>
      </dsp:txBody>
      <dsp:txXfrm>
        <a:off x="2464" y="514423"/>
        <a:ext cx="2402978" cy="1884099"/>
      </dsp:txXfrm>
    </dsp:sp>
    <dsp:sp modelId="{BC61A244-E767-493C-822B-C562AC8B6AE9}">
      <dsp:nvSpPr>
        <dsp:cNvPr id="0" name=""/>
        <dsp:cNvSpPr/>
      </dsp:nvSpPr>
      <dsp:spPr>
        <a:xfrm>
          <a:off x="2741860" y="24823"/>
          <a:ext cx="2402978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Contrat</a:t>
          </a:r>
          <a:endParaRPr lang="fr-FR" sz="1700" kern="1200" dirty="0"/>
        </a:p>
      </dsp:txBody>
      <dsp:txXfrm>
        <a:off x="2741860" y="24823"/>
        <a:ext cx="2402978" cy="489600"/>
      </dsp:txXfrm>
    </dsp:sp>
    <dsp:sp modelId="{D9904C7E-B5AF-4FDB-A94E-1FB46A3675E8}">
      <dsp:nvSpPr>
        <dsp:cNvPr id="0" name=""/>
        <dsp:cNvSpPr/>
      </dsp:nvSpPr>
      <dsp:spPr>
        <a:xfrm>
          <a:off x="2741860" y="514423"/>
          <a:ext cx="2402978" cy="18840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Signature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Données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Erreurs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smtClean="0"/>
            <a:t>Expositions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Protocoles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/>
            <a:t>Endpoints</a:t>
          </a:r>
          <a:endParaRPr lang="fr-FR" sz="1700" kern="1200" dirty="0"/>
        </a:p>
      </dsp:txBody>
      <dsp:txXfrm>
        <a:off x="2741860" y="514423"/>
        <a:ext cx="2402978" cy="1884099"/>
      </dsp:txXfrm>
    </dsp:sp>
    <dsp:sp modelId="{3D29DF24-77F8-4017-99FE-FA6B500A4EE3}">
      <dsp:nvSpPr>
        <dsp:cNvPr id="0" name=""/>
        <dsp:cNvSpPr/>
      </dsp:nvSpPr>
      <dsp:spPr>
        <a:xfrm>
          <a:off x="5481256" y="24823"/>
          <a:ext cx="2402978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SLA</a:t>
          </a:r>
        </a:p>
      </dsp:txBody>
      <dsp:txXfrm>
        <a:off x="5481256" y="24823"/>
        <a:ext cx="2402978" cy="489600"/>
      </dsp:txXfrm>
    </dsp:sp>
    <dsp:sp modelId="{F727279E-A5A2-4424-97BB-A363CD271BAE}">
      <dsp:nvSpPr>
        <dsp:cNvPr id="0" name=""/>
        <dsp:cNvSpPr/>
      </dsp:nvSpPr>
      <dsp:spPr>
        <a:xfrm>
          <a:off x="5481256" y="514423"/>
          <a:ext cx="2402978" cy="18840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Validité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QOS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Monitoring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Indicateurs</a:t>
          </a:r>
          <a:endParaRPr lang="fr-FR" sz="1700" kern="1200" dirty="0"/>
        </a:p>
      </dsp:txBody>
      <dsp:txXfrm>
        <a:off x="5481256" y="514423"/>
        <a:ext cx="2402978" cy="188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362F2-E673-410E-9111-124350CBA3E3}">
      <dsp:nvSpPr>
        <dsp:cNvPr id="0" name=""/>
        <dsp:cNvSpPr/>
      </dsp:nvSpPr>
      <dsp:spPr>
        <a:xfrm>
          <a:off x="1792979" y="1742843"/>
          <a:ext cx="223786" cy="213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893" y="0"/>
              </a:lnTo>
              <a:lnTo>
                <a:pt x="111893" y="213211"/>
              </a:lnTo>
              <a:lnTo>
                <a:pt x="223786" y="2132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897145" y="1841721"/>
        <a:ext cx="15454" cy="15454"/>
      </dsp:txXfrm>
    </dsp:sp>
    <dsp:sp modelId="{C43B122D-00EC-47E4-9811-E8C32BDFF4D3}">
      <dsp:nvSpPr>
        <dsp:cNvPr id="0" name=""/>
        <dsp:cNvSpPr/>
      </dsp:nvSpPr>
      <dsp:spPr>
        <a:xfrm>
          <a:off x="1792979" y="1529631"/>
          <a:ext cx="223786" cy="213211"/>
        </a:xfrm>
        <a:custGeom>
          <a:avLst/>
          <a:gdLst/>
          <a:ahLst/>
          <a:cxnLst/>
          <a:rect l="0" t="0" r="0" b="0"/>
          <a:pathLst>
            <a:path>
              <a:moveTo>
                <a:pt x="0" y="213211"/>
              </a:moveTo>
              <a:lnTo>
                <a:pt x="111893" y="213211"/>
              </a:lnTo>
              <a:lnTo>
                <a:pt x="111893" y="0"/>
              </a:lnTo>
              <a:lnTo>
                <a:pt x="2237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897145" y="1628510"/>
        <a:ext cx="15454" cy="15454"/>
      </dsp:txXfrm>
    </dsp:sp>
    <dsp:sp modelId="{AF6BF1C7-0F03-43ED-93B1-A87C22E595F8}">
      <dsp:nvSpPr>
        <dsp:cNvPr id="0" name=""/>
        <dsp:cNvSpPr/>
      </dsp:nvSpPr>
      <dsp:spPr>
        <a:xfrm>
          <a:off x="450257" y="1316420"/>
          <a:ext cx="223786" cy="42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893" y="0"/>
              </a:lnTo>
              <a:lnTo>
                <a:pt x="111893" y="426423"/>
              </a:lnTo>
              <a:lnTo>
                <a:pt x="223786" y="426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0111" y="1517592"/>
        <a:ext cx="24078" cy="24078"/>
      </dsp:txXfrm>
    </dsp:sp>
    <dsp:sp modelId="{15CCD674-EB89-46CF-9228-78FD93CBC173}">
      <dsp:nvSpPr>
        <dsp:cNvPr id="0" name=""/>
        <dsp:cNvSpPr/>
      </dsp:nvSpPr>
      <dsp:spPr>
        <a:xfrm>
          <a:off x="1792979" y="889996"/>
          <a:ext cx="223786" cy="213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893" y="0"/>
              </a:lnTo>
              <a:lnTo>
                <a:pt x="111893" y="213211"/>
              </a:lnTo>
              <a:lnTo>
                <a:pt x="223786" y="2132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897145" y="988875"/>
        <a:ext cx="15454" cy="15454"/>
      </dsp:txXfrm>
    </dsp:sp>
    <dsp:sp modelId="{B699560F-A2BA-4043-B8F6-B9BCECBBDF3E}">
      <dsp:nvSpPr>
        <dsp:cNvPr id="0" name=""/>
        <dsp:cNvSpPr/>
      </dsp:nvSpPr>
      <dsp:spPr>
        <a:xfrm>
          <a:off x="1792979" y="676784"/>
          <a:ext cx="223786" cy="213211"/>
        </a:xfrm>
        <a:custGeom>
          <a:avLst/>
          <a:gdLst/>
          <a:ahLst/>
          <a:cxnLst/>
          <a:rect l="0" t="0" r="0" b="0"/>
          <a:pathLst>
            <a:path>
              <a:moveTo>
                <a:pt x="0" y="213211"/>
              </a:moveTo>
              <a:lnTo>
                <a:pt x="111893" y="213211"/>
              </a:lnTo>
              <a:lnTo>
                <a:pt x="111893" y="0"/>
              </a:lnTo>
              <a:lnTo>
                <a:pt x="2237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897145" y="775663"/>
        <a:ext cx="15454" cy="15454"/>
      </dsp:txXfrm>
    </dsp:sp>
    <dsp:sp modelId="{AF2CBDFA-A6E9-446E-9894-9E5C03CE455F}">
      <dsp:nvSpPr>
        <dsp:cNvPr id="0" name=""/>
        <dsp:cNvSpPr/>
      </dsp:nvSpPr>
      <dsp:spPr>
        <a:xfrm>
          <a:off x="450257" y="889996"/>
          <a:ext cx="223786" cy="426423"/>
        </a:xfrm>
        <a:custGeom>
          <a:avLst/>
          <a:gdLst/>
          <a:ahLst/>
          <a:cxnLst/>
          <a:rect l="0" t="0" r="0" b="0"/>
          <a:pathLst>
            <a:path>
              <a:moveTo>
                <a:pt x="0" y="426423"/>
              </a:moveTo>
              <a:lnTo>
                <a:pt x="111893" y="426423"/>
              </a:lnTo>
              <a:lnTo>
                <a:pt x="111893" y="0"/>
              </a:lnTo>
              <a:lnTo>
                <a:pt x="2237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0111" y="1091168"/>
        <a:ext cx="24078" cy="24078"/>
      </dsp:txXfrm>
    </dsp:sp>
    <dsp:sp modelId="{7EE73BF2-B52C-40D8-B8AA-E691B95ADF07}">
      <dsp:nvSpPr>
        <dsp:cNvPr id="0" name=""/>
        <dsp:cNvSpPr/>
      </dsp:nvSpPr>
      <dsp:spPr>
        <a:xfrm rot="16200000">
          <a:off x="-671786" y="1092109"/>
          <a:ext cx="1795466" cy="44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dépendances</a:t>
          </a:r>
          <a:endParaRPr lang="fr-FR" sz="3600" kern="1200" dirty="0"/>
        </a:p>
      </dsp:txBody>
      <dsp:txXfrm>
        <a:off x="-671786" y="1092109"/>
        <a:ext cx="1795466" cy="448621"/>
      </dsp:txXfrm>
    </dsp:sp>
    <dsp:sp modelId="{79BD62E9-447C-445B-9ED9-437A2D2615D8}">
      <dsp:nvSpPr>
        <dsp:cNvPr id="0" name=""/>
        <dsp:cNvSpPr/>
      </dsp:nvSpPr>
      <dsp:spPr>
        <a:xfrm>
          <a:off x="674044" y="719427"/>
          <a:ext cx="1118934" cy="341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Composés</a:t>
          </a:r>
        </a:p>
      </dsp:txBody>
      <dsp:txXfrm>
        <a:off x="674044" y="719427"/>
        <a:ext cx="1118934" cy="341138"/>
      </dsp:txXfrm>
    </dsp:sp>
    <dsp:sp modelId="{EF4827E0-BD3D-4CB1-9550-C6CF31A1ED03}">
      <dsp:nvSpPr>
        <dsp:cNvPr id="0" name=""/>
        <dsp:cNvSpPr/>
      </dsp:nvSpPr>
      <dsp:spPr>
        <a:xfrm>
          <a:off x="2016766" y="506215"/>
          <a:ext cx="1118934" cy="34113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Service X</a:t>
          </a:r>
        </a:p>
      </dsp:txBody>
      <dsp:txXfrm>
        <a:off x="2016766" y="506215"/>
        <a:ext cx="1118934" cy="341138"/>
      </dsp:txXfrm>
    </dsp:sp>
    <dsp:sp modelId="{D713973A-22E6-4E9C-B119-519818B18300}">
      <dsp:nvSpPr>
        <dsp:cNvPr id="0" name=""/>
        <dsp:cNvSpPr/>
      </dsp:nvSpPr>
      <dsp:spPr>
        <a:xfrm>
          <a:off x="2016766" y="932638"/>
          <a:ext cx="1118934" cy="341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Service Y</a:t>
          </a:r>
        </a:p>
      </dsp:txBody>
      <dsp:txXfrm>
        <a:off x="2016766" y="932638"/>
        <a:ext cx="1118934" cy="341138"/>
      </dsp:txXfrm>
    </dsp:sp>
    <dsp:sp modelId="{72D447B9-9587-4CD3-9855-BE3AA0528EEF}">
      <dsp:nvSpPr>
        <dsp:cNvPr id="0" name=""/>
        <dsp:cNvSpPr/>
      </dsp:nvSpPr>
      <dsp:spPr>
        <a:xfrm>
          <a:off x="674044" y="1572274"/>
          <a:ext cx="1118934" cy="341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Clients</a:t>
          </a:r>
          <a:endParaRPr lang="fr-FR" sz="1600" kern="1200" dirty="0"/>
        </a:p>
      </dsp:txBody>
      <dsp:txXfrm>
        <a:off x="674044" y="1572274"/>
        <a:ext cx="1118934" cy="341138"/>
      </dsp:txXfrm>
    </dsp:sp>
    <dsp:sp modelId="{FFB4119A-2DCD-4F00-97BF-533D8BF4EF0C}">
      <dsp:nvSpPr>
        <dsp:cNvPr id="0" name=""/>
        <dsp:cNvSpPr/>
      </dsp:nvSpPr>
      <dsp:spPr>
        <a:xfrm>
          <a:off x="2016766" y="1359062"/>
          <a:ext cx="1118934" cy="34113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Application A</a:t>
          </a:r>
          <a:endParaRPr lang="fr-FR" sz="1600" kern="1200" dirty="0"/>
        </a:p>
      </dsp:txBody>
      <dsp:txXfrm>
        <a:off x="2016766" y="1359062"/>
        <a:ext cx="1118934" cy="341138"/>
      </dsp:txXfrm>
    </dsp:sp>
    <dsp:sp modelId="{88403930-F494-46DD-9A04-843808EC23F1}">
      <dsp:nvSpPr>
        <dsp:cNvPr id="0" name=""/>
        <dsp:cNvSpPr/>
      </dsp:nvSpPr>
      <dsp:spPr>
        <a:xfrm>
          <a:off x="2016766" y="1785485"/>
          <a:ext cx="1118934" cy="34113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Batch B</a:t>
          </a:r>
          <a:endParaRPr lang="fr-FR" sz="1600" kern="1200" dirty="0"/>
        </a:p>
      </dsp:txBody>
      <dsp:txXfrm>
        <a:off x="2016766" y="1785485"/>
        <a:ext cx="1118934" cy="341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662F-EEB5-4802-93CD-3D181A6CBC79}">
      <dsp:nvSpPr>
        <dsp:cNvPr id="0" name=""/>
        <dsp:cNvSpPr/>
      </dsp:nvSpPr>
      <dsp:spPr>
        <a:xfrm>
          <a:off x="22" y="96838"/>
          <a:ext cx="2162826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Directives</a:t>
          </a:r>
          <a:endParaRPr lang="fr-FR" sz="2100" kern="1200" dirty="0"/>
        </a:p>
      </dsp:txBody>
      <dsp:txXfrm>
        <a:off x="22" y="96838"/>
        <a:ext cx="2162826" cy="604800"/>
      </dsp:txXfrm>
    </dsp:sp>
    <dsp:sp modelId="{914C93A7-3C22-457C-A923-088C8D358D0F}">
      <dsp:nvSpPr>
        <dsp:cNvPr id="0" name=""/>
        <dsp:cNvSpPr/>
      </dsp:nvSpPr>
      <dsp:spPr>
        <a:xfrm>
          <a:off x="22" y="701638"/>
          <a:ext cx="2162826" cy="16248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2100" kern="1200" dirty="0" smtClean="0"/>
            <a:t>Domaine</a:t>
          </a:r>
          <a:endParaRPr lang="fr-FR" sz="21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2100" kern="1200" dirty="0" smtClean="0"/>
            <a:t>Fiabilité</a:t>
          </a:r>
          <a:endParaRPr lang="fr-FR" sz="21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2100" kern="1200" dirty="0" smtClean="0"/>
            <a:t>Sécurité</a:t>
          </a:r>
          <a:endParaRPr lang="fr-FR" sz="2100" kern="1200" dirty="0"/>
        </a:p>
      </dsp:txBody>
      <dsp:txXfrm>
        <a:off x="22" y="701638"/>
        <a:ext cx="2162826" cy="1624868"/>
      </dsp:txXfrm>
    </dsp:sp>
    <dsp:sp modelId="{3D29DF24-77F8-4017-99FE-FA6B500A4EE3}">
      <dsp:nvSpPr>
        <dsp:cNvPr id="0" name=""/>
        <dsp:cNvSpPr/>
      </dsp:nvSpPr>
      <dsp:spPr>
        <a:xfrm>
          <a:off x="2465644" y="96838"/>
          <a:ext cx="2162826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Autre</a:t>
          </a:r>
        </a:p>
      </dsp:txBody>
      <dsp:txXfrm>
        <a:off x="2465644" y="96838"/>
        <a:ext cx="2162826" cy="604800"/>
      </dsp:txXfrm>
    </dsp:sp>
    <dsp:sp modelId="{F727279E-A5A2-4424-97BB-A363CD271BAE}">
      <dsp:nvSpPr>
        <dsp:cNvPr id="0" name=""/>
        <dsp:cNvSpPr/>
      </dsp:nvSpPr>
      <dsp:spPr>
        <a:xfrm>
          <a:off x="2465644" y="701638"/>
          <a:ext cx="2162826" cy="16248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err="1" smtClean="0"/>
            <a:t>Meta-données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err="1" smtClean="0"/>
            <a:t>Scalabilité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Jeux de test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lots</a:t>
          </a:r>
          <a:endParaRPr lang="fr-FR" sz="2100" kern="1200" dirty="0"/>
        </a:p>
      </dsp:txBody>
      <dsp:txXfrm>
        <a:off x="2465644" y="701638"/>
        <a:ext cx="2162826" cy="1624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DD9BB-CA79-4722-9F00-F1F16BB0FA6F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9AAB3-BDF0-4542-AD89-5AA0C13DF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155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A8CCE-DC5F-4F8C-BD85-9AFEA03BE403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E868-9CF7-409C-9BBB-FEE8EBB4A0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3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introduction pour lier</a:t>
            </a:r>
            <a:r>
              <a:rPr lang="fr-FR" baseline="0" dirty="0" smtClean="0"/>
              <a:t> le DP aux services.</a:t>
            </a:r>
          </a:p>
          <a:p>
            <a:endParaRPr lang="fr-FR" baseline="0" dirty="0" smtClean="0"/>
          </a:p>
          <a:p>
            <a:r>
              <a:rPr lang="fr-FR" b="1" baseline="0" dirty="0" smtClean="0">
                <a:solidFill>
                  <a:srgbClr val="FF0000"/>
                </a:solidFill>
              </a:rPr>
              <a:t>-&gt; Le Design Logiciel concerne le développement de composant d’un logiciel donné.</a:t>
            </a:r>
          </a:p>
          <a:p>
            <a:r>
              <a:rPr lang="fr-FR" b="1" baseline="0" dirty="0" smtClean="0">
                <a:solidFill>
                  <a:srgbClr val="FF0000"/>
                </a:solidFill>
              </a:rPr>
              <a:t>Les services héritent de tous les concepts du design logiciel (On peut réutiliser nos patterns) mais ajoute la vision système et l’échelle du SI ou du inter-SI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844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12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La façade et </a:t>
            </a:r>
            <a:r>
              <a:rPr lang="en-GB" dirty="0" err="1" smtClean="0"/>
              <a:t>tous</a:t>
            </a:r>
            <a:r>
              <a:rPr lang="en-GB" dirty="0" smtClean="0"/>
              <a:t> les</a:t>
            </a:r>
            <a:r>
              <a:rPr lang="en-GB" baseline="0" dirty="0" smtClean="0"/>
              <a:t> patterns Wrappers : </a:t>
            </a:r>
            <a:r>
              <a:rPr lang="en-GB" baseline="0" dirty="0" err="1" smtClean="0"/>
              <a:t>Adaptateur</a:t>
            </a:r>
            <a:r>
              <a:rPr lang="en-GB" baseline="0" dirty="0" smtClean="0"/>
              <a:t>, Proxy, </a:t>
            </a:r>
            <a:r>
              <a:rPr lang="en-GB" baseline="0" dirty="0" err="1" smtClean="0"/>
              <a:t>Décorateur</a:t>
            </a:r>
            <a:r>
              <a:rPr lang="en-GB" baseline="0" dirty="0" smtClean="0"/>
              <a:t> …</a:t>
            </a:r>
          </a:p>
          <a:p>
            <a:pPr eaLnBrk="1" hangingPunct="1"/>
            <a:r>
              <a:rPr lang="en-GB" baseline="0" dirty="0" err="1" smtClean="0"/>
              <a:t>Une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gestion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dépendances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allégée</a:t>
            </a:r>
            <a:r>
              <a:rPr lang="en-GB" baseline="0" dirty="0" smtClean="0"/>
              <a:t>.</a:t>
            </a:r>
          </a:p>
          <a:p>
            <a:pPr eaLnBrk="1" hangingPunct="1"/>
            <a:endParaRPr lang="en-GB" baseline="0" dirty="0" smtClean="0"/>
          </a:p>
          <a:p>
            <a:pPr eaLnBrk="1" hangingPunct="1"/>
            <a:r>
              <a:rPr lang="en-GB" baseline="0" dirty="0" smtClean="0"/>
              <a:t>On </a:t>
            </a:r>
            <a:r>
              <a:rPr lang="en-GB" baseline="0" dirty="0" err="1" smtClean="0"/>
              <a:t>représente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function/</a:t>
            </a:r>
            <a:r>
              <a:rPr lang="en-GB" baseline="0" dirty="0" err="1" smtClean="0"/>
              <a:t>domaine</a:t>
            </a:r>
            <a:r>
              <a:rPr lang="en-GB" baseline="0" dirty="0" smtClean="0"/>
              <a:t> … </a:t>
            </a:r>
            <a:r>
              <a:rPr lang="en-GB" baseline="0" dirty="0" err="1" smtClean="0"/>
              <a:t>que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composant</a:t>
            </a:r>
            <a:r>
              <a:rPr lang="en-GB" baseline="0" dirty="0" smtClean="0"/>
              <a:t> metier </a:t>
            </a:r>
            <a:r>
              <a:rPr lang="en-GB" baseline="0" dirty="0" err="1" smtClean="0"/>
              <a:t>soit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l’existant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ou</a:t>
            </a:r>
            <a:r>
              <a:rPr lang="en-GB" baseline="0" dirty="0" smtClean="0"/>
              <a:t> non.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13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err="1" smtClean="0"/>
              <a:t>Processus</a:t>
            </a:r>
            <a:r>
              <a:rPr lang="en-GB" dirty="0" smtClean="0"/>
              <a:t> =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Ultra simple : </a:t>
            </a:r>
            <a:r>
              <a:rPr lang="en-GB" dirty="0" err="1" smtClean="0"/>
              <a:t>enchainnements</a:t>
            </a:r>
            <a:r>
              <a:rPr lang="en-GB" dirty="0" smtClean="0"/>
              <a:t> </a:t>
            </a:r>
            <a:r>
              <a:rPr lang="en-GB" dirty="0" err="1" smtClean="0"/>
              <a:t>d’appels</a:t>
            </a:r>
            <a:endParaRPr lang="en-GB" dirty="0" smtClean="0"/>
          </a:p>
          <a:p>
            <a:pPr eaLnBrk="1" hangingPunct="1"/>
            <a:r>
              <a:rPr lang="en-GB" dirty="0" smtClean="0"/>
              <a:t>Simple </a:t>
            </a:r>
            <a:r>
              <a:rPr lang="en-GB" dirty="0" err="1" smtClean="0"/>
              <a:t>mais</a:t>
            </a:r>
            <a:r>
              <a:rPr lang="en-GB" dirty="0" smtClean="0"/>
              <a:t> avec </a:t>
            </a:r>
            <a:r>
              <a:rPr lang="en-GB" dirty="0" err="1" smtClean="0"/>
              <a:t>Etat</a:t>
            </a:r>
            <a:r>
              <a:rPr lang="en-GB" dirty="0" smtClean="0"/>
              <a:t>/temps/</a:t>
            </a:r>
            <a:r>
              <a:rPr lang="en-GB" dirty="0" err="1" smtClean="0"/>
              <a:t>acteurs</a:t>
            </a:r>
            <a:r>
              <a:rPr lang="en-GB" dirty="0" smtClean="0"/>
              <a:t> </a:t>
            </a:r>
            <a:r>
              <a:rPr lang="en-GB" dirty="0" err="1" smtClean="0"/>
              <a:t>différents</a:t>
            </a:r>
            <a:r>
              <a:rPr lang="en-GB" dirty="0" smtClean="0"/>
              <a:t> et </a:t>
            </a:r>
            <a:r>
              <a:rPr lang="en-GB" dirty="0" err="1" smtClean="0"/>
              <a:t>ou</a:t>
            </a:r>
            <a:r>
              <a:rPr lang="en-GB" dirty="0" smtClean="0"/>
              <a:t> transactions </a:t>
            </a:r>
            <a:r>
              <a:rPr lang="en-GB" dirty="0" err="1" smtClean="0"/>
              <a:t>longues</a:t>
            </a:r>
            <a:r>
              <a:rPr lang="en-GB" dirty="0" smtClean="0"/>
              <a:t> : BPM (tout </a:t>
            </a:r>
            <a:r>
              <a:rPr lang="en-GB" dirty="0" err="1" smtClean="0"/>
              <a:t>automatisable</a:t>
            </a:r>
            <a:r>
              <a:rPr lang="en-GB" dirty="0" smtClean="0"/>
              <a:t>)</a:t>
            </a:r>
          </a:p>
          <a:p>
            <a:pPr eaLnBrk="1" hangingPunct="1"/>
            <a:r>
              <a:rPr lang="en-GB" dirty="0" err="1" smtClean="0"/>
              <a:t>Proche</a:t>
            </a:r>
            <a:r>
              <a:rPr lang="en-GB" dirty="0" smtClean="0"/>
              <a:t> du </a:t>
            </a:r>
            <a:r>
              <a:rPr lang="en-GB" dirty="0" err="1" smtClean="0"/>
              <a:t>besoin</a:t>
            </a:r>
            <a:r>
              <a:rPr lang="en-GB" baseline="0" dirty="0" smtClean="0"/>
              <a:t> metier : </a:t>
            </a:r>
            <a:r>
              <a:rPr lang="en-GB" baseline="0" dirty="0" err="1" smtClean="0"/>
              <a:t>l’humain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la place, </a:t>
            </a:r>
            <a:r>
              <a:rPr lang="en-GB" baseline="0" dirty="0" err="1" smtClean="0"/>
              <a:t>idéalement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seulement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d’escalade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erreurs</a:t>
            </a:r>
            <a:r>
              <a:rPr lang="en-GB" baseline="0" dirty="0" smtClean="0"/>
              <a:t>), </a:t>
            </a:r>
            <a:r>
              <a:rPr lang="en-GB" baseline="0" dirty="0" err="1" smtClean="0"/>
              <a:t>mais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souvent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aussi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nominal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14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Faire le zoom BPMN plus tard</a:t>
            </a:r>
          </a:p>
          <a:p>
            <a:pPr eaLnBrk="1" hangingPunct="1"/>
            <a:endParaRPr lang="fr-FR" noProof="0" dirty="0" smtClean="0"/>
          </a:p>
          <a:p>
            <a:pPr eaLnBrk="1" hangingPunct="1"/>
            <a:r>
              <a:rPr lang="fr-FR" noProof="0" dirty="0" smtClean="0"/>
              <a:t>On</a:t>
            </a:r>
            <a:r>
              <a:rPr lang="fr-FR" baseline="0" noProof="0" dirty="0" smtClean="0"/>
              <a:t> évoque que les absolutistes SOA voulaient du tout automatisé !!! Mais c’est raté, car la vraie vie c’est l’humain qui adapte.</a:t>
            </a:r>
          </a:p>
          <a:p>
            <a:pPr eaLnBrk="1" hangingPunct="1"/>
            <a:endParaRPr lang="fr-FR" baseline="0" noProof="0" dirty="0" smtClean="0"/>
          </a:p>
          <a:p>
            <a:pPr eaLnBrk="1" hangingPunct="1"/>
            <a:r>
              <a:rPr lang="fr-FR" baseline="0" noProof="0" dirty="0" smtClean="0"/>
              <a:t>On verra plus tard ces services à Etat.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15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Respect</a:t>
            </a:r>
            <a:r>
              <a:rPr lang="en-GB" baseline="0" dirty="0" smtClean="0"/>
              <a:t> des standards avec prise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charge </a:t>
            </a:r>
            <a:r>
              <a:rPr lang="en-GB" baseline="0" dirty="0" err="1" smtClean="0"/>
              <a:t>sécurité</a:t>
            </a:r>
            <a:r>
              <a:rPr lang="en-GB" baseline="0" dirty="0" smtClean="0"/>
              <a:t>, encryption,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extensibles</a:t>
            </a:r>
            <a:r>
              <a:rPr lang="en-GB" baseline="0" dirty="0" smtClean="0"/>
              <a:t> XML </a:t>
            </a:r>
            <a:r>
              <a:rPr lang="en-GB" baseline="0" dirty="0" err="1" smtClean="0"/>
              <a:t>ou</a:t>
            </a:r>
            <a:r>
              <a:rPr lang="en-GB" baseline="0" dirty="0" smtClean="0"/>
              <a:t> light JSON…</a:t>
            </a:r>
          </a:p>
          <a:p>
            <a:pPr eaLnBrk="1" hangingPunct="1"/>
            <a:endParaRPr lang="en-GB" baseline="0" dirty="0" smtClean="0"/>
          </a:p>
          <a:p>
            <a:pPr eaLnBrk="1" hangingPunct="1"/>
            <a:r>
              <a:rPr lang="en-GB" baseline="0" dirty="0" smtClean="0"/>
              <a:t>Il </a:t>
            </a:r>
            <a:r>
              <a:rPr lang="en-GB" baseline="0" dirty="0" err="1" smtClean="0"/>
              <a:t>s’agit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methodes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d’exposition</a:t>
            </a:r>
            <a:r>
              <a:rPr lang="en-GB" baseline="0" dirty="0" smtClean="0"/>
              <a:t> des SERVICES. </a:t>
            </a:r>
            <a:r>
              <a:rPr lang="en-GB" baseline="0" dirty="0" err="1" smtClean="0"/>
              <a:t>Ces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derniers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doivent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exister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avant</a:t>
            </a:r>
            <a:r>
              <a:rPr lang="en-GB" baseline="0" dirty="0" smtClean="0"/>
              <a:t> de faire </a:t>
            </a:r>
            <a:r>
              <a:rPr lang="en-GB" baseline="0" dirty="0" err="1" smtClean="0"/>
              <a:t>ces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choix</a:t>
            </a:r>
            <a:r>
              <a:rPr lang="en-GB" baseline="0" dirty="0" smtClean="0"/>
              <a:t> techniques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16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Anecdote</a:t>
            </a:r>
            <a:r>
              <a:rPr lang="fr-FR" baseline="0" noProof="0" dirty="0" smtClean="0"/>
              <a:t> OCP et catalogue des médicaments dupliqués pour assurer la performance : modifications à l’échelle de la semaine permet une réplication raisonnable de ce référentiel uniquement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17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Concept de façade généralisé</a:t>
            </a:r>
          </a:p>
        </p:txBody>
      </p:sp>
    </p:spTree>
    <p:extLst>
      <p:ext uri="{BB962C8B-B14F-4D97-AF65-F5344CB8AC3E}">
        <p14:creationId xmlns:p14="http://schemas.microsoft.com/office/powerpoint/2010/main" val="56029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service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SOA met à disposition d’acteur (humains ou logiciels), un accès vers une ou plusieurs fonctions métiers.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fr-FR" b="0" dirty="0" smtClean="0">
              <a:effectLst/>
            </a:endParaRPr>
          </a:p>
          <a:p>
            <a:pPr rtl="0" fontAlgn="base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: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paramétrage de variantes doit être possible sans intervention sur le code, et être aussi tardif que possible, au moment du déploiement si possible.</a:t>
            </a:r>
          </a:p>
          <a:p>
            <a:pPr rtl="0" fontAlgn="base"/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Sans état :</a:t>
            </a:r>
            <a:b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plus simple de ne pas avoir d’état,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mais quand c’est nécessaire,</a:t>
            </a:r>
            <a:b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on passera sur une logique de processus (si complexe)</a:t>
            </a:r>
          </a:p>
          <a:p>
            <a:pPr rtl="0" fontAlgn="base"/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ou on peut passer l’état en opérande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service ne garde pas de trace de ses invocations successives, c’est au consommateur de s’en préoccuper</a:t>
            </a:r>
            <a:b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 :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service fournit des informations sur son exécution, ses performances, etc.</a:t>
            </a:r>
          </a:p>
          <a:p>
            <a:pPr rtl="0"/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plus, un service se doit d’être :</a:t>
            </a:r>
          </a:p>
          <a:p>
            <a:pPr rtl="0" fontAlgn="base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réutilisable par composition pour un fournisseur de service de plus haut niveau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7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5638" cy="33496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DF3D4-06ED-439C-AE6A-498BA8BB8AF6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3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Contrat.</a:t>
            </a:r>
          </a:p>
          <a:p>
            <a:endParaRPr lang="fr-FR" dirty="0" smtClean="0"/>
          </a:p>
          <a:p>
            <a:r>
              <a:rPr lang="fr-FR" dirty="0" smtClean="0"/>
              <a:t>Issu des besoins métier.</a:t>
            </a:r>
          </a:p>
          <a:p>
            <a:endParaRPr lang="fr-FR" dirty="0" smtClean="0"/>
          </a:p>
          <a:p>
            <a:r>
              <a:rPr lang="fr-FR" dirty="0" smtClean="0"/>
              <a:t>Selon le type de service,</a:t>
            </a:r>
            <a:r>
              <a:rPr lang="fr-FR" baseline="0" dirty="0" smtClean="0"/>
              <a:t> plusieurs démarche pour identifier les besoins des contrats. (Hors scope : modélisation métier).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Plus tard on voit les Typologies et le BPM, </a:t>
            </a:r>
            <a:r>
              <a:rPr lang="fr-FR" baseline="0" dirty="0" err="1" smtClean="0"/>
              <a:t>topDown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Bottom</a:t>
            </a:r>
            <a:r>
              <a:rPr lang="fr-FR" baseline="0" dirty="0" smtClean="0"/>
              <a:t> Up : on aura des indications sur comment identifier les besoins et donc ces contrats.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741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notion de typologie sera vue plus tard avec et après l’exemple.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2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4</a:t>
            </a:fld>
            <a:endParaRPr lang="fr-FR" sz="1300" dirty="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Le pourquoi on s’embête</a:t>
            </a:r>
            <a:r>
              <a:rPr lang="fr-FR" baseline="0" noProof="0" dirty="0" smtClean="0"/>
              <a:t> :</a:t>
            </a:r>
          </a:p>
          <a:p>
            <a:pPr eaLnBrk="1" hangingPunct="1"/>
            <a:endParaRPr lang="fr-FR" baseline="0" noProof="0" dirty="0" smtClean="0"/>
          </a:p>
          <a:p>
            <a:pPr eaLnBrk="1" hangingPunct="1"/>
            <a:r>
              <a:rPr lang="fr-FR" baseline="0" noProof="0" dirty="0" smtClean="0"/>
              <a:t>Se préparer à répéter que un SI qui ne change pas et dont le métier est calme et qui ne s’ouvre pas, il n’a pas à s’intéresser à ces nouveaux concepts. Inutile de complexifier si on n’en a pas besoin. En revanche, s’ils se reconnaissent là, alors SOA et l’approche par les services, avec la complexité qu’elle apporte en terme d’organisation ou de couche logicielle a un vrai avantage. (rapport cout-opportunité-risque)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Choisir les standards</a:t>
            </a:r>
            <a:r>
              <a:rPr lang="fr-FR" baseline="0" dirty="0" smtClean="0"/>
              <a:t> d’échange qui permettent d’assurer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La spécification des SLA / QOS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contrôle du respect des contraintes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Monétisation éventuelle… (retard, pénalité,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21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BPM !</a:t>
            </a:r>
          </a:p>
          <a:p>
            <a:endParaRPr lang="fr-FR" dirty="0" smtClean="0"/>
          </a:p>
          <a:p>
            <a:r>
              <a:rPr lang="fr-FR" dirty="0" smtClean="0"/>
              <a:t>On parle d’Orchestration</a:t>
            </a:r>
            <a:r>
              <a:rPr lang="fr-FR" baseline="0" dirty="0" smtClean="0"/>
              <a:t> lorsque le temps et les acteurs entrent en jeu. Attention, en Anglais, Orchestration désigne aussi composition. (faux ami).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Cela n’implique pas le fait d’utiliser un moteur BPM, mais cela indique que c’est un bon candidat et que l’on peut </a:t>
            </a:r>
            <a:r>
              <a:rPr lang="fr-FR" baseline="0" dirty="0" err="1" smtClean="0"/>
              <a:t>modélissr</a:t>
            </a:r>
            <a:r>
              <a:rPr lang="fr-FR" baseline="0" dirty="0" smtClean="0"/>
              <a:t> ce </a:t>
            </a:r>
            <a:r>
              <a:rPr lang="fr-FR" baseline="0" dirty="0" err="1" smtClean="0"/>
              <a:t>srvice</a:t>
            </a:r>
            <a:r>
              <a:rPr lang="fr-FR" baseline="0" dirty="0" smtClean="0"/>
              <a:t> avec BPMN (ou analogue).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Du coup, les besoins des activités de ce modèle seront les définitions des services à fournir pour que le processus puisse être outillé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21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26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Zoom sur la différence d’approche qui permet d’identifier les besoins de passer en mode Processus.</a:t>
            </a:r>
          </a:p>
          <a:p>
            <a:pPr eaLnBrk="1" hangingPunct="1"/>
            <a:endParaRPr lang="fr-FR" noProof="0" dirty="0" smtClean="0"/>
          </a:p>
          <a:p>
            <a:pPr eaLnBrk="1" hangingPunct="1"/>
            <a:r>
              <a:rPr lang="fr-FR" noProof="0" dirty="0" smtClean="0"/>
              <a:t>Cela n’implique pas d’outiller par un moteur</a:t>
            </a:r>
            <a:r>
              <a:rPr lang="fr-FR" baseline="0" noProof="0" dirty="0" smtClean="0"/>
              <a:t> si on peut gérer soi même organisation, liste de tâche, temps (</a:t>
            </a:r>
            <a:r>
              <a:rPr lang="fr-FR" baseline="0" noProof="0" dirty="0" err="1" smtClean="0"/>
              <a:t>timer</a:t>
            </a:r>
            <a:r>
              <a:rPr lang="fr-FR" baseline="0" noProof="0" dirty="0" smtClean="0"/>
              <a:t>, date limite) et transaction longue.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27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Prenons l’exemple d’une implémentation naïve du tout service rencontré chez un client. </a:t>
            </a:r>
          </a:p>
        </p:txBody>
      </p:sp>
    </p:spTree>
    <p:extLst>
      <p:ext uri="{BB962C8B-B14F-4D97-AF65-F5344CB8AC3E}">
        <p14:creationId xmlns:p14="http://schemas.microsoft.com/office/powerpoint/2010/main" val="542552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Infra standard</a:t>
            </a:r>
            <a:r>
              <a:rPr lang="fr-FR" baseline="0" dirty="0" smtClean="0"/>
              <a:t> constatée avec des canaux vers des services (conteneur) et des moteurs de processus.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Portail désigne toute Application interactive.</a:t>
            </a:r>
          </a:p>
          <a:p>
            <a:r>
              <a:rPr lang="fr-FR" baseline="0" dirty="0" smtClean="0"/>
              <a:t>Canaux automatiques EDI // canaux interactifs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56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29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noProof="0" dirty="0" smtClean="0"/>
              <a:t>Etape initiale :  un grand</a:t>
            </a:r>
            <a:r>
              <a:rPr lang="fr-FR" baseline="0" noProof="0" dirty="0" smtClean="0"/>
              <a:t> compte en France utilise un ensemble de services exposés en WS.</a:t>
            </a:r>
          </a:p>
          <a:p>
            <a:pPr eaLnBrk="1" hangingPunct="1"/>
            <a:r>
              <a:rPr lang="fr-FR" baseline="0" noProof="0" dirty="0" smtClean="0"/>
              <a:t>Ils utilisent aussi un moteur de processus</a:t>
            </a:r>
          </a:p>
          <a:p>
            <a:pPr eaLnBrk="1" hangingPunct="1"/>
            <a:endParaRPr lang="fr-FR" baseline="0" noProof="0" dirty="0" smtClean="0"/>
          </a:p>
          <a:p>
            <a:pPr eaLnBrk="1" hangingPunct="1"/>
            <a:r>
              <a:rPr lang="fr-FR" baseline="0" noProof="0" dirty="0" smtClean="0"/>
              <a:t>Problèmes :</a:t>
            </a:r>
          </a:p>
          <a:p>
            <a:pPr marL="171450" indent="-171450" eaLnBrk="1" hangingPunct="1">
              <a:buFontTx/>
              <a:buChar char="-"/>
            </a:pPr>
            <a:r>
              <a:rPr lang="fr-FR" baseline="0" noProof="0" dirty="0" smtClean="0"/>
              <a:t>Performances inexistante</a:t>
            </a:r>
          </a:p>
          <a:p>
            <a:pPr marL="171450" indent="-171450" eaLnBrk="1" hangingPunct="1">
              <a:buFontTx/>
              <a:buChar char="-"/>
            </a:pPr>
            <a:r>
              <a:rPr lang="fr-FR" baseline="0" noProof="0" dirty="0" smtClean="0"/>
              <a:t>difficulté de développer : WBI (</a:t>
            </a:r>
            <a:r>
              <a:rPr lang="fr-FR" baseline="0" noProof="0" dirty="0" err="1" smtClean="0"/>
              <a:t>weblogic</a:t>
            </a:r>
            <a:r>
              <a:rPr lang="fr-FR" baseline="0" noProof="0" dirty="0" smtClean="0"/>
              <a:t> Business </a:t>
            </a:r>
            <a:r>
              <a:rPr lang="fr-FR" baseline="0" noProof="0" dirty="0" err="1" smtClean="0"/>
              <a:t>Integration</a:t>
            </a:r>
            <a:r>
              <a:rPr lang="fr-FR" baseline="0" noProof="0" dirty="0" smtClean="0"/>
              <a:t>) </a:t>
            </a:r>
            <a:r>
              <a:rPr lang="fr-FR" baseline="0" noProof="0" dirty="0" err="1" smtClean="0"/>
              <a:t>hote</a:t>
            </a:r>
            <a:r>
              <a:rPr lang="fr-FR" baseline="0" noProof="0" dirty="0" smtClean="0"/>
              <a:t> des développements métiers directement dans le portail qui appelle tous les services, cela revient à refaire les erreurs des IHM avec des règles de gestion. Langage propriétaire.</a:t>
            </a:r>
          </a:p>
          <a:p>
            <a:pPr marL="171450" indent="-171450" eaLnBrk="1" hangingPunct="1">
              <a:buFontTx/>
              <a:buChar char="-"/>
            </a:pPr>
            <a:r>
              <a:rPr lang="fr-FR" baseline="0" noProof="0" dirty="0" smtClean="0"/>
              <a:t>Une seule JVM de test qui contient tout : les appels depuis le BPM passent par la couche http et </a:t>
            </a:r>
            <a:r>
              <a:rPr lang="fr-FR" baseline="0" noProof="0" dirty="0" err="1" smtClean="0"/>
              <a:t>réentre</a:t>
            </a:r>
            <a:r>
              <a:rPr lang="fr-FR" baseline="0" noProof="0" dirty="0" smtClean="0"/>
              <a:t> pour ressortir et revenir : 4x </a:t>
            </a:r>
            <a:r>
              <a:rPr lang="fr-FR" baseline="0" noProof="0" dirty="0" err="1" smtClean="0"/>
              <a:t>marshall</a:t>
            </a:r>
            <a:r>
              <a:rPr lang="fr-FR" baseline="0" noProof="0" dirty="0" smtClean="0"/>
              <a:t>/</a:t>
            </a:r>
            <a:r>
              <a:rPr lang="fr-FR" baseline="0" noProof="0" dirty="0" err="1" smtClean="0"/>
              <a:t>unmarshall</a:t>
            </a:r>
            <a:r>
              <a:rPr lang="fr-FR" baseline="0" noProof="0" dirty="0" smtClean="0"/>
              <a:t>…</a:t>
            </a:r>
          </a:p>
          <a:p>
            <a:pPr marL="171450" indent="-171450" eaLnBrk="1" hangingPunct="1">
              <a:buFontTx/>
              <a:buChar char="-"/>
            </a:pPr>
            <a:r>
              <a:rPr lang="fr-FR" noProof="0" dirty="0" smtClean="0"/>
              <a:t>Pas de transaction</a:t>
            </a:r>
          </a:p>
          <a:p>
            <a:pPr marL="171450" indent="-171450" eaLnBrk="1" hangingPunct="1">
              <a:buFontTx/>
              <a:buChar char="-"/>
            </a:pPr>
            <a:endParaRPr lang="fr-FR" noProof="0" dirty="0" smtClean="0"/>
          </a:p>
          <a:p>
            <a:pPr marL="171450" indent="-171450" eaLnBrk="1" hangingPunct="1">
              <a:buFontTx/>
              <a:buChar char="-"/>
            </a:pPr>
            <a:r>
              <a:rPr lang="fr-FR" noProof="0" dirty="0" smtClean="0"/>
              <a:t>Sensation de « </a:t>
            </a:r>
            <a:r>
              <a:rPr lang="fr-FR" noProof="0" dirty="0" err="1" smtClean="0"/>
              <a:t>ba</a:t>
            </a:r>
            <a:r>
              <a:rPr lang="fr-FR" noProof="0" dirty="0" smtClean="0"/>
              <a:t> alors ça</a:t>
            </a:r>
            <a:r>
              <a:rPr lang="fr-FR" baseline="0" noProof="0" dirty="0" smtClean="0"/>
              <a:t> marche pas SOA » ?</a:t>
            </a:r>
          </a:p>
          <a:p>
            <a:pPr marL="628650" lvl="1" indent="-171450" eaLnBrk="1" hangingPunct="1">
              <a:buFontTx/>
              <a:buChar char="-"/>
            </a:pPr>
            <a:r>
              <a:rPr lang="fr-FR" baseline="0" noProof="0" dirty="0" smtClean="0"/>
              <a:t>Approche technique des éditeurs ridicule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30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err="1" smtClean="0"/>
              <a:t>Constat</a:t>
            </a:r>
            <a:r>
              <a:rPr lang="en-GB" dirty="0" smtClean="0"/>
              <a:t> après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semaine</a:t>
            </a:r>
            <a:r>
              <a:rPr lang="en-GB" dirty="0" smtClean="0"/>
              <a:t> </a:t>
            </a:r>
            <a:r>
              <a:rPr lang="en-GB" dirty="0" err="1" smtClean="0"/>
              <a:t>d’audit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31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Faire </a:t>
            </a:r>
            <a:r>
              <a:rPr lang="en-GB" dirty="0" err="1" smtClean="0"/>
              <a:t>émerger</a:t>
            </a:r>
            <a:r>
              <a:rPr lang="en-GB" dirty="0" smtClean="0"/>
              <a:t> des concepts pour </a:t>
            </a:r>
            <a:r>
              <a:rPr lang="en-GB" dirty="0" err="1" smtClean="0"/>
              <a:t>sortir</a:t>
            </a:r>
            <a:r>
              <a:rPr lang="en-GB" baseline="0" dirty="0" smtClean="0"/>
              <a:t> la </a:t>
            </a:r>
            <a:r>
              <a:rPr lang="en-GB" baseline="0" dirty="0" err="1" smtClean="0"/>
              <a:t>logique</a:t>
            </a:r>
            <a:r>
              <a:rPr lang="en-GB" baseline="0" dirty="0" smtClean="0"/>
              <a:t> metier des </a:t>
            </a:r>
            <a:r>
              <a:rPr lang="en-GB" baseline="0" dirty="0" err="1" smtClean="0"/>
              <a:t>ioHM</a:t>
            </a:r>
            <a:r>
              <a:rPr lang="en-GB" baseline="0" dirty="0" smtClean="0"/>
              <a:t>/</a:t>
            </a:r>
            <a:r>
              <a:rPr lang="en-GB" baseline="0" dirty="0" err="1" smtClean="0"/>
              <a:t>Portail</a:t>
            </a:r>
            <a:r>
              <a:rPr lang="en-GB" baseline="0" dirty="0" smtClean="0"/>
              <a:t>.</a:t>
            </a:r>
          </a:p>
          <a:p>
            <a:pPr eaLnBrk="1" hangingPunct="1"/>
            <a:endParaRPr lang="en-GB" baseline="0" dirty="0" smtClean="0"/>
          </a:p>
          <a:p>
            <a:pPr eaLnBrk="1" hangingPunct="1"/>
            <a:r>
              <a:rPr lang="en-GB" baseline="0" dirty="0" err="1" smtClean="0"/>
              <a:t>Revenir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un context technique </a:t>
            </a:r>
            <a:r>
              <a:rPr lang="en-GB" baseline="0" dirty="0" err="1" smtClean="0"/>
              <a:t>maitrisé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java on a des transactions)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32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33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Il a </a:t>
            </a:r>
            <a:r>
              <a:rPr lang="en-GB" dirty="0" err="1" smtClean="0"/>
              <a:t>même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été</a:t>
            </a:r>
            <a:r>
              <a:rPr lang="en-GB" baseline="0" dirty="0" smtClean="0"/>
              <a:t> possible </a:t>
            </a:r>
            <a:r>
              <a:rPr lang="en-GB" baseline="0" dirty="0" err="1" smtClean="0"/>
              <a:t>d’utiliser</a:t>
            </a:r>
            <a:r>
              <a:rPr lang="en-GB" baseline="0" dirty="0" smtClean="0"/>
              <a:t> des appels directs java </a:t>
            </a:r>
            <a:r>
              <a:rPr lang="en-GB" baseline="0" dirty="0" err="1" smtClean="0"/>
              <a:t>depuis</a:t>
            </a:r>
            <a:r>
              <a:rPr lang="en-GB" baseline="0" dirty="0" smtClean="0"/>
              <a:t> le BPM.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5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34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35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métier Applicatif « niveau entreprise »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Façade vers un silo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Intermédiaire entre les applications composites et le silo (données / traitement)‏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Composition de plusieurs services « entité » et plusieurs services « fonctionnels »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métier Fonctionnel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Application d’un ensemble de règles de gestion complexes (tarification, simulation…)‏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Synthèse d’informations diverses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élémentaire :  accès aux référentiels et Accès aux objets métier RACINE : pas un SE par classe, mais selon les usages. (les objets métiers qui sont manipulés dans les processus, ou par lesquels le métier voit les données)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technique d’accès à une ressource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Accès à un référentiel, envoi d’e-mail (accès à la messagerie), accès à l’impression,…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techniques « fonction technique »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Génération de rapports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Authentification</a:t>
            </a:r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Accès à l’organisation de l’entreprise…</a:t>
            </a:r>
          </a:p>
          <a:p>
            <a:pPr lvl="1"/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36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service métier d’une granularité donnée peut appeler un ou plusieurs services de granularité plus fine, et un ou plusieurs services techniques (quelque soit leur granularité)‏</a:t>
            </a:r>
            <a:endParaRPr lang="fr-FR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service technique n’appelle pas de service métier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service technique n’appelle pas un autre service technique, sauf exception (journalisation)‏</a:t>
            </a:r>
            <a:endParaRPr lang="fr-FR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20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37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Applications composites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sont</a:t>
            </a:r>
            <a:endParaRPr lang="en-GB" baseline="0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baseline="0" dirty="0" smtClean="0"/>
              <a:t>Application </a:t>
            </a:r>
            <a:r>
              <a:rPr lang="en-GB" baseline="0" dirty="0" err="1" smtClean="0"/>
              <a:t>interactives</a:t>
            </a:r>
            <a:r>
              <a:rPr lang="en-GB" baseline="0" dirty="0" smtClean="0"/>
              <a:t> : </a:t>
            </a:r>
            <a:r>
              <a:rPr lang="en-GB" baseline="0" dirty="0" err="1" smtClean="0"/>
              <a:t>portail</a:t>
            </a:r>
            <a:r>
              <a:rPr lang="en-GB" baseline="0" dirty="0" smtClean="0"/>
              <a:t>, IHM, Clients </a:t>
            </a:r>
            <a:r>
              <a:rPr lang="en-GB" baseline="0" dirty="0" err="1" smtClean="0"/>
              <a:t>lourd</a:t>
            </a:r>
            <a:endParaRPr lang="en-GB" baseline="0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baseline="0" dirty="0" smtClean="0"/>
              <a:t>Les </a:t>
            </a:r>
            <a:r>
              <a:rPr lang="en-GB" baseline="0" dirty="0" err="1" smtClean="0"/>
              <a:t>Processus</a:t>
            </a:r>
            <a:endParaRPr lang="en-GB" baseline="0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b="1" baseline="0" dirty="0" smtClean="0"/>
              <a:t>Les </a:t>
            </a:r>
            <a:r>
              <a:rPr lang="en-GB" b="1" baseline="0" dirty="0" err="1" smtClean="0"/>
              <a:t>batchs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38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S’appuyer sur une taxonomie  des types de  service…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…pour analyser  les applications du futur SI  selon différentes approches…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respectant des principes  de  modélisation</a:t>
            </a:r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39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Animation pour séparer TD/ BU / MIM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MIM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Concept -&gt; dans certains cas, dès la conception on sait qu’une fonction métier sera réutilisable dans d’autre contexte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Usage -&gt; on sait qu’une fonctionnalité similaire a déjà été réalisée, on peut en faire un SF en </a:t>
            </a:r>
            <a:r>
              <a:rPr lang="fr-FR" baseline="0" dirty="0" err="1" smtClean="0"/>
              <a:t>refactorant</a:t>
            </a:r>
            <a:r>
              <a:rPr lang="fr-FR" baseline="0" dirty="0" smtClean="0"/>
              <a:t> un SA pour </a:t>
            </a:r>
            <a:r>
              <a:rPr lang="fr-FR" baseline="0" dirty="0" err="1" smtClean="0"/>
              <a:t>modulariser</a:t>
            </a:r>
            <a:r>
              <a:rPr lang="fr-FR" baseline="0" dirty="0" smtClean="0"/>
              <a:t> une fonction.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Intro au TP</a:t>
            </a:r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5638" cy="33496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fr-FR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DF3D4-06ED-439C-AE6A-498BA8BB8AF6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3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5638" cy="33496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fr-FR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DF3D4-06ED-439C-AE6A-498BA8BB8AF6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3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Bénéfices</a:t>
            </a:r>
            <a:endParaRPr lang="fr-FR" b="1" dirty="0" smtClean="0">
              <a:effectLst/>
            </a:endParaRPr>
          </a:p>
          <a:p>
            <a:pPr rtl="0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critères appliqués au service et à son contrat permettent d’avoir de nombreux bénéfices tels que :</a:t>
            </a:r>
            <a:endParaRPr lang="fr-FR" b="0" dirty="0" smtClean="0">
              <a:effectLst/>
            </a:endParaRPr>
          </a:p>
          <a:p>
            <a:pPr rtl="0" fontAlgn="base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L’indépendance d’évolution entre consommateur et fournisseur. Permet de développer en parallèle le coté client et server. Ou encore de fournir à un client extérieur un service stable mais pouvant évoluer (coté serveur).</a:t>
            </a:r>
          </a:p>
          <a:p>
            <a:pPr rtl="0" fontAlgn="base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L’usage de contrats stables et publics, lié à une démarche d’homologation systématique, favorise la réutilisation des services.</a:t>
            </a:r>
          </a:p>
          <a:p>
            <a:pPr rtl="0" fontAlgn="base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L’expression de niveaux de qualité de service contribue à la mise en place progressive d’un suivi proactif.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techniques de compositions interactives et orchestrées, permettent d’envisager un découplage de la logique de coordination métier et des services déjà disponibles.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711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43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6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Le module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Commande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refondu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intégralement</a:t>
            </a:r>
            <a:r>
              <a:rPr lang="en-GB" baseline="0" dirty="0" smtClean="0"/>
              <a:t>. Il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sorti</a:t>
            </a:r>
            <a:r>
              <a:rPr lang="en-GB" baseline="0" dirty="0" smtClean="0"/>
              <a:t> du </a:t>
            </a:r>
            <a:r>
              <a:rPr lang="en-GB" baseline="0" dirty="0" err="1" smtClean="0"/>
              <a:t>Megacy</a:t>
            </a:r>
            <a:r>
              <a:rPr lang="en-GB" baseline="0" dirty="0" smtClean="0"/>
              <a:t>.</a:t>
            </a:r>
          </a:p>
          <a:p>
            <a:pPr eaLnBrk="1" hangingPunct="1"/>
            <a:endParaRPr lang="en-GB" baseline="0" dirty="0" smtClean="0"/>
          </a:p>
          <a:p>
            <a:pPr eaLnBrk="1" hangingPunct="1"/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revanche</a:t>
            </a:r>
            <a:r>
              <a:rPr lang="en-GB" baseline="0" dirty="0" smtClean="0"/>
              <a:t>, les </a:t>
            </a:r>
            <a:r>
              <a:rPr lang="en-GB" baseline="0" dirty="0" err="1" smtClean="0"/>
              <a:t>autres</a:t>
            </a:r>
            <a:r>
              <a:rPr lang="en-GB" baseline="0" dirty="0" smtClean="0"/>
              <a:t> modules </a:t>
            </a:r>
            <a:r>
              <a:rPr lang="en-GB" baseline="0" dirty="0" err="1" smtClean="0"/>
              <a:t>sont</a:t>
            </a:r>
            <a:r>
              <a:rPr lang="en-GB" baseline="0" dirty="0" smtClean="0"/>
              <a:t> à reutiliser.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44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52707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45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7376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46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Cette documentation des fiches et contrat mène à la </a:t>
            </a:r>
            <a:r>
              <a:rPr lang="fr-FR" dirty="0" err="1" smtClean="0"/>
              <a:t>carto</a:t>
            </a:r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Architectures d’entreprises</a:t>
            </a:r>
            <a:br>
              <a:rPr lang="fr-FR" b="1" dirty="0" smtClean="0"/>
            </a:br>
            <a:r>
              <a:rPr lang="fr-FR" dirty="0" smtClean="0"/>
              <a:t>Démarche formelle</a:t>
            </a:r>
          </a:p>
          <a:p>
            <a:pPr lvl="1"/>
            <a:r>
              <a:rPr lang="fr-FR" dirty="0" smtClean="0"/>
              <a:t>Obtenir une description cohérente du SI selon différents points de vue</a:t>
            </a:r>
          </a:p>
          <a:p>
            <a:pPr lvl="1"/>
            <a:r>
              <a:rPr lang="fr-FR" dirty="0" smtClean="0"/>
              <a:t>Assurer la traçabilité entre ces vues</a:t>
            </a:r>
          </a:p>
          <a:p>
            <a:pPr lvl="2"/>
            <a:r>
              <a:rPr lang="fr-FR" dirty="0" smtClean="0"/>
              <a:t>Quels sont les services nécessaires aux processus ?</a:t>
            </a:r>
          </a:p>
          <a:p>
            <a:pPr lvl="2"/>
            <a:r>
              <a:rPr lang="fr-FR" dirty="0" smtClean="0"/>
              <a:t>Sur quelles ressources sont déployés les services ?</a:t>
            </a:r>
          </a:p>
          <a:p>
            <a:r>
              <a:rPr lang="fr-FR" dirty="0" smtClean="0"/>
              <a:t>Les travaux de cartographie sont un entrant</a:t>
            </a:r>
          </a:p>
          <a:p>
            <a:pPr lvl="1"/>
            <a:r>
              <a:rPr lang="fr-FR" dirty="0" smtClean="0"/>
              <a:t>Mais ils doivent être prolongés (as </a:t>
            </a:r>
            <a:r>
              <a:rPr lang="fr-FR" dirty="0" err="1" smtClean="0"/>
              <a:t>is</a:t>
            </a:r>
            <a:r>
              <a:rPr lang="fr-FR" dirty="0" smtClean="0"/>
              <a:t> - to </a:t>
            </a:r>
            <a:r>
              <a:rPr lang="fr-FR" dirty="0" err="1" smtClean="0"/>
              <a:t>be</a:t>
            </a:r>
            <a:r>
              <a:rPr lang="fr-FR" dirty="0" smtClean="0"/>
              <a:t>) pour faire émerger les nouveaux services, processus, etc.</a:t>
            </a:r>
          </a:p>
          <a:p>
            <a:r>
              <a:rPr lang="fr-FR" dirty="0" smtClean="0"/>
              <a:t>Offrir la possibilité d’une mise en œuvre itérative de la cible</a:t>
            </a:r>
          </a:p>
          <a:p>
            <a:pPr lvl="1"/>
            <a:r>
              <a:rPr lang="fr-FR" dirty="0" smtClean="0"/>
              <a:t>Maitrise des risques fonctionnels, techniques et budgétaires</a:t>
            </a:r>
          </a:p>
          <a:p>
            <a:endParaRPr lang="fr-FR" b="1" dirty="0" smtClean="0"/>
          </a:p>
          <a:p>
            <a:r>
              <a:rPr lang="fr-FR" b="1" dirty="0" smtClean="0"/>
              <a:t>Approche pragmatique</a:t>
            </a:r>
          </a:p>
          <a:p>
            <a:pPr>
              <a:buNone/>
            </a:pPr>
            <a:r>
              <a:rPr lang="fr-FR" dirty="0" smtClean="0"/>
              <a:t>Sous ensemble pragmatique pour démarrer un contexte projet</a:t>
            </a:r>
          </a:p>
          <a:p>
            <a:r>
              <a:rPr lang="fr-FR" dirty="0" smtClean="0"/>
              <a:t>Vue métier</a:t>
            </a:r>
          </a:p>
          <a:p>
            <a:pPr lvl="1"/>
            <a:r>
              <a:rPr lang="fr-FR" dirty="0" smtClean="0"/>
              <a:t>Garantir l’adéquation avec le besoin</a:t>
            </a:r>
          </a:p>
          <a:p>
            <a:pPr lvl="1"/>
            <a:r>
              <a:rPr lang="fr-FR" dirty="0" smtClean="0"/>
              <a:t>Description des processus, de l’organisation, des informations et des échanges</a:t>
            </a:r>
          </a:p>
          <a:p>
            <a:r>
              <a:rPr lang="fr-FR" dirty="0" smtClean="0"/>
              <a:t>Vue des services</a:t>
            </a:r>
          </a:p>
          <a:p>
            <a:pPr lvl="1"/>
            <a:r>
              <a:rPr lang="fr-FR" dirty="0" smtClean="0"/>
              <a:t>Garantir la réutilisation de l’existant</a:t>
            </a:r>
          </a:p>
          <a:p>
            <a:pPr lvl="1"/>
            <a:r>
              <a:rPr lang="fr-FR" dirty="0" smtClean="0"/>
              <a:t>Description des services métier utilisés au sein du système et échangé avec d’autres systèmes</a:t>
            </a:r>
          </a:p>
          <a:p>
            <a:pPr lvl="2"/>
            <a:r>
              <a:rPr lang="fr-FR" dirty="0" smtClean="0"/>
              <a:t>Mise à jour de la cartographie fonctionnelle </a:t>
            </a:r>
          </a:p>
          <a:p>
            <a:pPr lvl="2"/>
            <a:r>
              <a:rPr lang="fr-FR" dirty="0" smtClean="0"/>
              <a:t>Mise à jour de la cartographie applicative</a:t>
            </a:r>
          </a:p>
          <a:p>
            <a:pPr lvl="3"/>
            <a:r>
              <a:rPr lang="fr-FR" dirty="0" smtClean="0"/>
              <a:t>Distinguer « service » et « application »</a:t>
            </a:r>
          </a:p>
          <a:p>
            <a:pPr lvl="3"/>
            <a:r>
              <a:rPr lang="fr-FR" dirty="0" smtClean="0"/>
              <a:t>Affectation des services aux blocs de la cartographie fonctionnelle</a:t>
            </a:r>
          </a:p>
          <a:p>
            <a:pPr lvl="2"/>
            <a:r>
              <a:rPr lang="fr-FR" dirty="0" smtClean="0"/>
              <a:t>Faire la carte de l’utilisation des services et des applications par les processus</a:t>
            </a:r>
          </a:p>
          <a:p>
            <a:pPr lvl="3"/>
            <a:r>
              <a:rPr lang="fr-FR" dirty="0" smtClean="0"/>
              <a:t>Promotion pour réutilisation</a:t>
            </a:r>
          </a:p>
          <a:p>
            <a:pPr lvl="3"/>
            <a:r>
              <a:rPr lang="fr-FR" dirty="0" smtClean="0"/>
              <a:t>Besoins</a:t>
            </a:r>
          </a:p>
          <a:p>
            <a:pPr lvl="3"/>
            <a:r>
              <a:rPr lang="fr-FR" dirty="0" smtClean="0"/>
              <a:t>Décision d’outillage</a:t>
            </a:r>
          </a:p>
          <a:p>
            <a:r>
              <a:rPr lang="fr-FR" dirty="0" smtClean="0"/>
              <a:t>Vues système</a:t>
            </a:r>
          </a:p>
          <a:p>
            <a:pPr lvl="1"/>
            <a:r>
              <a:rPr lang="fr-FR" dirty="0" smtClean="0"/>
              <a:t>Garantir l’exhaustivité du périmètre, prise en compte des contraintes « cachées » </a:t>
            </a:r>
          </a:p>
          <a:p>
            <a:pPr lvl="1"/>
            <a:r>
              <a:rPr lang="fr-FR" dirty="0" smtClean="0"/>
              <a:t>Description des ressources qui réalisent les services et des éléments techniques</a:t>
            </a:r>
          </a:p>
          <a:p>
            <a:pPr lvl="2"/>
            <a:r>
              <a:rPr lang="fr-FR" dirty="0" smtClean="0"/>
              <a:t>Décrire la topologie du système</a:t>
            </a:r>
          </a:p>
          <a:p>
            <a:pPr lvl="3"/>
            <a:r>
              <a:rPr lang="fr-FR" dirty="0" smtClean="0"/>
              <a:t>Moyens physiques exécutant les services</a:t>
            </a:r>
          </a:p>
          <a:p>
            <a:pPr lvl="3"/>
            <a:r>
              <a:rPr lang="fr-FR" dirty="0" smtClean="0"/>
              <a:t>Sites géographiques</a:t>
            </a:r>
          </a:p>
          <a:p>
            <a:pPr lvl="3"/>
            <a:r>
              <a:rPr lang="fr-FR" dirty="0" smtClean="0"/>
              <a:t>Distribution des moyens sur les sites</a:t>
            </a:r>
          </a:p>
          <a:p>
            <a:pPr lvl="3">
              <a:buNone/>
            </a:pPr>
            <a:r>
              <a:rPr lang="fr-FR" dirty="0" smtClean="0">
                <a:sym typeface="Wingdings" pitchFamily="2" charset="2"/>
              </a:rPr>
              <a:t> Assistance à l’optimisation du système</a:t>
            </a:r>
            <a:endParaRPr lang="fr-FR" dirty="0" smtClean="0"/>
          </a:p>
          <a:p>
            <a:endParaRPr lang="fr-FR" b="1" dirty="0" smtClean="0"/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1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/>
            </a:r>
            <a:br>
              <a:rPr lang="fr-FR" baseline="0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287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C2B51-30C7-45DD-A8D1-D259085F7F6D}" type="slidenum">
              <a:rPr lang="en-GB"/>
              <a:pPr/>
              <a:t>50</a:t>
            </a:fld>
            <a:endParaRPr lang="en-GB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fr-FR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3960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C2B51-30C7-45DD-A8D1-D259085F7F6D}" type="slidenum">
              <a:rPr lang="en-GB"/>
              <a:pPr/>
              <a:t>51</a:t>
            </a:fld>
            <a:endParaRPr lang="en-GB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3960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Plus on avance dans la formalisation par</a:t>
            </a:r>
            <a:r>
              <a:rPr lang="fr-FR" baseline="0" dirty="0" smtClean="0"/>
              <a:t> services et la carte, plus on peut utiliser cet outil.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Réutilisation : prévenir le responsable du service qu’il va y avoir une nouvelle charge</a:t>
            </a:r>
          </a:p>
          <a:p>
            <a:r>
              <a:rPr lang="fr-FR" baseline="0" dirty="0" smtClean="0"/>
              <a:t>Modification : prévenir le responsable du service pour celle-ci</a:t>
            </a:r>
          </a:p>
          <a:p>
            <a:r>
              <a:rPr lang="fr-FR" baseline="0" dirty="0" smtClean="0"/>
              <a:t>Nouveau : possibilité de confier la réalisation à une autre équipe ou même à un partenaire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1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Si des éléments n’apportent rien (bilan), on les remet en question</a:t>
            </a:r>
          </a:p>
          <a:p>
            <a:r>
              <a:rPr lang="fr-FR" b="1" dirty="0" smtClean="0"/>
              <a:t>SOA arrive lorsque l’on s’applique à garder ces pratiques et qu’on les analyse</a:t>
            </a:r>
          </a:p>
          <a:p>
            <a:endParaRPr lang="fr-FR" b="1" dirty="0" smtClean="0"/>
          </a:p>
          <a:p>
            <a:r>
              <a:rPr lang="fr-FR" b="1" dirty="0" smtClean="0"/>
              <a:t>Conformité : les règles à appliquer et guides de conception et </a:t>
            </a:r>
            <a:r>
              <a:rPr lang="fr-FR" b="1" dirty="0" err="1" smtClean="0"/>
              <a:t>dev</a:t>
            </a:r>
            <a:r>
              <a:rPr lang="fr-FR" b="1" dirty="0" smtClean="0"/>
              <a:t> et déploiement</a:t>
            </a:r>
          </a:p>
          <a:p>
            <a:r>
              <a:rPr lang="fr-FR" b="1" dirty="0" smtClean="0"/>
              <a:t>Dérogation : non conforme -&gt; analyse -&gt; à corriger (formation, </a:t>
            </a:r>
            <a:r>
              <a:rPr lang="fr-FR" b="1" dirty="0" err="1" smtClean="0"/>
              <a:t>changmeents</a:t>
            </a:r>
            <a:r>
              <a:rPr lang="fr-FR" b="1" dirty="0" smtClean="0"/>
              <a:t>) ou alors changer</a:t>
            </a:r>
            <a:r>
              <a:rPr lang="fr-FR" b="1" baseline="0" dirty="0" smtClean="0"/>
              <a:t> la règle </a:t>
            </a:r>
            <a:endParaRPr lang="fr-FR" b="1" dirty="0" smtClean="0"/>
          </a:p>
          <a:p>
            <a:r>
              <a:rPr lang="fr-FR" b="1" dirty="0" smtClean="0"/>
              <a:t>Communication : rien n’est naturelle dans une démarche</a:t>
            </a:r>
            <a:r>
              <a:rPr lang="fr-FR" b="1" baseline="0" dirty="0" smtClean="0"/>
              <a:t> de transformation, il faut expliquer et montrer.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4201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4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7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Un </a:t>
            </a:r>
            <a:r>
              <a:rPr lang="en-GB" dirty="0" err="1" smtClean="0"/>
              <a:t>système</a:t>
            </a:r>
            <a:r>
              <a:rPr lang="en-GB" dirty="0" smtClean="0"/>
              <a:t> </a:t>
            </a:r>
            <a:r>
              <a:rPr lang="en-GB" dirty="0" err="1" smtClean="0"/>
              <a:t>peut</a:t>
            </a:r>
            <a:r>
              <a:rPr lang="en-GB" dirty="0" smtClean="0"/>
              <a:t> ne pas savoir </a:t>
            </a:r>
            <a:r>
              <a:rPr lang="en-GB" dirty="0" err="1" smtClean="0"/>
              <a:t>s’exprimer</a:t>
            </a:r>
            <a:r>
              <a:rPr lang="en-GB" dirty="0" smtClean="0"/>
              <a:t> à distance (</a:t>
            </a:r>
            <a:r>
              <a:rPr lang="en-GB" dirty="0" err="1" smtClean="0"/>
              <a:t>fichier</a:t>
            </a:r>
            <a:r>
              <a:rPr lang="en-GB" dirty="0" smtClean="0"/>
              <a:t>) </a:t>
            </a:r>
            <a:r>
              <a:rPr lang="en-GB" dirty="0" err="1" smtClean="0"/>
              <a:t>ou</a:t>
            </a:r>
            <a:r>
              <a:rPr lang="en-GB" dirty="0" smtClean="0"/>
              <a:t> les formats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différents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ebcdic</a:t>
            </a:r>
            <a:r>
              <a:rPr lang="en-GB" baseline="0" dirty="0" smtClean="0"/>
              <a:t>/</a:t>
            </a:r>
            <a:r>
              <a:rPr lang="en-GB" baseline="0" dirty="0" err="1" smtClean="0"/>
              <a:t>ascii</a:t>
            </a:r>
            <a:r>
              <a:rPr lang="en-GB" baseline="0" dirty="0" smtClean="0"/>
              <a:t>/utf8) </a:t>
            </a:r>
            <a:r>
              <a:rPr lang="en-GB" baseline="0" dirty="0" err="1" smtClean="0"/>
              <a:t>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faut</a:t>
            </a:r>
            <a:r>
              <a:rPr lang="en-GB" baseline="0" dirty="0" smtClean="0"/>
              <a:t> à </a:t>
            </a:r>
            <a:r>
              <a:rPr lang="en-GB" baseline="0" dirty="0" err="1" smtClean="0"/>
              <a:t>chaque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fois</a:t>
            </a:r>
            <a:r>
              <a:rPr lang="en-GB" baseline="0" dirty="0" smtClean="0"/>
              <a:t> interface les bases (</a:t>
            </a:r>
            <a:r>
              <a:rPr lang="en-GB" baseline="0" dirty="0" err="1" smtClean="0"/>
              <a:t>connaissance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très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couplée</a:t>
            </a:r>
            <a:r>
              <a:rPr lang="en-GB" baseline="0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8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err="1" smtClean="0"/>
              <a:t>C’est</a:t>
            </a:r>
            <a:r>
              <a:rPr lang="en-GB" dirty="0" smtClean="0"/>
              <a:t> un </a:t>
            </a:r>
            <a:r>
              <a:rPr lang="en-GB" dirty="0" err="1" smtClean="0"/>
              <a:t>classique</a:t>
            </a:r>
            <a:r>
              <a:rPr lang="en-GB" dirty="0" smtClean="0"/>
              <a:t> de “</a:t>
            </a:r>
            <a:r>
              <a:rPr lang="en-GB" dirty="0" err="1" smtClean="0"/>
              <a:t>refaire</a:t>
            </a:r>
            <a:r>
              <a:rPr lang="en-GB" dirty="0" smtClean="0"/>
              <a:t>” des </a:t>
            </a:r>
            <a:r>
              <a:rPr lang="en-GB" dirty="0" err="1" smtClean="0"/>
              <a:t>traitements</a:t>
            </a:r>
            <a:r>
              <a:rPr lang="en-GB" dirty="0" smtClean="0"/>
              <a:t> </a:t>
            </a:r>
            <a:r>
              <a:rPr lang="en-GB" dirty="0" err="1" smtClean="0"/>
              <a:t>entiers</a:t>
            </a:r>
            <a:r>
              <a:rPr lang="en-GB" dirty="0" smtClean="0"/>
              <a:t> </a:t>
            </a:r>
            <a:r>
              <a:rPr lang="en-GB" dirty="0" err="1" smtClean="0"/>
              <a:t>parce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les services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différents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les timings </a:t>
            </a:r>
            <a:r>
              <a:rPr lang="en-GB" dirty="0" err="1" smtClean="0"/>
              <a:t>projets</a:t>
            </a:r>
            <a:r>
              <a:rPr lang="en-GB" dirty="0" smtClean="0"/>
              <a:t>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différents</a:t>
            </a:r>
            <a:r>
              <a:rPr lang="en-GB" dirty="0" smtClean="0"/>
              <a:t> et </a:t>
            </a:r>
            <a:r>
              <a:rPr lang="en-GB" dirty="0" err="1" smtClean="0"/>
              <a:t>qu’il</a:t>
            </a:r>
            <a:r>
              <a:rPr lang="en-GB" dirty="0" smtClean="0"/>
              <a:t> manqué la capitalisation.</a:t>
            </a:r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9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Comment </a:t>
            </a:r>
            <a:r>
              <a:rPr lang="en-GB" dirty="0" err="1" smtClean="0"/>
              <a:t>s’adapter</a:t>
            </a:r>
            <a:r>
              <a:rPr lang="en-GB" dirty="0" smtClean="0"/>
              <a:t> à </a:t>
            </a:r>
            <a:r>
              <a:rPr lang="en-GB" dirty="0" err="1" smtClean="0"/>
              <a:t>toutes</a:t>
            </a:r>
            <a:r>
              <a:rPr lang="en-GB" dirty="0" smtClean="0"/>
              <a:t> les </a:t>
            </a:r>
            <a:r>
              <a:rPr lang="en-GB" dirty="0" err="1" smtClean="0"/>
              <a:t>formes</a:t>
            </a:r>
            <a:r>
              <a:rPr lang="en-GB" dirty="0" smtClean="0"/>
              <a:t> </a:t>
            </a:r>
            <a:r>
              <a:rPr lang="en-GB" dirty="0" err="1" smtClean="0"/>
              <a:t>d’interactions</a:t>
            </a:r>
            <a:r>
              <a:rPr lang="en-GB" dirty="0" smtClean="0"/>
              <a:t> (EIP inter SI) ?</a:t>
            </a:r>
          </a:p>
          <a:p>
            <a:pPr eaLnBrk="1" hangingPunct="1"/>
            <a:r>
              <a:rPr lang="en-GB" dirty="0" smtClean="0"/>
              <a:t>Y a-t-</a:t>
            </a:r>
            <a:r>
              <a:rPr lang="en-GB" dirty="0" err="1" smtClean="0"/>
              <a:t>il</a:t>
            </a:r>
            <a:r>
              <a:rPr lang="en-GB" dirty="0" smtClean="0"/>
              <a:t> des Standards </a:t>
            </a:r>
            <a:r>
              <a:rPr lang="fr-FR" dirty="0" smtClean="0"/>
              <a:t>?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Renforce</a:t>
            </a:r>
            <a:r>
              <a:rPr lang="fr-FR" baseline="0" dirty="0" smtClean="0"/>
              <a:t> les couts du multicanal si celui-ci n’est pas déjà géré (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précédent)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9CC89B-FEF4-45A2-B17B-A1359673B31F}" type="slidenum">
              <a:rPr lang="fr-FR" sz="1300">
                <a:latin typeface="Arial" panose="020B0604020202020204" pitchFamily="34" charset="0"/>
              </a:rPr>
              <a:pPr eaLnBrk="1" hangingPunct="1"/>
              <a:t>10</a:t>
            </a:fld>
            <a:endParaRPr lang="fr-FR" sz="1300">
              <a:latin typeface="Arial" panose="020B0604020202020204" pitchFamily="3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33438"/>
            <a:ext cx="5551488" cy="4165600"/>
          </a:xfrm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Qui a </a:t>
            </a:r>
            <a:r>
              <a:rPr lang="en-GB" dirty="0" err="1" smtClean="0"/>
              <a:t>accès</a:t>
            </a:r>
            <a:r>
              <a:rPr lang="en-GB" dirty="0" smtClean="0"/>
              <a:t> à </a:t>
            </a:r>
            <a:r>
              <a:rPr lang="en-GB" dirty="0" err="1" smtClean="0"/>
              <a:t>l’information</a:t>
            </a:r>
            <a:r>
              <a:rPr lang="en-GB" dirty="0" smtClean="0"/>
              <a:t> et </a:t>
            </a:r>
            <a:r>
              <a:rPr lang="en-GB" dirty="0" err="1" smtClean="0"/>
              <a:t>où</a:t>
            </a:r>
            <a:r>
              <a:rPr lang="en-GB" dirty="0" smtClean="0"/>
              <a:t> </a:t>
            </a:r>
            <a:r>
              <a:rPr lang="en-GB" dirty="0" err="1" smtClean="0"/>
              <a:t>doit</a:t>
            </a:r>
            <a:r>
              <a:rPr lang="en-GB" dirty="0" smtClean="0"/>
              <a:t> </a:t>
            </a:r>
            <a:r>
              <a:rPr lang="en-GB" dirty="0" err="1" smtClean="0"/>
              <a:t>elle</a:t>
            </a:r>
            <a:r>
              <a:rPr lang="en-GB" dirty="0" smtClean="0"/>
              <a:t> </a:t>
            </a:r>
            <a:r>
              <a:rPr lang="en-GB" dirty="0" err="1" smtClean="0"/>
              <a:t>être</a:t>
            </a:r>
            <a:r>
              <a:rPr lang="en-GB" dirty="0" smtClean="0"/>
              <a:t> ?</a:t>
            </a:r>
          </a:p>
          <a:p>
            <a:pPr eaLnBrk="1" hangingPunct="1"/>
            <a:r>
              <a:rPr lang="en-GB" dirty="0" smtClean="0"/>
              <a:t>Qui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administrer</a:t>
            </a:r>
            <a:r>
              <a:rPr lang="en-GB" dirty="0" smtClean="0"/>
              <a:t> </a:t>
            </a:r>
            <a:r>
              <a:rPr lang="en-GB" dirty="0" err="1" smtClean="0"/>
              <a:t>cette</a:t>
            </a:r>
            <a:r>
              <a:rPr lang="en-GB" dirty="0" smtClean="0"/>
              <a:t> information ?</a:t>
            </a:r>
          </a:p>
        </p:txBody>
      </p:sp>
    </p:spTree>
    <p:extLst>
      <p:ext uri="{BB962C8B-B14F-4D97-AF65-F5344CB8AC3E}">
        <p14:creationId xmlns:p14="http://schemas.microsoft.com/office/powerpoint/2010/main" val="38946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E868-9CF7-409C-9BBB-FEE8EBB4A01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2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95866"/>
            <a:ext cx="9144000" cy="5944758"/>
          </a:xfrm>
          <a:prstGeom prst="rect">
            <a:avLst/>
          </a:prstGeom>
          <a:solidFill>
            <a:srgbClr val="F1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fr-FR" b="1">
              <a:solidFill>
                <a:srgbClr val="CFBDA6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9001"/>
            <a:ext cx="6858000" cy="1565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90777816-C778-4C52-B92A-C5F51BD099CD}" type="datetimeFigureOut">
              <a:rPr lang="fr-FR" smtClean="0"/>
              <a:pPr/>
              <a:t>27/11/2014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2933477"/>
            <a:ext cx="8919210" cy="14114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sz="4400" b="1" dirty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fr-FR" smtClean="0"/>
              <a:t>Cliquez pour modifier le style du titre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687"/>
            <a:ext cx="9144000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/>
          <a:lstStyle>
            <a:lvl1pPr>
              <a:defRPr sz="6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92D4-8D4C-454A-9E59-A499D7101DB0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955-9051-4D4B-8026-BDA83039D2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94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468"/>
            <a:ext cx="7886700" cy="109791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8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033"/>
            <a:ext cx="7886700" cy="104304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67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229521"/>
            <a:ext cx="2949179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627632"/>
            <a:ext cx="4629150" cy="4233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7632"/>
            <a:ext cx="2949178" cy="42413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1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57"/>
            <a:ext cx="2949178" cy="9509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645920"/>
            <a:ext cx="4629150" cy="42151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42230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7816-C778-4C52-B92A-C5F51BD099CD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969-DF8B-44A6-9F8A-7B98AABD07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8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"/>
            <a:ext cx="9144000" cy="11605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723690"/>
            <a:ext cx="9144000" cy="134310"/>
          </a:xfrm>
          <a:prstGeom prst="rect">
            <a:avLst/>
          </a:prstGeom>
          <a:solidFill>
            <a:srgbClr val="E8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3891"/>
            <a:ext cx="7886700" cy="483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23690"/>
            <a:ext cx="2057400" cy="107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DD0D1B5-B7CE-4C14-8228-49B67707E24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33867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FBDA6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59" y="6740624"/>
            <a:ext cx="554682" cy="1078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98" y="50511"/>
            <a:ext cx="1248704" cy="2389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40624"/>
            <a:ext cx="1107017" cy="90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06/09/2013</a:t>
            </a:r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6463"/>
            <a:ext cx="7886700" cy="109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1EEEA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à l’approche par les services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3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3" name="Rectangle 82"/>
          <p:cNvSpPr>
            <a:spLocks noChangeArrowheads="1"/>
          </p:cNvSpPr>
          <p:nvPr/>
        </p:nvSpPr>
        <p:spPr bwMode="auto">
          <a:xfrm>
            <a:off x="2914650" y="411159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6731000" y="411159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620838" y="411159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4194175" y="411159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7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8618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765300" y="432749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" name="Picture 14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75929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51025" y="437829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429125" y="432749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2" name="Picture 17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75929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514850" y="437829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437188" y="4327493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20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75929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5676900" y="437829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7920038" y="4327493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8" name="Picture 28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475929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8029575" y="437829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1620838" y="5387561"/>
            <a:ext cx="2305050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846388" y="5614094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2" name="Picture 5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604748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040063" y="5664894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844800" y="432749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5" name="Picture 38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75929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3038475" y="437829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1765300" y="5614094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8" name="Picture 41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604748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1976438" y="5664894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RDV</a:t>
            </a:r>
          </a:p>
        </p:txBody>
      </p:sp>
      <p:pic>
        <p:nvPicPr>
          <p:cNvPr id="30" name="Picture 43" descr="j04339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682836"/>
            <a:ext cx="64135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4" descr="j0433941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8858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5" descr="j0431637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742945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4211638" y="3294924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4211638" y="2484489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auto">
          <a:xfrm>
            <a:off x="4211638" y="1693733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1619250" y="3294924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Portail </a:t>
            </a:r>
          </a:p>
          <a:p>
            <a:pPr algn="r"/>
            <a:r>
              <a:rPr lang="fr-FR"/>
              <a:t>Web</a:t>
            </a: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1620838" y="248448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Call </a:t>
            </a:r>
          </a:p>
          <a:p>
            <a:pPr algn="r"/>
            <a:r>
              <a:rPr lang="fr-FR"/>
              <a:t>Center</a:t>
            </a:r>
          </a:p>
        </p:txBody>
      </p:sp>
      <p:pic>
        <p:nvPicPr>
          <p:cNvPr id="38" name="Picture 52" descr="j0431633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84502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3" descr="j0433930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557514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AutoShape 54"/>
          <p:cNvCxnSpPr>
            <a:cxnSpLocks noChangeShapeType="1"/>
            <a:stCxn id="32" idx="3"/>
            <a:endCxn id="35" idx="1"/>
          </p:cNvCxnSpPr>
          <p:nvPr/>
        </p:nvCxnSpPr>
        <p:spPr bwMode="auto">
          <a:xfrm>
            <a:off x="882650" y="2054095"/>
            <a:ext cx="33289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59"/>
          <p:cNvCxnSpPr>
            <a:cxnSpLocks noChangeShapeType="1"/>
            <a:stCxn id="38" idx="3"/>
            <a:endCxn id="37" idx="1"/>
          </p:cNvCxnSpPr>
          <p:nvPr/>
        </p:nvCxnSpPr>
        <p:spPr bwMode="auto">
          <a:xfrm>
            <a:off x="771525" y="2844852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60"/>
          <p:cNvCxnSpPr>
            <a:cxnSpLocks noChangeShapeType="1"/>
            <a:stCxn id="31" idx="3"/>
            <a:endCxn id="36" idx="1"/>
          </p:cNvCxnSpPr>
          <p:nvPr/>
        </p:nvCxnSpPr>
        <p:spPr bwMode="auto">
          <a:xfrm>
            <a:off x="784225" y="3655287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61"/>
          <p:cNvCxnSpPr>
            <a:cxnSpLocks noChangeShapeType="1"/>
            <a:stCxn id="7" idx="3"/>
            <a:endCxn id="5" idx="1"/>
          </p:cNvCxnSpPr>
          <p:nvPr/>
        </p:nvCxnSpPr>
        <p:spPr bwMode="auto">
          <a:xfrm flipV="1">
            <a:off x="752475" y="4724368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62"/>
          <p:cNvCxnSpPr>
            <a:cxnSpLocks noChangeShapeType="1"/>
            <a:stCxn id="30" idx="3"/>
            <a:endCxn id="20" idx="1"/>
          </p:cNvCxnSpPr>
          <p:nvPr/>
        </p:nvCxnSpPr>
        <p:spPr bwMode="auto">
          <a:xfrm flipV="1">
            <a:off x="749300" y="5999542"/>
            <a:ext cx="871538" cy="39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63"/>
          <p:cNvCxnSpPr>
            <a:cxnSpLocks noChangeShapeType="1"/>
            <a:stCxn id="37" idx="3"/>
            <a:endCxn id="34" idx="1"/>
          </p:cNvCxnSpPr>
          <p:nvPr/>
        </p:nvCxnSpPr>
        <p:spPr bwMode="auto">
          <a:xfrm>
            <a:off x="3925888" y="2844852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4211638" y="5819361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/>
              <a:t>?</a:t>
            </a:r>
          </a:p>
        </p:txBody>
      </p:sp>
      <p:cxnSp>
        <p:nvCxnSpPr>
          <p:cNvPr id="47" name="AutoShape 65"/>
          <p:cNvCxnSpPr>
            <a:cxnSpLocks noChangeShapeType="1"/>
            <a:stCxn id="46" idx="2"/>
          </p:cNvCxnSpPr>
          <p:nvPr/>
        </p:nvCxnSpPr>
        <p:spPr bwMode="auto">
          <a:xfrm flipH="1">
            <a:off x="3781425" y="6035261"/>
            <a:ext cx="411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66"/>
          <p:cNvCxnSpPr>
            <a:cxnSpLocks noChangeShapeType="1"/>
            <a:stCxn id="46" idx="1"/>
            <a:endCxn id="24" idx="3"/>
          </p:cNvCxnSpPr>
          <p:nvPr/>
        </p:nvCxnSpPr>
        <p:spPr bwMode="auto">
          <a:xfrm flipH="1" flipV="1">
            <a:off x="3779838" y="4759293"/>
            <a:ext cx="495036" cy="11233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68"/>
          <p:cNvCxnSpPr>
            <a:cxnSpLocks noChangeShapeType="1"/>
            <a:stCxn id="36" idx="3"/>
            <a:endCxn id="33" idx="1"/>
          </p:cNvCxnSpPr>
          <p:nvPr/>
        </p:nvCxnSpPr>
        <p:spPr bwMode="auto">
          <a:xfrm>
            <a:off x="3924300" y="3655287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76"/>
          <p:cNvSpPr txBox="1">
            <a:spLocks noChangeArrowheads="1"/>
          </p:cNvSpPr>
          <p:nvPr/>
        </p:nvSpPr>
        <p:spPr>
          <a:xfrm>
            <a:off x="21690" y="1197493"/>
            <a:ext cx="9140825" cy="49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 n°4 : </a:t>
            </a:r>
            <a:r>
              <a:rPr lang="fr-FR" sz="3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duplication des </a:t>
            </a:r>
            <a:r>
              <a:rPr lang="fr-FR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informations</a:t>
            </a: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6875463" y="3223487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52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65528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6824663" y="3274287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cxnSp>
        <p:nvCxnSpPr>
          <p:cNvPr id="54" name="AutoShape 80"/>
          <p:cNvCxnSpPr>
            <a:cxnSpLocks noChangeShapeType="1"/>
            <a:endCxn id="51" idx="1"/>
          </p:cNvCxnSpPr>
          <p:nvPr/>
        </p:nvCxnSpPr>
        <p:spPr bwMode="auto">
          <a:xfrm>
            <a:off x="6515100" y="3655287"/>
            <a:ext cx="3603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5" name="Picture 83" descr="firefox-rgb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66362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16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6532-747F-492A-B2EF-8C0DEC97D1C6}" type="slidenum">
              <a:rPr lang="fr-FR"/>
              <a:pPr/>
              <a:t>11</a:t>
            </a:fld>
            <a:endParaRPr lang="fr-FR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914650" y="4041561"/>
            <a:ext cx="2305050" cy="12239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6731000" y="4041561"/>
            <a:ext cx="2305050" cy="12239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620838" y="4041561"/>
            <a:ext cx="2305050" cy="12239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4194175" y="4041561"/>
            <a:ext cx="2305050" cy="12239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91144" name="Picture 8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68586"/>
            <a:ext cx="573087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765300" y="425746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46" name="Picture 10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6892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51025" y="4308261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4429125" y="425746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49" name="Picture 13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6892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4514850" y="4308261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5437188" y="425746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52" name="Picture 16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6892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5676900" y="4308261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6875463" y="425746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55" name="Picture 1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6892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6824663" y="4308261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7920038" y="425746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58" name="Picture 2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46892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8029575" y="4308261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91160" name="Rectangle 24"/>
          <p:cNvSpPr>
            <a:spLocks noChangeArrowheads="1"/>
          </p:cNvSpPr>
          <p:nvPr/>
        </p:nvSpPr>
        <p:spPr bwMode="auto">
          <a:xfrm>
            <a:off x="1620838" y="5445125"/>
            <a:ext cx="2305050" cy="12239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2846388" y="5661025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62" name="Picture 26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609441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3040063" y="5711825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2844800" y="425746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65" name="Picture 2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6892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3038475" y="4308261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1765300" y="5661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168" name="Picture 3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609441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69" name="Rectangle 33"/>
          <p:cNvSpPr>
            <a:spLocks noChangeArrowheads="1"/>
          </p:cNvSpPr>
          <p:nvPr/>
        </p:nvSpPr>
        <p:spPr bwMode="auto">
          <a:xfrm>
            <a:off x="1976438" y="5711825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RDV</a:t>
            </a:r>
          </a:p>
        </p:txBody>
      </p:sp>
      <p:pic>
        <p:nvPicPr>
          <p:cNvPr id="91170" name="Picture 34" descr="j0433925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740400"/>
            <a:ext cx="64135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71" name="Picture 35" descr="j0433941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2716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72" name="Picture 36" descr="j0431637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353924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3" name="AutoShape 37"/>
          <p:cNvSpPr>
            <a:spLocks noChangeArrowheads="1"/>
          </p:cNvSpPr>
          <p:nvPr/>
        </p:nvSpPr>
        <p:spPr bwMode="auto">
          <a:xfrm>
            <a:off x="4211638" y="3033499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91174" name="AutoShape 38"/>
          <p:cNvSpPr>
            <a:spLocks noChangeArrowheads="1"/>
          </p:cNvSpPr>
          <p:nvPr/>
        </p:nvSpPr>
        <p:spPr bwMode="auto">
          <a:xfrm>
            <a:off x="4211638" y="2169899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91175" name="AutoShape 39"/>
          <p:cNvSpPr>
            <a:spLocks noChangeArrowheads="1"/>
          </p:cNvSpPr>
          <p:nvPr/>
        </p:nvSpPr>
        <p:spPr bwMode="auto">
          <a:xfrm>
            <a:off x="4211638" y="1304711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1619250" y="303349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Portail </a:t>
            </a:r>
          </a:p>
          <a:p>
            <a:pPr algn="r"/>
            <a:r>
              <a:rPr lang="fr-FR"/>
              <a:t>Web</a:t>
            </a:r>
          </a:p>
        </p:txBody>
      </p:sp>
      <p:sp>
        <p:nvSpPr>
          <p:cNvPr id="91177" name="Rectangle 41"/>
          <p:cNvSpPr>
            <a:spLocks noChangeArrowheads="1"/>
          </p:cNvSpPr>
          <p:nvPr/>
        </p:nvSpPr>
        <p:spPr bwMode="auto">
          <a:xfrm>
            <a:off x="1620838" y="216989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Call </a:t>
            </a:r>
          </a:p>
          <a:p>
            <a:pPr algn="r"/>
            <a:r>
              <a:rPr lang="fr-FR"/>
              <a:t>Center</a:t>
            </a:r>
          </a:p>
        </p:txBody>
      </p:sp>
      <p:pic>
        <p:nvPicPr>
          <p:cNvPr id="91178" name="Picture 42" descr="j0431633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69911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79" name="Picture 43" descr="j0433930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242924"/>
            <a:ext cx="573088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180" name="AutoShape 44"/>
          <p:cNvCxnSpPr>
            <a:cxnSpLocks noChangeShapeType="1"/>
            <a:stCxn id="91172" idx="3"/>
            <a:endCxn id="91175" idx="1"/>
          </p:cNvCxnSpPr>
          <p:nvPr/>
        </p:nvCxnSpPr>
        <p:spPr bwMode="auto">
          <a:xfrm>
            <a:off x="882650" y="1665074"/>
            <a:ext cx="33289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7524750" y="2314361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2</a:t>
            </a:r>
            <a:endParaRPr lang="fr-FR" sz="3600" b="1" dirty="0"/>
          </a:p>
        </p:txBody>
      </p:sp>
      <p:cxnSp>
        <p:nvCxnSpPr>
          <p:cNvPr id="91182" name="AutoShape 46"/>
          <p:cNvCxnSpPr>
            <a:cxnSpLocks noChangeShapeType="1"/>
            <a:stCxn id="91181" idx="2"/>
            <a:endCxn id="91174" idx="3"/>
          </p:cNvCxnSpPr>
          <p:nvPr/>
        </p:nvCxnSpPr>
        <p:spPr bwMode="auto">
          <a:xfrm flipH="1">
            <a:off x="6515100" y="2530261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83" name="AutoShape 47"/>
          <p:cNvCxnSpPr>
            <a:cxnSpLocks noChangeShapeType="1"/>
            <a:stCxn id="91181" idx="1"/>
            <a:endCxn id="91175" idx="3"/>
          </p:cNvCxnSpPr>
          <p:nvPr/>
        </p:nvCxnSpPr>
        <p:spPr bwMode="auto">
          <a:xfrm flipH="1" flipV="1">
            <a:off x="6515100" y="1665074"/>
            <a:ext cx="1073150" cy="693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84" name="AutoShape 48"/>
          <p:cNvCxnSpPr>
            <a:cxnSpLocks noChangeShapeType="1"/>
            <a:stCxn id="91178" idx="3"/>
            <a:endCxn id="91177" idx="1"/>
          </p:cNvCxnSpPr>
          <p:nvPr/>
        </p:nvCxnSpPr>
        <p:spPr bwMode="auto">
          <a:xfrm>
            <a:off x="771525" y="2530261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85" name="AutoShape 49"/>
          <p:cNvCxnSpPr>
            <a:cxnSpLocks noChangeShapeType="1"/>
            <a:stCxn id="91171" idx="3"/>
            <a:endCxn id="91176" idx="1"/>
          </p:cNvCxnSpPr>
          <p:nvPr/>
        </p:nvCxnSpPr>
        <p:spPr bwMode="auto">
          <a:xfrm>
            <a:off x="784225" y="3393861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86" name="AutoShape 50"/>
          <p:cNvCxnSpPr>
            <a:cxnSpLocks noChangeShapeType="1"/>
            <a:stCxn id="91144" idx="3"/>
            <a:endCxn id="91142" idx="1"/>
          </p:cNvCxnSpPr>
          <p:nvPr/>
        </p:nvCxnSpPr>
        <p:spPr bwMode="auto">
          <a:xfrm flipV="1">
            <a:off x="752475" y="4654336"/>
            <a:ext cx="86836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87" name="AutoShape 51"/>
          <p:cNvCxnSpPr>
            <a:cxnSpLocks noChangeShapeType="1"/>
            <a:stCxn id="91170" idx="3"/>
            <a:endCxn id="91160" idx="1"/>
          </p:cNvCxnSpPr>
          <p:nvPr/>
        </p:nvCxnSpPr>
        <p:spPr bwMode="auto">
          <a:xfrm flipV="1">
            <a:off x="749300" y="6057900"/>
            <a:ext cx="871538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88" name="AutoShape 52"/>
          <p:cNvCxnSpPr>
            <a:cxnSpLocks noChangeShapeType="1"/>
            <a:stCxn id="91177" idx="3"/>
            <a:endCxn id="91174" idx="1"/>
          </p:cNvCxnSpPr>
          <p:nvPr/>
        </p:nvCxnSpPr>
        <p:spPr bwMode="auto">
          <a:xfrm>
            <a:off x="3925888" y="2530261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89" name="Oval 53"/>
          <p:cNvSpPr>
            <a:spLocks noChangeArrowheads="1"/>
          </p:cNvSpPr>
          <p:nvPr/>
        </p:nvSpPr>
        <p:spPr bwMode="auto">
          <a:xfrm>
            <a:off x="4211638" y="5876925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4</a:t>
            </a:r>
            <a:endParaRPr lang="fr-FR" sz="3600" b="1" dirty="0"/>
          </a:p>
        </p:txBody>
      </p:sp>
      <p:cxnSp>
        <p:nvCxnSpPr>
          <p:cNvPr id="91190" name="AutoShape 54"/>
          <p:cNvCxnSpPr>
            <a:cxnSpLocks noChangeShapeType="1"/>
            <a:stCxn id="91189" idx="2"/>
            <a:endCxn id="91161" idx="3"/>
          </p:cNvCxnSpPr>
          <p:nvPr/>
        </p:nvCxnSpPr>
        <p:spPr bwMode="auto">
          <a:xfrm flipH="1">
            <a:off x="3781425" y="6092825"/>
            <a:ext cx="411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1" name="AutoShape 55"/>
          <p:cNvCxnSpPr>
            <a:cxnSpLocks noChangeShapeType="1"/>
            <a:stCxn id="91189" idx="1"/>
            <a:endCxn id="91164" idx="3"/>
          </p:cNvCxnSpPr>
          <p:nvPr/>
        </p:nvCxnSpPr>
        <p:spPr bwMode="auto">
          <a:xfrm flipH="1" flipV="1">
            <a:off x="3779838" y="4689261"/>
            <a:ext cx="495036" cy="12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92" name="Oval 56"/>
          <p:cNvSpPr>
            <a:spLocks noChangeArrowheads="1"/>
          </p:cNvSpPr>
          <p:nvPr/>
        </p:nvSpPr>
        <p:spPr bwMode="auto">
          <a:xfrm>
            <a:off x="2484438" y="1449174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3</a:t>
            </a:r>
            <a:endParaRPr lang="fr-FR" sz="3600" b="1" dirty="0"/>
          </a:p>
        </p:txBody>
      </p:sp>
      <p:cxnSp>
        <p:nvCxnSpPr>
          <p:cNvPr id="91193" name="AutoShape 57"/>
          <p:cNvCxnSpPr>
            <a:cxnSpLocks noChangeShapeType="1"/>
            <a:stCxn id="91176" idx="3"/>
            <a:endCxn id="91173" idx="1"/>
          </p:cNvCxnSpPr>
          <p:nvPr/>
        </p:nvCxnSpPr>
        <p:spPr bwMode="auto">
          <a:xfrm>
            <a:off x="3924300" y="3393861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4" name="AutoShape 58"/>
          <p:cNvCxnSpPr>
            <a:cxnSpLocks noChangeShapeType="1"/>
            <a:stCxn id="91173" idx="2"/>
            <a:endCxn id="91147" idx="0"/>
          </p:cNvCxnSpPr>
          <p:nvPr/>
        </p:nvCxnSpPr>
        <p:spPr bwMode="auto">
          <a:xfrm flipH="1">
            <a:off x="2214563" y="3754224"/>
            <a:ext cx="3149600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5" name="AutoShape 59"/>
          <p:cNvCxnSpPr>
            <a:cxnSpLocks noChangeShapeType="1"/>
            <a:stCxn id="91173" idx="2"/>
            <a:endCxn id="91166" idx="0"/>
          </p:cNvCxnSpPr>
          <p:nvPr/>
        </p:nvCxnSpPr>
        <p:spPr bwMode="auto">
          <a:xfrm flipH="1">
            <a:off x="3338513" y="3754224"/>
            <a:ext cx="2025650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6" name="AutoShape 60"/>
          <p:cNvCxnSpPr>
            <a:cxnSpLocks noChangeShapeType="1"/>
            <a:stCxn id="91173" idx="2"/>
            <a:endCxn id="91150" idx="0"/>
          </p:cNvCxnSpPr>
          <p:nvPr/>
        </p:nvCxnSpPr>
        <p:spPr bwMode="auto">
          <a:xfrm flipH="1">
            <a:off x="4878388" y="3754224"/>
            <a:ext cx="485775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7" name="AutoShape 61"/>
          <p:cNvCxnSpPr>
            <a:cxnSpLocks noChangeShapeType="1"/>
            <a:stCxn id="91173" idx="2"/>
            <a:endCxn id="91153" idx="0"/>
          </p:cNvCxnSpPr>
          <p:nvPr/>
        </p:nvCxnSpPr>
        <p:spPr bwMode="auto">
          <a:xfrm>
            <a:off x="5364163" y="3754224"/>
            <a:ext cx="552450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8" name="AutoShape 62"/>
          <p:cNvCxnSpPr>
            <a:cxnSpLocks noChangeShapeType="1"/>
            <a:stCxn id="91173" idx="2"/>
            <a:endCxn id="91156" idx="0"/>
          </p:cNvCxnSpPr>
          <p:nvPr/>
        </p:nvCxnSpPr>
        <p:spPr bwMode="auto">
          <a:xfrm>
            <a:off x="5364163" y="3754224"/>
            <a:ext cx="1990725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99" name="AutoShape 63"/>
          <p:cNvCxnSpPr>
            <a:cxnSpLocks noChangeShapeType="1"/>
            <a:stCxn id="91173" idx="2"/>
            <a:endCxn id="91159" idx="0"/>
          </p:cNvCxnSpPr>
          <p:nvPr/>
        </p:nvCxnSpPr>
        <p:spPr bwMode="auto">
          <a:xfrm>
            <a:off x="5364163" y="3754224"/>
            <a:ext cx="2965450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5148263" y="3538324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1</a:t>
            </a:r>
            <a:endParaRPr lang="fr-FR" sz="3600" b="1" dirty="0"/>
          </a:p>
        </p:txBody>
      </p:sp>
      <p:sp>
        <p:nvSpPr>
          <p:cNvPr id="91201" name="Rectangle 65"/>
          <p:cNvSpPr>
            <a:spLocks noChangeArrowheads="1"/>
          </p:cNvSpPr>
          <p:nvPr/>
        </p:nvSpPr>
        <p:spPr bwMode="auto">
          <a:xfrm>
            <a:off x="6875463" y="2962061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1202" name="Picture 66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39386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203" name="Rectangle 67"/>
          <p:cNvSpPr>
            <a:spLocks noChangeArrowheads="1"/>
          </p:cNvSpPr>
          <p:nvPr/>
        </p:nvSpPr>
        <p:spPr bwMode="auto">
          <a:xfrm>
            <a:off x="6824663" y="3012861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cxnSp>
        <p:nvCxnSpPr>
          <p:cNvPr id="91204" name="AutoShape 68"/>
          <p:cNvCxnSpPr>
            <a:cxnSpLocks noChangeShapeType="1"/>
            <a:endCxn id="91201" idx="1"/>
          </p:cNvCxnSpPr>
          <p:nvPr/>
        </p:nvCxnSpPr>
        <p:spPr bwMode="auto">
          <a:xfrm>
            <a:off x="6515100" y="3393861"/>
            <a:ext cx="3603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205" name="AutoShape 69"/>
          <p:cNvCxnSpPr>
            <a:cxnSpLocks noChangeShapeType="1"/>
            <a:stCxn id="91181" idx="3"/>
          </p:cNvCxnSpPr>
          <p:nvPr/>
        </p:nvCxnSpPr>
        <p:spPr bwMode="auto">
          <a:xfrm flipH="1">
            <a:off x="6527800" y="2701711"/>
            <a:ext cx="1060450" cy="52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2"/>
          <p:cNvSpPr txBox="1">
            <a:spLocks noChangeArrowheads="1"/>
          </p:cNvSpPr>
          <p:nvPr/>
        </p:nvSpPr>
        <p:spPr>
          <a:xfrm>
            <a:off x="628650" y="46463"/>
            <a:ext cx="7886700" cy="109960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Le service dans le SI</a:t>
            </a:r>
          </a:p>
        </p:txBody>
      </p:sp>
    </p:spTree>
    <p:extLst>
      <p:ext uri="{BB962C8B-B14F-4D97-AF65-F5344CB8AC3E}">
        <p14:creationId xmlns:p14="http://schemas.microsoft.com/office/powerpoint/2010/main" val="3366569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cxnSp>
        <p:nvCxnSpPr>
          <p:cNvPr id="3" name="AutoShape 113"/>
          <p:cNvCxnSpPr>
            <a:cxnSpLocks noChangeShapeType="1"/>
            <a:stCxn id="30" idx="2"/>
            <a:endCxn id="39" idx="6"/>
          </p:cNvCxnSpPr>
          <p:nvPr/>
        </p:nvCxnSpPr>
        <p:spPr bwMode="auto">
          <a:xfrm rot="5400000">
            <a:off x="3769519" y="2428677"/>
            <a:ext cx="177800" cy="3011488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AutoShape 112"/>
          <p:cNvCxnSpPr>
            <a:cxnSpLocks noChangeShapeType="1"/>
            <a:stCxn id="30" idx="2"/>
            <a:endCxn id="45" idx="6"/>
          </p:cNvCxnSpPr>
          <p:nvPr/>
        </p:nvCxnSpPr>
        <p:spPr bwMode="auto">
          <a:xfrm rot="5400000">
            <a:off x="4309269" y="2968427"/>
            <a:ext cx="177800" cy="1931988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109"/>
          <p:cNvCxnSpPr>
            <a:cxnSpLocks noChangeShapeType="1"/>
            <a:stCxn id="30" idx="2"/>
            <a:endCxn id="63" idx="2"/>
          </p:cNvCxnSpPr>
          <p:nvPr/>
        </p:nvCxnSpPr>
        <p:spPr bwMode="auto">
          <a:xfrm rot="16200000" flipH="1">
            <a:off x="6741319" y="2468365"/>
            <a:ext cx="177800" cy="2932112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27313" y="4132859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31000" y="4132859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0838" y="4132859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94175" y="4132859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" name="Picture 8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59884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765300" y="4348759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2" name="Picture 10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780559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868488" y="4399559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429125" y="4348759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13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780559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514850" y="4399559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437188" y="4348759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8" name="Picture 16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780559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676900" y="4399559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875463" y="2981921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1" name="Picture 1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4137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824663" y="3032721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948613" y="4348759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4" name="Picture 2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4780559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116888" y="4399559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844800" y="4348759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7" name="Picture 25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780559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038475" y="4399559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pic>
        <p:nvPicPr>
          <p:cNvPr id="29" name="Picture 27" descr="j043394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1845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4211638" y="3124796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619250" y="3124796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Portail </a:t>
            </a:r>
          </a:p>
          <a:p>
            <a:pPr algn="r"/>
            <a:r>
              <a:rPr lang="fr-FR"/>
              <a:t>Web</a:t>
            </a:r>
          </a:p>
        </p:txBody>
      </p:sp>
      <p:cxnSp>
        <p:nvCxnSpPr>
          <p:cNvPr id="32" name="AutoShape 30"/>
          <p:cNvCxnSpPr>
            <a:cxnSpLocks noChangeShapeType="1"/>
            <a:stCxn id="29" idx="3"/>
            <a:endCxn id="31" idx="1"/>
          </p:cNvCxnSpPr>
          <p:nvPr/>
        </p:nvCxnSpPr>
        <p:spPr bwMode="auto">
          <a:xfrm>
            <a:off x="784225" y="3485159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1"/>
          <p:cNvCxnSpPr>
            <a:cxnSpLocks noChangeShapeType="1"/>
            <a:stCxn id="10" idx="3"/>
            <a:endCxn id="8" idx="1"/>
          </p:cNvCxnSpPr>
          <p:nvPr/>
        </p:nvCxnSpPr>
        <p:spPr bwMode="auto">
          <a:xfrm flipV="1">
            <a:off x="752475" y="4745634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2"/>
          <p:cNvCxnSpPr>
            <a:cxnSpLocks noChangeShapeType="1"/>
            <a:stCxn id="31" idx="3"/>
            <a:endCxn id="30" idx="1"/>
          </p:cNvCxnSpPr>
          <p:nvPr/>
        </p:nvCxnSpPr>
        <p:spPr bwMode="auto">
          <a:xfrm>
            <a:off x="3924300" y="3485159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1763713" y="3916959"/>
            <a:ext cx="936625" cy="1295400"/>
            <a:chOff x="3560" y="3385"/>
            <a:chExt cx="590" cy="816"/>
          </a:xfrm>
        </p:grpSpPr>
        <p:grpSp>
          <p:nvGrpSpPr>
            <p:cNvPr id="36" name="Group 65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39" name="Oval 66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0" name="Line 67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41" name="Group 71"/>
          <p:cNvGrpSpPr>
            <a:grpSpLocks/>
          </p:cNvGrpSpPr>
          <p:nvPr/>
        </p:nvGrpSpPr>
        <p:grpSpPr bwMode="auto">
          <a:xfrm>
            <a:off x="2843213" y="3916959"/>
            <a:ext cx="936625" cy="1295400"/>
            <a:chOff x="3560" y="3385"/>
            <a:chExt cx="590" cy="816"/>
          </a:xfrm>
        </p:grpSpPr>
        <p:grpSp>
          <p:nvGrpSpPr>
            <p:cNvPr id="42" name="Group 7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45" name="Oval 7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" name="Line 7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3" name="Rectangle 7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44" name="Rectangle 7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47" name="Group 77"/>
          <p:cNvGrpSpPr>
            <a:grpSpLocks/>
          </p:cNvGrpSpPr>
          <p:nvPr/>
        </p:nvGrpSpPr>
        <p:grpSpPr bwMode="auto">
          <a:xfrm>
            <a:off x="4427538" y="3916959"/>
            <a:ext cx="936625" cy="1295400"/>
            <a:chOff x="3560" y="3385"/>
            <a:chExt cx="590" cy="816"/>
          </a:xfrm>
        </p:grpSpPr>
        <p:grpSp>
          <p:nvGrpSpPr>
            <p:cNvPr id="48" name="Group 7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1" name="Oval 7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Line 8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9" name="Rectangle 8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0" name="Rectangle 8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53" name="Group 83"/>
          <p:cNvGrpSpPr>
            <a:grpSpLocks/>
          </p:cNvGrpSpPr>
          <p:nvPr/>
        </p:nvGrpSpPr>
        <p:grpSpPr bwMode="auto">
          <a:xfrm>
            <a:off x="5435600" y="3916959"/>
            <a:ext cx="936625" cy="1295400"/>
            <a:chOff x="3560" y="3385"/>
            <a:chExt cx="590" cy="816"/>
          </a:xfrm>
        </p:grpSpPr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7" name="Oval 85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" name="Line 86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5" name="Rectangle 87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6" name="Rectangle 88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59" name="Group 89"/>
          <p:cNvGrpSpPr>
            <a:grpSpLocks/>
          </p:cNvGrpSpPr>
          <p:nvPr/>
        </p:nvGrpSpPr>
        <p:grpSpPr bwMode="auto">
          <a:xfrm>
            <a:off x="7948613" y="3916959"/>
            <a:ext cx="936625" cy="1295400"/>
            <a:chOff x="3560" y="3385"/>
            <a:chExt cx="590" cy="816"/>
          </a:xfrm>
        </p:grpSpPr>
        <p:grpSp>
          <p:nvGrpSpPr>
            <p:cNvPr id="60" name="Group 9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63" name="Oval 9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4" name="Line 9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1" name="Rectangle 9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65" name="Rectangle 100"/>
          <p:cNvSpPr txBox="1">
            <a:spLocks noChangeArrowheads="1"/>
          </p:cNvSpPr>
          <p:nvPr/>
        </p:nvSpPr>
        <p:spPr>
          <a:xfrm>
            <a:off x="311777" y="1313271"/>
            <a:ext cx="7225045" cy="95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Réponse </a:t>
            </a:r>
            <a:r>
              <a:rPr lang="fr-FR" sz="2800" dirty="0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n°1</a:t>
            </a:r>
          </a:p>
          <a:p>
            <a:r>
              <a:rPr lang="fr-FR" sz="2800" dirty="0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Par les </a:t>
            </a:r>
            <a:r>
              <a:rPr lang="fr-FR" sz="2800" dirty="0" smtClean="0">
                <a:solidFill>
                  <a:srgbClr val="FF0000"/>
                </a:solidFill>
                <a:latin typeface="Ubuntu"/>
                <a:ea typeface="+mn-ea"/>
                <a:cs typeface="+mn-cs"/>
              </a:rPr>
              <a:t>services </a:t>
            </a:r>
            <a:r>
              <a:rPr lang="fr-FR" sz="2800" dirty="0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: </a:t>
            </a:r>
            <a:r>
              <a:rPr lang="fr-FR" sz="2800" dirty="0" err="1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façader</a:t>
            </a:r>
            <a:r>
              <a:rPr lang="fr-FR" sz="2800" dirty="0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 l’existant</a:t>
            </a:r>
            <a:endParaRPr lang="fr-FR" sz="2800" dirty="0">
              <a:solidFill>
                <a:schemeClr val="tx1"/>
              </a:solidFill>
              <a:latin typeface="Ubuntu"/>
              <a:ea typeface="+mn-ea"/>
              <a:cs typeface="+mn-cs"/>
            </a:endParaRPr>
          </a:p>
        </p:txBody>
      </p:sp>
      <p:grpSp>
        <p:nvGrpSpPr>
          <p:cNvPr id="66" name="Group 101"/>
          <p:cNvGrpSpPr>
            <a:grpSpLocks/>
          </p:cNvGrpSpPr>
          <p:nvPr/>
        </p:nvGrpSpPr>
        <p:grpSpPr bwMode="auto">
          <a:xfrm>
            <a:off x="6877050" y="2548534"/>
            <a:ext cx="936625" cy="1295400"/>
            <a:chOff x="3560" y="3385"/>
            <a:chExt cx="590" cy="816"/>
          </a:xfrm>
        </p:grpSpPr>
        <p:grpSp>
          <p:nvGrpSpPr>
            <p:cNvPr id="67" name="Group 10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70" name="Oval 10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Line 10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" name="Rectangle 10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69" name="Rectangle 10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cxnSp>
        <p:nvCxnSpPr>
          <p:cNvPr id="72" name="AutoShape 108"/>
          <p:cNvCxnSpPr>
            <a:cxnSpLocks noChangeShapeType="1"/>
            <a:stCxn id="30" idx="3"/>
            <a:endCxn id="70" idx="0"/>
          </p:cNvCxnSpPr>
          <p:nvPr/>
        </p:nvCxnSpPr>
        <p:spPr bwMode="auto">
          <a:xfrm flipV="1">
            <a:off x="6515100" y="2529484"/>
            <a:ext cx="830263" cy="955675"/>
          </a:xfrm>
          <a:prstGeom prst="bentConnector4">
            <a:avLst>
              <a:gd name="adj1" fmla="val 24856"/>
              <a:gd name="adj2" fmla="val 121926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10"/>
          <p:cNvCxnSpPr>
            <a:cxnSpLocks noChangeShapeType="1"/>
            <a:stCxn id="30" idx="2"/>
            <a:endCxn id="57" idx="2"/>
          </p:cNvCxnSpPr>
          <p:nvPr/>
        </p:nvCxnSpPr>
        <p:spPr bwMode="auto">
          <a:xfrm rot="16200000" flipH="1">
            <a:off x="5484813" y="3724871"/>
            <a:ext cx="177800" cy="419100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11"/>
          <p:cNvCxnSpPr>
            <a:cxnSpLocks noChangeShapeType="1"/>
            <a:stCxn id="30" idx="2"/>
            <a:endCxn id="51" idx="6"/>
          </p:cNvCxnSpPr>
          <p:nvPr/>
        </p:nvCxnSpPr>
        <p:spPr bwMode="auto">
          <a:xfrm rot="5400000">
            <a:off x="5101432" y="3760589"/>
            <a:ext cx="177800" cy="347663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5" name="Picture 114" descr="firefox-rgb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196234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pic>
        <p:nvPicPr>
          <p:cNvPr id="5" name="Picture 35" descr="j0433941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7340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1619250" y="387973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Portail </a:t>
            </a:r>
          </a:p>
          <a:p>
            <a:pPr algn="r"/>
            <a:r>
              <a:rPr lang="fr-FR"/>
              <a:t>Web</a:t>
            </a:r>
          </a:p>
        </p:txBody>
      </p:sp>
      <p:sp>
        <p:nvSpPr>
          <p:cNvPr id="7" name="Rectangle 41"/>
          <p:cNvSpPr>
            <a:spLocks noChangeArrowheads="1"/>
          </p:cNvSpPr>
          <p:nvPr/>
        </p:nvSpPr>
        <p:spPr bwMode="auto">
          <a:xfrm>
            <a:off x="1620838" y="301613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Call </a:t>
            </a:r>
          </a:p>
          <a:p>
            <a:pPr algn="r"/>
            <a:r>
              <a:rPr lang="fr-FR"/>
              <a:t>Center</a:t>
            </a:r>
          </a:p>
        </p:txBody>
      </p:sp>
      <p:pic>
        <p:nvPicPr>
          <p:cNvPr id="8" name="Picture 42" descr="j0431633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16152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3" descr="j0433930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089164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AutoShape 45"/>
          <p:cNvCxnSpPr>
            <a:cxnSpLocks noChangeShapeType="1"/>
            <a:stCxn id="8" idx="3"/>
            <a:endCxn id="7" idx="1"/>
          </p:cNvCxnSpPr>
          <p:nvPr/>
        </p:nvCxnSpPr>
        <p:spPr bwMode="auto">
          <a:xfrm>
            <a:off x="771525" y="3376502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6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784225" y="4240102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6875463" y="3735277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3" name="Picture 55" descr="databa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16707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824663" y="3786077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auto">
          <a:xfrm>
            <a:off x="2627313" y="4887802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6731000" y="4887802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1620838" y="4887802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4194175" y="4887802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9" name="Picture 62" descr="j0432627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214827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/>
          <p:cNvSpPr>
            <a:spLocks noChangeArrowheads="1"/>
          </p:cNvSpPr>
          <p:nvPr/>
        </p:nvSpPr>
        <p:spPr bwMode="auto">
          <a:xfrm>
            <a:off x="1765300" y="5103702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1" name="Picture 64" descr="databa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5535502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1868488" y="5154502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contrat</a:t>
            </a:r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4429125" y="5103702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4" name="Picture 67" descr="databa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5535502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4514850" y="5154502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sp>
        <p:nvSpPr>
          <p:cNvPr id="26" name="Rectangle 69"/>
          <p:cNvSpPr>
            <a:spLocks noChangeArrowheads="1"/>
          </p:cNvSpPr>
          <p:nvPr/>
        </p:nvSpPr>
        <p:spPr bwMode="auto">
          <a:xfrm>
            <a:off x="5437188" y="5103702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7" name="Picture 70" descr="databa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535502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71"/>
          <p:cNvSpPr>
            <a:spLocks noChangeArrowheads="1"/>
          </p:cNvSpPr>
          <p:nvPr/>
        </p:nvSpPr>
        <p:spPr bwMode="auto">
          <a:xfrm>
            <a:off x="5676900" y="5154502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tarif</a:t>
            </a:r>
          </a:p>
        </p:txBody>
      </p:sp>
      <p:sp>
        <p:nvSpPr>
          <p:cNvPr id="29" name="Rectangle 72"/>
          <p:cNvSpPr>
            <a:spLocks noChangeArrowheads="1"/>
          </p:cNvSpPr>
          <p:nvPr/>
        </p:nvSpPr>
        <p:spPr bwMode="auto">
          <a:xfrm>
            <a:off x="7948613" y="5103702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0" name="Picture 73" descr="databa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5535502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74"/>
          <p:cNvSpPr>
            <a:spLocks noChangeArrowheads="1"/>
          </p:cNvSpPr>
          <p:nvPr/>
        </p:nvSpPr>
        <p:spPr bwMode="auto">
          <a:xfrm>
            <a:off x="8116888" y="5154502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sp>
        <p:nvSpPr>
          <p:cNvPr id="32" name="Rectangle 75"/>
          <p:cNvSpPr>
            <a:spLocks noChangeArrowheads="1"/>
          </p:cNvSpPr>
          <p:nvPr/>
        </p:nvSpPr>
        <p:spPr bwMode="auto">
          <a:xfrm>
            <a:off x="2844800" y="5103702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3" name="Picture 76" descr="databa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5535502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3038475" y="5154502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client</a:t>
            </a:r>
          </a:p>
        </p:txBody>
      </p:sp>
      <p:cxnSp>
        <p:nvCxnSpPr>
          <p:cNvPr id="35" name="AutoShape 78"/>
          <p:cNvCxnSpPr>
            <a:cxnSpLocks noChangeShapeType="1"/>
            <a:stCxn id="19" idx="3"/>
            <a:endCxn id="17" idx="1"/>
          </p:cNvCxnSpPr>
          <p:nvPr/>
        </p:nvCxnSpPr>
        <p:spPr bwMode="auto">
          <a:xfrm flipV="1">
            <a:off x="752475" y="5500577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Group 79"/>
          <p:cNvGrpSpPr>
            <a:grpSpLocks/>
          </p:cNvGrpSpPr>
          <p:nvPr/>
        </p:nvGrpSpPr>
        <p:grpSpPr bwMode="auto">
          <a:xfrm>
            <a:off x="1763713" y="4671902"/>
            <a:ext cx="936625" cy="1295400"/>
            <a:chOff x="3560" y="3385"/>
            <a:chExt cx="590" cy="816"/>
          </a:xfrm>
        </p:grpSpPr>
        <p:grpSp>
          <p:nvGrpSpPr>
            <p:cNvPr id="37" name="Group 8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40" name="Oval 8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Line 8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85"/>
          <p:cNvGrpSpPr>
            <a:grpSpLocks/>
          </p:cNvGrpSpPr>
          <p:nvPr/>
        </p:nvGrpSpPr>
        <p:grpSpPr bwMode="auto">
          <a:xfrm>
            <a:off x="2843213" y="4671902"/>
            <a:ext cx="936625" cy="1295400"/>
            <a:chOff x="3560" y="3385"/>
            <a:chExt cx="590" cy="816"/>
          </a:xfrm>
        </p:grpSpPr>
        <p:grpSp>
          <p:nvGrpSpPr>
            <p:cNvPr id="43" name="Group 86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46" name="Oval 87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" name="Line 88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4" name="Rectangle 89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45" name="Rectangle 90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91"/>
          <p:cNvGrpSpPr>
            <a:grpSpLocks/>
          </p:cNvGrpSpPr>
          <p:nvPr/>
        </p:nvGrpSpPr>
        <p:grpSpPr bwMode="auto">
          <a:xfrm>
            <a:off x="4427538" y="4671902"/>
            <a:ext cx="936625" cy="1295400"/>
            <a:chOff x="3560" y="3385"/>
            <a:chExt cx="590" cy="816"/>
          </a:xfrm>
        </p:grpSpPr>
        <p:grpSp>
          <p:nvGrpSpPr>
            <p:cNvPr id="49" name="Group 9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2" name="Oval 9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3" name="Line 9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0" name="Rectangle 9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1" name="Rectangle 9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97"/>
          <p:cNvGrpSpPr>
            <a:grpSpLocks/>
          </p:cNvGrpSpPr>
          <p:nvPr/>
        </p:nvGrpSpPr>
        <p:grpSpPr bwMode="auto">
          <a:xfrm>
            <a:off x="5435600" y="4671902"/>
            <a:ext cx="936625" cy="1295400"/>
            <a:chOff x="3560" y="3385"/>
            <a:chExt cx="590" cy="816"/>
          </a:xfrm>
        </p:grpSpPr>
        <p:grpSp>
          <p:nvGrpSpPr>
            <p:cNvPr id="55" name="Group 9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8" name="Oval 9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Line 10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6" name="Rectangle 10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7" name="Rectangle 10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103"/>
          <p:cNvGrpSpPr>
            <a:grpSpLocks/>
          </p:cNvGrpSpPr>
          <p:nvPr/>
        </p:nvGrpSpPr>
        <p:grpSpPr bwMode="auto">
          <a:xfrm>
            <a:off x="7948613" y="4671902"/>
            <a:ext cx="936625" cy="1295400"/>
            <a:chOff x="3560" y="3385"/>
            <a:chExt cx="590" cy="816"/>
          </a:xfrm>
        </p:grpSpPr>
        <p:grpSp>
          <p:nvGrpSpPr>
            <p:cNvPr id="61" name="Group 104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64" name="Oval 105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5" name="Line 106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2" name="Rectangle 107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114"/>
          <p:cNvGrpSpPr>
            <a:grpSpLocks/>
          </p:cNvGrpSpPr>
          <p:nvPr/>
        </p:nvGrpSpPr>
        <p:grpSpPr bwMode="auto">
          <a:xfrm>
            <a:off x="6877050" y="3303477"/>
            <a:ext cx="936625" cy="1295400"/>
            <a:chOff x="3560" y="3385"/>
            <a:chExt cx="590" cy="816"/>
          </a:xfrm>
        </p:grpSpPr>
        <p:grpSp>
          <p:nvGrpSpPr>
            <p:cNvPr id="67" name="Group 115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70" name="Oval 116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Line 117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" name="Rectangle 118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69" name="Rectangle 119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72" name="Group 120"/>
          <p:cNvGrpSpPr>
            <a:grpSpLocks/>
          </p:cNvGrpSpPr>
          <p:nvPr/>
        </p:nvGrpSpPr>
        <p:grpSpPr bwMode="auto">
          <a:xfrm>
            <a:off x="5318125" y="2787539"/>
            <a:ext cx="233363" cy="561975"/>
            <a:chOff x="4646" y="1107"/>
            <a:chExt cx="192" cy="444"/>
          </a:xfrm>
        </p:grpSpPr>
        <p:sp>
          <p:nvSpPr>
            <p:cNvPr id="73" name="Oval 121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" name="Line 122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5" name="Rectangle 123"/>
          <p:cNvSpPr>
            <a:spLocks noChangeArrowheads="1"/>
          </p:cNvSpPr>
          <p:nvPr/>
        </p:nvSpPr>
        <p:spPr bwMode="auto">
          <a:xfrm>
            <a:off x="4211638" y="3536839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76" name="Rectangle 124"/>
          <p:cNvSpPr>
            <a:spLocks noChangeArrowheads="1"/>
          </p:cNvSpPr>
          <p:nvPr/>
        </p:nvSpPr>
        <p:spPr bwMode="auto">
          <a:xfrm>
            <a:off x="4211638" y="3232039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 sz="160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77" name="AutoShape 125"/>
          <p:cNvSpPr>
            <a:spLocks noChangeArrowheads="1"/>
          </p:cNvSpPr>
          <p:nvPr/>
        </p:nvSpPr>
        <p:spPr bwMode="auto">
          <a:xfrm>
            <a:off x="4284663" y="3679714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cxnSp>
        <p:nvCxnSpPr>
          <p:cNvPr id="78" name="AutoShape 126"/>
          <p:cNvCxnSpPr>
            <a:cxnSpLocks noChangeShapeType="1"/>
            <a:stCxn id="7" idx="3"/>
            <a:endCxn id="73" idx="0"/>
          </p:cNvCxnSpPr>
          <p:nvPr/>
        </p:nvCxnSpPr>
        <p:spPr bwMode="auto">
          <a:xfrm flipV="1">
            <a:off x="3925888" y="2768489"/>
            <a:ext cx="1509712" cy="608013"/>
          </a:xfrm>
          <a:prstGeom prst="bentConnector4">
            <a:avLst>
              <a:gd name="adj1" fmla="val 6204"/>
              <a:gd name="adj2" fmla="val 134463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28"/>
          <p:cNvCxnSpPr>
            <a:cxnSpLocks noChangeShapeType="1"/>
            <a:stCxn id="6" idx="3"/>
            <a:endCxn id="73" idx="2"/>
          </p:cNvCxnSpPr>
          <p:nvPr/>
        </p:nvCxnSpPr>
        <p:spPr bwMode="auto">
          <a:xfrm flipV="1">
            <a:off x="3924300" y="2909777"/>
            <a:ext cx="1374775" cy="1330325"/>
          </a:xfrm>
          <a:prstGeom prst="bentConnector3">
            <a:avLst>
              <a:gd name="adj1" fmla="val 14894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29"/>
          <p:cNvSpPr txBox="1">
            <a:spLocks noChangeArrowheads="1"/>
          </p:cNvSpPr>
          <p:nvPr/>
        </p:nvSpPr>
        <p:spPr>
          <a:xfrm>
            <a:off x="212660" y="1317812"/>
            <a:ext cx="8407465" cy="99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Réponse </a:t>
            </a:r>
            <a:r>
              <a:rPr lang="fr-FR" sz="2800" dirty="0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n°2</a:t>
            </a:r>
          </a:p>
          <a:p>
            <a:r>
              <a:rPr lang="fr-FR" sz="2800" dirty="0" smtClean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Par les </a:t>
            </a:r>
            <a:r>
              <a:rPr lang="fr-FR" sz="2800" dirty="0">
                <a:solidFill>
                  <a:srgbClr val="FF0000"/>
                </a:solidFill>
                <a:latin typeface="Ubuntu"/>
                <a:ea typeface="+mn-ea"/>
                <a:cs typeface="+mn-cs"/>
              </a:rPr>
              <a:t>processus métier</a:t>
            </a:r>
            <a:r>
              <a:rPr lang="fr-FR" sz="2800" dirty="0">
                <a:solidFill>
                  <a:schemeClr val="tx1"/>
                </a:solidFill>
                <a:latin typeface="Ubuntu"/>
                <a:ea typeface="+mn-ea"/>
                <a:cs typeface="+mn-cs"/>
              </a:rPr>
              <a:t> outillés</a:t>
            </a:r>
          </a:p>
        </p:txBody>
      </p:sp>
      <p:pic>
        <p:nvPicPr>
          <p:cNvPr id="81" name="Picture 130" descr="firefox-rgb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951177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31" descr="j04339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806714"/>
            <a:ext cx="498475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4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fr-FR" sz="4000" dirty="0" smtClean="0">
                <a:ea typeface="SimSun" panose="02010600030101010101" pitchFamily="2" charset="-122"/>
              </a:rPr>
              <a:t>Processus : démystifier</a:t>
            </a:r>
            <a:endParaRPr lang="fr-FR" sz="4000" b="1" dirty="0" smtClean="0">
              <a:ea typeface="SimSun" panose="02010600030101010101" pitchFamily="2" charset="-122"/>
            </a:endParaRPr>
          </a:p>
          <a:p>
            <a:pPr lvl="1" algn="just"/>
            <a:r>
              <a:rPr lang="fr-FR" sz="3600" dirty="0" smtClean="0"/>
              <a:t>Enchainements d’actions (appels de services)</a:t>
            </a:r>
            <a:endParaRPr lang="fr-FR" sz="3600" b="1" dirty="0">
              <a:ea typeface="SimSun" panose="02010600030101010101" pitchFamily="2" charset="-122"/>
            </a:endParaRPr>
          </a:p>
          <a:p>
            <a:r>
              <a:rPr lang="fr-FR" sz="4000" dirty="0" smtClean="0"/>
              <a:t>Besoins qui dépassent le code : BPM</a:t>
            </a:r>
          </a:p>
          <a:p>
            <a:pPr lvl="1"/>
            <a:r>
              <a:rPr lang="fr-FR" sz="3600" dirty="0" smtClean="0"/>
              <a:t>Gestion d’état</a:t>
            </a:r>
          </a:p>
          <a:p>
            <a:pPr lvl="1"/>
            <a:r>
              <a:rPr lang="fr-FR" sz="3600" dirty="0" smtClean="0"/>
              <a:t>Gestion de transaction longue (brouillon)</a:t>
            </a:r>
          </a:p>
          <a:p>
            <a:pPr lvl="1"/>
            <a:r>
              <a:rPr lang="fr-FR" sz="3600" dirty="0" smtClean="0"/>
              <a:t>Gestion des acteurs différents </a:t>
            </a:r>
          </a:p>
          <a:p>
            <a:pPr lvl="1"/>
            <a:r>
              <a:rPr lang="fr-FR" sz="3600" dirty="0" smtClean="0"/>
              <a:t>Gestion du temps</a:t>
            </a:r>
          </a:p>
          <a:p>
            <a:r>
              <a:rPr lang="fr-FR" sz="4000" dirty="0" smtClean="0"/>
              <a:t>SOA s’intéresse particulièrement aux processus Automatisable</a:t>
            </a:r>
            <a:endParaRPr lang="fr-FR" sz="4000" dirty="0"/>
          </a:p>
          <a:p>
            <a:pPr lvl="1"/>
            <a:r>
              <a:rPr lang="fr-FR" sz="4000" dirty="0" smtClean="0"/>
              <a:t>le </a:t>
            </a:r>
            <a:r>
              <a:rPr lang="fr-FR" sz="4000" dirty="0"/>
              <a:t>client a une réponse </a:t>
            </a:r>
            <a:r>
              <a:rPr lang="fr-FR" sz="4000" dirty="0" smtClean="0"/>
              <a:t>rapide (cas nominal)</a:t>
            </a:r>
            <a:endParaRPr lang="fr-FR" sz="4000" dirty="0"/>
          </a:p>
          <a:p>
            <a:pPr lvl="1"/>
            <a:r>
              <a:rPr lang="fr-FR" sz="4000" dirty="0">
                <a:solidFill>
                  <a:srgbClr val="FF3300"/>
                </a:solidFill>
              </a:rPr>
              <a:t>Multi canaux</a:t>
            </a:r>
            <a:r>
              <a:rPr lang="fr-FR" sz="4000" dirty="0"/>
              <a:t> (= le client fait ce qu’il veut !)</a:t>
            </a:r>
          </a:p>
          <a:p>
            <a:pPr algn="just" eaLnBrk="1" hangingPunct="1"/>
            <a:endParaRPr lang="fr-FR" sz="1800" b="1" dirty="0" smtClean="0">
              <a:ea typeface="SimSun" panose="02010600030101010101" pitchFamily="2" charset="-122"/>
            </a:endParaRPr>
          </a:p>
          <a:p>
            <a:pPr lvl="1" algn="just" eaLnBrk="1" hangingPunct="1"/>
            <a:endParaRPr lang="fr-FR" b="1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84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23820" y="1237129"/>
            <a:ext cx="8035147" cy="792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chemeClr val="tx1"/>
                </a:solidFill>
              </a:rPr>
              <a:t>Réponse n°3 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Par les </a:t>
            </a:r>
            <a:r>
              <a:rPr lang="fr-FR" sz="2800" dirty="0" smtClean="0">
                <a:solidFill>
                  <a:srgbClr val="FF0000"/>
                </a:solidFill>
              </a:rPr>
              <a:t>« web » services 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</a:rPr>
              <a:t>Ws</a:t>
            </a:r>
            <a:r>
              <a:rPr lang="fr-FR" sz="1600" dirty="0" smtClean="0">
                <a:solidFill>
                  <a:schemeClr val="tx1"/>
                </a:solidFill>
              </a:rPr>
              <a:t> soap </a:t>
            </a:r>
            <a:r>
              <a:rPr lang="fr-FR" sz="1600" dirty="0">
                <a:solidFill>
                  <a:schemeClr val="tx1"/>
                </a:solidFill>
              </a:rPr>
              <a:t>&amp; </a:t>
            </a:r>
            <a:r>
              <a:rPr lang="fr-FR" sz="1600" dirty="0" err="1">
                <a:solidFill>
                  <a:schemeClr val="tx1"/>
                </a:solidFill>
              </a:rPr>
              <a:t>rest</a:t>
            </a:r>
            <a:r>
              <a:rPr lang="fr-FR" sz="1600" dirty="0">
                <a:solidFill>
                  <a:schemeClr val="tx1"/>
                </a:solidFill>
              </a:rPr>
              <a:t> &amp; …) </a:t>
            </a:r>
            <a:endParaRPr lang="fr-FR" sz="1600" dirty="0">
              <a:solidFill>
                <a:srgbClr val="FF0000"/>
              </a:solidFill>
            </a:endParaRPr>
          </a:p>
        </p:txBody>
      </p:sp>
      <p:pic>
        <p:nvPicPr>
          <p:cNvPr id="6" name="Picture 5" descr="j0433941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" y="411794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0431637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" y="2344703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67668" y="4024278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Portail 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Web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69256" y="3160678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 dirty="0">
                <a:solidFill>
                  <a:schemeClr val="bg2"/>
                </a:solidFill>
              </a:rPr>
              <a:t>Call </a:t>
            </a:r>
          </a:p>
          <a:p>
            <a:pPr algn="r"/>
            <a:r>
              <a:rPr lang="fr-FR" dirty="0">
                <a:solidFill>
                  <a:schemeClr val="bg2"/>
                </a:solidFill>
              </a:rPr>
              <a:t>Center</a:t>
            </a:r>
          </a:p>
        </p:txBody>
      </p:sp>
      <p:pic>
        <p:nvPicPr>
          <p:cNvPr id="10" name="Picture 9" descr="j0431633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" y="3260691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j0433930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18" y="3233703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AutoShape 11"/>
          <p:cNvCxnSpPr>
            <a:cxnSpLocks noChangeShapeType="1"/>
            <a:stCxn id="10" idx="3"/>
            <a:endCxn id="9" idx="1"/>
          </p:cNvCxnSpPr>
          <p:nvPr/>
        </p:nvCxnSpPr>
        <p:spPr bwMode="auto">
          <a:xfrm>
            <a:off x="819943" y="3521041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832643" y="4384641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3881" y="3879816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14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06" y="4311616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73081" y="3930616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75731" y="503234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79418" y="503234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69256" y="503234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2593" y="503234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21" name="Picture 20" descr="j0432627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" y="5359366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13718" y="524824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3" name="Picture 22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56" y="568004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16906" y="5299041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contrat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77543" y="524824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6" name="Picture 25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68" y="568004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3268" y="5299041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485606" y="524824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9" name="Picture 28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31" y="568004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725318" y="5299041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tarif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997031" y="524824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2" name="Picture 31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68" y="568004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165306" y="5299041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893218" y="524824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5" name="Picture 34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43" y="568004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86893" y="5299041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client</a:t>
            </a:r>
          </a:p>
        </p:txBody>
      </p:sp>
      <p:cxnSp>
        <p:nvCxnSpPr>
          <p:cNvPr id="37" name="AutoShape 36"/>
          <p:cNvCxnSpPr>
            <a:cxnSpLocks noChangeShapeType="1"/>
            <a:stCxn id="21" idx="3"/>
            <a:endCxn id="19" idx="1"/>
          </p:cNvCxnSpPr>
          <p:nvPr/>
        </p:nvCxnSpPr>
        <p:spPr bwMode="auto">
          <a:xfrm flipV="1">
            <a:off x="800893" y="5645116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812131" y="4816441"/>
            <a:ext cx="936625" cy="1295400"/>
            <a:chOff x="3560" y="3385"/>
            <a:chExt cx="590" cy="816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891631" y="4816441"/>
            <a:ext cx="936625" cy="1295400"/>
            <a:chOff x="3560" y="3385"/>
            <a:chExt cx="590" cy="816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475956" y="4816441"/>
            <a:ext cx="936625" cy="1295400"/>
            <a:chOff x="3560" y="3385"/>
            <a:chExt cx="590" cy="81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4" name="Oval 5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5484018" y="4816441"/>
            <a:ext cx="936625" cy="1295400"/>
            <a:chOff x="3560" y="3385"/>
            <a:chExt cx="590" cy="816"/>
          </a:xfrm>
        </p:grpSpPr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60" name="Oval 57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997031" y="4816441"/>
            <a:ext cx="936625" cy="1295400"/>
            <a:chOff x="3560" y="3385"/>
            <a:chExt cx="590" cy="816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66" name="Oval 6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6925468" y="3448016"/>
            <a:ext cx="936625" cy="1295400"/>
            <a:chOff x="3560" y="3385"/>
            <a:chExt cx="590" cy="816"/>
          </a:xfrm>
        </p:grpSpPr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72" name="Oval 6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3" name="Line 7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5366543" y="2932078"/>
            <a:ext cx="233363" cy="561975"/>
            <a:chOff x="4646" y="1107"/>
            <a:chExt cx="192" cy="444"/>
          </a:xfrm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260056" y="3681378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260056" y="3376578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 sz="160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79" name="AutoShape 78"/>
          <p:cNvSpPr>
            <a:spLocks noChangeArrowheads="1"/>
          </p:cNvSpPr>
          <p:nvPr/>
        </p:nvSpPr>
        <p:spPr bwMode="auto">
          <a:xfrm>
            <a:off x="4333081" y="3824253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bg2"/>
                </a:solidFill>
              </a:rPr>
              <a:t>commander</a:t>
            </a:r>
          </a:p>
        </p:txBody>
      </p:sp>
      <p:cxnSp>
        <p:nvCxnSpPr>
          <p:cNvPr id="80" name="AutoShape 80"/>
          <p:cNvCxnSpPr>
            <a:cxnSpLocks noChangeShapeType="1"/>
            <a:stCxn id="81" idx="3"/>
            <a:endCxn id="75" idx="2"/>
          </p:cNvCxnSpPr>
          <p:nvPr/>
        </p:nvCxnSpPr>
        <p:spPr bwMode="auto">
          <a:xfrm>
            <a:off x="3987006" y="2655853"/>
            <a:ext cx="1360487" cy="398463"/>
          </a:xfrm>
          <a:prstGeom prst="bentConnector3">
            <a:avLst>
              <a:gd name="adj1" fmla="val 50176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2"/>
          <p:cNvSpPr>
            <a:spLocks noChangeArrowheads="1"/>
          </p:cNvSpPr>
          <p:nvPr/>
        </p:nvSpPr>
        <p:spPr bwMode="auto">
          <a:xfrm>
            <a:off x="1667668" y="2295491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r"/>
            <a:r>
              <a:rPr lang="fr-FR" dirty="0"/>
              <a:t>Serveur</a:t>
            </a:r>
          </a:p>
          <a:p>
            <a:pPr algn="r"/>
            <a:r>
              <a:rPr lang="fr-FR" dirty="0" smtClean="0"/>
              <a:t>REST / WS-</a:t>
            </a:r>
            <a:r>
              <a:rPr lang="fr-FR" dirty="0"/>
              <a:t>*</a:t>
            </a:r>
          </a:p>
        </p:txBody>
      </p:sp>
      <p:cxnSp>
        <p:nvCxnSpPr>
          <p:cNvPr id="82" name="AutoShape 83"/>
          <p:cNvCxnSpPr>
            <a:cxnSpLocks noChangeShapeType="1"/>
            <a:stCxn id="7" idx="3"/>
            <a:endCxn id="81" idx="1"/>
          </p:cNvCxnSpPr>
          <p:nvPr/>
        </p:nvCxnSpPr>
        <p:spPr bwMode="auto">
          <a:xfrm>
            <a:off x="931068" y="2655853"/>
            <a:ext cx="722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Picture 84" descr="j043155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" y="2439953"/>
            <a:ext cx="4222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7" descr="firefox-rgb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31" y="4095716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9" descr="j04316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" y="2439953"/>
            <a:ext cx="433388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>
          <a:xfrm>
            <a:off x="154851" y="1200680"/>
            <a:ext cx="8728800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chemeClr val="tx1"/>
                </a:solidFill>
              </a:rPr>
              <a:t>Réponse n°4 : Par l’</a:t>
            </a:r>
            <a:r>
              <a:rPr lang="fr-FR" sz="2800" dirty="0" smtClean="0">
                <a:solidFill>
                  <a:srgbClr val="FF0000"/>
                </a:solidFill>
              </a:rPr>
              <a:t>urbanisation</a:t>
            </a:r>
            <a:r>
              <a:rPr lang="fr-FR" sz="2800" dirty="0" smtClean="0">
                <a:solidFill>
                  <a:schemeClr val="tx1"/>
                </a:solidFill>
              </a:rPr>
              <a:t> SOA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87" name="Picture 4" descr="j0433941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2909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" descr="j0431637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657881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1619250" y="313542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Portail 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Web</a:t>
            </a:r>
          </a:p>
        </p:txBody>
      </p:sp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1620838" y="237815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Call 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Center</a:t>
            </a:r>
          </a:p>
        </p:txBody>
      </p:sp>
      <p:pic>
        <p:nvPicPr>
          <p:cNvPr id="91" name="Picture 8" descr="j0431633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78172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" descr="j0433930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451184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AutoShape 10"/>
          <p:cNvCxnSpPr>
            <a:cxnSpLocks noChangeShapeType="1"/>
            <a:stCxn id="91" idx="3"/>
            <a:endCxn id="90" idx="1"/>
          </p:cNvCxnSpPr>
          <p:nvPr/>
        </p:nvCxnSpPr>
        <p:spPr bwMode="auto">
          <a:xfrm>
            <a:off x="771525" y="2738522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1"/>
          <p:cNvCxnSpPr>
            <a:cxnSpLocks noChangeShapeType="1"/>
            <a:stCxn id="87" idx="3"/>
            <a:endCxn id="89" idx="1"/>
          </p:cNvCxnSpPr>
          <p:nvPr/>
        </p:nvCxnSpPr>
        <p:spPr bwMode="auto">
          <a:xfrm>
            <a:off x="784225" y="3495792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Rectangle 12"/>
          <p:cNvSpPr>
            <a:spLocks noChangeArrowheads="1"/>
          </p:cNvSpPr>
          <p:nvPr/>
        </p:nvSpPr>
        <p:spPr bwMode="auto">
          <a:xfrm>
            <a:off x="6875463" y="2990967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6" name="Picture 13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42276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6824663" y="3041767"/>
            <a:ext cx="1060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2627313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6731000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1620838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4194175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2" name="Picture 19" descr="j0432627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8618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1765300" y="4370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4" name="Picture 21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22"/>
          <p:cNvSpPr>
            <a:spLocks noChangeArrowheads="1"/>
          </p:cNvSpPr>
          <p:nvPr/>
        </p:nvSpPr>
        <p:spPr bwMode="auto">
          <a:xfrm>
            <a:off x="1868488" y="4420825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contrat</a:t>
            </a:r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4429125" y="4370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7" name="Picture 24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25"/>
          <p:cNvSpPr>
            <a:spLocks noChangeArrowheads="1"/>
          </p:cNvSpPr>
          <p:nvPr/>
        </p:nvSpPr>
        <p:spPr bwMode="auto">
          <a:xfrm>
            <a:off x="4514850" y="442082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sp>
        <p:nvSpPr>
          <p:cNvPr id="109" name="Rectangle 26"/>
          <p:cNvSpPr>
            <a:spLocks noChangeArrowheads="1"/>
          </p:cNvSpPr>
          <p:nvPr/>
        </p:nvSpPr>
        <p:spPr bwMode="auto">
          <a:xfrm>
            <a:off x="5437188" y="4370025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0" name="Picture 27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28"/>
          <p:cNvSpPr>
            <a:spLocks noChangeArrowheads="1"/>
          </p:cNvSpPr>
          <p:nvPr/>
        </p:nvSpPr>
        <p:spPr bwMode="auto">
          <a:xfrm>
            <a:off x="5676900" y="44208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tarif</a:t>
            </a:r>
          </a:p>
        </p:txBody>
      </p:sp>
      <p:sp>
        <p:nvSpPr>
          <p:cNvPr id="112" name="Rectangle 29"/>
          <p:cNvSpPr>
            <a:spLocks noChangeArrowheads="1"/>
          </p:cNvSpPr>
          <p:nvPr/>
        </p:nvSpPr>
        <p:spPr bwMode="auto">
          <a:xfrm>
            <a:off x="7948613" y="4370025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3" name="Picture 30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8116888" y="4420825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2844800" y="4370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6" name="Picture 33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3038475" y="4420825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cxnSp>
        <p:nvCxnSpPr>
          <p:cNvPr id="118" name="AutoShape 35"/>
          <p:cNvCxnSpPr>
            <a:cxnSpLocks noChangeShapeType="1"/>
            <a:endCxn id="100" idx="1"/>
          </p:cNvCxnSpPr>
          <p:nvPr/>
        </p:nvCxnSpPr>
        <p:spPr bwMode="auto">
          <a:xfrm flipV="1">
            <a:off x="752475" y="4766900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9" name="Group 36"/>
          <p:cNvGrpSpPr>
            <a:grpSpLocks/>
          </p:cNvGrpSpPr>
          <p:nvPr/>
        </p:nvGrpSpPr>
        <p:grpSpPr bwMode="auto">
          <a:xfrm>
            <a:off x="1763713" y="3938225"/>
            <a:ext cx="936625" cy="1295400"/>
            <a:chOff x="3560" y="3385"/>
            <a:chExt cx="590" cy="816"/>
          </a:xfrm>
        </p:grpSpPr>
        <p:grpSp>
          <p:nvGrpSpPr>
            <p:cNvPr id="120" name="Group 37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23" name="Oval 38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" name="Line 39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22" name="Rectangle 41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Group 42"/>
          <p:cNvGrpSpPr>
            <a:grpSpLocks/>
          </p:cNvGrpSpPr>
          <p:nvPr/>
        </p:nvGrpSpPr>
        <p:grpSpPr bwMode="auto">
          <a:xfrm>
            <a:off x="2843213" y="3938225"/>
            <a:ext cx="936625" cy="1295400"/>
            <a:chOff x="3560" y="3385"/>
            <a:chExt cx="590" cy="816"/>
          </a:xfrm>
        </p:grpSpPr>
        <p:grpSp>
          <p:nvGrpSpPr>
            <p:cNvPr id="126" name="Group 43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29" name="Oval 44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0" name="Line 45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7" name="Rectangle 46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28" name="Rectangle 47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48"/>
          <p:cNvGrpSpPr>
            <a:grpSpLocks/>
          </p:cNvGrpSpPr>
          <p:nvPr/>
        </p:nvGrpSpPr>
        <p:grpSpPr bwMode="auto">
          <a:xfrm>
            <a:off x="4427538" y="3938225"/>
            <a:ext cx="936625" cy="1295400"/>
            <a:chOff x="3560" y="3385"/>
            <a:chExt cx="590" cy="816"/>
          </a:xfrm>
        </p:grpSpPr>
        <p:grpSp>
          <p:nvGrpSpPr>
            <p:cNvPr id="132" name="Group 49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35" name="Oval 50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6" name="Line 51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3" name="Rectangle 52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34" name="Rectangle 53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Group 54"/>
          <p:cNvGrpSpPr>
            <a:grpSpLocks/>
          </p:cNvGrpSpPr>
          <p:nvPr/>
        </p:nvGrpSpPr>
        <p:grpSpPr bwMode="auto">
          <a:xfrm>
            <a:off x="5435600" y="3938225"/>
            <a:ext cx="936625" cy="1295400"/>
            <a:chOff x="3560" y="3385"/>
            <a:chExt cx="590" cy="816"/>
          </a:xfrm>
        </p:grpSpPr>
        <p:grpSp>
          <p:nvGrpSpPr>
            <p:cNvPr id="138" name="Group 55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41" name="Oval 56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2" name="Line 57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40" name="Rectangle 59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Group 60"/>
          <p:cNvGrpSpPr>
            <a:grpSpLocks/>
          </p:cNvGrpSpPr>
          <p:nvPr/>
        </p:nvGrpSpPr>
        <p:grpSpPr bwMode="auto">
          <a:xfrm>
            <a:off x="7948613" y="3938225"/>
            <a:ext cx="936625" cy="1295400"/>
            <a:chOff x="3560" y="3385"/>
            <a:chExt cx="590" cy="816"/>
          </a:xfrm>
        </p:grpSpPr>
        <p:grpSp>
          <p:nvGrpSpPr>
            <p:cNvPr id="144" name="Group 61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47" name="Oval 62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8" name="Line 63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45" name="Rectangle 64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46" name="Rectangle 65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Group 66"/>
          <p:cNvGrpSpPr>
            <a:grpSpLocks/>
          </p:cNvGrpSpPr>
          <p:nvPr/>
        </p:nvGrpSpPr>
        <p:grpSpPr bwMode="auto">
          <a:xfrm>
            <a:off x="6877050" y="2559167"/>
            <a:ext cx="936625" cy="1295400"/>
            <a:chOff x="3560" y="3385"/>
            <a:chExt cx="590" cy="816"/>
          </a:xfrm>
        </p:grpSpPr>
        <p:grpSp>
          <p:nvGrpSpPr>
            <p:cNvPr id="150" name="Group 67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53" name="Oval 68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" name="Line 69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Group 72"/>
          <p:cNvGrpSpPr>
            <a:grpSpLocks/>
          </p:cNvGrpSpPr>
          <p:nvPr/>
        </p:nvGrpSpPr>
        <p:grpSpPr bwMode="auto">
          <a:xfrm>
            <a:off x="5318125" y="2107027"/>
            <a:ext cx="233363" cy="561975"/>
            <a:chOff x="4646" y="1107"/>
            <a:chExt cx="192" cy="444"/>
          </a:xfrm>
        </p:grpSpPr>
        <p:sp>
          <p:nvSpPr>
            <p:cNvPr id="156" name="Oval 73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7" name="Line 74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58" name="Rectangle 75"/>
          <p:cNvSpPr>
            <a:spLocks noChangeArrowheads="1"/>
          </p:cNvSpPr>
          <p:nvPr/>
        </p:nvSpPr>
        <p:spPr bwMode="auto">
          <a:xfrm>
            <a:off x="4211638" y="2856327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159" name="Rectangle 76"/>
          <p:cNvSpPr>
            <a:spLocks noChangeArrowheads="1"/>
          </p:cNvSpPr>
          <p:nvPr/>
        </p:nvSpPr>
        <p:spPr bwMode="auto">
          <a:xfrm>
            <a:off x="4211638" y="2551527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160" name="AutoShape 77"/>
          <p:cNvSpPr>
            <a:spLocks noChangeArrowheads="1"/>
          </p:cNvSpPr>
          <p:nvPr/>
        </p:nvSpPr>
        <p:spPr bwMode="auto">
          <a:xfrm>
            <a:off x="4284663" y="2999202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bg2"/>
                </a:solidFill>
              </a:rPr>
              <a:t>commander</a:t>
            </a:r>
          </a:p>
        </p:txBody>
      </p:sp>
      <p:sp>
        <p:nvSpPr>
          <p:cNvPr id="161" name="Rectangle 79"/>
          <p:cNvSpPr>
            <a:spLocks noChangeArrowheads="1"/>
          </p:cNvSpPr>
          <p:nvPr/>
        </p:nvSpPr>
        <p:spPr bwMode="auto">
          <a:xfrm>
            <a:off x="1619250" y="160866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Serveur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WS-*</a:t>
            </a:r>
          </a:p>
        </p:txBody>
      </p:sp>
      <p:cxnSp>
        <p:nvCxnSpPr>
          <p:cNvPr id="162" name="AutoShape 80"/>
          <p:cNvCxnSpPr>
            <a:cxnSpLocks noChangeShapeType="1"/>
            <a:stCxn id="88" idx="3"/>
          </p:cNvCxnSpPr>
          <p:nvPr/>
        </p:nvCxnSpPr>
        <p:spPr bwMode="auto">
          <a:xfrm>
            <a:off x="882650" y="1969031"/>
            <a:ext cx="736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3" name="Picture 82" descr="firefox-rgb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06867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3"/>
          <p:cNvSpPr>
            <a:spLocks noChangeArrowheads="1"/>
          </p:cNvSpPr>
          <p:nvPr/>
        </p:nvSpPr>
        <p:spPr bwMode="auto">
          <a:xfrm>
            <a:off x="1620838" y="5440726"/>
            <a:ext cx="2305050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5" name="Rectangle 84"/>
          <p:cNvSpPr>
            <a:spLocks noChangeArrowheads="1"/>
          </p:cNvSpPr>
          <p:nvPr/>
        </p:nvSpPr>
        <p:spPr bwMode="auto">
          <a:xfrm>
            <a:off x="2846388" y="5656626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66" name="Picture 85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609001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86"/>
          <p:cNvSpPr>
            <a:spLocks noChangeArrowheads="1"/>
          </p:cNvSpPr>
          <p:nvPr/>
        </p:nvSpPr>
        <p:spPr bwMode="auto">
          <a:xfrm>
            <a:off x="3040063" y="5707426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sp>
        <p:nvSpPr>
          <p:cNvPr id="168" name="Rectangle 87"/>
          <p:cNvSpPr>
            <a:spLocks noChangeArrowheads="1"/>
          </p:cNvSpPr>
          <p:nvPr/>
        </p:nvSpPr>
        <p:spPr bwMode="auto">
          <a:xfrm>
            <a:off x="1765300" y="5656626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69" name="Picture 88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609001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Rectangle 89"/>
          <p:cNvSpPr>
            <a:spLocks noChangeArrowheads="1"/>
          </p:cNvSpPr>
          <p:nvPr/>
        </p:nvSpPr>
        <p:spPr bwMode="auto">
          <a:xfrm>
            <a:off x="1976438" y="5707426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RDV</a:t>
            </a:r>
          </a:p>
        </p:txBody>
      </p:sp>
      <p:pic>
        <p:nvPicPr>
          <p:cNvPr id="171" name="Picture 90" descr="j0433925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736001"/>
            <a:ext cx="64135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AutoShape 91"/>
          <p:cNvCxnSpPr>
            <a:cxnSpLocks noChangeShapeType="1"/>
            <a:stCxn id="171" idx="3"/>
            <a:endCxn id="164" idx="1"/>
          </p:cNvCxnSpPr>
          <p:nvPr/>
        </p:nvCxnSpPr>
        <p:spPr bwMode="auto">
          <a:xfrm flipV="1">
            <a:off x="749300" y="6053501"/>
            <a:ext cx="871538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3" name="Picture 94" descr="j0431555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53131"/>
            <a:ext cx="4222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95" descr="j0431620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53131"/>
            <a:ext cx="433388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4211638" y="5440726"/>
            <a:ext cx="1368425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 dirty="0" smtClean="0"/>
              <a:t>Duplication</a:t>
            </a:r>
          </a:p>
          <a:p>
            <a:pPr algn="ctr"/>
            <a:r>
              <a:rPr lang="fr-FR" dirty="0" smtClean="0"/>
              <a:t>MDM</a:t>
            </a:r>
          </a:p>
          <a:p>
            <a:pPr algn="ctr"/>
            <a:r>
              <a:rPr lang="fr-FR" dirty="0" smtClean="0"/>
              <a:t>Virtualisation</a:t>
            </a:r>
            <a:endParaRPr lang="fr-FR" dirty="0"/>
          </a:p>
        </p:txBody>
      </p:sp>
      <p:cxnSp>
        <p:nvCxnSpPr>
          <p:cNvPr id="176" name="AutoShape 97"/>
          <p:cNvCxnSpPr>
            <a:cxnSpLocks noChangeShapeType="1"/>
            <a:stCxn id="175" idx="0"/>
            <a:endCxn id="129" idx="7"/>
          </p:cNvCxnSpPr>
          <p:nvPr/>
        </p:nvCxnSpPr>
        <p:spPr bwMode="auto">
          <a:xfrm rot="16200000" flipV="1">
            <a:off x="3403842" y="3948716"/>
            <a:ext cx="1471537" cy="1512483"/>
          </a:xfrm>
          <a:prstGeom prst="curvedConnector3">
            <a:avLst>
              <a:gd name="adj1" fmla="val 103188"/>
            </a:avLst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AutoShape 98"/>
          <p:cNvCxnSpPr>
            <a:cxnSpLocks noChangeShapeType="1"/>
            <a:stCxn id="175" idx="1"/>
            <a:endCxn id="167" idx="0"/>
          </p:cNvCxnSpPr>
          <p:nvPr/>
        </p:nvCxnSpPr>
        <p:spPr bwMode="auto">
          <a:xfrm rot="10800000">
            <a:off x="3340100" y="5707426"/>
            <a:ext cx="857250" cy="346075"/>
          </a:xfrm>
          <a:prstGeom prst="curvedConnector4">
            <a:avLst>
              <a:gd name="adj1" fmla="val 31852"/>
              <a:gd name="adj2" fmla="val 166056"/>
            </a:avLst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ZoneTexte 1"/>
          <p:cNvSpPr txBox="1"/>
          <p:nvPr/>
        </p:nvSpPr>
        <p:spPr>
          <a:xfrm>
            <a:off x="6109352" y="5766847"/>
            <a:ext cx="220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Choix en fonction du besoin</a:t>
            </a:r>
            <a:endParaRPr lang="fr-FR" b="1" dirty="0"/>
          </a:p>
        </p:txBody>
      </p:sp>
      <p:cxnSp>
        <p:nvCxnSpPr>
          <p:cNvPr id="178" name="AutoShape 35"/>
          <p:cNvCxnSpPr>
            <a:cxnSpLocks noChangeShapeType="1"/>
            <a:stCxn id="2" idx="1"/>
          </p:cNvCxnSpPr>
          <p:nvPr/>
        </p:nvCxnSpPr>
        <p:spPr bwMode="auto">
          <a:xfrm flipH="1" flipV="1">
            <a:off x="5442099" y="5766848"/>
            <a:ext cx="667253" cy="3231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AutoShape 35"/>
          <p:cNvCxnSpPr>
            <a:cxnSpLocks noChangeShapeType="1"/>
            <a:stCxn id="2" idx="1"/>
          </p:cNvCxnSpPr>
          <p:nvPr/>
        </p:nvCxnSpPr>
        <p:spPr bwMode="auto">
          <a:xfrm flipH="1">
            <a:off x="5533401" y="6090013"/>
            <a:ext cx="575951" cy="2686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9054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pic>
        <p:nvPicPr>
          <p:cNvPr id="87" name="Picture 4" descr="j0433941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2909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" descr="j0431637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657881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1619250" y="313542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Portail 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Web</a:t>
            </a:r>
          </a:p>
        </p:txBody>
      </p:sp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1620838" y="237815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Call 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Center</a:t>
            </a:r>
          </a:p>
        </p:txBody>
      </p:sp>
      <p:pic>
        <p:nvPicPr>
          <p:cNvPr id="91" name="Picture 8" descr="j0431633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78172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" descr="j0433930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451184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AutoShape 10"/>
          <p:cNvCxnSpPr>
            <a:cxnSpLocks noChangeShapeType="1"/>
            <a:stCxn id="91" idx="3"/>
            <a:endCxn id="90" idx="1"/>
          </p:cNvCxnSpPr>
          <p:nvPr/>
        </p:nvCxnSpPr>
        <p:spPr bwMode="auto">
          <a:xfrm>
            <a:off x="771525" y="2738522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1"/>
          <p:cNvCxnSpPr>
            <a:cxnSpLocks noChangeShapeType="1"/>
            <a:stCxn id="87" idx="3"/>
            <a:endCxn id="89" idx="1"/>
          </p:cNvCxnSpPr>
          <p:nvPr/>
        </p:nvCxnSpPr>
        <p:spPr bwMode="auto">
          <a:xfrm>
            <a:off x="784225" y="3495792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Rectangle 12"/>
          <p:cNvSpPr>
            <a:spLocks noChangeArrowheads="1"/>
          </p:cNvSpPr>
          <p:nvPr/>
        </p:nvSpPr>
        <p:spPr bwMode="auto">
          <a:xfrm>
            <a:off x="6875463" y="2990967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6" name="Picture 13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42276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6824663" y="3041767"/>
            <a:ext cx="1060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2627313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6731000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1620838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4194175" y="4154125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2" name="Picture 19" descr="j0432627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8618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1765300" y="4370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4" name="Picture 21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22"/>
          <p:cNvSpPr>
            <a:spLocks noChangeArrowheads="1"/>
          </p:cNvSpPr>
          <p:nvPr/>
        </p:nvSpPr>
        <p:spPr bwMode="auto">
          <a:xfrm>
            <a:off x="1868488" y="4420825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contrat</a:t>
            </a:r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4429125" y="4370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7" name="Picture 24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25"/>
          <p:cNvSpPr>
            <a:spLocks noChangeArrowheads="1"/>
          </p:cNvSpPr>
          <p:nvPr/>
        </p:nvSpPr>
        <p:spPr bwMode="auto">
          <a:xfrm>
            <a:off x="4514850" y="442082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sp>
        <p:nvSpPr>
          <p:cNvPr id="109" name="Rectangle 26"/>
          <p:cNvSpPr>
            <a:spLocks noChangeArrowheads="1"/>
          </p:cNvSpPr>
          <p:nvPr/>
        </p:nvSpPr>
        <p:spPr bwMode="auto">
          <a:xfrm>
            <a:off x="5437188" y="4370025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0" name="Picture 27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28"/>
          <p:cNvSpPr>
            <a:spLocks noChangeArrowheads="1"/>
          </p:cNvSpPr>
          <p:nvPr/>
        </p:nvSpPr>
        <p:spPr bwMode="auto">
          <a:xfrm>
            <a:off x="5676900" y="44208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tarif</a:t>
            </a:r>
          </a:p>
        </p:txBody>
      </p:sp>
      <p:sp>
        <p:nvSpPr>
          <p:cNvPr id="112" name="Rectangle 29"/>
          <p:cNvSpPr>
            <a:spLocks noChangeArrowheads="1"/>
          </p:cNvSpPr>
          <p:nvPr/>
        </p:nvSpPr>
        <p:spPr bwMode="auto">
          <a:xfrm>
            <a:off x="7948613" y="4370025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3" name="Picture 30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8116888" y="4420825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2844800" y="4370025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6" name="Picture 33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801825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3038475" y="4420825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cxnSp>
        <p:nvCxnSpPr>
          <p:cNvPr id="118" name="AutoShape 35"/>
          <p:cNvCxnSpPr>
            <a:cxnSpLocks noChangeShapeType="1"/>
            <a:endCxn id="100" idx="1"/>
          </p:cNvCxnSpPr>
          <p:nvPr/>
        </p:nvCxnSpPr>
        <p:spPr bwMode="auto">
          <a:xfrm flipV="1">
            <a:off x="752475" y="4766900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9" name="Group 36"/>
          <p:cNvGrpSpPr>
            <a:grpSpLocks/>
          </p:cNvGrpSpPr>
          <p:nvPr/>
        </p:nvGrpSpPr>
        <p:grpSpPr bwMode="auto">
          <a:xfrm>
            <a:off x="1763713" y="3938225"/>
            <a:ext cx="936625" cy="1295400"/>
            <a:chOff x="3560" y="3385"/>
            <a:chExt cx="590" cy="816"/>
          </a:xfrm>
        </p:grpSpPr>
        <p:grpSp>
          <p:nvGrpSpPr>
            <p:cNvPr id="120" name="Group 37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23" name="Oval 38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" name="Line 39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22" name="Rectangle 41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Group 42"/>
          <p:cNvGrpSpPr>
            <a:grpSpLocks/>
          </p:cNvGrpSpPr>
          <p:nvPr/>
        </p:nvGrpSpPr>
        <p:grpSpPr bwMode="auto">
          <a:xfrm>
            <a:off x="2843213" y="3938225"/>
            <a:ext cx="936625" cy="1295400"/>
            <a:chOff x="3560" y="3385"/>
            <a:chExt cx="590" cy="816"/>
          </a:xfrm>
        </p:grpSpPr>
        <p:grpSp>
          <p:nvGrpSpPr>
            <p:cNvPr id="126" name="Group 43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29" name="Oval 44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0" name="Line 45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7" name="Rectangle 46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28" name="Rectangle 47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48"/>
          <p:cNvGrpSpPr>
            <a:grpSpLocks/>
          </p:cNvGrpSpPr>
          <p:nvPr/>
        </p:nvGrpSpPr>
        <p:grpSpPr bwMode="auto">
          <a:xfrm>
            <a:off x="4427538" y="3938225"/>
            <a:ext cx="936625" cy="1295400"/>
            <a:chOff x="3560" y="3385"/>
            <a:chExt cx="590" cy="816"/>
          </a:xfrm>
        </p:grpSpPr>
        <p:grpSp>
          <p:nvGrpSpPr>
            <p:cNvPr id="132" name="Group 49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35" name="Oval 50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36" name="Line 51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3" name="Rectangle 52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34" name="Rectangle 53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Group 54"/>
          <p:cNvGrpSpPr>
            <a:grpSpLocks/>
          </p:cNvGrpSpPr>
          <p:nvPr/>
        </p:nvGrpSpPr>
        <p:grpSpPr bwMode="auto">
          <a:xfrm>
            <a:off x="5435600" y="3938225"/>
            <a:ext cx="936625" cy="1295400"/>
            <a:chOff x="3560" y="3385"/>
            <a:chExt cx="590" cy="816"/>
          </a:xfrm>
        </p:grpSpPr>
        <p:grpSp>
          <p:nvGrpSpPr>
            <p:cNvPr id="138" name="Group 55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41" name="Oval 56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2" name="Line 57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40" name="Rectangle 59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Group 60"/>
          <p:cNvGrpSpPr>
            <a:grpSpLocks/>
          </p:cNvGrpSpPr>
          <p:nvPr/>
        </p:nvGrpSpPr>
        <p:grpSpPr bwMode="auto">
          <a:xfrm>
            <a:off x="7948613" y="3938225"/>
            <a:ext cx="936625" cy="1295400"/>
            <a:chOff x="3560" y="3385"/>
            <a:chExt cx="590" cy="816"/>
          </a:xfrm>
        </p:grpSpPr>
        <p:grpSp>
          <p:nvGrpSpPr>
            <p:cNvPr id="144" name="Group 61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47" name="Oval 62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8" name="Line 63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45" name="Rectangle 64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46" name="Rectangle 65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Group 66"/>
          <p:cNvGrpSpPr>
            <a:grpSpLocks/>
          </p:cNvGrpSpPr>
          <p:nvPr/>
        </p:nvGrpSpPr>
        <p:grpSpPr bwMode="auto">
          <a:xfrm>
            <a:off x="6877050" y="2559167"/>
            <a:ext cx="936625" cy="1295400"/>
            <a:chOff x="3560" y="3385"/>
            <a:chExt cx="590" cy="816"/>
          </a:xfrm>
        </p:grpSpPr>
        <p:grpSp>
          <p:nvGrpSpPr>
            <p:cNvPr id="150" name="Group 67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153" name="Oval 68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" name="Line 69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Group 72"/>
          <p:cNvGrpSpPr>
            <a:grpSpLocks/>
          </p:cNvGrpSpPr>
          <p:nvPr/>
        </p:nvGrpSpPr>
        <p:grpSpPr bwMode="auto">
          <a:xfrm>
            <a:off x="5318125" y="2107027"/>
            <a:ext cx="233363" cy="561975"/>
            <a:chOff x="4646" y="1107"/>
            <a:chExt cx="192" cy="444"/>
          </a:xfrm>
        </p:grpSpPr>
        <p:sp>
          <p:nvSpPr>
            <p:cNvPr id="156" name="Oval 73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7" name="Line 74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58" name="Rectangle 75"/>
          <p:cNvSpPr>
            <a:spLocks noChangeArrowheads="1"/>
          </p:cNvSpPr>
          <p:nvPr/>
        </p:nvSpPr>
        <p:spPr bwMode="auto">
          <a:xfrm>
            <a:off x="4211638" y="2856327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159" name="Rectangle 76"/>
          <p:cNvSpPr>
            <a:spLocks noChangeArrowheads="1"/>
          </p:cNvSpPr>
          <p:nvPr/>
        </p:nvSpPr>
        <p:spPr bwMode="auto">
          <a:xfrm>
            <a:off x="4211638" y="2551527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160" name="AutoShape 77"/>
          <p:cNvSpPr>
            <a:spLocks noChangeArrowheads="1"/>
          </p:cNvSpPr>
          <p:nvPr/>
        </p:nvSpPr>
        <p:spPr bwMode="auto">
          <a:xfrm>
            <a:off x="4284663" y="2999202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bg2"/>
                </a:solidFill>
              </a:rPr>
              <a:t>commander</a:t>
            </a:r>
          </a:p>
        </p:txBody>
      </p:sp>
      <p:sp>
        <p:nvSpPr>
          <p:cNvPr id="161" name="Rectangle 79"/>
          <p:cNvSpPr>
            <a:spLocks noChangeArrowheads="1"/>
          </p:cNvSpPr>
          <p:nvPr/>
        </p:nvSpPr>
        <p:spPr bwMode="auto">
          <a:xfrm>
            <a:off x="1619250" y="1608669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>
                <a:solidFill>
                  <a:schemeClr val="bg2"/>
                </a:solidFill>
              </a:rPr>
              <a:t>Serveur</a:t>
            </a:r>
          </a:p>
          <a:p>
            <a:pPr algn="r"/>
            <a:r>
              <a:rPr lang="fr-FR">
                <a:solidFill>
                  <a:schemeClr val="bg2"/>
                </a:solidFill>
              </a:rPr>
              <a:t>WS-*</a:t>
            </a:r>
          </a:p>
        </p:txBody>
      </p:sp>
      <p:cxnSp>
        <p:nvCxnSpPr>
          <p:cNvPr id="162" name="AutoShape 80"/>
          <p:cNvCxnSpPr>
            <a:cxnSpLocks noChangeShapeType="1"/>
            <a:stCxn id="88" idx="3"/>
          </p:cNvCxnSpPr>
          <p:nvPr/>
        </p:nvCxnSpPr>
        <p:spPr bwMode="auto">
          <a:xfrm>
            <a:off x="882650" y="1969031"/>
            <a:ext cx="736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3" name="Picture 82" descr="firefox-rgb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06867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3"/>
          <p:cNvSpPr>
            <a:spLocks noChangeArrowheads="1"/>
          </p:cNvSpPr>
          <p:nvPr/>
        </p:nvSpPr>
        <p:spPr bwMode="auto">
          <a:xfrm>
            <a:off x="1620838" y="5440726"/>
            <a:ext cx="2305050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5" name="Rectangle 84"/>
          <p:cNvSpPr>
            <a:spLocks noChangeArrowheads="1"/>
          </p:cNvSpPr>
          <p:nvPr/>
        </p:nvSpPr>
        <p:spPr bwMode="auto">
          <a:xfrm>
            <a:off x="2846388" y="5656626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66" name="Picture 85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609001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86"/>
          <p:cNvSpPr>
            <a:spLocks noChangeArrowheads="1"/>
          </p:cNvSpPr>
          <p:nvPr/>
        </p:nvSpPr>
        <p:spPr bwMode="auto">
          <a:xfrm>
            <a:off x="3040063" y="5707426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sp>
        <p:nvSpPr>
          <p:cNvPr id="168" name="Rectangle 87"/>
          <p:cNvSpPr>
            <a:spLocks noChangeArrowheads="1"/>
          </p:cNvSpPr>
          <p:nvPr/>
        </p:nvSpPr>
        <p:spPr bwMode="auto">
          <a:xfrm>
            <a:off x="1765300" y="5656626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69" name="Picture 88" descr="databas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609001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Rectangle 89"/>
          <p:cNvSpPr>
            <a:spLocks noChangeArrowheads="1"/>
          </p:cNvSpPr>
          <p:nvPr/>
        </p:nvSpPr>
        <p:spPr bwMode="auto">
          <a:xfrm>
            <a:off x="1976438" y="5707426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RDV</a:t>
            </a:r>
          </a:p>
        </p:txBody>
      </p:sp>
      <p:pic>
        <p:nvPicPr>
          <p:cNvPr id="171" name="Picture 90" descr="j0433925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736001"/>
            <a:ext cx="64135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AutoShape 91"/>
          <p:cNvCxnSpPr>
            <a:cxnSpLocks noChangeShapeType="1"/>
            <a:stCxn id="171" idx="3"/>
            <a:endCxn id="164" idx="1"/>
          </p:cNvCxnSpPr>
          <p:nvPr/>
        </p:nvCxnSpPr>
        <p:spPr bwMode="auto">
          <a:xfrm flipV="1">
            <a:off x="749300" y="6053501"/>
            <a:ext cx="871538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3" name="Picture 94" descr="j0431555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53131"/>
            <a:ext cx="4222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95" descr="j0431620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53131"/>
            <a:ext cx="433388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4211638" y="5440726"/>
            <a:ext cx="1368425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 dirty="0" smtClean="0"/>
              <a:t>Duplication</a:t>
            </a:r>
          </a:p>
          <a:p>
            <a:pPr algn="ctr"/>
            <a:r>
              <a:rPr lang="fr-FR" dirty="0" smtClean="0"/>
              <a:t>MDM</a:t>
            </a:r>
          </a:p>
          <a:p>
            <a:pPr algn="ctr"/>
            <a:r>
              <a:rPr lang="fr-FR" dirty="0" smtClean="0"/>
              <a:t>Virtualisation</a:t>
            </a:r>
            <a:endParaRPr lang="fr-FR" dirty="0"/>
          </a:p>
        </p:txBody>
      </p:sp>
      <p:cxnSp>
        <p:nvCxnSpPr>
          <p:cNvPr id="176" name="AutoShape 97"/>
          <p:cNvCxnSpPr>
            <a:cxnSpLocks noChangeShapeType="1"/>
            <a:stCxn id="175" idx="0"/>
            <a:endCxn id="129" idx="7"/>
          </p:cNvCxnSpPr>
          <p:nvPr/>
        </p:nvCxnSpPr>
        <p:spPr bwMode="auto">
          <a:xfrm rot="16200000" flipV="1">
            <a:off x="3403842" y="3948716"/>
            <a:ext cx="1471537" cy="1512483"/>
          </a:xfrm>
          <a:prstGeom prst="curvedConnector3">
            <a:avLst>
              <a:gd name="adj1" fmla="val 103188"/>
            </a:avLst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AutoShape 98"/>
          <p:cNvCxnSpPr>
            <a:cxnSpLocks noChangeShapeType="1"/>
            <a:stCxn id="175" idx="1"/>
            <a:endCxn id="167" idx="0"/>
          </p:cNvCxnSpPr>
          <p:nvPr/>
        </p:nvCxnSpPr>
        <p:spPr bwMode="auto">
          <a:xfrm rot="10800000">
            <a:off x="3340100" y="5707426"/>
            <a:ext cx="857250" cy="346075"/>
          </a:xfrm>
          <a:prstGeom prst="curvedConnector4">
            <a:avLst>
              <a:gd name="adj1" fmla="val 31852"/>
              <a:gd name="adj2" fmla="val 166056"/>
            </a:avLst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ZoneTexte 1"/>
          <p:cNvSpPr txBox="1"/>
          <p:nvPr/>
        </p:nvSpPr>
        <p:spPr>
          <a:xfrm>
            <a:off x="6109352" y="5766847"/>
            <a:ext cx="220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Choix en fonction du besoin</a:t>
            </a:r>
            <a:endParaRPr lang="fr-FR" b="1" dirty="0"/>
          </a:p>
        </p:txBody>
      </p:sp>
      <p:cxnSp>
        <p:nvCxnSpPr>
          <p:cNvPr id="178" name="AutoShape 35"/>
          <p:cNvCxnSpPr>
            <a:cxnSpLocks noChangeShapeType="1"/>
            <a:stCxn id="2" idx="1"/>
          </p:cNvCxnSpPr>
          <p:nvPr/>
        </p:nvCxnSpPr>
        <p:spPr bwMode="auto">
          <a:xfrm flipH="1" flipV="1">
            <a:off x="5442099" y="5766848"/>
            <a:ext cx="667253" cy="3231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AutoShape 35"/>
          <p:cNvCxnSpPr>
            <a:cxnSpLocks noChangeShapeType="1"/>
            <a:stCxn id="2" idx="1"/>
          </p:cNvCxnSpPr>
          <p:nvPr/>
        </p:nvCxnSpPr>
        <p:spPr bwMode="auto">
          <a:xfrm flipH="1">
            <a:off x="5533401" y="6090013"/>
            <a:ext cx="575951" cy="2686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Oval 53"/>
          <p:cNvSpPr>
            <a:spLocks noChangeArrowheads="1"/>
          </p:cNvSpPr>
          <p:nvPr/>
        </p:nvSpPr>
        <p:spPr bwMode="auto">
          <a:xfrm>
            <a:off x="4211638" y="5876925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4</a:t>
            </a:r>
            <a:endParaRPr lang="fr-FR" sz="3600" b="1" dirty="0"/>
          </a:p>
        </p:txBody>
      </p:sp>
      <p:sp>
        <p:nvSpPr>
          <p:cNvPr id="183" name="Oval 56"/>
          <p:cNvSpPr>
            <a:spLocks noChangeArrowheads="1"/>
          </p:cNvSpPr>
          <p:nvPr/>
        </p:nvSpPr>
        <p:spPr bwMode="auto">
          <a:xfrm>
            <a:off x="2484438" y="1449174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3</a:t>
            </a:r>
            <a:endParaRPr lang="fr-FR" sz="3600" b="1" dirty="0"/>
          </a:p>
        </p:txBody>
      </p:sp>
      <p:cxnSp>
        <p:nvCxnSpPr>
          <p:cNvPr id="184" name="AutoShape 58"/>
          <p:cNvCxnSpPr>
            <a:cxnSpLocks noChangeShapeType="1"/>
            <a:endCxn id="123" idx="7"/>
          </p:cNvCxnSpPr>
          <p:nvPr/>
        </p:nvCxnSpPr>
        <p:spPr bwMode="auto">
          <a:xfrm flipH="1">
            <a:off x="2303868" y="3754224"/>
            <a:ext cx="3060295" cy="214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AutoShape 59"/>
          <p:cNvCxnSpPr>
            <a:cxnSpLocks noChangeShapeType="1"/>
            <a:endCxn id="129" idx="6"/>
          </p:cNvCxnSpPr>
          <p:nvPr/>
        </p:nvCxnSpPr>
        <p:spPr bwMode="auto">
          <a:xfrm flipH="1">
            <a:off x="3413126" y="3754224"/>
            <a:ext cx="1951037" cy="289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60"/>
          <p:cNvCxnSpPr>
            <a:cxnSpLocks noChangeShapeType="1"/>
            <a:endCxn id="135" idx="7"/>
          </p:cNvCxnSpPr>
          <p:nvPr/>
        </p:nvCxnSpPr>
        <p:spPr bwMode="auto">
          <a:xfrm flipH="1">
            <a:off x="4967693" y="3754224"/>
            <a:ext cx="396471" cy="214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61"/>
          <p:cNvCxnSpPr>
            <a:cxnSpLocks noChangeShapeType="1"/>
            <a:endCxn id="141" idx="2"/>
          </p:cNvCxnSpPr>
          <p:nvPr/>
        </p:nvCxnSpPr>
        <p:spPr bwMode="auto">
          <a:xfrm>
            <a:off x="5364163" y="3754224"/>
            <a:ext cx="438150" cy="289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63"/>
          <p:cNvCxnSpPr>
            <a:cxnSpLocks noChangeShapeType="1"/>
            <a:endCxn id="147" idx="2"/>
          </p:cNvCxnSpPr>
          <p:nvPr/>
        </p:nvCxnSpPr>
        <p:spPr bwMode="auto">
          <a:xfrm>
            <a:off x="5364163" y="3754224"/>
            <a:ext cx="2951163" cy="289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val 64"/>
          <p:cNvSpPr>
            <a:spLocks noChangeArrowheads="1"/>
          </p:cNvSpPr>
          <p:nvPr/>
        </p:nvSpPr>
        <p:spPr bwMode="auto">
          <a:xfrm>
            <a:off x="5148263" y="3538324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1</a:t>
            </a:r>
            <a:endParaRPr lang="fr-FR" sz="3600" b="1" dirty="0"/>
          </a:p>
        </p:txBody>
      </p:sp>
      <p:cxnSp>
        <p:nvCxnSpPr>
          <p:cNvPr id="191" name="AutoShape 98"/>
          <p:cNvCxnSpPr>
            <a:cxnSpLocks noChangeShapeType="1"/>
            <a:stCxn id="90" idx="3"/>
            <a:endCxn id="156" idx="2"/>
          </p:cNvCxnSpPr>
          <p:nvPr/>
        </p:nvCxnSpPr>
        <p:spPr bwMode="auto">
          <a:xfrm flipV="1">
            <a:off x="3925888" y="2228535"/>
            <a:ext cx="1392237" cy="509987"/>
          </a:xfrm>
          <a:prstGeom prst="curvedConnector3">
            <a:avLst>
              <a:gd name="adj1" fmla="val 12469"/>
            </a:avLst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AutoShape 98"/>
          <p:cNvCxnSpPr>
            <a:cxnSpLocks noChangeShapeType="1"/>
            <a:stCxn id="89" idx="3"/>
            <a:endCxn id="156" idx="2"/>
          </p:cNvCxnSpPr>
          <p:nvPr/>
        </p:nvCxnSpPr>
        <p:spPr bwMode="auto">
          <a:xfrm flipV="1">
            <a:off x="3924300" y="2228535"/>
            <a:ext cx="1393825" cy="1267257"/>
          </a:xfrm>
          <a:prstGeom prst="curvedConnector3">
            <a:avLst>
              <a:gd name="adj1" fmla="val 9388"/>
            </a:avLst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AutoShape 98"/>
          <p:cNvCxnSpPr>
            <a:cxnSpLocks noChangeShapeType="1"/>
            <a:stCxn id="161" idx="3"/>
            <a:endCxn id="156" idx="2"/>
          </p:cNvCxnSpPr>
          <p:nvPr/>
        </p:nvCxnSpPr>
        <p:spPr bwMode="auto">
          <a:xfrm>
            <a:off x="3924300" y="1969032"/>
            <a:ext cx="1393825" cy="25950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Oval 45"/>
          <p:cNvSpPr>
            <a:spLocks noChangeArrowheads="1"/>
          </p:cNvSpPr>
          <p:nvPr/>
        </p:nvSpPr>
        <p:spPr bwMode="auto">
          <a:xfrm>
            <a:off x="4578351" y="1940404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 dirty="0" smtClean="0"/>
              <a:t>2</a:t>
            </a:r>
            <a:endParaRPr lang="fr-FR" sz="3600" b="1" dirty="0"/>
          </a:p>
        </p:txBody>
      </p:sp>
      <p:cxnSp>
        <p:nvCxnSpPr>
          <p:cNvPr id="196" name="AutoShape 98"/>
          <p:cNvCxnSpPr>
            <a:cxnSpLocks noChangeShapeType="1"/>
            <a:stCxn id="160" idx="3"/>
            <a:endCxn id="153" idx="0"/>
          </p:cNvCxnSpPr>
          <p:nvPr/>
        </p:nvCxnSpPr>
        <p:spPr bwMode="auto">
          <a:xfrm flipV="1">
            <a:off x="6588125" y="2559167"/>
            <a:ext cx="757238" cy="800398"/>
          </a:xfrm>
          <a:prstGeom prst="curvedConnector4">
            <a:avLst>
              <a:gd name="adj1" fmla="val 28197"/>
              <a:gd name="adj2" fmla="val 128561"/>
            </a:avLst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197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513314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Concept de service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0845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Concept de service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1029"/>
            <a:ext cx="7886700" cy="479300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Un service relie </a:t>
            </a:r>
            <a:r>
              <a:rPr lang="fr-FR" dirty="0"/>
              <a:t>les consommateurs (ou client) </a:t>
            </a:r>
            <a:r>
              <a:rPr lang="fr-FR" dirty="0" smtClean="0"/>
              <a:t>aux </a:t>
            </a:r>
            <a:r>
              <a:rPr lang="fr-FR" dirty="0"/>
              <a:t>pourvoyeurs (fournisseur) capables de proposer </a:t>
            </a:r>
            <a:r>
              <a:rPr lang="fr-FR" dirty="0" smtClean="0"/>
              <a:t>celui-ci </a:t>
            </a:r>
          </a:p>
          <a:p>
            <a:r>
              <a:rPr lang="fr-FR" dirty="0" smtClean="0"/>
              <a:t>Notion </a:t>
            </a:r>
            <a:r>
              <a:rPr lang="fr-FR" dirty="0"/>
              <a:t>de contrat pour formaliser le lien entre consommateur et pourvoyeur</a:t>
            </a:r>
          </a:p>
          <a:p>
            <a:endParaRPr lang="fr-FR" dirty="0" smtClean="0"/>
          </a:p>
          <a:p>
            <a:r>
              <a:rPr lang="fr-FR" dirty="0"/>
              <a:t>Un service doit satisfaire certains critères</a:t>
            </a:r>
          </a:p>
          <a:p>
            <a:pPr lvl="1"/>
            <a:r>
              <a:rPr lang="fr-FR" dirty="0"/>
              <a:t>Autonome</a:t>
            </a:r>
          </a:p>
          <a:p>
            <a:pPr lvl="1"/>
            <a:r>
              <a:rPr lang="fr-FR" dirty="0"/>
              <a:t>Flexible</a:t>
            </a:r>
          </a:p>
          <a:p>
            <a:pPr lvl="1"/>
            <a:r>
              <a:rPr lang="fr-FR" dirty="0"/>
              <a:t>Sans </a:t>
            </a:r>
            <a:r>
              <a:rPr lang="fr-FR" dirty="0" smtClean="0"/>
              <a:t>état </a:t>
            </a:r>
            <a:endParaRPr lang="fr-FR" dirty="0"/>
          </a:p>
          <a:p>
            <a:pPr lvl="1"/>
            <a:r>
              <a:rPr lang="fr-FR" dirty="0"/>
              <a:t>Transparent</a:t>
            </a:r>
          </a:p>
          <a:p>
            <a:r>
              <a:rPr lang="fr-FR" dirty="0"/>
              <a:t>Utile, utilisé, </a:t>
            </a:r>
            <a:r>
              <a:rPr lang="fr-FR" dirty="0" smtClean="0"/>
              <a:t>réutilisable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645834" y="1260389"/>
            <a:ext cx="7886700" cy="5166915"/>
          </a:xfrm>
        </p:spPr>
        <p:txBody>
          <a:bodyPr>
            <a:normAutofit/>
          </a:bodyPr>
          <a:lstStyle/>
          <a:p>
            <a:r>
              <a:rPr lang="fr-FR" dirty="0" smtClean="0"/>
              <a:t>Plan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Pourquoi des services ? </a:t>
            </a:r>
            <a:r>
              <a:rPr lang="fr-FR" dirty="0">
                <a:solidFill>
                  <a:schemeClr val="tx1"/>
                </a:solidFill>
              </a:rPr>
              <a:t>(rappel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les problèmes des 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une réponse par les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Concept </a:t>
            </a:r>
            <a:r>
              <a:rPr lang="fr-FR" dirty="0"/>
              <a:t>de </a:t>
            </a:r>
            <a:r>
              <a:rPr lang="fr-FR" dirty="0" smtClean="0"/>
              <a:t>service</a:t>
            </a:r>
            <a:r>
              <a:rPr lang="fr-FR" dirty="0" smtClean="0">
                <a:solidFill>
                  <a:schemeClr val="tx1"/>
                </a:solidFill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Vers une typologie de service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Fiche de service et organisation</a:t>
            </a:r>
            <a:endParaRPr lang="fr-FR" sz="21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Cycle de vie des service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Cycle de vie et application composite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Gouvernance des services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8813" y="404267"/>
            <a:ext cx="8522208" cy="6294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F1EEEA"/>
                </a:solidFill>
              </a:rPr>
              <a:t>Introduction à l’approche par les </a:t>
            </a:r>
            <a:r>
              <a:rPr lang="fr-FR" sz="3200" dirty="0" smtClean="0">
                <a:solidFill>
                  <a:srgbClr val="F1EEEA"/>
                </a:solidFill>
              </a:rPr>
              <a:t>services</a:t>
            </a:r>
            <a:endParaRPr lang="fr-FR" sz="3200" dirty="0">
              <a:solidFill>
                <a:srgbClr val="F1EE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service </a:t>
            </a:r>
            <a:endParaRPr lang="fr-FR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Couplage faible</a:t>
            </a:r>
          </a:p>
          <a:p>
            <a:r>
              <a:rPr lang="fr-FR" dirty="0" smtClean="0"/>
              <a:t>Le </a:t>
            </a:r>
            <a:r>
              <a:rPr lang="fr-FR" dirty="0"/>
              <a:t>c</a:t>
            </a:r>
            <a:r>
              <a:rPr lang="fr-FR" dirty="0" smtClean="0"/>
              <a:t>ontrat est le représentant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découple </a:t>
            </a:r>
            <a:r>
              <a:rPr lang="fr-FR" dirty="0"/>
              <a:t>le besoin de sa </a:t>
            </a:r>
            <a:r>
              <a:rPr lang="fr-FR" dirty="0" smtClean="0"/>
              <a:t>réalisation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</a:t>
            </a:r>
            <a:r>
              <a:rPr lang="fr-FR" dirty="0" smtClean="0"/>
              <a:t>ommence par la simple interface, mais dépasse cette notion</a:t>
            </a:r>
          </a:p>
          <a:p>
            <a:r>
              <a:rPr lang="fr-FR" dirty="0" smtClean="0"/>
              <a:t>Ici </a:t>
            </a:r>
            <a:r>
              <a:rPr lang="fr-FR" dirty="0"/>
              <a:t>on </a:t>
            </a:r>
            <a:r>
              <a:rPr lang="fr-FR" dirty="0" smtClean="0"/>
              <a:t>ne </a:t>
            </a:r>
            <a:r>
              <a:rPr lang="fr-FR" dirty="0"/>
              <a:t>parle pas </a:t>
            </a:r>
            <a:r>
              <a:rPr lang="fr-FR" dirty="0" smtClean="0"/>
              <a:t>d’implémentation</a:t>
            </a:r>
            <a:r>
              <a:rPr lang="fr-FR" dirty="0"/>
              <a:t>, </a:t>
            </a:r>
            <a:r>
              <a:rPr lang="fr-FR" dirty="0" smtClean="0"/>
              <a:t>un service n’est pas </a:t>
            </a:r>
            <a:r>
              <a:rPr lang="fr-FR" dirty="0"/>
              <a:t>lié a une </a:t>
            </a:r>
            <a:r>
              <a:rPr lang="fr-FR" dirty="0" smtClean="0"/>
              <a:t>technologie</a:t>
            </a:r>
          </a:p>
          <a:p>
            <a:r>
              <a:rPr lang="fr-FR" dirty="0" smtClean="0"/>
              <a:t>Un contrat est abstrait</a:t>
            </a:r>
          </a:p>
        </p:txBody>
      </p:sp>
    </p:spTree>
    <p:extLst>
      <p:ext uri="{BB962C8B-B14F-4D97-AF65-F5344CB8AC3E}">
        <p14:creationId xmlns:p14="http://schemas.microsoft.com/office/powerpoint/2010/main" val="12289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Encapsulation d’un contrat métier</a:t>
            </a:r>
          </a:p>
          <a:p>
            <a:r>
              <a:rPr lang="fr-FR" dirty="0" smtClean="0"/>
              <a:t>Plusieurs utilisations</a:t>
            </a:r>
          </a:p>
          <a:p>
            <a:pPr lvl="1"/>
            <a:r>
              <a:rPr lang="fr-FR" dirty="0" smtClean="0"/>
              <a:t>Composition</a:t>
            </a:r>
          </a:p>
          <a:p>
            <a:pPr lvl="1"/>
            <a:r>
              <a:rPr lang="fr-FR" dirty="0" smtClean="0"/>
              <a:t>Orchestration</a:t>
            </a:r>
          </a:p>
          <a:p>
            <a:r>
              <a:rPr lang="fr-FR" dirty="0" smtClean="0"/>
              <a:t>Avec ou sans état</a:t>
            </a:r>
          </a:p>
          <a:p>
            <a:pPr lvl="1"/>
            <a:r>
              <a:rPr lang="fr-FR" dirty="0" smtClean="0"/>
              <a:t>Instantané</a:t>
            </a:r>
          </a:p>
          <a:p>
            <a:pPr lvl="1"/>
            <a:r>
              <a:rPr lang="fr-FR" dirty="0" smtClean="0"/>
              <a:t>Temporisé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20103" y="2037690"/>
            <a:ext cx="233363" cy="561975"/>
            <a:chOff x="4646" y="1107"/>
            <a:chExt cx="192" cy="444"/>
          </a:xfrm>
        </p:grpSpPr>
        <p:sp>
          <p:nvSpPr>
            <p:cNvPr id="5" name="Oval 74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13616" y="2786990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13616" y="2482190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4086641" y="2929865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bg2"/>
                </a:solidFill>
              </a:rPr>
              <a:t>commander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97465" y="3723063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2" name="Picture 14" descr="datab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90" y="41548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6665" y="3773863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70615" y="5091488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31" descr="datab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2" y="5523288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38890" y="5142288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7970615" y="4659688"/>
            <a:ext cx="936625" cy="1295400"/>
            <a:chOff x="3560" y="3385"/>
            <a:chExt cx="590" cy="816"/>
          </a:xfrm>
        </p:grpSpPr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1" name="Oval 6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6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6899052" y="3291263"/>
            <a:ext cx="936625" cy="1295400"/>
            <a:chOff x="3560" y="3385"/>
            <a:chExt cx="590" cy="816"/>
          </a:xfrm>
        </p:grpSpPr>
        <p:grpSp>
          <p:nvGrpSpPr>
            <p:cNvPr id="24" name="Group 6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7" name="Oval 6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Line 7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5" name="Rectangle 7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470030" y="535274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0" name="Picture 25" descr="datab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55" y="578454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555755" y="5403547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5468443" y="4920947"/>
            <a:ext cx="936625" cy="1295400"/>
            <a:chOff x="3560" y="3385"/>
            <a:chExt cx="590" cy="816"/>
          </a:xfrm>
        </p:grpSpPr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36" name="Oval 5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Line 5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Connecteur en angle 38"/>
          <p:cNvCxnSpPr>
            <a:stCxn id="25" idx="2"/>
            <a:endCxn id="36" idx="0"/>
          </p:cNvCxnSpPr>
          <p:nvPr/>
        </p:nvCxnSpPr>
        <p:spPr>
          <a:xfrm rot="5400000">
            <a:off x="6484920" y="4038501"/>
            <a:ext cx="334283" cy="1430609"/>
          </a:xfrm>
          <a:prstGeom prst="bentConnector3">
            <a:avLst>
              <a:gd name="adj1" fmla="val 53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endCxn id="21" idx="2"/>
          </p:cNvCxnSpPr>
          <p:nvPr/>
        </p:nvCxnSpPr>
        <p:spPr>
          <a:xfrm>
            <a:off x="7367365" y="4599362"/>
            <a:ext cx="969963" cy="166045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7" idx="3"/>
            <a:endCxn id="27" idx="2"/>
          </p:cNvCxnSpPr>
          <p:nvPr/>
        </p:nvCxnSpPr>
        <p:spPr>
          <a:xfrm>
            <a:off x="6461541" y="3282290"/>
            <a:ext cx="804224" cy="114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2596609" y="525830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49" name="Picture 33" descr="datab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34" y="56901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2790284" y="5309107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grpSp>
        <p:nvGrpSpPr>
          <p:cNvPr id="51" name="Group 42"/>
          <p:cNvGrpSpPr>
            <a:grpSpLocks/>
          </p:cNvGrpSpPr>
          <p:nvPr/>
        </p:nvGrpSpPr>
        <p:grpSpPr bwMode="auto">
          <a:xfrm>
            <a:off x="2595022" y="4826507"/>
            <a:ext cx="936625" cy="1295400"/>
            <a:chOff x="3560" y="3385"/>
            <a:chExt cx="590" cy="816"/>
          </a:xfrm>
        </p:grpSpPr>
        <p:grpSp>
          <p:nvGrpSpPr>
            <p:cNvPr id="52" name="Group 43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5" name="Oval 44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Connecteur en angle 56"/>
          <p:cNvCxnSpPr>
            <a:stCxn id="7" idx="2"/>
            <a:endCxn id="55" idx="6"/>
          </p:cNvCxnSpPr>
          <p:nvPr/>
        </p:nvCxnSpPr>
        <p:spPr>
          <a:xfrm rot="5400000">
            <a:off x="3623939" y="3318586"/>
            <a:ext cx="1154636" cy="2072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Encapsulation d’un contrat métier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70615" y="5091488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31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2" y="5523288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38890" y="5142288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7970615" y="4659688"/>
            <a:ext cx="936625" cy="1295400"/>
            <a:chOff x="3560" y="3385"/>
            <a:chExt cx="590" cy="816"/>
          </a:xfrm>
        </p:grpSpPr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1" name="Oval 6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6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470030" y="535274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0" name="Picture 25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55" y="578454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555755" y="5403547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5468443" y="4920947"/>
            <a:ext cx="936625" cy="1295400"/>
            <a:chOff x="3560" y="3385"/>
            <a:chExt cx="590" cy="816"/>
          </a:xfrm>
        </p:grpSpPr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36" name="Oval 5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Line 5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2596609" y="525830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49" name="Picture 33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34" y="56901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2790284" y="5309107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grpSp>
        <p:nvGrpSpPr>
          <p:cNvPr id="51" name="Group 42"/>
          <p:cNvGrpSpPr>
            <a:grpSpLocks/>
          </p:cNvGrpSpPr>
          <p:nvPr/>
        </p:nvGrpSpPr>
        <p:grpSpPr bwMode="auto">
          <a:xfrm>
            <a:off x="2595022" y="4826507"/>
            <a:ext cx="936625" cy="1295400"/>
            <a:chOff x="3560" y="3385"/>
            <a:chExt cx="590" cy="816"/>
          </a:xfrm>
        </p:grpSpPr>
        <p:grpSp>
          <p:nvGrpSpPr>
            <p:cNvPr id="52" name="Group 43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5" name="Oval 44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sp>
        <p:nvSpPr>
          <p:cNvPr id="10" name="Ellipse 9"/>
          <p:cNvSpPr/>
          <p:nvPr/>
        </p:nvSpPr>
        <p:spPr>
          <a:xfrm>
            <a:off x="914400" y="2913017"/>
            <a:ext cx="1680622" cy="9666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Solvable ?</a:t>
            </a:r>
            <a:endParaRPr lang="fr-FR" dirty="0"/>
          </a:p>
        </p:txBody>
      </p:sp>
      <p:sp>
        <p:nvSpPr>
          <p:cNvPr id="58" name="Ellipse 57"/>
          <p:cNvSpPr/>
          <p:nvPr/>
        </p:nvSpPr>
        <p:spPr>
          <a:xfrm>
            <a:off x="3478558" y="3128931"/>
            <a:ext cx="1923774" cy="9666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Disponible?</a:t>
            </a:r>
            <a:endParaRPr lang="fr-FR" dirty="0"/>
          </a:p>
        </p:txBody>
      </p:sp>
      <p:sp>
        <p:nvSpPr>
          <p:cNvPr id="59" name="Ellipse 58"/>
          <p:cNvSpPr/>
          <p:nvPr/>
        </p:nvSpPr>
        <p:spPr>
          <a:xfrm>
            <a:off x="6654965" y="2645605"/>
            <a:ext cx="1923774" cy="9666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Réserver (quantité)</a:t>
            </a:r>
            <a:endParaRPr lang="fr-FR" dirty="0"/>
          </a:p>
        </p:txBody>
      </p:sp>
      <p:sp>
        <p:nvSpPr>
          <p:cNvPr id="60" name="Ellipse 59"/>
          <p:cNvSpPr/>
          <p:nvPr/>
        </p:nvSpPr>
        <p:spPr>
          <a:xfrm>
            <a:off x="5181242" y="3720207"/>
            <a:ext cx="1977203" cy="9666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prixOccasion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41" name="Connecteur en arc 40"/>
          <p:cNvCxnSpPr>
            <a:stCxn id="55" idx="0"/>
            <a:endCxn id="10" idx="4"/>
          </p:cNvCxnSpPr>
          <p:nvPr/>
        </p:nvCxnSpPr>
        <p:spPr>
          <a:xfrm rot="16200000" flipV="1">
            <a:off x="1935604" y="3698776"/>
            <a:ext cx="946838" cy="1308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36" idx="2"/>
            <a:endCxn id="58" idx="4"/>
          </p:cNvCxnSpPr>
          <p:nvPr/>
        </p:nvCxnSpPr>
        <p:spPr>
          <a:xfrm rot="10800000">
            <a:off x="4440446" y="4095584"/>
            <a:ext cx="1394711" cy="93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36" idx="6"/>
            <a:endCxn id="60" idx="5"/>
          </p:cNvCxnSpPr>
          <p:nvPr/>
        </p:nvCxnSpPr>
        <p:spPr>
          <a:xfrm flipV="1">
            <a:off x="6038356" y="4545296"/>
            <a:ext cx="830534" cy="481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>
            <a:stCxn id="21" idx="1"/>
            <a:endCxn id="59" idx="4"/>
          </p:cNvCxnSpPr>
          <p:nvPr/>
        </p:nvCxnSpPr>
        <p:spPr>
          <a:xfrm rot="16200000" flipV="1">
            <a:off x="7452772" y="3776338"/>
            <a:ext cx="1078395" cy="7502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pPr lvl="1"/>
            <a:r>
              <a:rPr lang="fr-FR" dirty="0" smtClean="0"/>
              <a:t>Les utilisateurs du service Commande ne dépendent pas directement des services Produit et Stock</a:t>
            </a:r>
          </a:p>
          <a:p>
            <a:pPr lvl="1"/>
            <a:r>
              <a:rPr lang="fr-FR" dirty="0" smtClean="0"/>
              <a:t>Commande est d’un niveau plus haut que les deux autres services (Typologie)</a:t>
            </a:r>
          </a:p>
          <a:p>
            <a:pPr lvl="1"/>
            <a:r>
              <a:rPr lang="fr-FR" dirty="0" smtClean="0"/>
              <a:t>On réutilise par délégation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97465" y="3723063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2" name="Picture 14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90" y="41548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6665" y="3773863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70615" y="5091488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31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2" y="5523288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38890" y="5142288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7970615" y="4659688"/>
            <a:ext cx="936625" cy="1295400"/>
            <a:chOff x="3560" y="3385"/>
            <a:chExt cx="590" cy="816"/>
          </a:xfrm>
        </p:grpSpPr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1" name="Oval 6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6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6899052" y="3291263"/>
            <a:ext cx="936625" cy="1295400"/>
            <a:chOff x="3560" y="3385"/>
            <a:chExt cx="590" cy="816"/>
          </a:xfrm>
        </p:grpSpPr>
        <p:grpSp>
          <p:nvGrpSpPr>
            <p:cNvPr id="24" name="Group 6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7" name="Oval 6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Line 7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5" name="Rectangle 7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470030" y="535274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0" name="Picture 25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55" y="578454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555755" y="5403547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5468443" y="4920947"/>
            <a:ext cx="936625" cy="1295400"/>
            <a:chOff x="3560" y="3385"/>
            <a:chExt cx="590" cy="816"/>
          </a:xfrm>
        </p:grpSpPr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36" name="Oval 5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Line 5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Connecteur en angle 38"/>
          <p:cNvCxnSpPr>
            <a:stCxn id="25" idx="2"/>
            <a:endCxn id="36" idx="0"/>
          </p:cNvCxnSpPr>
          <p:nvPr/>
        </p:nvCxnSpPr>
        <p:spPr>
          <a:xfrm rot="5400000">
            <a:off x="6484920" y="4038501"/>
            <a:ext cx="334283" cy="1430609"/>
          </a:xfrm>
          <a:prstGeom prst="bentConnector3">
            <a:avLst>
              <a:gd name="adj1" fmla="val 53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endCxn id="21" idx="2"/>
          </p:cNvCxnSpPr>
          <p:nvPr/>
        </p:nvCxnSpPr>
        <p:spPr>
          <a:xfrm>
            <a:off x="7367365" y="4599362"/>
            <a:ext cx="969963" cy="166045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Composer avec des partenaires = partager la qualité de Service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20103" y="2037690"/>
            <a:ext cx="233363" cy="561975"/>
            <a:chOff x="4646" y="1107"/>
            <a:chExt cx="192" cy="444"/>
          </a:xfrm>
        </p:grpSpPr>
        <p:sp>
          <p:nvSpPr>
            <p:cNvPr id="5" name="Oval 74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13616" y="2786990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13616" y="2482190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4086641" y="2929865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bg2"/>
                </a:solidFill>
              </a:rPr>
              <a:t>commander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97465" y="3723063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" name="Picture 14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90" y="41548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46665" y="3773863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commande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70615" y="5091488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4" name="Picture 31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2" y="5523288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38890" y="5142288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stock</a:t>
            </a:r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7970615" y="4659688"/>
            <a:ext cx="936625" cy="1295400"/>
            <a:chOff x="3560" y="3385"/>
            <a:chExt cx="590" cy="816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0" name="Oval 63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" name="Line 64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19" name="Rectangle 66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6899052" y="3291263"/>
            <a:ext cx="936625" cy="1295400"/>
            <a:chOff x="3560" y="3385"/>
            <a:chExt cx="590" cy="816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26" name="Oval 69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Line 70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" name="Rectangle 71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25" name="Rectangle 72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r>
                <a:rPr lang="fr-FR" sz="140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470030" y="535274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9" name="Picture 25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55" y="578454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555755" y="5403547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produit</a:t>
            </a:r>
          </a:p>
        </p:txBody>
      </p: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5468443" y="4920947"/>
            <a:ext cx="936625" cy="1295400"/>
            <a:chOff x="3560" y="3385"/>
            <a:chExt cx="590" cy="816"/>
          </a:xfrm>
        </p:grpSpPr>
        <p:grpSp>
          <p:nvGrpSpPr>
            <p:cNvPr id="32" name="Group 50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35" name="Oval 51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Line 52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Connecteur en angle 36"/>
          <p:cNvCxnSpPr>
            <a:stCxn id="24" idx="2"/>
            <a:endCxn id="35" idx="0"/>
          </p:cNvCxnSpPr>
          <p:nvPr/>
        </p:nvCxnSpPr>
        <p:spPr>
          <a:xfrm rot="5400000">
            <a:off x="6484920" y="4038501"/>
            <a:ext cx="334283" cy="1430609"/>
          </a:xfrm>
          <a:prstGeom prst="bentConnector3">
            <a:avLst>
              <a:gd name="adj1" fmla="val 53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endCxn id="20" idx="2"/>
          </p:cNvCxnSpPr>
          <p:nvPr/>
        </p:nvCxnSpPr>
        <p:spPr>
          <a:xfrm>
            <a:off x="7367365" y="4599362"/>
            <a:ext cx="969963" cy="166045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7" idx="3"/>
            <a:endCxn id="26" idx="2"/>
          </p:cNvCxnSpPr>
          <p:nvPr/>
        </p:nvCxnSpPr>
        <p:spPr>
          <a:xfrm>
            <a:off x="6461541" y="3282290"/>
            <a:ext cx="804224" cy="114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2596609" y="525830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41" name="Picture 33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34" y="56901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2790284" y="5309107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595022" y="4826507"/>
            <a:ext cx="936625" cy="1295400"/>
            <a:chOff x="3560" y="3385"/>
            <a:chExt cx="590" cy="816"/>
          </a:xfrm>
        </p:grpSpPr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47" name="Oval 44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Connecteur en angle 48"/>
          <p:cNvCxnSpPr>
            <a:stCxn id="7" idx="2"/>
            <a:endCxn id="47" idx="6"/>
          </p:cNvCxnSpPr>
          <p:nvPr/>
        </p:nvCxnSpPr>
        <p:spPr>
          <a:xfrm rot="5400000">
            <a:off x="3623939" y="3318586"/>
            <a:ext cx="1154636" cy="2072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885130" y="5248068"/>
            <a:ext cx="935038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901476" y="5299860"/>
            <a:ext cx="9312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 dirty="0" smtClean="0"/>
              <a:t>Logistique</a:t>
            </a:r>
            <a:endParaRPr lang="fr-FR" sz="1400" dirty="0"/>
          </a:p>
        </p:txBody>
      </p:sp>
      <p:grpSp>
        <p:nvGrpSpPr>
          <p:cNvPr id="53" name="Group 42"/>
          <p:cNvGrpSpPr>
            <a:grpSpLocks/>
          </p:cNvGrpSpPr>
          <p:nvPr/>
        </p:nvGrpSpPr>
        <p:grpSpPr bwMode="auto">
          <a:xfrm>
            <a:off x="883543" y="4816268"/>
            <a:ext cx="936625" cy="1295400"/>
            <a:chOff x="3560" y="3385"/>
            <a:chExt cx="590" cy="816"/>
          </a:xfrm>
        </p:grpSpPr>
        <p:grpSp>
          <p:nvGrpSpPr>
            <p:cNvPr id="54" name="Group 43"/>
            <p:cNvGrpSpPr>
              <a:grpSpLocks/>
            </p:cNvGrpSpPr>
            <p:nvPr/>
          </p:nvGrpSpPr>
          <p:grpSpPr bwMode="auto">
            <a:xfrm>
              <a:off x="3791" y="3385"/>
              <a:ext cx="128" cy="308"/>
              <a:chOff x="4646" y="1107"/>
              <a:chExt cx="192" cy="444"/>
            </a:xfrm>
          </p:grpSpPr>
          <p:sp>
            <p:nvSpPr>
              <p:cNvPr id="57" name="Oval 44"/>
              <p:cNvSpPr>
                <a:spLocks noChangeArrowheads="1"/>
              </p:cNvSpPr>
              <p:nvPr/>
            </p:nvSpPr>
            <p:spPr bwMode="auto">
              <a:xfrm>
                <a:off x="4646" y="1107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auto">
              <a:xfrm>
                <a:off x="4748" y="1295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3560" y="3702"/>
              <a:ext cx="590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/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3560" y="3566"/>
              <a:ext cx="590" cy="1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A82217"/>
                </a:buClr>
                <a:buFont typeface="Wingdings 3" pitchFamily="16" charset="2"/>
                <a:buNone/>
              </a:pPr>
              <a:endParaRPr lang="fr-FR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Connecteur droit 60"/>
          <p:cNvCxnSpPr/>
          <p:nvPr/>
        </p:nvCxnSpPr>
        <p:spPr>
          <a:xfrm>
            <a:off x="2145323" y="2159198"/>
            <a:ext cx="0" cy="4017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7" idx="1"/>
            <a:endCxn id="57" idx="0"/>
          </p:cNvCxnSpPr>
          <p:nvPr/>
        </p:nvCxnSpPr>
        <p:spPr>
          <a:xfrm rot="10800000" flipV="1">
            <a:off x="1351856" y="3282290"/>
            <a:ext cx="2661760" cy="1533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lum bright="-50000"/>
            <a:alphaModFix/>
            <a:grayscl/>
          </a:blip>
          <a:srcRect/>
          <a:stretch>
            <a:fillRect/>
          </a:stretch>
        </p:blipFill>
        <p:spPr>
          <a:xfrm>
            <a:off x="1838510" y="2989814"/>
            <a:ext cx="600120" cy="6494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Rectangle 64"/>
          <p:cNvSpPr/>
          <p:nvPr/>
        </p:nvSpPr>
        <p:spPr>
          <a:xfrm rot="19658265">
            <a:off x="1117724" y="3632036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QOS</a:t>
            </a:r>
            <a:endParaRPr lang="fr-FR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2549782" y="3229833"/>
            <a:ext cx="1329120" cy="1357199"/>
            <a:chOff x="4622400" y="2987640"/>
            <a:chExt cx="1329120" cy="1357199"/>
          </a:xfrm>
        </p:grpSpPr>
        <p:grpSp>
          <p:nvGrpSpPr>
            <p:cNvPr id="68" name="Groupe 67"/>
            <p:cNvGrpSpPr/>
            <p:nvPr/>
          </p:nvGrpSpPr>
          <p:grpSpPr>
            <a:xfrm>
              <a:off x="5175360" y="2987640"/>
              <a:ext cx="233280" cy="561960"/>
              <a:chOff x="5175360" y="2987640"/>
              <a:chExt cx="233280" cy="561960"/>
            </a:xfrm>
          </p:grpSpPr>
          <p:sp>
            <p:nvSpPr>
              <p:cNvPr id="73" name="Forme libre 72"/>
              <p:cNvSpPr/>
              <p:nvPr/>
            </p:nvSpPr>
            <p:spPr>
              <a:xfrm>
                <a:off x="5175360" y="2987640"/>
                <a:ext cx="233280" cy="243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4" name="Connecteur droit 73"/>
              <p:cNvSpPr/>
              <p:nvPr/>
            </p:nvSpPr>
            <p:spPr>
              <a:xfrm>
                <a:off x="5299200" y="3225960"/>
                <a:ext cx="1439" cy="32364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69" name="Forme libre 68"/>
            <p:cNvSpPr/>
            <p:nvPr/>
          </p:nvSpPr>
          <p:spPr>
            <a:xfrm>
              <a:off x="4665600" y="3622680"/>
              <a:ext cx="1252439" cy="722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70" name="Forme libre 69"/>
            <p:cNvSpPr/>
            <p:nvPr/>
          </p:nvSpPr>
          <p:spPr>
            <a:xfrm>
              <a:off x="4665600" y="3394079"/>
              <a:ext cx="1252439" cy="22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 dirty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Service</a:t>
              </a:r>
            </a:p>
          </p:txBody>
        </p:sp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5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5372280" y="3635279"/>
              <a:ext cx="579240" cy="560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Forme libre 71"/>
            <p:cNvSpPr/>
            <p:nvPr/>
          </p:nvSpPr>
          <p:spPr>
            <a:xfrm>
              <a:off x="4622400" y="3641760"/>
              <a:ext cx="915119" cy="64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Annuaire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des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Orchestration</a:t>
            </a:r>
          </a:p>
          <a:p>
            <a:pPr lvl="1"/>
            <a:r>
              <a:rPr lang="fr-FR" dirty="0" smtClean="0"/>
              <a:t>Temps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ransaction longue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cteurs</a:t>
            </a:r>
          </a:p>
          <a:p>
            <a:pPr lvl="1"/>
            <a:endParaRPr lang="fr-FR" dirty="0" smtClean="0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6326459" y="1236222"/>
            <a:ext cx="233363" cy="561975"/>
            <a:chOff x="4646" y="1107"/>
            <a:chExt cx="192" cy="444"/>
          </a:xfrm>
        </p:grpSpPr>
        <p:sp>
          <p:nvSpPr>
            <p:cNvPr id="5" name="Oval 74"/>
            <p:cNvSpPr>
              <a:spLocks noChangeArrowheads="1"/>
            </p:cNvSpPr>
            <p:nvPr/>
          </p:nvSpPr>
          <p:spPr bwMode="auto">
            <a:xfrm>
              <a:off x="4646" y="110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>
              <a:off x="4748" y="12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9972" y="1985522"/>
            <a:ext cx="2447925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/>
              <a:t>Commander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19972" y="1680722"/>
            <a:ext cx="2447925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A82217"/>
              </a:buClr>
              <a:buFont typeface="Wingdings 3" pitchFamily="16" charset="2"/>
              <a:buNone/>
            </a:pPr>
            <a:r>
              <a:rPr lang="fr-FR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5292997" y="2128397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bg2"/>
                </a:solidFill>
              </a:rPr>
              <a:t>commander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031966" y="2966450"/>
            <a:ext cx="5969725" cy="3734796"/>
          </a:xfrm>
          <a:prstGeom prst="wedgeRoundRectCallout">
            <a:avLst>
              <a:gd name="adj1" fmla="val 29382"/>
              <a:gd name="adj2" fmla="val -642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forge.openbravo.com/plugins/mwiki/images/a/a3/01.1_OrderToCash_OrderToSh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3179233"/>
            <a:ext cx="4846678" cy="341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9658265">
            <a:off x="6416754" y="1979088"/>
            <a:ext cx="239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Statless</a:t>
            </a:r>
            <a:endParaRPr lang="fr-FR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 rot="19658265">
            <a:off x="2844407" y="5359602"/>
            <a:ext cx="2416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Stateful</a:t>
            </a:r>
            <a:endParaRPr lang="fr-FR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Frontière Processus / Service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28650" y="1411126"/>
            <a:ext cx="8004362" cy="945212"/>
          </a:xfrm>
        </p:spPr>
        <p:txBody>
          <a:bodyPr/>
          <a:lstStyle/>
          <a:p>
            <a:r>
              <a:rPr lang="fr-FR" dirty="0" smtClean="0"/>
              <a:t>Un processus n’est qu’un service d’ordre supérieur (vu du métier)</a:t>
            </a:r>
          </a:p>
          <a:p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2621393"/>
            <a:ext cx="3855427" cy="3638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Processus</a:t>
            </a:r>
          </a:p>
          <a:p>
            <a:pPr lvl="1"/>
            <a:r>
              <a:rPr lang="en-GB" dirty="0" smtClean="0"/>
              <a:t>Invocations </a:t>
            </a:r>
            <a:r>
              <a:rPr lang="en-GB" dirty="0"/>
              <a:t>Active </a:t>
            </a:r>
          </a:p>
          <a:p>
            <a:pPr lvl="1"/>
            <a:r>
              <a:rPr lang="en-GB" dirty="0" err="1" smtClean="0"/>
              <a:t>Organisé</a:t>
            </a:r>
            <a:r>
              <a:rPr lang="en-GB" dirty="0" smtClean="0"/>
              <a:t>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smtClean="0"/>
              <a:t>le temps</a:t>
            </a:r>
          </a:p>
          <a:p>
            <a:pPr lvl="1"/>
            <a:r>
              <a:rPr lang="en-GB" dirty="0" err="1" smtClean="0"/>
              <a:t>Lié</a:t>
            </a:r>
            <a:r>
              <a:rPr lang="en-GB" dirty="0" smtClean="0"/>
              <a:t> à </a:t>
            </a:r>
            <a:r>
              <a:rPr lang="en-GB" dirty="0" err="1" smtClean="0"/>
              <a:t>l’organisation</a:t>
            </a:r>
            <a:endParaRPr lang="en-GB" dirty="0" smtClean="0"/>
          </a:p>
          <a:p>
            <a:pPr lvl="1"/>
            <a:r>
              <a:rPr lang="en-GB" dirty="0" smtClean="0"/>
              <a:t>Transaction longue</a:t>
            </a:r>
          </a:p>
          <a:p>
            <a:pPr lvl="1"/>
            <a:r>
              <a:rPr lang="en-GB" dirty="0" err="1" smtClean="0"/>
              <a:t>Logique</a:t>
            </a:r>
            <a:r>
              <a:rPr lang="en-GB" dirty="0" smtClean="0"/>
              <a:t> metier </a:t>
            </a:r>
            <a:r>
              <a:rPr lang="en-GB" dirty="0" err="1" smtClean="0"/>
              <a:t>d’enchainnements</a:t>
            </a:r>
            <a:endParaRPr lang="en-GB" sz="2400" dirty="0"/>
          </a:p>
          <a:p>
            <a:pPr marL="1143000" lvl="0">
              <a:spcBef>
                <a:spcPts val="448"/>
              </a:spcBef>
              <a:buNone/>
              <a:tabLst>
                <a:tab pos="1143000" algn="l"/>
                <a:tab pos="1591919" algn="l"/>
                <a:tab pos="2041199" algn="l"/>
                <a:tab pos="2490480" algn="l"/>
                <a:tab pos="2939760" algn="l"/>
                <a:tab pos="3389040" algn="l"/>
                <a:tab pos="3838320" algn="l"/>
                <a:tab pos="4287600" algn="l"/>
                <a:tab pos="4736880" algn="l"/>
                <a:tab pos="5186159" algn="l"/>
                <a:tab pos="5635440" algn="l"/>
                <a:tab pos="6084719" algn="l"/>
                <a:tab pos="6534000" algn="l"/>
                <a:tab pos="6983280" algn="l"/>
                <a:tab pos="7432560" algn="l"/>
                <a:tab pos="7881840" algn="l"/>
                <a:tab pos="8331120" algn="l"/>
                <a:tab pos="8780400" algn="l"/>
                <a:tab pos="9229679" algn="l"/>
                <a:tab pos="9678960" algn="l"/>
                <a:tab pos="10128240" algn="l"/>
              </a:tabLst>
            </a:pPr>
            <a:endParaRPr lang="en-GB" sz="1800" b="1" dirty="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741239" lvl="0" indent="-284040">
              <a:spcBef>
                <a:spcPts val="499"/>
              </a:spcBef>
              <a:buNone/>
              <a:tabLst>
                <a:tab pos="741239" algn="l"/>
                <a:tab pos="1190158" algn="l"/>
                <a:tab pos="1639438" algn="l"/>
                <a:tab pos="2088719" algn="l"/>
                <a:tab pos="2537999" algn="l"/>
                <a:tab pos="2987279" algn="l"/>
                <a:tab pos="3436559" algn="l"/>
                <a:tab pos="3885839" algn="l"/>
                <a:tab pos="4335119" algn="l"/>
                <a:tab pos="4784398" algn="l"/>
                <a:tab pos="5233679" algn="l"/>
                <a:tab pos="5682958" algn="l"/>
                <a:tab pos="6132239" algn="l"/>
                <a:tab pos="6581519" algn="l"/>
                <a:tab pos="7030799" algn="l"/>
                <a:tab pos="7480079" algn="l"/>
                <a:tab pos="7929359" algn="l"/>
                <a:tab pos="8378639" algn="l"/>
                <a:tab pos="8827918" algn="l"/>
                <a:tab pos="9277199" algn="l"/>
                <a:tab pos="9726479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        </a:t>
            </a:r>
            <a:r>
              <a:rPr lang="en-GB" sz="2000" b="1" dirty="0" smtClean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CLIENT des services</a:t>
            </a:r>
            <a:endParaRPr lang="en-GB" sz="2000" b="1" dirty="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77585" y="2621392"/>
            <a:ext cx="3855427" cy="36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Service</a:t>
            </a:r>
          </a:p>
          <a:p>
            <a:pPr lvl="1"/>
            <a:r>
              <a:rPr lang="fr-FR" sz="2000" dirty="0" smtClean="0"/>
              <a:t>Invocation instantanée </a:t>
            </a:r>
          </a:p>
          <a:p>
            <a:pPr lvl="1"/>
            <a:r>
              <a:rPr lang="fr-FR" sz="2000" dirty="0"/>
              <a:t>R</a:t>
            </a:r>
            <a:r>
              <a:rPr lang="fr-FR" sz="2000" dirty="0" smtClean="0"/>
              <a:t>éutilisable</a:t>
            </a:r>
            <a:endParaRPr lang="fr-FR" sz="2000" dirty="0"/>
          </a:p>
          <a:p>
            <a:pPr lvl="2"/>
            <a:r>
              <a:rPr lang="fr-FR" dirty="0" smtClean="0"/>
              <a:t>Orchestration</a:t>
            </a:r>
          </a:p>
          <a:p>
            <a:pPr lvl="2"/>
            <a:r>
              <a:rPr lang="fr-FR" dirty="0"/>
              <a:t>I</a:t>
            </a:r>
            <a:r>
              <a:rPr lang="fr-FR" sz="2000" dirty="0" smtClean="0"/>
              <a:t>nteropérable</a:t>
            </a:r>
            <a:endParaRPr lang="fr-FR" sz="2000" dirty="0"/>
          </a:p>
          <a:p>
            <a:pPr lvl="1"/>
            <a:r>
              <a:rPr lang="fr-FR" sz="2000" dirty="0" smtClean="0"/>
              <a:t>Transaction </a:t>
            </a:r>
            <a:r>
              <a:rPr lang="fr-FR" sz="2000" dirty="0"/>
              <a:t>courte</a:t>
            </a:r>
          </a:p>
          <a:p>
            <a:pPr lvl="1"/>
            <a:r>
              <a:rPr lang="fr-FR" sz="2000" dirty="0" smtClean="0"/>
              <a:t>Composition </a:t>
            </a:r>
            <a:r>
              <a:rPr lang="fr-FR" sz="2000" dirty="0"/>
              <a:t>d’autres services</a:t>
            </a:r>
            <a:endParaRPr lang="fr-FR" sz="2000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6915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28650" y="1411126"/>
            <a:ext cx="8004362" cy="4833072"/>
          </a:xfrm>
        </p:spPr>
        <p:txBody>
          <a:bodyPr/>
          <a:lstStyle/>
          <a:p>
            <a:r>
              <a:rPr lang="fr-FR" dirty="0" smtClean="0"/>
              <a:t>La notion de service apporte de nouvelles questions</a:t>
            </a:r>
          </a:p>
          <a:p>
            <a:pPr lvl="1"/>
            <a:r>
              <a:rPr lang="fr-FR" dirty="0" smtClean="0"/>
              <a:t>Quels services ? Où ?</a:t>
            </a:r>
          </a:p>
          <a:p>
            <a:pPr lvl="1"/>
            <a:r>
              <a:rPr lang="fr-FR" dirty="0" smtClean="0"/>
              <a:t>Comment commencer ?</a:t>
            </a:r>
          </a:p>
          <a:p>
            <a:pPr lvl="1"/>
            <a:r>
              <a:rPr lang="fr-FR" dirty="0" smtClean="0"/>
              <a:t>Tout est donc service ?</a:t>
            </a:r>
          </a:p>
          <a:p>
            <a:pPr lvl="1"/>
            <a:r>
              <a:rPr lang="fr-FR" dirty="0" smtClean="0"/>
              <a:t>Suffit-il d’avoir des services et des processus ?</a:t>
            </a:r>
          </a:p>
          <a:p>
            <a:endParaRPr lang="fr-FR" dirty="0" smtClean="0"/>
          </a:p>
          <a:p>
            <a:r>
              <a:rPr lang="fr-FR" dirty="0" smtClean="0"/>
              <a:t>Exemple d’une implémentation naïve :</a:t>
            </a:r>
          </a:p>
          <a:p>
            <a:pPr lvl="1"/>
            <a:r>
              <a:rPr lang="fr-FR" dirty="0" smtClean="0"/>
              <a:t>J’ai des services et un BPM, donc c’est SOA ?</a:t>
            </a:r>
          </a:p>
        </p:txBody>
      </p:sp>
    </p:spTree>
    <p:extLst>
      <p:ext uri="{BB962C8B-B14F-4D97-AF65-F5344CB8AC3E}">
        <p14:creationId xmlns:p14="http://schemas.microsoft.com/office/powerpoint/2010/main" val="2325712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Nuage 84"/>
          <p:cNvSpPr/>
          <p:nvPr/>
        </p:nvSpPr>
        <p:spPr>
          <a:xfrm>
            <a:off x="4815840" y="2143760"/>
            <a:ext cx="1391920" cy="721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vision standard</a:t>
            </a:r>
            <a:endParaRPr lang="fr-FR" dirty="0"/>
          </a:p>
        </p:txBody>
      </p:sp>
      <p:grpSp>
        <p:nvGrpSpPr>
          <p:cNvPr id="84" name="Groupe 83"/>
          <p:cNvGrpSpPr/>
          <p:nvPr/>
        </p:nvGrpSpPr>
        <p:grpSpPr>
          <a:xfrm>
            <a:off x="2013056" y="1389185"/>
            <a:ext cx="6252649" cy="4805323"/>
            <a:chOff x="-253942" y="0"/>
            <a:chExt cx="9009860" cy="6924312"/>
          </a:xfrm>
        </p:grpSpPr>
        <p:sp>
          <p:nvSpPr>
            <p:cNvPr id="4" name="Connecteur droit 3"/>
            <p:cNvSpPr/>
            <p:nvPr/>
          </p:nvSpPr>
          <p:spPr>
            <a:xfrm>
              <a:off x="1405080" y="1757519"/>
              <a:ext cx="7070760" cy="144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4246198" y="1458238"/>
              <a:ext cx="803879" cy="278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Internet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3535200" y="290520"/>
              <a:ext cx="574920" cy="712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Connecteur en angle 8"/>
            <p:cNvCxnSpPr>
              <a:stCxn id="8" idx="2"/>
              <a:endCxn id="10" idx="0"/>
            </p:cNvCxnSpPr>
            <p:nvPr/>
          </p:nvCxnSpPr>
          <p:spPr>
            <a:xfrm rot="16200000" flipH="1">
              <a:off x="3871530" y="954450"/>
              <a:ext cx="544320" cy="642060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0" name="Forme libre 9"/>
            <p:cNvSpPr/>
            <p:nvPr/>
          </p:nvSpPr>
          <p:spPr>
            <a:xfrm>
              <a:off x="4313160" y="1547640"/>
              <a:ext cx="303120" cy="182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4719600" y="1547640"/>
              <a:ext cx="303120" cy="182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cxnSp>
          <p:nvCxnSpPr>
            <p:cNvPr id="12" name="Connecteur en angle 11"/>
            <p:cNvCxnSpPr>
              <a:stCxn id="10" idx="2"/>
              <a:endCxn id="24" idx="0"/>
            </p:cNvCxnSpPr>
            <p:nvPr/>
          </p:nvCxnSpPr>
          <p:spPr>
            <a:xfrm rot="5400000">
              <a:off x="3609540" y="1488060"/>
              <a:ext cx="612720" cy="1097640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3" name="Connecteur en angle 12"/>
            <p:cNvCxnSpPr>
              <a:endCxn id="11" idx="0"/>
            </p:cNvCxnSpPr>
            <p:nvPr/>
          </p:nvCxnSpPr>
          <p:spPr>
            <a:xfrm flipH="1">
              <a:off x="4871160" y="911159"/>
              <a:ext cx="646920" cy="636481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4" name="Connecteur en angle 13"/>
            <p:cNvCxnSpPr>
              <a:stCxn id="11" idx="2"/>
              <a:endCxn id="17" idx="0"/>
            </p:cNvCxnSpPr>
            <p:nvPr/>
          </p:nvCxnSpPr>
          <p:spPr>
            <a:xfrm rot="16200000" flipH="1">
              <a:off x="5052600" y="1549080"/>
              <a:ext cx="612720" cy="975600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5" name="Connecteur droit 14"/>
            <p:cNvSpPr/>
            <p:nvPr/>
          </p:nvSpPr>
          <p:spPr>
            <a:xfrm>
              <a:off x="1405080" y="3294000"/>
              <a:ext cx="7070760" cy="180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3146399" y="4397400"/>
              <a:ext cx="465120" cy="576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Forme libre 16"/>
            <p:cNvSpPr/>
            <p:nvPr/>
          </p:nvSpPr>
          <p:spPr>
            <a:xfrm>
              <a:off x="5259240" y="2343240"/>
              <a:ext cx="1175040" cy="7365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5F5F5F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Portail</a:t>
              </a:r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6345360" y="2631960"/>
              <a:ext cx="474480" cy="6224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roupe 18"/>
            <p:cNvGrpSpPr/>
            <p:nvPr/>
          </p:nvGrpSpPr>
          <p:grpSpPr>
            <a:xfrm>
              <a:off x="3252960" y="3637080"/>
              <a:ext cx="233280" cy="561960"/>
              <a:chOff x="3252960" y="3637080"/>
              <a:chExt cx="233280" cy="561960"/>
            </a:xfrm>
          </p:grpSpPr>
          <p:sp>
            <p:nvSpPr>
              <p:cNvPr id="20" name="Forme libre 19"/>
              <p:cNvSpPr/>
              <p:nvPr/>
            </p:nvSpPr>
            <p:spPr>
              <a:xfrm>
                <a:off x="3252960" y="3637080"/>
                <a:ext cx="233280" cy="2426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21" name="Connecteur droit 20"/>
              <p:cNvSpPr/>
              <p:nvPr/>
            </p:nvSpPr>
            <p:spPr>
              <a:xfrm>
                <a:off x="3376440" y="3875039"/>
                <a:ext cx="1800" cy="32400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22" name="Forme libre 21"/>
            <p:cNvSpPr/>
            <p:nvPr/>
          </p:nvSpPr>
          <p:spPr>
            <a:xfrm>
              <a:off x="2646360" y="4324320"/>
              <a:ext cx="1447919" cy="70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646360" y="4019400"/>
              <a:ext cx="14479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Processus</a:t>
              </a:r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779560" y="2343240"/>
              <a:ext cx="1175040" cy="7365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5F5F5F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Frontal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XML</a:t>
              </a: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3868559" y="2631960"/>
              <a:ext cx="474840" cy="622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5292720" y="4397400"/>
              <a:ext cx="465120" cy="576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" name="Groupe 26"/>
            <p:cNvGrpSpPr/>
            <p:nvPr/>
          </p:nvGrpSpPr>
          <p:grpSpPr>
            <a:xfrm>
              <a:off x="5729400" y="3637080"/>
              <a:ext cx="233280" cy="561960"/>
              <a:chOff x="5729400" y="3637080"/>
              <a:chExt cx="233280" cy="561960"/>
            </a:xfrm>
          </p:grpSpPr>
          <p:sp>
            <p:nvSpPr>
              <p:cNvPr id="28" name="Forme libre 27"/>
              <p:cNvSpPr/>
              <p:nvPr/>
            </p:nvSpPr>
            <p:spPr>
              <a:xfrm>
                <a:off x="5729400" y="3637080"/>
                <a:ext cx="233280" cy="2426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29" name="Connecteur droit 28"/>
              <p:cNvSpPr/>
              <p:nvPr/>
            </p:nvSpPr>
            <p:spPr>
              <a:xfrm>
                <a:off x="5853240" y="3875039"/>
                <a:ext cx="1439" cy="32400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30" name="Forme libre 29"/>
            <p:cNvSpPr/>
            <p:nvPr/>
          </p:nvSpPr>
          <p:spPr>
            <a:xfrm>
              <a:off x="5122799" y="4324320"/>
              <a:ext cx="1447919" cy="70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5122799" y="4019400"/>
              <a:ext cx="14479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Services</a:t>
              </a:r>
            </a:p>
          </p:txBody>
        </p:sp>
        <p:cxnSp>
          <p:nvCxnSpPr>
            <p:cNvPr id="32" name="Connecteur en angle 31"/>
            <p:cNvCxnSpPr>
              <a:stCxn id="24" idx="2"/>
              <a:endCxn id="20" idx="4"/>
            </p:cNvCxnSpPr>
            <p:nvPr/>
          </p:nvCxnSpPr>
          <p:spPr>
            <a:xfrm rot="16200000" flipH="1">
              <a:off x="3089700" y="3357179"/>
              <a:ext cx="557281" cy="2520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3" name="Connecteur en angle 32"/>
            <p:cNvCxnSpPr>
              <a:stCxn id="17" idx="3"/>
              <a:endCxn id="20" idx="10"/>
            </p:cNvCxnSpPr>
            <p:nvPr/>
          </p:nvCxnSpPr>
          <p:spPr>
            <a:xfrm rot="10800000" flipV="1">
              <a:off x="3486240" y="2711520"/>
              <a:ext cx="1773000" cy="1046880"/>
            </a:xfrm>
            <a:prstGeom prst="bentConnector2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4" name="Connecteur en angle 33"/>
            <p:cNvCxnSpPr>
              <a:stCxn id="17" idx="2"/>
              <a:endCxn id="28" idx="4"/>
            </p:cNvCxnSpPr>
            <p:nvPr/>
          </p:nvCxnSpPr>
          <p:spPr>
            <a:xfrm rot="5400000">
              <a:off x="5567760" y="3358079"/>
              <a:ext cx="557281" cy="720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5" name="Connecteur en angle 34"/>
            <p:cNvCxnSpPr>
              <a:stCxn id="30" idx="3"/>
              <a:endCxn id="22" idx="1"/>
            </p:cNvCxnSpPr>
            <p:nvPr/>
          </p:nvCxnSpPr>
          <p:spPr>
            <a:xfrm rot="10800000">
              <a:off x="4094279" y="4679100"/>
              <a:ext cx="1028520" cy="12700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headEnd type="arrow"/>
            </a:ln>
          </p:spPr>
        </p:cxnSp>
        <p:sp>
          <p:nvSpPr>
            <p:cNvPr id="36" name="Connecteur droit 35"/>
            <p:cNvSpPr/>
            <p:nvPr/>
          </p:nvSpPr>
          <p:spPr>
            <a:xfrm>
              <a:off x="819000" y="0"/>
              <a:ext cx="1800" cy="1755720"/>
            </a:xfrm>
            <a:prstGeom prst="line">
              <a:avLst/>
            </a:prstGeom>
            <a:noFill/>
            <a:ln w="31680">
              <a:solidFill>
                <a:srgbClr val="000000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37" name="Connecteur droit 36"/>
            <p:cNvSpPr/>
            <p:nvPr/>
          </p:nvSpPr>
          <p:spPr>
            <a:xfrm>
              <a:off x="819000" y="1762199"/>
              <a:ext cx="1800" cy="4898881"/>
            </a:xfrm>
            <a:prstGeom prst="line">
              <a:avLst/>
            </a:prstGeom>
            <a:noFill/>
            <a:ln w="31680">
              <a:solidFill>
                <a:srgbClr val="000000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38" name="Forme libre 37"/>
            <p:cNvSpPr/>
            <p:nvPr/>
          </p:nvSpPr>
          <p:spPr>
            <a:xfrm rot="5400000">
              <a:off x="-841462" y="2309219"/>
              <a:ext cx="1820519" cy="645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CLIENT DE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L’ENTREPRISE</a:t>
              </a:r>
            </a:p>
          </p:txBody>
        </p:sp>
        <p:sp>
          <p:nvSpPr>
            <p:cNvPr id="39" name="Forme libre 38"/>
            <p:cNvSpPr/>
            <p:nvPr/>
          </p:nvSpPr>
          <p:spPr>
            <a:xfrm rot="5400000">
              <a:off x="-747679" y="5171220"/>
              <a:ext cx="163296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ENTREPRISE</a:t>
              </a:r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4508640" y="5376960"/>
              <a:ext cx="233280" cy="561960"/>
              <a:chOff x="4508640" y="5376960"/>
              <a:chExt cx="233280" cy="561960"/>
            </a:xfrm>
          </p:grpSpPr>
          <p:sp>
            <p:nvSpPr>
              <p:cNvPr id="41" name="Forme libre 40"/>
              <p:cNvSpPr/>
              <p:nvPr/>
            </p:nvSpPr>
            <p:spPr>
              <a:xfrm>
                <a:off x="4508640" y="5376960"/>
                <a:ext cx="233280" cy="2426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42" name="Connecteur droit 41"/>
              <p:cNvSpPr/>
              <p:nvPr/>
            </p:nvSpPr>
            <p:spPr>
              <a:xfrm>
                <a:off x="4632480" y="5614920"/>
                <a:ext cx="1440" cy="3240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43" name="Forme libre 42"/>
            <p:cNvSpPr/>
            <p:nvPr/>
          </p:nvSpPr>
          <p:spPr>
            <a:xfrm>
              <a:off x="3840120" y="6064200"/>
              <a:ext cx="1569960" cy="70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3840120" y="5759280"/>
              <a:ext cx="15699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Accès</a:t>
              </a: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 Legacy</a:t>
              </a:r>
            </a:p>
          </p:txBody>
        </p:sp>
        <p:sp>
          <p:nvSpPr>
            <p:cNvPr id="45" name="Forme libre 44"/>
            <p:cNvSpPr/>
            <p:nvPr/>
          </p:nvSpPr>
          <p:spPr>
            <a:xfrm>
              <a:off x="7529400" y="4041719"/>
              <a:ext cx="432000" cy="4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2D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6" name="Forme libre 45"/>
            <p:cNvSpPr/>
            <p:nvPr/>
          </p:nvSpPr>
          <p:spPr>
            <a:xfrm>
              <a:off x="7529400" y="4091040"/>
              <a:ext cx="432000" cy="6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FEADE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7" name="Forme libre 46"/>
            <p:cNvSpPr/>
            <p:nvPr/>
          </p:nvSpPr>
          <p:spPr>
            <a:xfrm>
              <a:off x="7529400" y="4097160"/>
              <a:ext cx="432000" cy="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0ECE0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7529400" y="4127400"/>
              <a:ext cx="432000" cy="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0E8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9" name="Forme libre 48"/>
            <p:cNvSpPr/>
            <p:nvPr/>
          </p:nvSpPr>
          <p:spPr>
            <a:xfrm>
              <a:off x="7529400" y="4140360"/>
              <a:ext cx="432000" cy="6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5F2EB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50" name="Forme libre 49"/>
            <p:cNvSpPr/>
            <p:nvPr/>
          </p:nvSpPr>
          <p:spPr>
            <a:xfrm>
              <a:off x="7529400" y="4146479"/>
              <a:ext cx="432000" cy="4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6F3E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cxnSp>
          <p:nvCxnSpPr>
            <p:cNvPr id="51" name="Connecteur en angle 50"/>
            <p:cNvCxnSpPr>
              <a:stCxn id="30" idx="2"/>
              <a:endCxn id="41" idx="10"/>
            </p:cNvCxnSpPr>
            <p:nvPr/>
          </p:nvCxnSpPr>
          <p:spPr>
            <a:xfrm rot="5400000">
              <a:off x="5062140" y="4713661"/>
              <a:ext cx="464400" cy="1104839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3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5927759" y="4397400"/>
              <a:ext cx="465120" cy="576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roupe 52"/>
            <p:cNvGrpSpPr/>
            <p:nvPr/>
          </p:nvGrpSpPr>
          <p:grpSpPr>
            <a:xfrm>
              <a:off x="6973920" y="5378400"/>
              <a:ext cx="233280" cy="561960"/>
              <a:chOff x="6973920" y="5378400"/>
              <a:chExt cx="233280" cy="561960"/>
            </a:xfrm>
          </p:grpSpPr>
          <p:sp>
            <p:nvSpPr>
              <p:cNvPr id="54" name="Forme libre 53"/>
              <p:cNvSpPr/>
              <p:nvPr/>
            </p:nvSpPr>
            <p:spPr>
              <a:xfrm>
                <a:off x="6973920" y="5378400"/>
                <a:ext cx="233280" cy="243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55" name="Connecteur droit 54"/>
              <p:cNvSpPr/>
              <p:nvPr/>
            </p:nvSpPr>
            <p:spPr>
              <a:xfrm>
                <a:off x="7097760" y="5616720"/>
                <a:ext cx="1440" cy="32364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56" name="Forme libre 55"/>
            <p:cNvSpPr/>
            <p:nvPr/>
          </p:nvSpPr>
          <p:spPr>
            <a:xfrm>
              <a:off x="6354720" y="6066000"/>
              <a:ext cx="1447919" cy="70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6354720" y="5761080"/>
              <a:ext cx="14479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1908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Référentiels</a:t>
              </a:r>
              <a:endParaRPr lang="en-GB" sz="14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</p:txBody>
        </p:sp>
        <p:cxnSp>
          <p:nvCxnSpPr>
            <p:cNvPr id="58" name="Connecteur en angle 57"/>
            <p:cNvCxnSpPr>
              <a:stCxn id="30" idx="2"/>
              <a:endCxn id="54" idx="6"/>
            </p:cNvCxnSpPr>
            <p:nvPr/>
          </p:nvCxnSpPr>
          <p:spPr>
            <a:xfrm rot="16200000" flipH="1">
              <a:off x="6177329" y="4703309"/>
              <a:ext cx="466020" cy="1127161"/>
            </a:xfrm>
            <a:prstGeom prst="bentConnector3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59" name="Forme libre 58"/>
            <p:cNvSpPr/>
            <p:nvPr/>
          </p:nvSpPr>
          <p:spPr>
            <a:xfrm>
              <a:off x="6392879" y="1169100"/>
              <a:ext cx="2363039" cy="64692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Élaboration</a:t>
              </a: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 de la </a:t>
              </a: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commande</a:t>
              </a:r>
              <a:endParaRPr lang="en-GB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via le </a:t>
              </a: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portail</a:t>
              </a: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 e-Business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(FRONT OFFICE)‏</a:t>
              </a:r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1745819" y="810720"/>
              <a:ext cx="1611720" cy="4625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Envoi </a:t>
              </a: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automatique</a:t>
              </a:r>
              <a:endParaRPr lang="en-GB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d’une</a:t>
              </a: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 </a:t>
              </a: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commande</a:t>
              </a:r>
              <a:endParaRPr lang="en-GB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5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1260360" y="5356080"/>
              <a:ext cx="669960" cy="59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Forme libre 61"/>
            <p:cNvSpPr/>
            <p:nvPr/>
          </p:nvSpPr>
          <p:spPr>
            <a:xfrm>
              <a:off x="1676389" y="5436658"/>
              <a:ext cx="1895449" cy="14876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A</a:t>
              </a:r>
              <a:r>
                <a:rPr lang="en-GB" sz="11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dministrateurs</a:t>
              </a:r>
              <a:endParaRPr lang="en-GB" sz="11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1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Processus</a:t>
              </a:r>
              <a:r>
                <a:rPr lang="en-GB" sz="11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 &amp;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1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Administrateur</a:t>
              </a:r>
              <a:endParaRPr lang="en-GB" sz="11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1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Référentiels</a:t>
              </a:r>
              <a:endParaRPr lang="en-GB" sz="11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Lucida Sans Unicode" pitchFamily="2"/>
                <a:cs typeface="Lucida Sans Unicode" pitchFamily="2"/>
              </a:endParaRP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1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(BACK OFFICE</a:t>
              </a:r>
              <a:r>
                <a:rPr lang="en-GB" sz="1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Lucida Sans Unicode" pitchFamily="2"/>
                  <a:cs typeface="Lucida Sans Unicode" pitchFamily="2"/>
                </a:rPr>
                <a:t>)‏</a:t>
              </a:r>
            </a:p>
          </p:txBody>
        </p:sp>
        <p:cxnSp>
          <p:nvCxnSpPr>
            <p:cNvPr id="63" name="Connecteur en angle 62"/>
            <p:cNvCxnSpPr>
              <a:stCxn id="61" idx="0"/>
              <a:endCxn id="22" idx="3"/>
            </p:cNvCxnSpPr>
            <p:nvPr/>
          </p:nvCxnSpPr>
          <p:spPr>
            <a:xfrm rot="5400000" flipH="1" flipV="1">
              <a:off x="1782360" y="4492080"/>
              <a:ext cx="676980" cy="1051020"/>
            </a:xfrm>
            <a:prstGeom prst="bentConnector2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64" name="Connecteur en angle 63"/>
            <p:cNvCxnSpPr>
              <a:stCxn id="61" idx="2"/>
              <a:endCxn id="65" idx="3"/>
            </p:cNvCxnSpPr>
            <p:nvPr/>
          </p:nvCxnSpPr>
          <p:spPr>
            <a:xfrm rot="16200000" flipH="1">
              <a:off x="2173229" y="5375070"/>
              <a:ext cx="538200" cy="1693979"/>
            </a:xfrm>
            <a:prstGeom prst="bentConnector2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65" name="Forme libre 64"/>
            <p:cNvSpPr/>
            <p:nvPr/>
          </p:nvSpPr>
          <p:spPr>
            <a:xfrm>
              <a:off x="3289319" y="6351480"/>
              <a:ext cx="31572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6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1498679" y="1449360"/>
              <a:ext cx="600120" cy="64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6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1511279" y="3011400"/>
              <a:ext cx="600120" cy="64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4438800" y="6102360"/>
              <a:ext cx="533160" cy="66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8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6454800" y="6230880"/>
              <a:ext cx="419040" cy="40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8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6892920" y="6230880"/>
              <a:ext cx="419040" cy="40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8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7331040" y="6230880"/>
              <a:ext cx="419040" cy="403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" name="Groupe 71"/>
            <p:cNvGrpSpPr/>
            <p:nvPr/>
          </p:nvGrpSpPr>
          <p:grpSpPr>
            <a:xfrm>
              <a:off x="5016600" y="222120"/>
              <a:ext cx="817560" cy="695520"/>
              <a:chOff x="5016600" y="222120"/>
              <a:chExt cx="817560" cy="695520"/>
            </a:xfrm>
          </p:grpSpPr>
          <p:sp>
            <p:nvSpPr>
              <p:cNvPr id="73" name="Forme libre 72"/>
              <p:cNvSpPr/>
              <p:nvPr/>
            </p:nvSpPr>
            <p:spPr>
              <a:xfrm>
                <a:off x="5016600" y="222120"/>
                <a:ext cx="817560" cy="6955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4" name="Forme libre 73"/>
              <p:cNvSpPr/>
              <p:nvPr/>
            </p:nvSpPr>
            <p:spPr>
              <a:xfrm>
                <a:off x="5214960" y="390600"/>
                <a:ext cx="384120" cy="1713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5" name="Forme libre 74"/>
              <p:cNvSpPr/>
              <p:nvPr/>
            </p:nvSpPr>
            <p:spPr>
              <a:xfrm>
                <a:off x="5037120" y="250920"/>
                <a:ext cx="152280" cy="6364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6" name="Forme libre 75"/>
              <p:cNvSpPr/>
              <p:nvPr/>
            </p:nvSpPr>
            <p:spPr>
              <a:xfrm>
                <a:off x="5213520" y="250920"/>
                <a:ext cx="585720" cy="1188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7" name="Forme libre 76"/>
              <p:cNvSpPr/>
              <p:nvPr/>
            </p:nvSpPr>
            <p:spPr>
              <a:xfrm>
                <a:off x="5626079" y="387360"/>
                <a:ext cx="169920" cy="45395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8" name="Forme libre 77"/>
              <p:cNvSpPr/>
              <p:nvPr/>
            </p:nvSpPr>
            <p:spPr>
              <a:xfrm>
                <a:off x="5221440" y="587520"/>
                <a:ext cx="376200" cy="1634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5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673520" y="690480"/>
              <a:ext cx="695520" cy="582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4041719" y="845999"/>
              <a:ext cx="455760" cy="425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3979800" y="2019240"/>
              <a:ext cx="455760" cy="42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Forme libre 81"/>
            <p:cNvSpPr/>
            <p:nvPr/>
          </p:nvSpPr>
          <p:spPr>
            <a:xfrm>
              <a:off x="4800600" y="3505319"/>
              <a:ext cx="2057400" cy="1828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noFill/>
            <a:ln w="57240">
              <a:solidFill>
                <a:srgbClr val="FF99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83" name="Forme libre 82"/>
            <p:cNvSpPr/>
            <p:nvPr/>
          </p:nvSpPr>
          <p:spPr>
            <a:xfrm>
              <a:off x="6870599" y="3733920"/>
              <a:ext cx="366480" cy="441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598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1" i="0" u="none" strike="noStrike" baseline="0">
                  <a:ln>
                    <a:noFill/>
                  </a:ln>
                  <a:solidFill>
                    <a:srgbClr val="A82217"/>
                  </a:solidFill>
                  <a:latin typeface="Arial" pitchFamily="18"/>
                  <a:ea typeface="Lucida Sans Unicode" pitchFamily="2"/>
                  <a:cs typeface="Lucida Sans Unicode" pitchFamily="2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5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4" y="1574800"/>
            <a:ext cx="754380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19490" y="122074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Ubuntu"/>
              </a:rPr>
              <a:t>Etat initial</a:t>
            </a:r>
            <a:endParaRPr lang="fr-FR" sz="2800" dirty="0">
              <a:latin typeface="Ubuntu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505111" y="3845859"/>
            <a:ext cx="85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Ubuntu"/>
              </a:rPr>
              <a:t>BPM</a:t>
            </a:r>
            <a:endParaRPr lang="fr-FR" b="1" dirty="0">
              <a:latin typeface="Ubuntu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28601" y="5029201"/>
            <a:ext cx="7664823" cy="1651466"/>
          </a:xfrm>
          <a:prstGeom prst="roundRect">
            <a:avLst>
              <a:gd name="adj" fmla="val 231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18669" y="5643374"/>
            <a:ext cx="113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Ubuntu"/>
              </a:rPr>
              <a:t>Services</a:t>
            </a:r>
            <a:endParaRPr lang="fr-FR" b="1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88609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Le service dans le SI</a:t>
            </a:r>
            <a:endParaRPr lang="fr-FR" sz="4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7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0"/>
            <a:ext cx="8235264" cy="5287569"/>
          </a:xfrm>
        </p:spPr>
        <p:txBody>
          <a:bodyPr>
            <a:normAutofit/>
          </a:bodyPr>
          <a:lstStyle/>
          <a:p>
            <a:r>
              <a:rPr lang="fr-FR" dirty="0" smtClean="0"/>
              <a:t>Trop </a:t>
            </a:r>
            <a:r>
              <a:rPr lang="fr-FR" dirty="0"/>
              <a:t>faible granularité des (web) services</a:t>
            </a:r>
          </a:p>
          <a:p>
            <a:pPr lvl="1"/>
            <a:r>
              <a:rPr lang="fr-FR" dirty="0"/>
              <a:t>Risque avéré de performances insuffisantes du portail &amp; du BPM</a:t>
            </a:r>
          </a:p>
          <a:p>
            <a:r>
              <a:rPr lang="fr-FR" dirty="0"/>
              <a:t>Mise en œuvre difficile</a:t>
            </a:r>
          </a:p>
          <a:p>
            <a:pPr lvl="1"/>
            <a:r>
              <a:rPr lang="fr-FR" dirty="0"/>
              <a:t>Manque d’abstraction</a:t>
            </a:r>
          </a:p>
          <a:p>
            <a:pPr lvl="1"/>
            <a:r>
              <a:rPr lang="fr-FR" dirty="0"/>
              <a:t>Couplage trop fort entre applications composites &amp; services </a:t>
            </a:r>
            <a:r>
              <a:rPr lang="fr-FR" dirty="0" smtClean="0"/>
              <a:t>Entité</a:t>
            </a:r>
            <a:endParaRPr lang="fr-FR" dirty="0"/>
          </a:p>
          <a:p>
            <a:r>
              <a:rPr lang="fr-FR" dirty="0"/>
              <a:t>Problématique transactionnelle</a:t>
            </a:r>
          </a:p>
          <a:p>
            <a:pPr lvl="1"/>
            <a:r>
              <a:rPr lang="fr-FR" dirty="0"/>
              <a:t>Les WS ne sont pas actuellement transactionnels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160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9" y="1569321"/>
            <a:ext cx="75438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303059" y="1254896"/>
            <a:ext cx="4249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Ubuntu"/>
              </a:rPr>
              <a:t>Etape 1</a:t>
            </a:r>
          </a:p>
          <a:p>
            <a:r>
              <a:rPr lang="fr-FR" sz="2800" dirty="0" smtClean="0">
                <a:latin typeface="Ubuntu"/>
              </a:rPr>
              <a:t>Première façade : Le SA</a:t>
            </a:r>
            <a:endParaRPr lang="fr-FR" sz="2800" dirty="0">
              <a:latin typeface="Ubuntu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277470" y="2998695"/>
            <a:ext cx="2474259" cy="1651466"/>
          </a:xfrm>
          <a:prstGeom prst="roundRect">
            <a:avLst>
              <a:gd name="adj" fmla="val 231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06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0"/>
            <a:ext cx="8235264" cy="528756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Meilleure performance du </a:t>
            </a:r>
            <a:r>
              <a:rPr lang="fr-FR" dirty="0" smtClean="0"/>
              <a:t>Portail </a:t>
            </a:r>
          </a:p>
          <a:p>
            <a:pPr lvl="1"/>
            <a:r>
              <a:rPr lang="fr-FR" dirty="0" smtClean="0"/>
              <a:t>Car groupement d’appel</a:t>
            </a:r>
          </a:p>
          <a:p>
            <a:r>
              <a:rPr lang="fr-FR" dirty="0" smtClean="0"/>
              <a:t>Mise </a:t>
            </a:r>
            <a:r>
              <a:rPr lang="fr-FR" dirty="0"/>
              <a:t>en œuvre plus aisée</a:t>
            </a:r>
          </a:p>
          <a:p>
            <a:pPr lvl="1"/>
            <a:r>
              <a:rPr lang="fr-FR" dirty="0"/>
              <a:t>Découplage Portail / Services </a:t>
            </a:r>
            <a:r>
              <a:rPr lang="fr-FR" dirty="0" smtClean="0"/>
              <a:t>Entité</a:t>
            </a:r>
            <a:endParaRPr lang="fr-FR" dirty="0"/>
          </a:p>
          <a:p>
            <a:pPr lvl="1"/>
            <a:r>
              <a:rPr lang="fr-FR" dirty="0" smtClean="0"/>
              <a:t>Mais </a:t>
            </a:r>
            <a:r>
              <a:rPr lang="fr-FR" dirty="0"/>
              <a:t>risque d’hypertrophie des services </a:t>
            </a:r>
            <a:r>
              <a:rPr lang="fr-FR" dirty="0" smtClean="0"/>
              <a:t>façades (services à tout faire)</a:t>
            </a:r>
          </a:p>
          <a:p>
            <a:pPr lvl="1"/>
            <a:endParaRPr lang="fr-FR" dirty="0"/>
          </a:p>
          <a:p>
            <a:r>
              <a:rPr lang="fr-FR" dirty="0"/>
              <a:t>Le problème transactionnel n’est qu’à moitié résolu</a:t>
            </a:r>
          </a:p>
          <a:p>
            <a:pPr lvl="1"/>
            <a:r>
              <a:rPr lang="fr-FR" dirty="0"/>
              <a:t>Accès </a:t>
            </a:r>
            <a:r>
              <a:rPr lang="fr-FR" dirty="0" smtClean="0"/>
              <a:t>EJB ou transaction JPA</a:t>
            </a:r>
            <a:endParaRPr lang="fr-FR" dirty="0"/>
          </a:p>
          <a:p>
            <a:pPr lvl="1"/>
            <a:r>
              <a:rPr lang="fr-FR" dirty="0"/>
              <a:t>Mais certaines ressources ne sont pas transactionnelles (workflow, EAI, journal de bord…)‏</a:t>
            </a:r>
          </a:p>
          <a:p>
            <a:r>
              <a:rPr lang="fr-FR" dirty="0" smtClean="0"/>
              <a:t>Le BPM n’est pas traité</a:t>
            </a:r>
          </a:p>
          <a:p>
            <a:pPr lvl="1"/>
            <a:r>
              <a:rPr lang="fr-FR" dirty="0" smtClean="0"/>
              <a:t>Cas applicatif non adressé par le 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06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3" y="1378263"/>
            <a:ext cx="73914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44147" y="1151680"/>
            <a:ext cx="4194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Ubuntu"/>
              </a:rPr>
              <a:t>Etape 2</a:t>
            </a:r>
          </a:p>
          <a:p>
            <a:r>
              <a:rPr lang="fr-FR" sz="2800" dirty="0" smtClean="0">
                <a:latin typeface="Ubuntu"/>
              </a:rPr>
              <a:t>Mise en place des SF </a:t>
            </a:r>
            <a:endParaRPr lang="fr-FR" sz="2800" dirty="0">
              <a:latin typeface="Ubuntu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936376" y="3805518"/>
            <a:ext cx="5432612" cy="1358153"/>
          </a:xfrm>
          <a:prstGeom prst="roundRect">
            <a:avLst>
              <a:gd name="adj" fmla="val 231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0"/>
            <a:ext cx="8235264" cy="5272063"/>
          </a:xfrm>
        </p:spPr>
        <p:txBody>
          <a:bodyPr>
            <a:normAutofit/>
          </a:bodyPr>
          <a:lstStyle/>
          <a:p>
            <a:r>
              <a:rPr lang="fr-FR" dirty="0"/>
              <a:t>Meilleure </a:t>
            </a:r>
            <a:r>
              <a:rPr lang="fr-FR" dirty="0" smtClean="0"/>
              <a:t>réutilisabilité</a:t>
            </a:r>
          </a:p>
          <a:p>
            <a:pPr lvl="1"/>
            <a:r>
              <a:rPr lang="fr-FR" dirty="0" smtClean="0"/>
              <a:t>Répond au besoin des SA et du BPM</a:t>
            </a:r>
          </a:p>
          <a:p>
            <a:pPr lvl="1"/>
            <a:endParaRPr lang="fr-FR" dirty="0"/>
          </a:p>
          <a:p>
            <a:r>
              <a:rPr lang="fr-FR" dirty="0"/>
              <a:t>Mise en œuvre plus aisée</a:t>
            </a:r>
          </a:p>
          <a:p>
            <a:pPr lvl="1"/>
            <a:r>
              <a:rPr lang="fr-FR" dirty="0"/>
              <a:t>Bon découplage</a:t>
            </a:r>
          </a:p>
          <a:p>
            <a:pPr lvl="1"/>
            <a:r>
              <a:rPr lang="fr-FR" dirty="0" smtClean="0"/>
              <a:t>Meilleure abstraction</a:t>
            </a:r>
          </a:p>
          <a:p>
            <a:pPr lvl="1"/>
            <a:endParaRPr lang="fr-FR" dirty="0"/>
          </a:p>
          <a:p>
            <a:r>
              <a:rPr lang="fr-FR" dirty="0"/>
              <a:t>Gestion du transactionnel (quand c’est possible)‏</a:t>
            </a:r>
          </a:p>
          <a:p>
            <a:pPr lvl="1"/>
            <a:r>
              <a:rPr lang="fr-FR" dirty="0" smtClean="0"/>
              <a:t>Cas limite, mise </a:t>
            </a:r>
            <a:r>
              <a:rPr lang="fr-FR" dirty="0"/>
              <a:t>en </a:t>
            </a:r>
            <a:r>
              <a:rPr lang="fr-FR" dirty="0" smtClean="0"/>
              <a:t>place</a:t>
            </a:r>
          </a:p>
          <a:p>
            <a:pPr lvl="2"/>
            <a:r>
              <a:rPr lang="fr-FR" sz="2400" dirty="0" smtClean="0"/>
              <a:t>De batch </a:t>
            </a:r>
            <a:r>
              <a:rPr lang="fr-FR" sz="2400" dirty="0"/>
              <a:t>de reprise sur </a:t>
            </a:r>
            <a:r>
              <a:rPr lang="fr-FR" sz="2400" dirty="0" smtClean="0"/>
              <a:t>erreur</a:t>
            </a:r>
          </a:p>
          <a:p>
            <a:pPr lvl="2"/>
            <a:r>
              <a:rPr lang="fr-FR" sz="2400" dirty="0" smtClean="0"/>
              <a:t>Ou de compensation</a:t>
            </a:r>
          </a:p>
        </p:txBody>
      </p:sp>
      <p:sp>
        <p:nvSpPr>
          <p:cNvPr id="2" name="Flèche droite 1"/>
          <p:cNvSpPr/>
          <p:nvPr/>
        </p:nvSpPr>
        <p:spPr>
          <a:xfrm>
            <a:off x="4370294" y="3274357"/>
            <a:ext cx="1116106" cy="3361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61212" y="3241201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Capitalisation métier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7160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62" y="3592915"/>
            <a:ext cx="3266826" cy="27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5922" y="1378174"/>
            <a:ext cx="4046113" cy="493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Service Applicatif</a:t>
            </a:r>
          </a:p>
          <a:p>
            <a:endParaRPr lang="fr-FR" sz="2400" dirty="0" smtClean="0"/>
          </a:p>
          <a:p>
            <a:r>
              <a:rPr lang="fr-FR" sz="2400" dirty="0" smtClean="0"/>
              <a:t>Service Fonctionnel</a:t>
            </a:r>
          </a:p>
          <a:p>
            <a:pPr lvl="1"/>
            <a:r>
              <a:rPr lang="fr-FR" sz="2000" dirty="0" smtClean="0"/>
              <a:t>synthèse d’information</a:t>
            </a:r>
          </a:p>
          <a:p>
            <a:pPr lvl="1"/>
            <a:r>
              <a:rPr lang="fr-FR" sz="2000" dirty="0" smtClean="0"/>
              <a:t>règles de gestion</a:t>
            </a:r>
          </a:p>
          <a:p>
            <a:endParaRPr lang="fr-FR" sz="2400" dirty="0" smtClean="0"/>
          </a:p>
          <a:p>
            <a:r>
              <a:rPr lang="fr-FR" sz="2400" dirty="0" smtClean="0"/>
              <a:t>Services </a:t>
            </a:r>
            <a:r>
              <a:rPr lang="fr-FR" sz="2400" dirty="0"/>
              <a:t>techniques</a:t>
            </a:r>
          </a:p>
          <a:p>
            <a:pPr lvl="1"/>
            <a:r>
              <a:rPr lang="fr-FR" sz="2000" dirty="0"/>
              <a:t>accès à une ressource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/>
              <a:t>email, impression)</a:t>
            </a:r>
          </a:p>
          <a:p>
            <a:pPr lvl="1"/>
            <a:r>
              <a:rPr lang="fr-FR" sz="2000" dirty="0"/>
              <a:t>fonction </a:t>
            </a:r>
            <a:r>
              <a:rPr lang="fr-FR" sz="2000" dirty="0" smtClean="0"/>
              <a:t>technique</a:t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/>
              <a:t>génération de rapports, authentification)</a:t>
            </a:r>
          </a:p>
          <a:p>
            <a:pPr lvl="1"/>
            <a:endParaRPr lang="fr-FR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00473" y="1388184"/>
            <a:ext cx="4349398" cy="2151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 smtClean="0"/>
              <a:t>Service Elémentaire</a:t>
            </a:r>
            <a:endParaRPr lang="fr-FR" sz="2600" dirty="0"/>
          </a:p>
          <a:p>
            <a:pPr lvl="1"/>
            <a:r>
              <a:rPr lang="fr-FR" sz="2200" dirty="0"/>
              <a:t>Services </a:t>
            </a:r>
            <a:r>
              <a:rPr lang="fr-FR" sz="2200" dirty="0" smtClean="0"/>
              <a:t>métier</a:t>
            </a:r>
            <a:br>
              <a:rPr lang="fr-FR" sz="2200" dirty="0" smtClean="0"/>
            </a:br>
            <a:r>
              <a:rPr lang="fr-FR" sz="2200" dirty="0" smtClean="0"/>
              <a:t>«</a:t>
            </a:r>
            <a:r>
              <a:rPr lang="fr-FR" sz="2200" dirty="0"/>
              <a:t> accès aux entités métier »</a:t>
            </a:r>
          </a:p>
          <a:p>
            <a:pPr lvl="1"/>
            <a:r>
              <a:rPr lang="fr-FR" sz="2200" dirty="0"/>
              <a:t>Règles de gestion de l’intégrité de l’entité</a:t>
            </a:r>
          </a:p>
          <a:p>
            <a:pPr lvl="1"/>
            <a:r>
              <a:rPr lang="fr-FR" sz="2200" dirty="0"/>
              <a:t>Plus ambitieux que le simple </a:t>
            </a:r>
            <a:r>
              <a:rPr lang="fr-FR" sz="2200" dirty="0" smtClean="0"/>
              <a:t>CRUD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5921" y="3375165"/>
            <a:ext cx="4591445" cy="260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4000" dirty="0"/>
          </a:p>
          <a:p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4512215" y="1270598"/>
            <a:ext cx="0" cy="50898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7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35" y="1918388"/>
            <a:ext cx="1200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7" y="1231737"/>
            <a:ext cx="7591509" cy="2612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Principes </a:t>
            </a:r>
            <a:r>
              <a:rPr lang="fr-FR" dirty="0"/>
              <a:t>de </a:t>
            </a:r>
            <a:r>
              <a:rPr lang="fr-FR" dirty="0" smtClean="0"/>
              <a:t>compositions</a:t>
            </a:r>
            <a:r>
              <a:rPr lang="fr-FR" sz="2400" dirty="0"/>
              <a:t> </a:t>
            </a:r>
            <a:r>
              <a:rPr lang="fr-FR" sz="2400" dirty="0" smtClean="0"/>
              <a:t>: </a:t>
            </a:r>
            <a:br>
              <a:rPr lang="fr-FR" sz="2400" dirty="0" smtClean="0"/>
            </a:br>
            <a:r>
              <a:rPr lang="fr-FR" sz="2400" dirty="0" smtClean="0"/>
              <a:t>Un </a:t>
            </a:r>
            <a:r>
              <a:rPr lang="fr-FR" sz="2400" dirty="0"/>
              <a:t>service métier d’une granularité </a:t>
            </a:r>
            <a:r>
              <a:rPr lang="fr-FR" sz="2400" dirty="0" smtClean="0"/>
              <a:t>donnée</a:t>
            </a:r>
          </a:p>
          <a:p>
            <a:pPr lvl="1"/>
            <a:r>
              <a:rPr lang="fr-FR" sz="2000" dirty="0"/>
              <a:t>N</a:t>
            </a:r>
            <a:r>
              <a:rPr lang="fr-FR" sz="2000" dirty="0" smtClean="0"/>
              <a:t>e </a:t>
            </a:r>
            <a:r>
              <a:rPr lang="fr-FR" sz="2000" dirty="0"/>
              <a:t>peut pas appeler un service de plus gros </a:t>
            </a:r>
            <a:r>
              <a:rPr lang="fr-FR" sz="2000" dirty="0" smtClean="0"/>
              <a:t>grain</a:t>
            </a:r>
            <a:endParaRPr lang="fr-FR" sz="3200" dirty="0"/>
          </a:p>
          <a:p>
            <a:pPr lvl="1"/>
            <a:r>
              <a:rPr lang="fr-FR" sz="2000" dirty="0"/>
              <a:t>N</a:t>
            </a:r>
            <a:r>
              <a:rPr lang="fr-FR" sz="2000" dirty="0" smtClean="0"/>
              <a:t>e devrait pas </a:t>
            </a:r>
            <a:r>
              <a:rPr lang="fr-FR" sz="2000" dirty="0"/>
              <a:t>appeler un service de même granularité (sauf exception)</a:t>
            </a:r>
            <a:r>
              <a:rPr lang="fr-FR" sz="2000" dirty="0" smtClean="0"/>
              <a:t>‏</a:t>
            </a:r>
          </a:p>
          <a:p>
            <a:pPr lvl="1"/>
            <a:r>
              <a:rPr lang="fr-FR" sz="2000" dirty="0"/>
              <a:t>U</a:t>
            </a:r>
            <a:r>
              <a:rPr lang="fr-FR" sz="2000" dirty="0" smtClean="0"/>
              <a:t>n service technique peut appeler tout autre ST</a:t>
            </a:r>
          </a:p>
          <a:p>
            <a:pPr lvl="1"/>
            <a:r>
              <a:rPr lang="fr-FR" sz="2000" dirty="0"/>
              <a:t>T</a:t>
            </a:r>
            <a:r>
              <a:rPr lang="fr-FR" sz="2000" dirty="0" smtClean="0"/>
              <a:t>out service peut consommer les ST</a:t>
            </a:r>
            <a:endParaRPr lang="fr-FR" sz="2000" dirty="0"/>
          </a:p>
        </p:txBody>
      </p:sp>
      <p:grpSp>
        <p:nvGrpSpPr>
          <p:cNvPr id="27" name="Groupe 26"/>
          <p:cNvGrpSpPr/>
          <p:nvPr/>
        </p:nvGrpSpPr>
        <p:grpSpPr>
          <a:xfrm>
            <a:off x="1557014" y="3880179"/>
            <a:ext cx="3109654" cy="2273988"/>
            <a:chOff x="2837913" y="3768956"/>
            <a:chExt cx="3109654" cy="2273988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2837913" y="3768956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SA</a:t>
              </a:r>
              <a:endParaRPr lang="fr-FR" b="1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45512" y="3955051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SF</a:t>
              </a:r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5033167" y="5375678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ST</a:t>
              </a:r>
              <a:endParaRPr lang="fr-FR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837913" y="5375679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SE</a:t>
              </a:r>
              <a:endParaRPr lang="fr-FR" dirty="0"/>
            </a:p>
          </p:txBody>
        </p:sp>
        <p:cxnSp>
          <p:nvCxnSpPr>
            <p:cNvPr id="17" name="Connecteur droit avec flèche 16"/>
            <p:cNvCxnSpPr>
              <a:stCxn id="3" idx="3"/>
              <a:endCxn id="7" idx="1"/>
            </p:cNvCxnSpPr>
            <p:nvPr/>
          </p:nvCxnSpPr>
          <p:spPr>
            <a:xfrm>
              <a:off x="3752313" y="4102589"/>
              <a:ext cx="1193199" cy="1860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3" idx="2"/>
              <a:endCxn id="10" idx="0"/>
            </p:cNvCxnSpPr>
            <p:nvPr/>
          </p:nvCxnSpPr>
          <p:spPr>
            <a:xfrm>
              <a:off x="3295113" y="4436221"/>
              <a:ext cx="0" cy="939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3730691" y="4376263"/>
              <a:ext cx="1327190" cy="10696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678171" y="4581941"/>
              <a:ext cx="1317925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>
              <a:stCxn id="7" idx="2"/>
              <a:endCxn id="9" idx="0"/>
            </p:cNvCxnSpPr>
            <p:nvPr/>
          </p:nvCxnSpPr>
          <p:spPr>
            <a:xfrm>
              <a:off x="5402712" y="4622316"/>
              <a:ext cx="87655" cy="753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>
              <a:stCxn id="10" idx="3"/>
              <a:endCxn id="9" idx="1"/>
            </p:cNvCxnSpPr>
            <p:nvPr/>
          </p:nvCxnSpPr>
          <p:spPr>
            <a:xfrm flipV="1">
              <a:off x="3752313" y="5709311"/>
              <a:ext cx="1280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9" idx="3"/>
              <a:endCxn id="9" idx="2"/>
            </p:cNvCxnSpPr>
            <p:nvPr/>
          </p:nvCxnSpPr>
          <p:spPr>
            <a:xfrm flipH="1">
              <a:off x="5490367" y="5709311"/>
              <a:ext cx="457200" cy="333632"/>
            </a:xfrm>
            <a:prstGeom prst="bentConnector4">
              <a:avLst>
                <a:gd name="adj1" fmla="val -50000"/>
                <a:gd name="adj2" fmla="val 16851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typologie de service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90" y="1196857"/>
            <a:ext cx="7050087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72102" y="3273975"/>
            <a:ext cx="1425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Ubuntu"/>
              </a:rPr>
              <a:t>Une vision de la cible</a:t>
            </a:r>
            <a:endParaRPr lang="fr-FR" sz="2000" b="1" dirty="0">
              <a:latin typeface="Ubuntu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448301" y="3273975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685232" y="4257676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505076" y="4248151"/>
            <a:ext cx="190500" cy="190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860954" y="2838451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559640" y="4248151"/>
            <a:ext cx="190500" cy="190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623729" y="4257676"/>
            <a:ext cx="190500" cy="190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611618" y="4248151"/>
            <a:ext cx="190500" cy="190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883214" y="3059751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701696" y="4257676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172102" y="4546588"/>
            <a:ext cx="1443344" cy="1055470"/>
            <a:chOff x="2837913" y="3768956"/>
            <a:chExt cx="3109654" cy="2273988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2837913" y="3768956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SA</a:t>
              </a:r>
              <a:endParaRPr lang="fr-FR" sz="1200" b="1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945512" y="3955051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SF</a:t>
              </a:r>
              <a:endParaRPr lang="fr-FR" sz="1200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5033167" y="5375678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ST</a:t>
              </a:r>
              <a:endParaRPr lang="fr-FR" sz="12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837913" y="5375679"/>
              <a:ext cx="914400" cy="667265"/>
            </a:xfrm>
            <a:prstGeom prst="roundRect">
              <a:avLst>
                <a:gd name="adj" fmla="val 193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SE</a:t>
              </a:r>
              <a:endParaRPr lang="fr-FR" sz="1200" dirty="0"/>
            </a:p>
          </p:txBody>
        </p:sp>
        <p:cxnSp>
          <p:nvCxnSpPr>
            <p:cNvPr id="21" name="Connecteur droit avec flèche 20"/>
            <p:cNvCxnSpPr>
              <a:stCxn id="17" idx="3"/>
              <a:endCxn id="18" idx="1"/>
            </p:cNvCxnSpPr>
            <p:nvPr/>
          </p:nvCxnSpPr>
          <p:spPr>
            <a:xfrm>
              <a:off x="3752313" y="4102589"/>
              <a:ext cx="1193199" cy="1860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7" idx="2"/>
              <a:endCxn id="20" idx="0"/>
            </p:cNvCxnSpPr>
            <p:nvPr/>
          </p:nvCxnSpPr>
          <p:spPr>
            <a:xfrm>
              <a:off x="3295113" y="4436221"/>
              <a:ext cx="0" cy="939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3730691" y="4376263"/>
              <a:ext cx="1327190" cy="10696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H="1">
              <a:off x="3678171" y="4581941"/>
              <a:ext cx="1317925" cy="86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8" idx="2"/>
              <a:endCxn id="19" idx="0"/>
            </p:cNvCxnSpPr>
            <p:nvPr/>
          </p:nvCxnSpPr>
          <p:spPr>
            <a:xfrm>
              <a:off x="5402712" y="4622316"/>
              <a:ext cx="87655" cy="7533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0" idx="3"/>
              <a:endCxn id="19" idx="1"/>
            </p:cNvCxnSpPr>
            <p:nvPr/>
          </p:nvCxnSpPr>
          <p:spPr>
            <a:xfrm flipV="1">
              <a:off x="3752313" y="5709311"/>
              <a:ext cx="128085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5"/>
            <p:cNvCxnSpPr>
              <a:stCxn id="19" idx="3"/>
              <a:endCxn id="19" idx="2"/>
            </p:cNvCxnSpPr>
            <p:nvPr/>
          </p:nvCxnSpPr>
          <p:spPr>
            <a:xfrm flipH="1">
              <a:off x="5490367" y="5709311"/>
              <a:ext cx="457200" cy="333632"/>
            </a:xfrm>
            <a:prstGeom prst="bentConnector4">
              <a:avLst>
                <a:gd name="adj1" fmla="val -50000"/>
                <a:gd name="adj2" fmla="val 230028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15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Identifier les services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1"/>
            <a:ext cx="8235264" cy="4828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Plusieurs approches complémentaires : </a:t>
            </a:r>
          </a:p>
          <a:p>
            <a:r>
              <a:rPr lang="fr-FR" dirty="0" smtClean="0"/>
              <a:t>Approche « </a:t>
            </a:r>
            <a:r>
              <a:rPr lang="fr-FR" dirty="0" err="1" smtClean="0"/>
              <a:t>TopDown</a:t>
            </a:r>
            <a:r>
              <a:rPr lang="fr-FR" dirty="0" smtClean="0"/>
              <a:t> » </a:t>
            </a:r>
          </a:p>
          <a:p>
            <a:pPr lvl="1"/>
            <a:r>
              <a:rPr lang="fr-FR" dirty="0" smtClean="0"/>
              <a:t>Partir des processus</a:t>
            </a:r>
          </a:p>
          <a:p>
            <a:pPr lvl="1"/>
            <a:r>
              <a:rPr lang="fr-FR" dirty="0" smtClean="0"/>
              <a:t>Partir des applicatifs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SA, SF</a:t>
            </a:r>
          </a:p>
          <a:p>
            <a:r>
              <a:rPr lang="fr-FR" dirty="0" smtClean="0"/>
              <a:t>Approche « </a:t>
            </a:r>
            <a:r>
              <a:rPr lang="fr-FR" dirty="0" err="1" smtClean="0"/>
              <a:t>BottomUp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Exposition des référentiels</a:t>
            </a:r>
          </a:p>
          <a:p>
            <a:pPr lvl="1"/>
            <a:r>
              <a:rPr lang="fr-FR" dirty="0" smtClean="0"/>
              <a:t>Concepts métier (racine)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SE</a:t>
            </a:r>
          </a:p>
          <a:p>
            <a:r>
              <a:rPr lang="fr-FR" dirty="0" smtClean="0"/>
              <a:t>Approche « MIM » (</a:t>
            </a:r>
            <a:r>
              <a:rPr lang="fr-FR" dirty="0" err="1" smtClean="0"/>
              <a:t>Meet</a:t>
            </a:r>
            <a:r>
              <a:rPr lang="fr-FR" dirty="0" smtClean="0"/>
              <a:t> in the Middle)‏</a:t>
            </a:r>
            <a:endParaRPr lang="fr-FR" sz="3200" dirty="0" smtClean="0"/>
          </a:p>
          <a:p>
            <a:pPr lvl="1"/>
            <a:r>
              <a:rPr lang="fr-FR" dirty="0" smtClean="0"/>
              <a:t>Identifier la composition de services de base</a:t>
            </a:r>
          </a:p>
          <a:p>
            <a:pPr lvl="1"/>
            <a:r>
              <a:rPr lang="fr-FR" dirty="0" smtClean="0"/>
              <a:t>Réutilisation naturelle ou constatée (promotion)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10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40" y="1196857"/>
            <a:ext cx="7050087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Identifier les services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4632" y="5450716"/>
            <a:ext cx="1482811" cy="1081903"/>
            <a:chOff x="4489" y="3182"/>
            <a:chExt cx="1271" cy="983"/>
          </a:xfrm>
        </p:grpSpPr>
        <p:pic>
          <p:nvPicPr>
            <p:cNvPr id="6" name="Picture 7" descr="tableau-noi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9" y="3182"/>
              <a:ext cx="1271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686" y="3509"/>
              <a:ext cx="90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fr-FR" b="1" i="1">
                  <a:solidFill>
                    <a:schemeClr val="bg1"/>
                  </a:solidFill>
                  <a:latin typeface="Comic Sans MS" pitchFamily="66" charset="0"/>
                  <a:cs typeface="Times New Roman" charset="0"/>
                </a:rPr>
                <a:t>TP 1</a:t>
              </a:r>
            </a:p>
          </p:txBody>
        </p:sp>
      </p:grpSp>
      <p:sp>
        <p:nvSpPr>
          <p:cNvPr id="16" name="Rectangle à coins arrondis 15"/>
          <p:cNvSpPr/>
          <p:nvPr/>
        </p:nvSpPr>
        <p:spPr>
          <a:xfrm>
            <a:off x="3591175" y="4935855"/>
            <a:ext cx="1477062" cy="64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Bottom</a:t>
            </a:r>
            <a:r>
              <a:rPr lang="fr-FR" b="1" dirty="0"/>
              <a:t> up</a:t>
            </a:r>
          </a:p>
        </p:txBody>
      </p:sp>
      <p:sp>
        <p:nvSpPr>
          <p:cNvPr id="13" name="Flèche droite 12"/>
          <p:cNvSpPr/>
          <p:nvPr/>
        </p:nvSpPr>
        <p:spPr>
          <a:xfrm rot="5400000">
            <a:off x="2952759" y="2536883"/>
            <a:ext cx="674874" cy="335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591175" y="2502946"/>
            <a:ext cx="1477062" cy="64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Top down</a:t>
            </a:r>
          </a:p>
        </p:txBody>
      </p:sp>
      <p:sp>
        <p:nvSpPr>
          <p:cNvPr id="18" name="Flèche droite 17"/>
          <p:cNvSpPr/>
          <p:nvPr/>
        </p:nvSpPr>
        <p:spPr>
          <a:xfrm rot="16200000">
            <a:off x="5279485" y="5243006"/>
            <a:ext cx="589769" cy="3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9" name="Flèche droite 18"/>
          <p:cNvSpPr/>
          <p:nvPr/>
        </p:nvSpPr>
        <p:spPr>
          <a:xfrm rot="16200000">
            <a:off x="2509141" y="5245969"/>
            <a:ext cx="595698" cy="3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Nuage 13"/>
          <p:cNvSpPr/>
          <p:nvPr/>
        </p:nvSpPr>
        <p:spPr>
          <a:xfrm>
            <a:off x="2375259" y="3551001"/>
            <a:ext cx="2090882" cy="69354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Meet</a:t>
            </a:r>
            <a:r>
              <a:rPr lang="fr-FR" b="1" dirty="0"/>
              <a:t> in the Middle</a:t>
            </a:r>
          </a:p>
        </p:txBody>
      </p:sp>
      <p:sp>
        <p:nvSpPr>
          <p:cNvPr id="21" name="Flèche droite 20"/>
          <p:cNvSpPr/>
          <p:nvPr/>
        </p:nvSpPr>
        <p:spPr>
          <a:xfrm>
            <a:off x="4535236" y="3624547"/>
            <a:ext cx="625447" cy="335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3" name="Flèche droite 22"/>
          <p:cNvSpPr/>
          <p:nvPr/>
        </p:nvSpPr>
        <p:spPr>
          <a:xfrm rot="5400000">
            <a:off x="6303821" y="2634671"/>
            <a:ext cx="870449" cy="335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" name="Flèche courbée vers la droite 2"/>
          <p:cNvSpPr/>
          <p:nvPr/>
        </p:nvSpPr>
        <p:spPr>
          <a:xfrm rot="185970">
            <a:off x="1657094" y="2677745"/>
            <a:ext cx="739619" cy="1073310"/>
          </a:xfrm>
          <a:prstGeom prst="curvedRightArrow">
            <a:avLst>
              <a:gd name="adj1" fmla="val 17623"/>
              <a:gd name="adj2" fmla="val 50000"/>
              <a:gd name="adj3" fmla="val 2485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courbée vers la gauche 3"/>
          <p:cNvSpPr/>
          <p:nvPr/>
        </p:nvSpPr>
        <p:spPr>
          <a:xfrm rot="11105381">
            <a:off x="1760796" y="4122004"/>
            <a:ext cx="605118" cy="1425498"/>
          </a:xfrm>
          <a:prstGeom prst="curvedLeftArrow">
            <a:avLst>
              <a:gd name="adj1" fmla="val 21698"/>
              <a:gd name="adj2" fmla="val 50000"/>
              <a:gd name="adj3" fmla="val 396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2890" y="3239920"/>
            <a:ext cx="11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Ubuntu"/>
              </a:rPr>
              <a:t>Usage </a:t>
            </a:r>
            <a:br>
              <a:rPr lang="fr-FR" b="1" dirty="0" smtClean="0">
                <a:latin typeface="Ubuntu"/>
              </a:rPr>
            </a:br>
            <a:r>
              <a:rPr lang="fr-FR" dirty="0" smtClean="0">
                <a:latin typeface="Ubuntu"/>
              </a:rPr>
              <a:t>(constat)</a:t>
            </a:r>
            <a:endParaRPr lang="fr-FR" dirty="0">
              <a:latin typeface="Ubuntu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3098" y="4203529"/>
            <a:ext cx="115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Ubuntu"/>
              </a:rPr>
              <a:t>Concept</a:t>
            </a:r>
            <a:endParaRPr lang="fr-FR" b="1" dirty="0">
              <a:latin typeface="Ubuntu"/>
            </a:endParaRPr>
          </a:p>
        </p:txBody>
      </p:sp>
      <p:sp>
        <p:nvSpPr>
          <p:cNvPr id="25" name="Flèche droite 24"/>
          <p:cNvSpPr/>
          <p:nvPr/>
        </p:nvSpPr>
        <p:spPr>
          <a:xfrm rot="1320274">
            <a:off x="1264497" y="3635473"/>
            <a:ext cx="1111832" cy="2050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 rot="20616226">
            <a:off x="1304363" y="4109400"/>
            <a:ext cx="1003830" cy="1957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233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2" grpId="0" animBg="1"/>
      <p:bldP spid="18" grpId="0" animBg="1"/>
      <p:bldP spid="19" grpId="0" animBg="1"/>
      <p:bldP spid="14" grpId="0" animBg="1"/>
      <p:bldP spid="21" grpId="0" animBg="1"/>
      <p:bldP spid="23" grpId="0" animBg="1"/>
      <p:bldP spid="3" grpId="0" animBg="1"/>
      <p:bldP spid="4" grpId="0" animBg="1"/>
      <p:bldP spid="9" grpId="0"/>
      <p:bldP spid="22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/>
              <a:t>Quotidien des SI </a:t>
            </a:r>
            <a:r>
              <a:rPr lang="fr-FR" dirty="0" smtClean="0"/>
              <a:t>: les </a:t>
            </a:r>
            <a:r>
              <a:rPr lang="fr-FR" dirty="0"/>
              <a:t>évolutions sont </a:t>
            </a:r>
            <a:r>
              <a:rPr lang="fr-FR" dirty="0" smtClean="0"/>
              <a:t>inévitables</a:t>
            </a:r>
          </a:p>
          <a:p>
            <a:pPr marL="339725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/>
              <a:t>n</a:t>
            </a:r>
            <a:r>
              <a:rPr lang="fr-FR" sz="2800" dirty="0" smtClean="0"/>
              <a:t>ouvelles </a:t>
            </a:r>
            <a:r>
              <a:rPr lang="fr-FR" dirty="0" smtClean="0"/>
              <a:t>applications</a:t>
            </a:r>
          </a:p>
          <a:p>
            <a:pPr marL="796925" lvl="1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smtClean="0"/>
              <a:t>pour </a:t>
            </a:r>
            <a:r>
              <a:rPr lang="fr-FR" dirty="0"/>
              <a:t>de nouveaux </a:t>
            </a:r>
            <a:r>
              <a:rPr lang="fr-FR" dirty="0" smtClean="0"/>
              <a:t>besoins</a:t>
            </a:r>
          </a:p>
          <a:p>
            <a:pPr marL="339725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800" dirty="0" smtClean="0"/>
              <a:t>utilisation/accès </a:t>
            </a:r>
            <a:r>
              <a:rPr lang="fr-FR" sz="2800" dirty="0"/>
              <a:t>à </a:t>
            </a:r>
            <a:r>
              <a:rPr lang="fr-FR" sz="2800" dirty="0" smtClean="0"/>
              <a:t>l'existant</a:t>
            </a:r>
          </a:p>
          <a:p>
            <a:pPr marL="796925" lvl="1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400" dirty="0" smtClean="0"/>
              <a:t>technique </a:t>
            </a:r>
            <a:r>
              <a:rPr lang="fr-FR" sz="2400" dirty="0"/>
              <a:t>ou </a:t>
            </a:r>
            <a:r>
              <a:rPr lang="fr-FR" sz="2400" dirty="0" smtClean="0"/>
              <a:t>fonctionnel</a:t>
            </a:r>
          </a:p>
          <a:p>
            <a:pPr marL="339725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smtClean="0"/>
              <a:t>Nouveaux accès aux informations existantes</a:t>
            </a:r>
            <a:endParaRPr lang="fr-FR" dirty="0"/>
          </a:p>
          <a:p>
            <a:pPr marL="339725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smtClean="0"/>
              <a:t>Evolution constante des cas métier</a:t>
            </a:r>
          </a:p>
          <a:p>
            <a:pPr marL="339725" indent="-339725">
              <a:lnSpc>
                <a:spcPct val="84000"/>
              </a:lnSpc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800" dirty="0" smtClean="0"/>
              <a:t>ouverture </a:t>
            </a:r>
            <a:r>
              <a:rPr lang="fr-FR" sz="2800" dirty="0"/>
              <a:t>vers des partenaires</a:t>
            </a:r>
          </a:p>
          <a:p>
            <a:pPr lvl="1" algn="just" eaLnBrk="1" hangingPunct="1"/>
            <a:endParaRPr lang="fr-FR" b="1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445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et fiche de service</a:t>
            </a:r>
            <a:endParaRPr lang="fr-F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fr-FR" sz="2000" dirty="0" smtClean="0"/>
              <a:t>Pour favoriser la composition de service et l’étude de la cartographie</a:t>
            </a:r>
          </a:p>
          <a:p>
            <a:pPr marL="685800" lvl="2">
              <a:spcBef>
                <a:spcPts val="1000"/>
              </a:spcBef>
            </a:pPr>
            <a:r>
              <a:rPr lang="fr-FR" sz="1800" dirty="0"/>
              <a:t>L</a:t>
            </a:r>
            <a:r>
              <a:rPr lang="fr-FR" sz="1800" dirty="0" smtClean="0"/>
              <a:t>e service doit avoir une description plus riche que la simple API</a:t>
            </a:r>
          </a:p>
          <a:p>
            <a:pPr marL="685800" lvl="2">
              <a:spcBef>
                <a:spcPts val="1000"/>
              </a:spcBef>
            </a:pPr>
            <a:r>
              <a:rPr lang="fr-FR" sz="1800" dirty="0" smtClean="0"/>
              <a:t>Cette description doit être facilement accessible =&gt; mise en place d’un référentiel</a:t>
            </a:r>
          </a:p>
          <a:p>
            <a:pPr marL="685800" lvl="2">
              <a:spcBef>
                <a:spcPts val="1000"/>
              </a:spcBef>
            </a:pPr>
            <a:endParaRPr lang="fr-FR" sz="18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contrat </a:t>
            </a:r>
            <a:r>
              <a:rPr lang="fr-FR" sz="2000" dirty="0" smtClean="0"/>
              <a:t>doit être</a:t>
            </a:r>
            <a:endParaRPr lang="fr-FR" sz="2000" dirty="0"/>
          </a:p>
          <a:p>
            <a:pPr lvl="1" fontAlgn="base"/>
            <a:r>
              <a:rPr lang="fr-FR" sz="1800" b="1" dirty="0" smtClean="0"/>
              <a:t>Formalisé</a:t>
            </a:r>
            <a:r>
              <a:rPr lang="fr-FR" sz="1800" dirty="0" smtClean="0"/>
              <a:t> </a:t>
            </a:r>
            <a:br>
              <a:rPr lang="fr-FR" sz="1800" dirty="0" smtClean="0"/>
            </a:br>
            <a:r>
              <a:rPr lang="fr-FR" sz="1800" dirty="0" smtClean="0"/>
              <a:t>Le contrat est défini dans un langage formalisé</a:t>
            </a:r>
            <a:endParaRPr lang="fr-FR" sz="1800" dirty="0"/>
          </a:p>
          <a:p>
            <a:pPr lvl="1" fontAlgn="base"/>
            <a:r>
              <a:rPr lang="fr-FR" sz="1800" b="1" dirty="0"/>
              <a:t>Publié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L</a:t>
            </a:r>
            <a:r>
              <a:rPr lang="fr-FR" sz="1800" dirty="0" smtClean="0"/>
              <a:t>e </a:t>
            </a:r>
            <a:r>
              <a:rPr lang="fr-FR" sz="1800" dirty="0"/>
              <a:t>contrat est publié, accessible et compréhensible par les consommateurs</a:t>
            </a:r>
          </a:p>
          <a:p>
            <a:pPr lvl="1" fontAlgn="base"/>
            <a:r>
              <a:rPr lang="fr-FR" sz="1800" b="1" dirty="0"/>
              <a:t>Concentré sur une mission fonctionnelle et une </a:t>
            </a:r>
            <a:r>
              <a:rPr lang="fr-FR" sz="1800" b="1" dirty="0" smtClean="0"/>
              <a:t>seule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Le </a:t>
            </a:r>
            <a:r>
              <a:rPr lang="fr-FR" sz="1800" dirty="0"/>
              <a:t>service est positionné dans la taxonomie des services 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(</a:t>
            </a:r>
            <a:r>
              <a:rPr lang="fr-FR" sz="1800" dirty="0"/>
              <a:t>métier et non technique, gros grain versus grain plus fin)</a:t>
            </a:r>
          </a:p>
          <a:p>
            <a:pPr lvl="1" fontAlgn="base"/>
            <a:r>
              <a:rPr lang="fr-FR" sz="1800" b="1" dirty="0"/>
              <a:t>Explicite sur la qualité de </a:t>
            </a:r>
            <a:r>
              <a:rPr lang="fr-FR" sz="1800" b="1" dirty="0" smtClean="0"/>
              <a:t>service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39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et fiche de service</a:t>
            </a:r>
            <a:endParaRPr lang="fr-F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sz="2900" dirty="0" smtClean="0"/>
              <a:t>Le contrat </a:t>
            </a:r>
            <a:r>
              <a:rPr lang="fr-FR" sz="2500" dirty="0" smtClean="0"/>
              <a:t>est utile à plusieurs rôles : du consommateur à l’</a:t>
            </a:r>
            <a:r>
              <a:rPr lang="fr-FR" sz="2500" dirty="0"/>
              <a:t>e</a:t>
            </a:r>
            <a:r>
              <a:rPr lang="fr-FR" sz="2500" dirty="0" smtClean="0"/>
              <a:t>xploitant</a:t>
            </a:r>
          </a:p>
          <a:p>
            <a:pPr marL="228600" lvl="1">
              <a:spcBef>
                <a:spcPts val="1000"/>
              </a:spcBef>
            </a:pPr>
            <a:r>
              <a:rPr lang="fr-FR" sz="2900" dirty="0" smtClean="0"/>
              <a:t>Le contrat s’enrichit progressivement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Classification + autres </a:t>
            </a:r>
            <a:r>
              <a:rPr lang="fr-FR" sz="2600" dirty="0" err="1" smtClean="0"/>
              <a:t>méta-données</a:t>
            </a:r>
            <a:endParaRPr lang="fr-FR" sz="2600" dirty="0" smtClean="0"/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Jeu de tests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Pré/Post-Conditions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Garanties de services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Directives d’emploi </a:t>
            </a:r>
          </a:p>
          <a:p>
            <a:pPr lvl="2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200" dirty="0" smtClean="0">
                <a:latin typeface="Arial" pitchFamily="18"/>
                <a:cs typeface="Lucida Sans Unicode" pitchFamily="2"/>
              </a:rPr>
              <a:t>Sécurité (ACL, cryptage…), Internationalisation, …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KPI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dirty="0" smtClean="0"/>
              <a:t>Revenir sur les exigences implicites négligées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Sécurité!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err="1" smtClean="0"/>
              <a:t>Scalabilité</a:t>
            </a:r>
            <a:r>
              <a:rPr lang="fr-FR" sz="2600" dirty="0" smtClean="0"/>
              <a:t> !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Transactions longues !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err="1" smtClean="0"/>
              <a:t>Ré-utilisabilité</a:t>
            </a:r>
            <a:r>
              <a:rPr lang="fr-FR" sz="2600" dirty="0" smtClean="0"/>
              <a:t> !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fr-FR" sz="2600" dirty="0" smtClean="0"/>
              <a:t>Qualité de services !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2964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Fiche de Service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300406"/>
              </p:ext>
            </p:extLst>
          </p:nvPr>
        </p:nvGraphicFramePr>
        <p:xfrm>
          <a:off x="628650" y="1344613"/>
          <a:ext cx="7886700" cy="242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70186075"/>
              </p:ext>
            </p:extLst>
          </p:nvPr>
        </p:nvGraphicFramePr>
        <p:xfrm>
          <a:off x="362607" y="3941378"/>
          <a:ext cx="3137338" cy="263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812101"/>
              </p:ext>
            </p:extLst>
          </p:nvPr>
        </p:nvGraphicFramePr>
        <p:xfrm>
          <a:off x="3886857" y="3940668"/>
          <a:ext cx="4628493" cy="242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8" name="Groupe 19"/>
          <p:cNvGrpSpPr/>
          <p:nvPr/>
        </p:nvGrpSpPr>
        <p:grpSpPr>
          <a:xfrm>
            <a:off x="7907461" y="1830764"/>
            <a:ext cx="928080" cy="1122837"/>
            <a:chOff x="7387199" y="4164122"/>
            <a:chExt cx="928080" cy="1122837"/>
          </a:xfrm>
        </p:grpSpPr>
        <p:pic>
          <p:nvPicPr>
            <p:cNvPr id="9" name="Image 20"/>
            <p:cNvPicPr>
              <a:picLocks noChangeAspect="1"/>
            </p:cNvPicPr>
            <p:nvPr/>
          </p:nvPicPr>
          <p:blipFill>
            <a:blip r:embed="rId18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567556" y="4164122"/>
              <a:ext cx="747723" cy="666716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0" name="Forme libre 21"/>
            <p:cNvSpPr/>
            <p:nvPr/>
          </p:nvSpPr>
          <p:spPr>
            <a:xfrm>
              <a:off x="7387199" y="4784762"/>
              <a:ext cx="813239" cy="5021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0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Lucida Sans Unicode" pitchFamily="2"/>
                  <a:cs typeface="Lucida Sans Unicode" pitchFamily="2"/>
                </a:rPr>
                <a:t>Contrat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Lucida Sans Unicode" pitchFamily="2"/>
                  <a:cs typeface="Lucida Sans Unicode" pitchFamily="2"/>
                </a:rPr>
                <a:t>SLA</a:t>
              </a:r>
            </a:p>
          </p:txBody>
        </p:sp>
      </p:grpSp>
      <p:grpSp>
        <p:nvGrpSpPr>
          <p:cNvPr id="11" name="Groupe 22"/>
          <p:cNvGrpSpPr/>
          <p:nvPr/>
        </p:nvGrpSpPr>
        <p:grpSpPr>
          <a:xfrm>
            <a:off x="5287618" y="5171973"/>
            <a:ext cx="983876" cy="1123193"/>
            <a:chOff x="3864958" y="5471998"/>
            <a:chExt cx="983876" cy="1123193"/>
          </a:xfrm>
        </p:grpSpPr>
        <p:pic>
          <p:nvPicPr>
            <p:cNvPr id="12" name="Image 23"/>
            <p:cNvPicPr>
              <a:picLocks noChangeAspect="1"/>
            </p:cNvPicPr>
            <p:nvPr/>
          </p:nvPicPr>
          <p:blipFill>
            <a:blip r:embed="rId18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076642" y="5471998"/>
              <a:ext cx="720720" cy="66851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3" name="Forme libre 24"/>
            <p:cNvSpPr/>
            <p:nvPr/>
          </p:nvSpPr>
          <p:spPr>
            <a:xfrm>
              <a:off x="3864958" y="6092994"/>
              <a:ext cx="983876" cy="5021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0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Lucida Sans Unicode" pitchFamily="2"/>
                  <a:cs typeface="Lucida Sans Unicode" pitchFamily="2"/>
                </a:rPr>
                <a:t>Contrat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Lucida Sans Unicode" pitchFamily="2"/>
                  <a:cs typeface="Lucida Sans Unicode" pitchFamily="2"/>
                </a:rPr>
                <a:t>(sécurité)‏</a:t>
              </a:r>
            </a:p>
          </p:txBody>
        </p:sp>
      </p:grpSp>
      <p:grpSp>
        <p:nvGrpSpPr>
          <p:cNvPr id="14" name="Groupe 25"/>
          <p:cNvGrpSpPr/>
          <p:nvPr/>
        </p:nvGrpSpPr>
        <p:grpSpPr>
          <a:xfrm>
            <a:off x="5081240" y="4094995"/>
            <a:ext cx="1360444" cy="1147316"/>
            <a:chOff x="2791800" y="5462643"/>
            <a:chExt cx="1360444" cy="1147316"/>
          </a:xfrm>
        </p:grpSpPr>
        <p:pic>
          <p:nvPicPr>
            <p:cNvPr id="15" name="Image 26"/>
            <p:cNvPicPr>
              <a:picLocks noChangeAspect="1"/>
            </p:cNvPicPr>
            <p:nvPr/>
          </p:nvPicPr>
          <p:blipFill>
            <a:blip r:embed="rId18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3246476" y="5462643"/>
              <a:ext cx="747723" cy="666716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6" name="Forme libre 27"/>
            <p:cNvSpPr/>
            <p:nvPr/>
          </p:nvSpPr>
          <p:spPr>
            <a:xfrm>
              <a:off x="2791800" y="6083283"/>
              <a:ext cx="1360444" cy="5266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0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Verdana" pitchFamily="34"/>
                  <a:ea typeface="Lucida Sans Unicode" pitchFamily="2"/>
                  <a:cs typeface="Lucida Sans Unicode" pitchFamily="2"/>
                </a:rPr>
                <a:t>Contrat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Verdana" pitchFamily="34"/>
                  <a:ea typeface="Lucida Sans Unicode" pitchFamily="2"/>
                  <a:cs typeface="Lucida Sans Unicode" pitchFamily="2"/>
                </a:rPr>
                <a:t>(vie privée)‏</a:t>
              </a:r>
            </a:p>
          </p:txBody>
        </p:sp>
      </p:grpSp>
      <p:grpSp>
        <p:nvGrpSpPr>
          <p:cNvPr id="17" name="Groupe 28"/>
          <p:cNvGrpSpPr/>
          <p:nvPr/>
        </p:nvGrpSpPr>
        <p:grpSpPr>
          <a:xfrm>
            <a:off x="5139855" y="1842222"/>
            <a:ext cx="865433" cy="1123193"/>
            <a:chOff x="7378558" y="2147761"/>
            <a:chExt cx="865433" cy="1123193"/>
          </a:xfrm>
        </p:grpSpPr>
        <p:pic>
          <p:nvPicPr>
            <p:cNvPr id="18" name="Image 29"/>
            <p:cNvPicPr>
              <a:picLocks noChangeAspect="1"/>
            </p:cNvPicPr>
            <p:nvPr/>
          </p:nvPicPr>
          <p:blipFill>
            <a:blip r:embed="rId18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481876" y="2147761"/>
              <a:ext cx="762115" cy="666716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9" name="Forme libre 30"/>
            <p:cNvSpPr/>
            <p:nvPr/>
          </p:nvSpPr>
          <p:spPr>
            <a:xfrm>
              <a:off x="7378558" y="2768757"/>
              <a:ext cx="813239" cy="5021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0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Lucida Sans Unicode" pitchFamily="2"/>
                  <a:cs typeface="Lucida Sans Unicode" pitchFamily="2"/>
                </a:rPr>
                <a:t>Contrat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Lucida Sans Unicode" pitchFamily="2"/>
                  <a:cs typeface="Lucida Sans Unicode" pitchFamily="2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0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Contrat et fiche de service</a:t>
            </a:r>
            <a:endParaRPr lang="fr-F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031" y="1343890"/>
            <a:ext cx="8441883" cy="5287569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Un service doit être géré par un responsable (organisation)</a:t>
            </a:r>
            <a:endParaRPr lang="fr-FR" sz="2400" dirty="0"/>
          </a:p>
          <a:p>
            <a:pPr marL="228600" lvl="1">
              <a:spcBef>
                <a:spcPts val="1000"/>
              </a:spcBef>
            </a:pPr>
            <a:r>
              <a:rPr lang="fr-FR" dirty="0"/>
              <a:t>Un service sera plus ou moins </a:t>
            </a:r>
            <a:r>
              <a:rPr lang="fr-FR" dirty="0" smtClean="0"/>
              <a:t>documenté selon </a:t>
            </a:r>
            <a:r>
              <a:rPr lang="fr-FR" dirty="0"/>
              <a:t>sa typologie</a:t>
            </a:r>
          </a:p>
          <a:p>
            <a:pPr marL="685800" lvl="2">
              <a:spcBef>
                <a:spcPts val="1000"/>
              </a:spcBef>
            </a:pPr>
            <a:r>
              <a:rPr lang="fr-FR" dirty="0"/>
              <a:t>Moins exposé = faible documentation</a:t>
            </a:r>
          </a:p>
          <a:p>
            <a:pPr marL="685800" lvl="2">
              <a:spcBef>
                <a:spcPts val="1000"/>
              </a:spcBef>
            </a:pPr>
            <a:r>
              <a:rPr lang="fr-FR" dirty="0"/>
              <a:t>Plus exposé jusqu’à un service « géré », on parle d’API management</a:t>
            </a:r>
          </a:p>
          <a:p>
            <a:r>
              <a:rPr lang="fr-FR" sz="2400" dirty="0" smtClean="0"/>
              <a:t>Itératif</a:t>
            </a:r>
          </a:p>
          <a:p>
            <a:pPr lvl="1"/>
            <a:r>
              <a:rPr lang="fr-FR" sz="2000" dirty="0" smtClean="0"/>
              <a:t>Le </a:t>
            </a:r>
            <a:r>
              <a:rPr lang="fr-FR" sz="2000" dirty="0"/>
              <a:t>but n’est pas </a:t>
            </a:r>
            <a:r>
              <a:rPr lang="fr-FR" sz="2000" dirty="0" smtClean="0"/>
              <a:t>d’avoir toutes les fiches</a:t>
            </a:r>
          </a:p>
          <a:p>
            <a:pPr lvl="1"/>
            <a:r>
              <a:rPr lang="fr-FR" sz="2000" dirty="0"/>
              <a:t>N</a:t>
            </a:r>
            <a:r>
              <a:rPr lang="fr-FR" sz="2000" dirty="0" smtClean="0"/>
              <a:t>i d’avoir toutes les facettes de la fiche</a:t>
            </a:r>
          </a:p>
          <a:p>
            <a:pPr lvl="1"/>
            <a:r>
              <a:rPr lang="fr-FR" sz="2000" dirty="0"/>
              <a:t>N</a:t>
            </a:r>
            <a:r>
              <a:rPr lang="fr-FR" sz="2000" dirty="0" smtClean="0"/>
              <a:t>i qu’elles soient complètes</a:t>
            </a:r>
          </a:p>
        </p:txBody>
      </p:sp>
    </p:spTree>
    <p:extLst>
      <p:ext uri="{BB962C8B-B14F-4D97-AF65-F5344CB8AC3E}">
        <p14:creationId xmlns:p14="http://schemas.microsoft.com/office/powerpoint/2010/main" val="79888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Exposition de service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031" y="1343890"/>
            <a:ext cx="8441883" cy="5287569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Débats technologiques futiles :</a:t>
            </a:r>
          </a:p>
          <a:p>
            <a:pPr lvl="1"/>
            <a:r>
              <a:rPr lang="fr-FR" dirty="0" smtClean="0"/>
              <a:t>SOA vs REST n’a pas de sens</a:t>
            </a:r>
          </a:p>
          <a:p>
            <a:pPr lvl="1"/>
            <a:r>
              <a:rPr lang="fr-FR" dirty="0" smtClean="0"/>
              <a:t>REST ou </a:t>
            </a:r>
            <a:r>
              <a:rPr lang="fr-FR" dirty="0" err="1" smtClean="0"/>
              <a:t>WebService</a:t>
            </a:r>
            <a:r>
              <a:rPr lang="fr-FR" dirty="0" smtClean="0"/>
              <a:t> n’a pas de sens</a:t>
            </a:r>
          </a:p>
          <a:p>
            <a:pPr lvl="1"/>
            <a:r>
              <a:rPr lang="fr-FR" dirty="0" smtClean="0"/>
              <a:t>SOA n’est pas synonyme de WS-*</a:t>
            </a:r>
            <a:endParaRPr lang="fr-FR" dirty="0"/>
          </a:p>
          <a:p>
            <a:r>
              <a:rPr lang="fr-FR" sz="2400" dirty="0" smtClean="0"/>
              <a:t>Technologie</a:t>
            </a:r>
          </a:p>
          <a:p>
            <a:pPr lvl="1"/>
            <a:r>
              <a:rPr lang="fr-FR" sz="2000" dirty="0" smtClean="0"/>
              <a:t>Découplage</a:t>
            </a:r>
          </a:p>
          <a:p>
            <a:pPr lvl="2"/>
            <a:r>
              <a:rPr lang="fr-FR" sz="1600" dirty="0" smtClean="0"/>
              <a:t>REST</a:t>
            </a:r>
          </a:p>
          <a:p>
            <a:pPr lvl="2"/>
            <a:r>
              <a:rPr lang="fr-FR" sz="1600" dirty="0" smtClean="0"/>
              <a:t>WS-*</a:t>
            </a:r>
          </a:p>
          <a:p>
            <a:pPr lvl="1"/>
            <a:r>
              <a:rPr lang="fr-FR" dirty="0" err="1" smtClean="0"/>
              <a:t>Remote</a:t>
            </a:r>
            <a:endParaRPr lang="fr-FR" dirty="0" smtClean="0"/>
          </a:p>
          <a:p>
            <a:pPr lvl="2"/>
            <a:r>
              <a:rPr lang="fr-FR" dirty="0" smtClean="0"/>
              <a:t>.Net </a:t>
            </a:r>
            <a:r>
              <a:rPr lang="fr-FR" dirty="0" err="1" smtClean="0"/>
              <a:t>Remoting</a:t>
            </a:r>
            <a:endParaRPr lang="fr-FR" dirty="0" smtClean="0"/>
          </a:p>
          <a:p>
            <a:pPr lvl="2"/>
            <a:r>
              <a:rPr lang="fr-FR" dirty="0" smtClean="0"/>
              <a:t>IIOP (EJB)</a:t>
            </a:r>
          </a:p>
          <a:p>
            <a:pPr lvl="2"/>
            <a:r>
              <a:rPr lang="fr-FR" dirty="0" err="1" smtClean="0"/>
              <a:t>Thrift</a:t>
            </a:r>
            <a:endParaRPr lang="fr-FR" dirty="0" smtClean="0"/>
          </a:p>
          <a:p>
            <a:r>
              <a:rPr lang="fr-FR" dirty="0" smtClean="0"/>
              <a:t>Il faut d’abord avoir un service avant de choisir son déploiement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7525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Vie </a:t>
            </a:r>
            <a:r>
              <a:rPr lang="fr-FR" dirty="0" smtClean="0"/>
              <a:t>du service</a:t>
            </a:r>
            <a:endParaRPr lang="fr-F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031" y="1343890"/>
            <a:ext cx="8441883" cy="5287569"/>
          </a:xfrm>
        </p:spPr>
        <p:txBody>
          <a:bodyPr>
            <a:normAutofit/>
          </a:bodyPr>
          <a:lstStyle/>
          <a:p>
            <a:r>
              <a:rPr lang="fr-FR" dirty="0"/>
              <a:t>Une fois exposé, il faut le gérer</a:t>
            </a:r>
            <a:endParaRPr lang="fr-FR" dirty="0"/>
          </a:p>
          <a:p>
            <a:pPr lvl="1"/>
            <a:r>
              <a:rPr lang="fr-FR" dirty="0"/>
              <a:t>Cycle de vie</a:t>
            </a:r>
          </a:p>
          <a:p>
            <a:pPr lvl="1"/>
            <a:r>
              <a:rPr lang="fr-FR" dirty="0"/>
              <a:t>Responsable</a:t>
            </a:r>
          </a:p>
          <a:p>
            <a:pPr lvl="1"/>
            <a:r>
              <a:rPr lang="fr-FR" dirty="0"/>
              <a:t>Middle </a:t>
            </a:r>
            <a:r>
              <a:rPr lang="fr-FR" dirty="0" err="1"/>
              <a:t>ware</a:t>
            </a:r>
            <a:r>
              <a:rPr lang="fr-FR" dirty="0"/>
              <a:t> d’exposition</a:t>
            </a:r>
          </a:p>
          <a:p>
            <a:pPr lvl="2"/>
            <a:r>
              <a:rPr lang="fr-FR" sz="1800" dirty="0" smtClean="0"/>
              <a:t>Conteneur de service</a:t>
            </a:r>
          </a:p>
          <a:p>
            <a:pPr lvl="2"/>
            <a:r>
              <a:rPr lang="fr-FR" sz="1800" dirty="0" smtClean="0"/>
              <a:t>Lien avec les clients</a:t>
            </a:r>
          </a:p>
          <a:p>
            <a:pPr lvl="2"/>
            <a:r>
              <a:rPr lang="fr-FR" sz="1800" dirty="0" smtClean="0"/>
              <a:t>Surveillance</a:t>
            </a:r>
            <a:endParaRPr lang="fr-FR" sz="2400" dirty="0"/>
          </a:p>
          <a:p>
            <a:r>
              <a:rPr lang="fr-FR" dirty="0" smtClean="0"/>
              <a:t>La gouvernance pour les aspects humain et cycle de vie</a:t>
            </a:r>
          </a:p>
          <a:p>
            <a:pPr lvl="1"/>
            <a:r>
              <a:rPr lang="fr-FR" dirty="0" err="1" smtClean="0"/>
              <a:t>Governance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, </a:t>
            </a:r>
            <a:r>
              <a:rPr lang="fr-FR" dirty="0"/>
              <a:t>API </a:t>
            </a:r>
            <a:r>
              <a:rPr lang="fr-FR" dirty="0" smtClean="0"/>
              <a:t>Management</a:t>
            </a:r>
          </a:p>
          <a:p>
            <a:r>
              <a:rPr lang="fr-FR" dirty="0" smtClean="0"/>
              <a:t>La plateforme d’intégration pour l’utilisation et le lien en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smtClean="0"/>
              <a:t>ESB, API Management</a:t>
            </a:r>
            <a:endParaRPr lang="fr-FR" dirty="0" smtClean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100594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d’entreprise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0"/>
            <a:ext cx="8235264" cy="5287569"/>
          </a:xfrm>
        </p:spPr>
        <p:txBody>
          <a:bodyPr>
            <a:normAutofit/>
          </a:bodyPr>
          <a:lstStyle/>
          <a:p>
            <a:r>
              <a:rPr lang="fr-FR" dirty="0" smtClean="0"/>
              <a:t>Idéal en couches transverse</a:t>
            </a:r>
          </a:p>
          <a:p>
            <a:r>
              <a:rPr lang="fr-FR" dirty="0" smtClean="0"/>
              <a:t>Réalité en </a:t>
            </a:r>
            <a:r>
              <a:rPr lang="fr-FR" dirty="0"/>
              <a:t>silo et une synchronisation imposante</a:t>
            </a:r>
          </a:p>
          <a:p>
            <a:endParaRPr lang="fr-FR" dirty="0" smtClean="0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9" y="2991888"/>
            <a:ext cx="3540111" cy="199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4975239" y="3110987"/>
            <a:ext cx="3616502" cy="1753371"/>
            <a:chOff x="125280" y="2079720"/>
            <a:chExt cx="8971199" cy="4349463"/>
          </a:xfrm>
        </p:grpSpPr>
        <p:sp>
          <p:nvSpPr>
            <p:cNvPr id="6" name="Forme libre 5"/>
            <p:cNvSpPr/>
            <p:nvPr/>
          </p:nvSpPr>
          <p:spPr>
            <a:xfrm>
              <a:off x="6297479" y="2079720"/>
              <a:ext cx="2799000" cy="3744720"/>
            </a:xfrm>
            <a:custGeom>
              <a:avLst>
                <a:gd name="f0" fmla="val 445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FFFF99"/>
            </a:solidFill>
            <a:ln w="19080">
              <a:solidFill>
                <a:srgbClr val="3333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125280" y="2079720"/>
              <a:ext cx="2799000" cy="3744720"/>
            </a:xfrm>
            <a:custGeom>
              <a:avLst>
                <a:gd name="f0" fmla="val 445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19080">
              <a:solidFill>
                <a:srgbClr val="3333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3211560" y="2079720"/>
              <a:ext cx="2798640" cy="3744720"/>
            </a:xfrm>
            <a:custGeom>
              <a:avLst>
                <a:gd name="f0" fmla="val 445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FFFF99"/>
            </a:solidFill>
            <a:ln w="19080">
              <a:solidFill>
                <a:srgbClr val="3333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289080" y="3608280"/>
              <a:ext cx="2589119" cy="3366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378000" y="4300560"/>
              <a:ext cx="1625400" cy="2142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1262160" y="5043600"/>
              <a:ext cx="1625400" cy="2142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2197080" y="4819680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663480" y="4059360"/>
              <a:ext cx="349200" cy="3776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roupe 13"/>
            <p:cNvGrpSpPr/>
            <p:nvPr/>
          </p:nvGrpSpPr>
          <p:grpSpPr>
            <a:xfrm>
              <a:off x="1464857" y="3774960"/>
              <a:ext cx="512640" cy="232703"/>
              <a:chOff x="1464857" y="3774960"/>
              <a:chExt cx="512640" cy="232703"/>
            </a:xfrm>
          </p:grpSpPr>
          <p:sp>
            <p:nvSpPr>
              <p:cNvPr id="154" name="Forme libre 153"/>
              <p:cNvSpPr/>
              <p:nvPr/>
            </p:nvSpPr>
            <p:spPr>
              <a:xfrm rot="540000">
                <a:off x="1464857" y="3891743"/>
                <a:ext cx="512640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55" name="Forme libre 154"/>
              <p:cNvSpPr/>
              <p:nvPr/>
            </p:nvSpPr>
            <p:spPr>
              <a:xfrm>
                <a:off x="1608119" y="3774960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15" name="Connecteur droit 14"/>
            <p:cNvSpPr/>
            <p:nvPr/>
          </p:nvSpPr>
          <p:spPr>
            <a:xfrm flipV="1">
              <a:off x="1089000" y="3816359"/>
              <a:ext cx="449280" cy="6481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16" name="Connecteur droit 15"/>
            <p:cNvSpPr/>
            <p:nvPr/>
          </p:nvSpPr>
          <p:spPr>
            <a:xfrm>
              <a:off x="1405080" y="3597120"/>
              <a:ext cx="457200" cy="1800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090097" y="3571920"/>
              <a:ext cx="512640" cy="232343"/>
              <a:chOff x="1090097" y="3571920"/>
              <a:chExt cx="512640" cy="232343"/>
            </a:xfrm>
          </p:grpSpPr>
          <p:sp>
            <p:nvSpPr>
              <p:cNvPr id="152" name="Forme libre 151"/>
              <p:cNvSpPr/>
              <p:nvPr/>
            </p:nvSpPr>
            <p:spPr>
              <a:xfrm rot="540000">
                <a:off x="1090097" y="3688343"/>
                <a:ext cx="512640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53" name="Forme libre 152"/>
              <p:cNvSpPr/>
              <p:nvPr/>
            </p:nvSpPr>
            <p:spPr>
              <a:xfrm>
                <a:off x="1233360" y="3571920"/>
                <a:ext cx="29556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18" name="Connecteur droit 17"/>
            <p:cNvSpPr/>
            <p:nvPr/>
          </p:nvSpPr>
          <p:spPr>
            <a:xfrm>
              <a:off x="861839" y="3594240"/>
              <a:ext cx="325441" cy="7920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18415" y="3571920"/>
              <a:ext cx="512999" cy="232371"/>
              <a:chOff x="518415" y="3571920"/>
              <a:chExt cx="512999" cy="232371"/>
            </a:xfrm>
          </p:grpSpPr>
          <p:sp>
            <p:nvSpPr>
              <p:cNvPr id="150" name="Forme libre 149"/>
              <p:cNvSpPr/>
              <p:nvPr/>
            </p:nvSpPr>
            <p:spPr>
              <a:xfrm rot="540000">
                <a:off x="518415" y="3688371"/>
                <a:ext cx="512999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51" name="Forme libre 150"/>
              <p:cNvSpPr/>
              <p:nvPr/>
            </p:nvSpPr>
            <p:spPr>
              <a:xfrm>
                <a:off x="662040" y="3571920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20" name="Connecteur droit 19"/>
            <p:cNvSpPr/>
            <p:nvPr/>
          </p:nvSpPr>
          <p:spPr>
            <a:xfrm>
              <a:off x="801720" y="3660840"/>
              <a:ext cx="290520" cy="163439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3400560" y="3506759"/>
              <a:ext cx="2589119" cy="3366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4576364" y="3673439"/>
              <a:ext cx="512640" cy="232347"/>
              <a:chOff x="4576364" y="3673439"/>
              <a:chExt cx="512640" cy="232347"/>
            </a:xfrm>
          </p:grpSpPr>
          <p:sp>
            <p:nvSpPr>
              <p:cNvPr id="148" name="Forme libre 147"/>
              <p:cNvSpPr/>
              <p:nvPr/>
            </p:nvSpPr>
            <p:spPr>
              <a:xfrm rot="540000">
                <a:off x="4576364" y="3790226"/>
                <a:ext cx="512640" cy="11556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49" name="Forme libre 148"/>
              <p:cNvSpPr/>
              <p:nvPr/>
            </p:nvSpPr>
            <p:spPr>
              <a:xfrm>
                <a:off x="4719600" y="3673439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23" name="Connecteur droit 22"/>
            <p:cNvSpPr/>
            <p:nvPr/>
          </p:nvSpPr>
          <p:spPr>
            <a:xfrm flipV="1">
              <a:off x="4200480" y="3714480"/>
              <a:ext cx="449280" cy="6120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3324239" y="4319640"/>
              <a:ext cx="2589119" cy="3366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5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270320" y="4186079"/>
              <a:ext cx="349200" cy="37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6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478400" y="4203720"/>
              <a:ext cx="574560" cy="447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1055519" y="4176720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1373039" y="4189319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Forme libre 28"/>
            <p:cNvSpPr/>
            <p:nvPr/>
          </p:nvSpPr>
          <p:spPr>
            <a:xfrm>
              <a:off x="6405480" y="4010039"/>
              <a:ext cx="2589119" cy="3366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30" name="Groupe 29"/>
            <p:cNvGrpSpPr/>
            <p:nvPr/>
          </p:nvGrpSpPr>
          <p:grpSpPr>
            <a:xfrm>
              <a:off x="7581255" y="4176720"/>
              <a:ext cx="512999" cy="232372"/>
              <a:chOff x="7581255" y="4176720"/>
              <a:chExt cx="512999" cy="232372"/>
            </a:xfrm>
          </p:grpSpPr>
          <p:sp>
            <p:nvSpPr>
              <p:cNvPr id="146" name="Forme libre 145"/>
              <p:cNvSpPr/>
              <p:nvPr/>
            </p:nvSpPr>
            <p:spPr>
              <a:xfrm rot="540000">
                <a:off x="7581255" y="4293172"/>
                <a:ext cx="512999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47" name="Forme libre 146"/>
              <p:cNvSpPr/>
              <p:nvPr/>
            </p:nvSpPr>
            <p:spPr>
              <a:xfrm>
                <a:off x="7724879" y="4176720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31" name="Connecteur droit 30"/>
            <p:cNvSpPr/>
            <p:nvPr/>
          </p:nvSpPr>
          <p:spPr>
            <a:xfrm flipV="1">
              <a:off x="7205760" y="4217760"/>
              <a:ext cx="449280" cy="6120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32" name="Connecteur droit 31"/>
            <p:cNvSpPr/>
            <p:nvPr/>
          </p:nvSpPr>
          <p:spPr>
            <a:xfrm>
              <a:off x="7521480" y="3998879"/>
              <a:ext cx="457200" cy="1801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7206857" y="3973679"/>
              <a:ext cx="512640" cy="232345"/>
              <a:chOff x="7206857" y="3973679"/>
              <a:chExt cx="512640" cy="232345"/>
            </a:xfrm>
          </p:grpSpPr>
          <p:sp>
            <p:nvSpPr>
              <p:cNvPr id="144" name="Forme libre 143"/>
              <p:cNvSpPr/>
              <p:nvPr/>
            </p:nvSpPr>
            <p:spPr>
              <a:xfrm rot="540000">
                <a:off x="7206857" y="4090104"/>
                <a:ext cx="512640" cy="1159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528"/>
                  <a:gd name="f7" fmla="val 418"/>
                  <a:gd name="f8" fmla="val 2650"/>
                  <a:gd name="f9" fmla="val 878"/>
                  <a:gd name="f10" fmla="+- 0 0 0"/>
                  <a:gd name="f11" fmla="*/ f3 1 3528"/>
                  <a:gd name="f12" fmla="*/ f4 1 418"/>
                  <a:gd name="f13" fmla="*/ f10 f0 1"/>
                  <a:gd name="f14" fmla="*/ 3528 f11 1"/>
                  <a:gd name="f15" fmla="*/ 418 f12 1"/>
                  <a:gd name="f16" fmla="*/ f13 1 f2"/>
                  <a:gd name="f17" fmla="+- f16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7">
                    <a:pos x="f14" y="f15"/>
                  </a:cxn>
                  <a:cxn ang="f17">
                    <a:pos x="f14" y="f15"/>
                  </a:cxn>
                </a:cxnLst>
                <a:rect l="l" t="t" r="r" b="b"/>
                <a:pathLst>
                  <a:path w="3528" h="418">
                    <a:moveTo>
                      <a:pt x="f8" y="f5"/>
                    </a:moveTo>
                    <a:lnTo>
                      <a:pt x="f5" y="f5"/>
                    </a:lnTo>
                    <a:lnTo>
                      <a:pt x="f9" y="f7"/>
                    </a:lnTo>
                    <a:lnTo>
                      <a:pt x="f6" y="f7"/>
                    </a:lnTo>
                    <a:lnTo>
                      <a:pt x="f8" y="f5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45" name="Forme libre 144"/>
              <p:cNvSpPr/>
              <p:nvPr/>
            </p:nvSpPr>
            <p:spPr>
              <a:xfrm>
                <a:off x="7350120" y="3973679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34" name="Connecteur droit 33"/>
            <p:cNvSpPr/>
            <p:nvPr/>
          </p:nvSpPr>
          <p:spPr>
            <a:xfrm>
              <a:off x="6978599" y="3995640"/>
              <a:ext cx="325440" cy="7919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6635176" y="3973679"/>
              <a:ext cx="512640" cy="232345"/>
              <a:chOff x="6635176" y="3973679"/>
              <a:chExt cx="512640" cy="232345"/>
            </a:xfrm>
          </p:grpSpPr>
          <p:sp>
            <p:nvSpPr>
              <p:cNvPr id="142" name="Forme libre 141"/>
              <p:cNvSpPr/>
              <p:nvPr/>
            </p:nvSpPr>
            <p:spPr>
              <a:xfrm rot="540000">
                <a:off x="6635176" y="4090104"/>
                <a:ext cx="512640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43" name="Forme libre 142"/>
              <p:cNvSpPr/>
              <p:nvPr/>
            </p:nvSpPr>
            <p:spPr>
              <a:xfrm>
                <a:off x="6778800" y="3973679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36" name="Connecteur droit 35"/>
            <p:cNvSpPr/>
            <p:nvPr/>
          </p:nvSpPr>
          <p:spPr>
            <a:xfrm>
              <a:off x="6918480" y="4062239"/>
              <a:ext cx="290519" cy="163801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6515280" y="5065560"/>
              <a:ext cx="2039759" cy="21456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5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405560" y="4824360"/>
              <a:ext cx="349200" cy="37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607160" y="4941719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810560" y="4954680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Forme libre 40"/>
            <p:cNvSpPr/>
            <p:nvPr/>
          </p:nvSpPr>
          <p:spPr>
            <a:xfrm>
              <a:off x="6456240" y="3157559"/>
              <a:ext cx="2589480" cy="33660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2" name="Forme libre 41"/>
            <p:cNvSpPr/>
            <p:nvPr/>
          </p:nvSpPr>
          <p:spPr>
            <a:xfrm flipV="1">
              <a:off x="7043760" y="3240000"/>
              <a:ext cx="644400" cy="122400"/>
            </a:xfrm>
            <a:custGeom>
              <a:avLst>
                <a:gd name="f0" fmla="val 7184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808080"/>
            </a:solidFill>
            <a:ln w="2232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3" name="Forme libre 42"/>
            <p:cNvSpPr/>
            <p:nvPr/>
          </p:nvSpPr>
          <p:spPr>
            <a:xfrm flipV="1">
              <a:off x="7678800" y="3240000"/>
              <a:ext cx="644400" cy="122400"/>
            </a:xfrm>
            <a:custGeom>
              <a:avLst>
                <a:gd name="f0" fmla="val 7184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808080"/>
            </a:solidFill>
            <a:ln w="2232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 rot="1320000">
              <a:off x="6838899" y="3262273"/>
              <a:ext cx="228600" cy="109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DDDDDD"/>
            </a:solidFill>
            <a:ln w="2844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sp>
          <p:nvSpPr>
            <p:cNvPr id="45" name="Forme libre 44"/>
            <p:cNvSpPr/>
            <p:nvPr/>
          </p:nvSpPr>
          <p:spPr>
            <a:xfrm rot="1320000">
              <a:off x="8346858" y="3230590"/>
              <a:ext cx="187560" cy="115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000000"/>
            </a:solidFill>
            <a:ln w="2844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cxnSp>
          <p:nvCxnSpPr>
            <p:cNvPr id="46" name="Connecteur droit avec flèche 45"/>
            <p:cNvCxnSpPr>
              <a:stCxn id="42" idx="6"/>
              <a:endCxn id="43" idx="9"/>
            </p:cNvCxnSpPr>
            <p:nvPr/>
          </p:nvCxnSpPr>
          <p:spPr>
            <a:xfrm>
              <a:off x="7580999" y="3301200"/>
              <a:ext cx="204962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47" name="Connecteur droit avec flèche 46"/>
            <p:cNvCxnSpPr>
              <a:stCxn id="43" idx="6"/>
              <a:endCxn id="45" idx="7"/>
            </p:cNvCxnSpPr>
            <p:nvPr/>
          </p:nvCxnSpPr>
          <p:spPr>
            <a:xfrm>
              <a:off x="8216039" y="3301200"/>
              <a:ext cx="147729" cy="51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48" name="Connecteur droit avec flèche 47"/>
            <p:cNvCxnSpPr>
              <a:stCxn id="44" idx="11"/>
              <a:endCxn id="42" idx="9"/>
            </p:cNvCxnSpPr>
            <p:nvPr/>
          </p:nvCxnSpPr>
          <p:spPr>
            <a:xfrm flipV="1">
              <a:off x="7042669" y="3301200"/>
              <a:ext cx="108252" cy="1019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180199" y="2970360"/>
              <a:ext cx="351000" cy="36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7815240" y="2982960"/>
              <a:ext cx="351000" cy="3650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" name="Connecteur droit avec flèche 50"/>
            <p:cNvCxnSpPr>
              <a:stCxn id="153" idx="2"/>
              <a:endCxn id="28" idx="0"/>
            </p:cNvCxnSpPr>
            <p:nvPr/>
          </p:nvCxnSpPr>
          <p:spPr>
            <a:xfrm>
              <a:off x="1381140" y="3719520"/>
              <a:ext cx="156239" cy="469799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2" name="Connecteur droit avec flèche 51"/>
            <p:cNvCxnSpPr>
              <a:stCxn id="155" idx="2"/>
              <a:endCxn id="98" idx="0"/>
            </p:cNvCxnSpPr>
            <p:nvPr/>
          </p:nvCxnSpPr>
          <p:spPr>
            <a:xfrm flipH="1">
              <a:off x="1667519" y="3922560"/>
              <a:ext cx="88201" cy="72720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3" name="Connecteur droit avec flèche 52"/>
            <p:cNvCxnSpPr>
              <a:endCxn id="13" idx="0"/>
            </p:cNvCxnSpPr>
            <p:nvPr/>
          </p:nvCxnSpPr>
          <p:spPr>
            <a:xfrm flipH="1">
              <a:off x="838080" y="3824279"/>
              <a:ext cx="254160" cy="23508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4" name="Connecteur droit avec flèche 53"/>
            <p:cNvCxnSpPr>
              <a:stCxn id="98" idx="3"/>
              <a:endCxn id="12" idx="1"/>
            </p:cNvCxnSpPr>
            <p:nvPr/>
          </p:nvCxnSpPr>
          <p:spPr>
            <a:xfrm>
              <a:off x="1900080" y="4937760"/>
              <a:ext cx="297000" cy="4068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2336760" y="4946759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2463840" y="5073480"/>
              <a:ext cx="328680" cy="3175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" name="Connecteur droit avec flèche 56"/>
            <p:cNvCxnSpPr>
              <a:stCxn id="98" idx="3"/>
              <a:endCxn id="55" idx="1"/>
            </p:cNvCxnSpPr>
            <p:nvPr/>
          </p:nvCxnSpPr>
          <p:spPr>
            <a:xfrm>
              <a:off x="1900080" y="4937760"/>
              <a:ext cx="436680" cy="16776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8" name="Connecteur droit avec flèche 57"/>
            <p:cNvCxnSpPr>
              <a:stCxn id="98" idx="3"/>
              <a:endCxn id="56" idx="1"/>
            </p:cNvCxnSpPr>
            <p:nvPr/>
          </p:nvCxnSpPr>
          <p:spPr>
            <a:xfrm>
              <a:off x="1900080" y="4937760"/>
              <a:ext cx="563760" cy="29448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9" name="Connecteur droit avec flèche 58"/>
            <p:cNvCxnSpPr>
              <a:stCxn id="153" idx="2"/>
              <a:endCxn id="27" idx="0"/>
            </p:cNvCxnSpPr>
            <p:nvPr/>
          </p:nvCxnSpPr>
          <p:spPr>
            <a:xfrm flipH="1">
              <a:off x="1219859" y="3719520"/>
              <a:ext cx="161281" cy="45720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0" name="Connecteur droit avec flèche 59"/>
            <p:cNvCxnSpPr>
              <a:stCxn id="149" idx="3"/>
              <a:endCxn id="25" idx="0"/>
            </p:cNvCxnSpPr>
            <p:nvPr/>
          </p:nvCxnSpPr>
          <p:spPr>
            <a:xfrm flipH="1">
              <a:off x="4444920" y="3747239"/>
              <a:ext cx="274680" cy="43884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1" name="Connecteur droit avec flèche 60"/>
            <p:cNvCxnSpPr>
              <a:stCxn id="49" idx="2"/>
              <a:endCxn id="143" idx="0"/>
            </p:cNvCxnSpPr>
            <p:nvPr/>
          </p:nvCxnSpPr>
          <p:spPr>
            <a:xfrm flipH="1">
              <a:off x="6926400" y="3335400"/>
              <a:ext cx="429299" cy="638279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2" name="Connecteur droit avec flèche 61"/>
            <p:cNvCxnSpPr>
              <a:stCxn id="50" idx="2"/>
              <a:endCxn id="145" idx="0"/>
            </p:cNvCxnSpPr>
            <p:nvPr/>
          </p:nvCxnSpPr>
          <p:spPr>
            <a:xfrm flipH="1">
              <a:off x="7497720" y="3348000"/>
              <a:ext cx="493020" cy="625679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3" name="Connecteur droit avec flèche 62"/>
            <p:cNvCxnSpPr>
              <a:stCxn id="43" idx="5"/>
              <a:endCxn id="144" idx="5"/>
            </p:cNvCxnSpPr>
            <p:nvPr/>
          </p:nvCxnSpPr>
          <p:spPr>
            <a:xfrm flipH="1">
              <a:off x="7707274" y="3362400"/>
              <a:ext cx="293726" cy="883008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4" name="Connecteur droit avec flèche 63"/>
            <p:cNvCxnSpPr>
              <a:stCxn id="143" idx="2"/>
              <a:endCxn id="38" idx="0"/>
            </p:cNvCxnSpPr>
            <p:nvPr/>
          </p:nvCxnSpPr>
          <p:spPr>
            <a:xfrm>
              <a:off x="6926400" y="4121279"/>
              <a:ext cx="653760" cy="70308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5" name="Connecteur droit avec flèche 64"/>
            <p:cNvCxnSpPr>
              <a:stCxn id="145" idx="2"/>
              <a:endCxn id="38" idx="0"/>
            </p:cNvCxnSpPr>
            <p:nvPr/>
          </p:nvCxnSpPr>
          <p:spPr>
            <a:xfrm>
              <a:off x="7497720" y="4121279"/>
              <a:ext cx="82440" cy="70308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6" name="Connecteur droit avec flèche 65"/>
            <p:cNvCxnSpPr>
              <a:stCxn id="147" idx="2"/>
              <a:endCxn id="38" idx="0"/>
            </p:cNvCxnSpPr>
            <p:nvPr/>
          </p:nvCxnSpPr>
          <p:spPr>
            <a:xfrm flipH="1">
              <a:off x="7580160" y="4324320"/>
              <a:ext cx="292319" cy="50004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1033559" y="2897279"/>
              <a:ext cx="350640" cy="36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1185840" y="2897279"/>
              <a:ext cx="351000" cy="36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1338120" y="2897279"/>
              <a:ext cx="351000" cy="36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145039" y="2897279"/>
              <a:ext cx="350640" cy="36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297320" y="2897279"/>
              <a:ext cx="351000" cy="36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7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4449600" y="2897279"/>
              <a:ext cx="351000" cy="3650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Connecteur droit avec flèche 72"/>
            <p:cNvCxnSpPr>
              <a:stCxn id="68" idx="2"/>
              <a:endCxn id="153" idx="0"/>
            </p:cNvCxnSpPr>
            <p:nvPr/>
          </p:nvCxnSpPr>
          <p:spPr>
            <a:xfrm>
              <a:off x="1361340" y="3262319"/>
              <a:ext cx="19800" cy="30960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grpSp>
          <p:nvGrpSpPr>
            <p:cNvPr id="74" name="Groupe 73"/>
            <p:cNvGrpSpPr/>
            <p:nvPr/>
          </p:nvGrpSpPr>
          <p:grpSpPr>
            <a:xfrm>
              <a:off x="4768919" y="3122640"/>
              <a:ext cx="565200" cy="654120"/>
              <a:chOff x="4768919" y="3122640"/>
              <a:chExt cx="565200" cy="654120"/>
            </a:xfrm>
          </p:grpSpPr>
          <p:sp>
            <p:nvSpPr>
              <p:cNvPr id="140" name="Forme libre 139"/>
              <p:cNvSpPr/>
              <p:nvPr/>
            </p:nvSpPr>
            <p:spPr>
              <a:xfrm>
                <a:off x="4997520" y="3517920"/>
                <a:ext cx="236520" cy="6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333333"/>
              </a:solidFill>
              <a:ln w="9360">
                <a:solidFill>
                  <a:srgbClr val="333333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pic>
            <p:nvPicPr>
              <p:cNvPr id="141" name="Image 140"/>
              <p:cNvPicPr>
                <a:picLocks noChangeAspect="1"/>
              </p:cNvPicPr>
              <p:nvPr/>
            </p:nvPicPr>
            <p:blipFill>
              <a:blip r:embed="rId8">
                <a:lum bright="-14000" contrast="48000"/>
                <a:alphaModFix/>
              </a:blip>
              <a:srcRect/>
              <a:stretch>
                <a:fillRect/>
              </a:stretch>
            </p:blipFill>
            <p:spPr>
              <a:xfrm>
                <a:off x="4768919" y="3122640"/>
                <a:ext cx="565200" cy="654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" name="Connecteur droit 74"/>
            <p:cNvSpPr/>
            <p:nvPr/>
          </p:nvSpPr>
          <p:spPr>
            <a:xfrm>
              <a:off x="4516560" y="3495599"/>
              <a:ext cx="457200" cy="1801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76" name="Groupe 75"/>
            <p:cNvGrpSpPr/>
            <p:nvPr/>
          </p:nvGrpSpPr>
          <p:grpSpPr>
            <a:xfrm>
              <a:off x="4201577" y="3470399"/>
              <a:ext cx="512640" cy="232345"/>
              <a:chOff x="4201577" y="3470399"/>
              <a:chExt cx="512640" cy="232345"/>
            </a:xfrm>
          </p:grpSpPr>
          <p:sp>
            <p:nvSpPr>
              <p:cNvPr id="138" name="Forme libre 137"/>
              <p:cNvSpPr/>
              <p:nvPr/>
            </p:nvSpPr>
            <p:spPr>
              <a:xfrm rot="540000">
                <a:off x="4201577" y="3586824"/>
                <a:ext cx="512640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39" name="Forme libre 138"/>
              <p:cNvSpPr/>
              <p:nvPr/>
            </p:nvSpPr>
            <p:spPr>
              <a:xfrm>
                <a:off x="4344840" y="3470399"/>
                <a:ext cx="29556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77" name="Connecteur droit 76"/>
            <p:cNvSpPr/>
            <p:nvPr/>
          </p:nvSpPr>
          <p:spPr>
            <a:xfrm>
              <a:off x="3973679" y="3492359"/>
              <a:ext cx="325441" cy="7920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78" name="Groupe 77"/>
            <p:cNvGrpSpPr/>
            <p:nvPr/>
          </p:nvGrpSpPr>
          <p:grpSpPr>
            <a:xfrm>
              <a:off x="3630256" y="3470399"/>
              <a:ext cx="512640" cy="232345"/>
              <a:chOff x="3630256" y="3470399"/>
              <a:chExt cx="512640" cy="232345"/>
            </a:xfrm>
          </p:grpSpPr>
          <p:sp>
            <p:nvSpPr>
              <p:cNvPr id="136" name="Forme libre 135"/>
              <p:cNvSpPr/>
              <p:nvPr/>
            </p:nvSpPr>
            <p:spPr>
              <a:xfrm rot="540000">
                <a:off x="3630256" y="3586824"/>
                <a:ext cx="512640" cy="115920"/>
              </a:xfrm>
              <a:custGeom>
                <a:avLst/>
                <a:gdLst>
                  <a:gd name="f0" fmla="val 0"/>
                  <a:gd name="f1" fmla="val 3528"/>
                  <a:gd name="f2" fmla="val 418"/>
                  <a:gd name="f3" fmla="val 2650"/>
                  <a:gd name="f4" fmla="val 878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3528" h="418">
                    <a:moveTo>
                      <a:pt x="f3" y="f0"/>
                    </a:moveTo>
                    <a:lnTo>
                      <a:pt x="f0" y="f0"/>
                    </a:lnTo>
                    <a:lnTo>
                      <a:pt x="f4" y="f2"/>
                    </a:lnTo>
                    <a:lnTo>
                      <a:pt x="f1" y="f2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37" name="Forme libre 136"/>
              <p:cNvSpPr/>
              <p:nvPr/>
            </p:nvSpPr>
            <p:spPr>
              <a:xfrm>
                <a:off x="3773520" y="3470399"/>
                <a:ext cx="295200" cy="147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scene3d>
                <a:camera prst="legacyObliqueTopLeft">
                  <a:rot lat="0" lon="20399999" rev="0"/>
                </a:camera>
                <a:lightRig rig="legacyNormal3" dir="t"/>
              </a:scene3d>
              <a:sp3d extrusionH="2540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</a:sp3d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sp>
          <p:nvSpPr>
            <p:cNvPr id="79" name="Connecteur droit 78"/>
            <p:cNvSpPr/>
            <p:nvPr/>
          </p:nvSpPr>
          <p:spPr>
            <a:xfrm>
              <a:off x="3913200" y="3559320"/>
              <a:ext cx="290520" cy="163439"/>
            </a:xfrm>
            <a:prstGeom prst="line">
              <a:avLst/>
            </a:prstGeom>
            <a:noFill/>
            <a:ln w="38160">
              <a:solidFill>
                <a:srgbClr val="333333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cxnSp>
          <p:nvCxnSpPr>
            <p:cNvPr id="80" name="Connecteur droit avec flèche 79"/>
            <p:cNvCxnSpPr>
              <a:endCxn id="25" idx="0"/>
            </p:cNvCxnSpPr>
            <p:nvPr/>
          </p:nvCxnSpPr>
          <p:spPr>
            <a:xfrm>
              <a:off x="4203720" y="3722759"/>
              <a:ext cx="241200" cy="46332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81" name="Connecteur droit avec flèche 80"/>
            <p:cNvCxnSpPr>
              <a:stCxn id="139" idx="3"/>
              <a:endCxn id="25" idx="0"/>
            </p:cNvCxnSpPr>
            <p:nvPr/>
          </p:nvCxnSpPr>
          <p:spPr>
            <a:xfrm>
              <a:off x="4344840" y="3544199"/>
              <a:ext cx="100080" cy="64188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82" name="Connecteur droit avec flèche 81"/>
            <p:cNvCxnSpPr>
              <a:stCxn id="71" idx="2"/>
              <a:endCxn id="139" idx="0"/>
            </p:cNvCxnSpPr>
            <p:nvPr/>
          </p:nvCxnSpPr>
          <p:spPr>
            <a:xfrm>
              <a:off x="4472820" y="3262319"/>
              <a:ext cx="19800" cy="20808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grpSp>
          <p:nvGrpSpPr>
            <p:cNvPr id="83" name="Groupe 82"/>
            <p:cNvGrpSpPr/>
            <p:nvPr/>
          </p:nvGrpSpPr>
          <p:grpSpPr>
            <a:xfrm>
              <a:off x="1663559" y="3255839"/>
              <a:ext cx="565200" cy="654120"/>
              <a:chOff x="1663559" y="3255839"/>
              <a:chExt cx="565200" cy="654120"/>
            </a:xfrm>
          </p:grpSpPr>
          <p:sp>
            <p:nvSpPr>
              <p:cNvPr id="134" name="Forme libre 133"/>
              <p:cNvSpPr/>
              <p:nvPr/>
            </p:nvSpPr>
            <p:spPr>
              <a:xfrm>
                <a:off x="1890720" y="3651120"/>
                <a:ext cx="236520" cy="6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333333"/>
              </a:solidFill>
              <a:ln w="9360">
                <a:solidFill>
                  <a:srgbClr val="333333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pic>
            <p:nvPicPr>
              <p:cNvPr id="135" name="Image 134"/>
              <p:cNvPicPr>
                <a:picLocks noChangeAspect="1"/>
              </p:cNvPicPr>
              <p:nvPr/>
            </p:nvPicPr>
            <p:blipFill>
              <a:blip r:embed="rId8">
                <a:lum bright="-14000" contrast="48000"/>
                <a:alphaModFix/>
              </a:blip>
              <a:srcRect/>
              <a:stretch>
                <a:fillRect/>
              </a:stretch>
            </p:blipFill>
            <p:spPr>
              <a:xfrm>
                <a:off x="1663559" y="3255839"/>
                <a:ext cx="565200" cy="654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4" name="Groupe 83"/>
            <p:cNvGrpSpPr/>
            <p:nvPr/>
          </p:nvGrpSpPr>
          <p:grpSpPr>
            <a:xfrm>
              <a:off x="7799400" y="3665520"/>
              <a:ext cx="565200" cy="654120"/>
              <a:chOff x="7799400" y="3665520"/>
              <a:chExt cx="565200" cy="654120"/>
            </a:xfrm>
          </p:grpSpPr>
          <p:sp>
            <p:nvSpPr>
              <p:cNvPr id="132" name="Forme libre 131"/>
              <p:cNvSpPr/>
              <p:nvPr/>
            </p:nvSpPr>
            <p:spPr>
              <a:xfrm>
                <a:off x="8028000" y="4060800"/>
                <a:ext cx="236520" cy="698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200 f10 1"/>
                  <a:gd name="f16" fmla="*/ 18400 f10 1"/>
                  <a:gd name="f17" fmla="*/ 18400 f11 1"/>
                  <a:gd name="f18" fmla="*/ 3200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3160 f10 1"/>
                  <a:gd name="f25" fmla="*/ 3160 f11 1"/>
                  <a:gd name="f26" fmla="*/ 0 f10 1"/>
                  <a:gd name="f27" fmla="*/ 10800 f11 1"/>
                  <a:gd name="f28" fmla="*/ 18440 f11 1"/>
                  <a:gd name="f29" fmla="*/ 21600 f11 1"/>
                  <a:gd name="f30" fmla="*/ 18440 f10 1"/>
                  <a:gd name="f31" fmla="*/ 21600 f10 1"/>
                  <a:gd name="f32" fmla="+- 0 0 f19"/>
                  <a:gd name="f33" fmla="+- f20 0 f1"/>
                  <a:gd name="f34" fmla="+- f21 0 f1"/>
                  <a:gd name="f35" fmla="*/ f32 f0 1"/>
                  <a:gd name="f36" fmla="+- f34 0 f33"/>
                  <a:gd name="f37" fmla="*/ f35 1 f5"/>
                  <a:gd name="f38" fmla="+- f37 0 f1"/>
                  <a:gd name="f39" fmla="cos 1 f38"/>
                  <a:gd name="f40" fmla="sin 1 f38"/>
                  <a:gd name="f41" fmla="+- 0 0 f39"/>
                  <a:gd name="f42" fmla="+- 0 0 f40"/>
                  <a:gd name="f43" fmla="*/ 10800 f41 1"/>
                  <a:gd name="f44" fmla="*/ 10800 f42 1"/>
                  <a:gd name="f45" fmla="*/ f43 f43 1"/>
                  <a:gd name="f46" fmla="*/ f44 f44 1"/>
                  <a:gd name="f47" fmla="+- f45 f46 0"/>
                  <a:gd name="f48" fmla="sqrt f47"/>
                  <a:gd name="f49" fmla="*/ f6 1 f48"/>
                  <a:gd name="f50" fmla="*/ f41 f49 1"/>
                  <a:gd name="f51" fmla="*/ f42 f49 1"/>
                  <a:gd name="f52" fmla="+- 10800 0 f50"/>
                  <a:gd name="f53" fmla="+- 10800 0 f5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22" y="f23"/>
                  </a:cxn>
                  <a:cxn ang="f33">
                    <a:pos x="f24" y="f25"/>
                  </a:cxn>
                  <a:cxn ang="f33">
                    <a:pos x="f26" y="f27"/>
                  </a:cxn>
                  <a:cxn ang="f33">
                    <a:pos x="f24" y="f28"/>
                  </a:cxn>
                  <a:cxn ang="f33">
                    <a:pos x="f22" y="f29"/>
                  </a:cxn>
                  <a:cxn ang="f33">
                    <a:pos x="f30" y="f28"/>
                  </a:cxn>
                  <a:cxn ang="f33">
                    <a:pos x="f31" y="f27"/>
                  </a:cxn>
                  <a:cxn ang="f33">
                    <a:pos x="f30" y="f25"/>
                  </a:cxn>
                </a:cxnLst>
                <a:rect l="f15" t="f18" r="f16" b="f17"/>
                <a:pathLst>
                  <a:path w="21600" h="21600">
                    <a:moveTo>
                      <a:pt x="f52" y="f53"/>
                    </a:moveTo>
                    <a:arcTo wR="f9" hR="f9" stAng="f33" swAng="f36"/>
                    <a:close/>
                  </a:path>
                </a:pathLst>
              </a:custGeom>
              <a:solidFill>
                <a:srgbClr val="333333"/>
              </a:solidFill>
              <a:ln w="9360">
                <a:solidFill>
                  <a:srgbClr val="333333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pic>
            <p:nvPicPr>
              <p:cNvPr id="133" name="Image 132"/>
              <p:cNvPicPr>
                <a:picLocks noChangeAspect="1"/>
              </p:cNvPicPr>
              <p:nvPr/>
            </p:nvPicPr>
            <p:blipFill>
              <a:blip r:embed="rId8">
                <a:lum bright="-14000" contrast="48000"/>
                <a:alphaModFix/>
              </a:blip>
              <a:srcRect/>
              <a:stretch>
                <a:fillRect/>
              </a:stretch>
            </p:blipFill>
            <p:spPr>
              <a:xfrm>
                <a:off x="7799400" y="3665520"/>
                <a:ext cx="565200" cy="654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3454560" y="4200480"/>
              <a:ext cx="433079" cy="38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3706919" y="4314960"/>
              <a:ext cx="433440" cy="38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6626160" y="4818240"/>
              <a:ext cx="433440" cy="38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6878520" y="4932360"/>
              <a:ext cx="433440" cy="385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Forme libre 88"/>
            <p:cNvSpPr/>
            <p:nvPr/>
          </p:nvSpPr>
          <p:spPr>
            <a:xfrm>
              <a:off x="201600" y="5059440"/>
              <a:ext cx="990719" cy="152280"/>
            </a:xfrm>
            <a:custGeom>
              <a:avLst/>
              <a:gdLst>
                <a:gd name="f0" fmla="val 0"/>
                <a:gd name="f1" fmla="val 3528"/>
                <a:gd name="f2" fmla="val 418"/>
                <a:gd name="f3" fmla="val 2650"/>
                <a:gd name="f4" fmla="val 8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28" h="418">
                  <a:moveTo>
                    <a:pt x="f3" y="f0"/>
                  </a:moveTo>
                  <a:lnTo>
                    <a:pt x="f0" y="f0"/>
                  </a:lnTo>
                  <a:lnTo>
                    <a:pt x="f4" y="f2"/>
                  </a:lnTo>
                  <a:lnTo>
                    <a:pt x="f1" y="f2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FFFF99"/>
            </a:solidFill>
            <a:ln w="22320">
              <a:solidFill>
                <a:srgbClr val="000000"/>
              </a:solidFill>
              <a:prstDash val="solid"/>
              <a:round/>
            </a:ln>
            <a:effectLst>
              <a:outerShdw dist="166773" dir="2978411" algn="tl">
                <a:srgbClr val="CC9900"/>
              </a:outerShdw>
            </a:effectLst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254160" y="4871880"/>
              <a:ext cx="433079" cy="3859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1" name="Connecteur droit avec flèche 90"/>
            <p:cNvCxnSpPr>
              <a:stCxn id="13" idx="2"/>
              <a:endCxn id="90" idx="3"/>
            </p:cNvCxnSpPr>
            <p:nvPr/>
          </p:nvCxnSpPr>
          <p:spPr>
            <a:xfrm flipH="1">
              <a:off x="687239" y="4437000"/>
              <a:ext cx="150841" cy="62784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" name="Connecteur droit avec flèche 91"/>
            <p:cNvCxnSpPr>
              <a:stCxn id="98" idx="1"/>
              <a:endCxn id="93" idx="1"/>
            </p:cNvCxnSpPr>
            <p:nvPr/>
          </p:nvCxnSpPr>
          <p:spPr>
            <a:xfrm flipH="1">
              <a:off x="696960" y="4937760"/>
              <a:ext cx="738000" cy="12708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9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696960" y="4871880"/>
              <a:ext cx="433440" cy="3859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roupe 93"/>
            <p:cNvGrpSpPr/>
            <p:nvPr/>
          </p:nvGrpSpPr>
          <p:grpSpPr>
            <a:xfrm>
              <a:off x="3503159" y="4114800"/>
              <a:ext cx="3966120" cy="2314383"/>
              <a:chOff x="3503159" y="4114800"/>
              <a:chExt cx="3966120" cy="2314383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5849126" y="5867279"/>
                <a:ext cx="657360" cy="256984"/>
                <a:chOff x="5849126" y="5867279"/>
                <a:chExt cx="657360" cy="256984"/>
              </a:xfrm>
            </p:grpSpPr>
            <p:sp>
              <p:nvSpPr>
                <p:cNvPr id="130" name="Forme libre 129"/>
                <p:cNvSpPr/>
                <p:nvPr/>
              </p:nvSpPr>
              <p:spPr>
                <a:xfrm rot="540000">
                  <a:off x="5849126" y="6008343"/>
                  <a:ext cx="657360" cy="11592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31" name="Forme libre 130"/>
                <p:cNvSpPr/>
                <p:nvPr/>
              </p:nvSpPr>
              <p:spPr>
                <a:xfrm>
                  <a:off x="6026040" y="5867279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grpSp>
            <p:nvGrpSpPr>
              <p:cNvPr id="120" name="Groupe 119"/>
              <p:cNvGrpSpPr/>
              <p:nvPr/>
            </p:nvGrpSpPr>
            <p:grpSpPr>
              <a:xfrm>
                <a:off x="6106557" y="6019919"/>
                <a:ext cx="657000" cy="256598"/>
                <a:chOff x="6106557" y="6019919"/>
                <a:chExt cx="657000" cy="256598"/>
              </a:xfrm>
            </p:grpSpPr>
            <p:sp>
              <p:nvSpPr>
                <p:cNvPr id="128" name="Forme libre 127"/>
                <p:cNvSpPr/>
                <p:nvPr/>
              </p:nvSpPr>
              <p:spPr>
                <a:xfrm rot="540000">
                  <a:off x="6106557" y="6160957"/>
                  <a:ext cx="657000" cy="11556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29" name="Forme libre 128"/>
                <p:cNvSpPr/>
                <p:nvPr/>
              </p:nvSpPr>
              <p:spPr>
                <a:xfrm>
                  <a:off x="6283440" y="6019919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6411086" y="6172200"/>
                <a:ext cx="657360" cy="256983"/>
                <a:chOff x="6411086" y="6172200"/>
                <a:chExt cx="657360" cy="256983"/>
              </a:xfrm>
            </p:grpSpPr>
            <p:sp>
              <p:nvSpPr>
                <p:cNvPr id="126" name="Forme libre 125"/>
                <p:cNvSpPr/>
                <p:nvPr/>
              </p:nvSpPr>
              <p:spPr>
                <a:xfrm rot="540000">
                  <a:off x="6411086" y="6313263"/>
                  <a:ext cx="657360" cy="11592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27" name="Forme libre 126"/>
                <p:cNvSpPr/>
                <p:nvPr/>
              </p:nvSpPr>
              <p:spPr>
                <a:xfrm>
                  <a:off x="6588000" y="6172200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sp>
            <p:nvSpPr>
              <p:cNvPr id="122" name="Connecteur droit 121"/>
              <p:cNvSpPr/>
              <p:nvPr/>
            </p:nvSpPr>
            <p:spPr>
              <a:xfrm flipH="1">
                <a:off x="3503159" y="6019919"/>
                <a:ext cx="2670121" cy="144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23" name="Connecteur droit 122"/>
              <p:cNvSpPr/>
              <p:nvPr/>
            </p:nvSpPr>
            <p:spPr>
              <a:xfrm>
                <a:off x="5638680" y="4648320"/>
                <a:ext cx="457200" cy="114300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24" name="Connecteur droit 123"/>
              <p:cNvSpPr/>
              <p:nvPr/>
            </p:nvSpPr>
            <p:spPr>
              <a:xfrm flipH="1">
                <a:off x="6780240" y="5257800"/>
                <a:ext cx="689039" cy="83808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25" name="Connecteur droit 124"/>
              <p:cNvSpPr/>
              <p:nvPr/>
            </p:nvSpPr>
            <p:spPr>
              <a:xfrm flipH="1">
                <a:off x="6398999" y="4114800"/>
                <a:ext cx="307801" cy="182880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grpSp>
          <p:nvGrpSpPr>
            <p:cNvPr id="95" name="Groupe 94"/>
            <p:cNvGrpSpPr/>
            <p:nvPr/>
          </p:nvGrpSpPr>
          <p:grpSpPr>
            <a:xfrm>
              <a:off x="990719" y="3962520"/>
              <a:ext cx="2896921" cy="2313997"/>
              <a:chOff x="990719" y="3962520"/>
              <a:chExt cx="2896921" cy="2313997"/>
            </a:xfrm>
          </p:grpSpPr>
          <p:grpSp>
            <p:nvGrpSpPr>
              <p:cNvPr id="109" name="Groupe 108"/>
              <p:cNvGrpSpPr/>
              <p:nvPr/>
            </p:nvGrpSpPr>
            <p:grpSpPr>
              <a:xfrm>
                <a:off x="2801369" y="5867279"/>
                <a:ext cx="657000" cy="255515"/>
                <a:chOff x="2801369" y="5867279"/>
                <a:chExt cx="657000" cy="255515"/>
              </a:xfrm>
            </p:grpSpPr>
            <p:sp>
              <p:nvSpPr>
                <p:cNvPr id="117" name="Forme libre 116"/>
                <p:cNvSpPr/>
                <p:nvPr/>
              </p:nvSpPr>
              <p:spPr>
                <a:xfrm rot="540000">
                  <a:off x="2801369" y="6006874"/>
                  <a:ext cx="657000" cy="11592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18" name="Forme libre 117"/>
                <p:cNvSpPr/>
                <p:nvPr/>
              </p:nvSpPr>
              <p:spPr>
                <a:xfrm>
                  <a:off x="2978280" y="5867279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grpSp>
            <p:nvGrpSpPr>
              <p:cNvPr id="110" name="Groupe 109"/>
              <p:cNvGrpSpPr/>
              <p:nvPr/>
            </p:nvGrpSpPr>
            <p:grpSpPr>
              <a:xfrm>
                <a:off x="3029997" y="6019919"/>
                <a:ext cx="657000" cy="256598"/>
                <a:chOff x="3029997" y="6019919"/>
                <a:chExt cx="657000" cy="256598"/>
              </a:xfrm>
            </p:grpSpPr>
            <p:sp>
              <p:nvSpPr>
                <p:cNvPr id="115" name="Forme libre 114"/>
                <p:cNvSpPr/>
                <p:nvPr/>
              </p:nvSpPr>
              <p:spPr>
                <a:xfrm rot="540000">
                  <a:off x="3029997" y="6160957"/>
                  <a:ext cx="657000" cy="11556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16" name="Forme libre 115"/>
                <p:cNvSpPr/>
                <p:nvPr/>
              </p:nvSpPr>
              <p:spPr>
                <a:xfrm>
                  <a:off x="3206880" y="6019919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sp>
            <p:nvSpPr>
              <p:cNvPr id="111" name="Connecteur droit 110"/>
              <p:cNvSpPr/>
              <p:nvPr/>
            </p:nvSpPr>
            <p:spPr>
              <a:xfrm>
                <a:off x="2590919" y="5257800"/>
                <a:ext cx="380881" cy="533520"/>
              </a:xfrm>
              <a:prstGeom prst="line">
                <a:avLst/>
              </a:prstGeom>
              <a:noFill/>
              <a:ln w="3816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12" name="Connecteur droit 111"/>
              <p:cNvSpPr/>
              <p:nvPr/>
            </p:nvSpPr>
            <p:spPr>
              <a:xfrm flipH="1">
                <a:off x="3427559" y="4648320"/>
                <a:ext cx="460081" cy="129528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13" name="Connecteur droit 112"/>
              <p:cNvSpPr/>
              <p:nvPr/>
            </p:nvSpPr>
            <p:spPr>
              <a:xfrm>
                <a:off x="2590919" y="3962520"/>
                <a:ext cx="457201" cy="182880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14" name="Connecteur droit 113"/>
              <p:cNvSpPr/>
              <p:nvPr/>
            </p:nvSpPr>
            <p:spPr>
              <a:xfrm>
                <a:off x="990719" y="4495680"/>
                <a:ext cx="1981081" cy="129564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grpSp>
          <p:nvGrpSpPr>
            <p:cNvPr id="96" name="Groupe 95"/>
            <p:cNvGrpSpPr/>
            <p:nvPr/>
          </p:nvGrpSpPr>
          <p:grpSpPr>
            <a:xfrm>
              <a:off x="8000999" y="4343400"/>
              <a:ext cx="943770" cy="839880"/>
              <a:chOff x="8000999" y="4343400"/>
              <a:chExt cx="943770" cy="839880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8287769" y="4724280"/>
                <a:ext cx="657000" cy="255515"/>
                <a:chOff x="8287769" y="4724280"/>
                <a:chExt cx="657000" cy="255515"/>
              </a:xfrm>
            </p:grpSpPr>
            <p:sp>
              <p:nvSpPr>
                <p:cNvPr id="107" name="Forme libre 106"/>
                <p:cNvSpPr/>
                <p:nvPr/>
              </p:nvSpPr>
              <p:spPr>
                <a:xfrm rot="540000">
                  <a:off x="8287769" y="4863875"/>
                  <a:ext cx="657000" cy="11592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08" name="Forme libre 107"/>
                <p:cNvSpPr/>
                <p:nvPr/>
              </p:nvSpPr>
              <p:spPr>
                <a:xfrm>
                  <a:off x="8464680" y="4724280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sp>
            <p:nvSpPr>
              <p:cNvPr id="105" name="Connecteur droit 104"/>
              <p:cNvSpPr/>
              <p:nvPr/>
            </p:nvSpPr>
            <p:spPr>
              <a:xfrm>
                <a:off x="8458200" y="4343400"/>
                <a:ext cx="76320" cy="38088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06" name="Connecteur droit 105"/>
              <p:cNvSpPr/>
              <p:nvPr/>
            </p:nvSpPr>
            <p:spPr>
              <a:xfrm flipV="1">
                <a:off x="8000999" y="4875120"/>
                <a:ext cx="457201" cy="30816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grpSp>
          <p:nvGrpSpPr>
            <p:cNvPr id="97" name="Groupe 96"/>
            <p:cNvGrpSpPr/>
            <p:nvPr/>
          </p:nvGrpSpPr>
          <p:grpSpPr>
            <a:xfrm>
              <a:off x="990719" y="4495680"/>
              <a:ext cx="763561" cy="1399983"/>
              <a:chOff x="990719" y="4495680"/>
              <a:chExt cx="763561" cy="1399983"/>
            </a:xfrm>
          </p:grpSpPr>
          <p:grpSp>
            <p:nvGrpSpPr>
              <p:cNvPr id="99" name="Groupe 98"/>
              <p:cNvGrpSpPr/>
              <p:nvPr/>
            </p:nvGrpSpPr>
            <p:grpSpPr>
              <a:xfrm>
                <a:off x="1048526" y="5638680"/>
                <a:ext cx="657360" cy="256983"/>
                <a:chOff x="1048526" y="5638680"/>
                <a:chExt cx="657360" cy="256983"/>
              </a:xfrm>
            </p:grpSpPr>
            <p:sp>
              <p:nvSpPr>
                <p:cNvPr id="102" name="Forme libre 101"/>
                <p:cNvSpPr/>
                <p:nvPr/>
              </p:nvSpPr>
              <p:spPr>
                <a:xfrm rot="540000">
                  <a:off x="1048526" y="5779743"/>
                  <a:ext cx="657360" cy="115920"/>
                </a:xfrm>
                <a:custGeom>
                  <a:avLst/>
                  <a:gdLst>
                    <a:gd name="f0" fmla="val 0"/>
                    <a:gd name="f1" fmla="val 3528"/>
                    <a:gd name="f2" fmla="val 418"/>
                    <a:gd name="f3" fmla="val 2650"/>
                    <a:gd name="f4" fmla="val 878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3528" h="418">
                      <a:moveTo>
                        <a:pt x="f3" y="f0"/>
                      </a:moveTo>
                      <a:lnTo>
                        <a:pt x="f0" y="f0"/>
                      </a:lnTo>
                      <a:lnTo>
                        <a:pt x="f4" y="f2"/>
                      </a:lnTo>
                      <a:lnTo>
                        <a:pt x="f1" y="f2"/>
                      </a:lnTo>
                      <a:lnTo>
                        <a:pt x="f3" y="f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  <p:sp>
              <p:nvSpPr>
                <p:cNvPr id="103" name="Forme libre 102"/>
                <p:cNvSpPr/>
                <p:nvPr/>
              </p:nvSpPr>
              <p:spPr>
                <a:xfrm>
                  <a:off x="1225440" y="5638680"/>
                  <a:ext cx="379440" cy="1476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  <a:scene3d>
                  <a:camera prst="legacyObliqueTopLeft">
                    <a:rot lat="0" lon="20399999" rev="0"/>
                  </a:camera>
                  <a:lightRig rig="legacyNormal3" dir="t"/>
                </a:scene3d>
                <a:sp3d extrusionH="254000" prstMaterial="legacyPlastic">
                  <a:bevelT w="13500" h="13500" prst="angle"/>
                  <a:bevelB w="13500" h="13500" prst="angle"/>
                  <a:extrusionClr>
                    <a:srgbClr val="993300"/>
                  </a:extrusionClr>
                </a:sp3d>
              </p:spPr>
              <p:txBody>
                <a:bodyPr vert="horz" wrap="none" lIns="90000" tIns="46800" rIns="90000" bIns="46800" anchor="ctr" anchorCtr="0" compatLnSpc="0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fr-FR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Lucida Sans Unicode" pitchFamily="2"/>
                    <a:cs typeface="Lucida Sans Unicode" pitchFamily="2"/>
                  </a:endParaRPr>
                </a:p>
              </p:txBody>
            </p:sp>
          </p:grpSp>
          <p:sp>
            <p:nvSpPr>
              <p:cNvPr id="100" name="Connecteur droit 99"/>
              <p:cNvSpPr/>
              <p:nvPr/>
            </p:nvSpPr>
            <p:spPr>
              <a:xfrm>
                <a:off x="990719" y="4495680"/>
                <a:ext cx="304561" cy="106704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01" name="Connecteur droit 100"/>
              <p:cNvSpPr/>
              <p:nvPr/>
            </p:nvSpPr>
            <p:spPr>
              <a:xfrm flipH="1">
                <a:off x="1446119" y="5257800"/>
                <a:ext cx="308161" cy="304920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1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FR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pic>
          <p:nvPicPr>
            <p:cNvPr id="98" name="Image 97"/>
            <p:cNvPicPr>
              <a:picLocks noChangeAspect="1"/>
            </p:cNvPicPr>
            <p:nvPr/>
          </p:nvPicPr>
          <p:blipFill>
            <a:blip r:embed="rId10">
              <a:lum bright="-50000"/>
              <a:alphaModFix/>
              <a:grayscl/>
            </a:blip>
            <a:srcRect/>
            <a:stretch>
              <a:fillRect/>
            </a:stretch>
          </p:blipFill>
          <p:spPr>
            <a:xfrm>
              <a:off x="1434960" y="4649760"/>
              <a:ext cx="465120" cy="576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3317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23886" y="1709740"/>
            <a:ext cx="7656919" cy="359378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Gouvernance des services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75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Gouvernance des services</a:t>
            </a:r>
            <a:endParaRPr lang="en-GB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1"/>
            <a:ext cx="7886700" cy="512414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Faire vivre les Services</a:t>
            </a:r>
          </a:p>
          <a:p>
            <a:pPr lvl="1"/>
            <a:r>
              <a:rPr lang="fr-FR" dirty="0" smtClean="0"/>
              <a:t>Naturellement, tout code va dans l’oubli</a:t>
            </a:r>
          </a:p>
          <a:p>
            <a:pPr lvl="1"/>
            <a:r>
              <a:rPr lang="fr-FR" dirty="0" smtClean="0"/>
              <a:t>Il faut administrer ses services</a:t>
            </a:r>
          </a:p>
          <a:p>
            <a:r>
              <a:rPr lang="fr-FR" dirty="0"/>
              <a:t>Processus de </a:t>
            </a:r>
            <a:r>
              <a:rPr lang="fr-FR" dirty="0" smtClean="0"/>
              <a:t>suivi</a:t>
            </a:r>
          </a:p>
          <a:p>
            <a:pPr lvl="1"/>
            <a:r>
              <a:rPr lang="fr-FR" dirty="0" smtClean="0"/>
              <a:t>On n’utilise/modifie/crée pas un service comme une ligne de code : le service a un responsable</a:t>
            </a:r>
          </a:p>
          <a:p>
            <a:pPr lvl="1"/>
            <a:r>
              <a:rPr lang="fr-FR" dirty="0" smtClean="0"/>
              <a:t>Définir le cycle de vie des services</a:t>
            </a:r>
          </a:p>
          <a:p>
            <a:pPr lvl="1"/>
            <a:r>
              <a:rPr lang="fr-FR" dirty="0" smtClean="0"/>
              <a:t>Avoir un ensemble de règles de gestion</a:t>
            </a:r>
          </a:p>
          <a:p>
            <a:pPr lvl="1"/>
            <a:r>
              <a:rPr lang="fr-FR" dirty="0" smtClean="0"/>
              <a:t>On peut Outiller </a:t>
            </a:r>
            <a:r>
              <a:rPr lang="fr-FR" dirty="0"/>
              <a:t>ce suivi dans un référentiel</a:t>
            </a:r>
          </a:p>
          <a:p>
            <a:r>
              <a:rPr lang="fr-FR" dirty="0"/>
              <a:t>Une Application Composite est cliente des Services mis à disposition par l’architecture </a:t>
            </a:r>
            <a:r>
              <a:rPr lang="fr-FR" dirty="0" smtClean="0"/>
              <a:t>SOA</a:t>
            </a:r>
          </a:p>
          <a:p>
            <a:pPr lvl="1"/>
            <a:r>
              <a:rPr lang="fr-FR" dirty="0" smtClean="0"/>
              <a:t>Un processus</a:t>
            </a:r>
          </a:p>
          <a:p>
            <a:pPr lvl="1"/>
            <a:r>
              <a:rPr lang="fr-FR" dirty="0" smtClean="0"/>
              <a:t>Une application interactive</a:t>
            </a:r>
          </a:p>
          <a:p>
            <a:pPr lvl="1"/>
            <a:r>
              <a:rPr lang="fr-FR" dirty="0" smtClean="0"/>
              <a:t>Un batch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Gouvernance des services</a:t>
            </a:r>
            <a:endParaRPr lang="en-GB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123366657"/>
              </p:ext>
            </p:extLst>
          </p:nvPr>
        </p:nvGraphicFramePr>
        <p:xfrm>
          <a:off x="6212544" y="2595281"/>
          <a:ext cx="2622174" cy="238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3510" y="1365487"/>
            <a:ext cx="6036608" cy="506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Cycle de vie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Besoin</a:t>
            </a:r>
            <a:endParaRPr lang="fr-FR" dirty="0"/>
          </a:p>
          <a:p>
            <a:pPr lvl="1"/>
            <a:r>
              <a:rPr lang="fr-FR" dirty="0"/>
              <a:t>Conception   </a:t>
            </a:r>
            <a:endParaRPr lang="fr-FR" dirty="0" smtClean="0"/>
          </a:p>
          <a:p>
            <a:pPr lvl="2"/>
            <a:r>
              <a:rPr lang="fr-FR" dirty="0"/>
              <a:t>P</a:t>
            </a:r>
            <a:r>
              <a:rPr lang="fr-FR" dirty="0" smtClean="0"/>
              <a:t>rocessus </a:t>
            </a:r>
            <a:r>
              <a:rPr lang="fr-FR" dirty="0"/>
              <a:t>de </a:t>
            </a:r>
            <a:r>
              <a:rPr lang="fr-FR" dirty="0" smtClean="0"/>
              <a:t>suivi</a:t>
            </a:r>
            <a:endParaRPr lang="fr-FR" dirty="0"/>
          </a:p>
          <a:p>
            <a:pPr lvl="1"/>
            <a:r>
              <a:rPr lang="fr-FR" dirty="0" smtClean="0"/>
              <a:t>Réalisation </a:t>
            </a:r>
          </a:p>
          <a:p>
            <a:pPr lvl="2"/>
            <a:r>
              <a:rPr lang="fr-FR" dirty="0" smtClean="0"/>
              <a:t>choix d’implémentation /déploiement</a:t>
            </a:r>
            <a:endParaRPr lang="fr-FR" dirty="0"/>
          </a:p>
          <a:p>
            <a:pPr lvl="1"/>
            <a:r>
              <a:rPr lang="fr-FR" dirty="0" smtClean="0"/>
              <a:t>Obsolescence / Evolutions</a:t>
            </a:r>
          </a:p>
          <a:p>
            <a:pPr lvl="2"/>
            <a:r>
              <a:rPr lang="fr-FR" dirty="0" smtClean="0"/>
              <a:t>Dé-</a:t>
            </a:r>
            <a:r>
              <a:rPr lang="fr-FR" dirty="0" err="1" smtClean="0"/>
              <a:t>comissionnement</a:t>
            </a:r>
            <a:endParaRPr lang="fr-FR" dirty="0" smtClean="0"/>
          </a:p>
          <a:p>
            <a:pPr lvl="2"/>
            <a:r>
              <a:rPr lang="fr-FR" dirty="0" smtClean="0"/>
              <a:t>Gestion des versions disponibles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2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51467"/>
            <a:ext cx="7886700" cy="3254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problèmes récurrents </a:t>
            </a:r>
            <a:r>
              <a:rPr lang="fr-FR" dirty="0" smtClean="0"/>
              <a:t>majeurs dans ces évolutions sont :</a:t>
            </a:r>
            <a:endParaRPr lang="fr-FR" dirty="0"/>
          </a:p>
          <a:p>
            <a:pPr marL="400050" indent="-457200"/>
            <a:r>
              <a:rPr lang="fr-FR" dirty="0" smtClean="0"/>
              <a:t>Une </a:t>
            </a:r>
            <a:r>
              <a:rPr lang="fr-FR" dirty="0"/>
              <a:t>faible réutilisation </a:t>
            </a:r>
            <a:r>
              <a:rPr lang="fr-FR" dirty="0" smtClean="0"/>
              <a:t>de l’existant</a:t>
            </a:r>
            <a:endParaRPr lang="fr-FR" dirty="0"/>
          </a:p>
          <a:p>
            <a:pPr marL="400050" indent="-457200"/>
            <a:r>
              <a:rPr lang="fr-FR" dirty="0"/>
              <a:t>Une duplication </a:t>
            </a:r>
            <a:r>
              <a:rPr lang="fr-FR" dirty="0" smtClean="0"/>
              <a:t>fréquente du code</a:t>
            </a:r>
            <a:endParaRPr lang="fr-FR" dirty="0"/>
          </a:p>
          <a:p>
            <a:pPr marL="400050" indent="-457200"/>
            <a:r>
              <a:rPr lang="fr-FR" dirty="0"/>
              <a:t>Une ouverture </a:t>
            </a:r>
            <a:r>
              <a:rPr lang="fr-FR" dirty="0" smtClean="0"/>
              <a:t>difficile sans utiliser les standards</a:t>
            </a:r>
            <a:endParaRPr lang="fr-FR" dirty="0"/>
          </a:p>
          <a:p>
            <a:pPr marL="400050" indent="-457200"/>
            <a:r>
              <a:rPr lang="fr-FR" dirty="0"/>
              <a:t>Des duplications qui </a:t>
            </a:r>
            <a:r>
              <a:rPr lang="fr-FR" dirty="0" smtClean="0"/>
              <a:t>multiplient </a:t>
            </a:r>
            <a:r>
              <a:rPr lang="fr-FR" dirty="0"/>
              <a:t>les </a:t>
            </a:r>
            <a:r>
              <a:rPr lang="fr-FR" dirty="0" smtClean="0"/>
              <a:t>besoins de synchronisations des données</a:t>
            </a:r>
            <a:endParaRPr lang="fr-FR" dirty="0"/>
          </a:p>
          <a:p>
            <a:pPr lvl="1" algn="just" eaLnBrk="1" hangingPunct="1"/>
            <a:endParaRPr lang="fr-FR" b="1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84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586" y="46463"/>
            <a:ext cx="8573414" cy="1099607"/>
          </a:xfrm>
        </p:spPr>
        <p:txBody>
          <a:bodyPr/>
          <a:lstStyle/>
          <a:p>
            <a:r>
              <a:rPr lang="fr-FR" dirty="0"/>
              <a:t>Gouvernance des </a:t>
            </a:r>
            <a:r>
              <a:rPr lang="fr-FR" dirty="0" smtClean="0"/>
              <a:t>services</a:t>
            </a:r>
            <a:endParaRPr lang="en-GB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Analyse </a:t>
            </a:r>
            <a:r>
              <a:rPr lang="fr-FR" dirty="0"/>
              <a:t>d’impact </a:t>
            </a:r>
            <a:r>
              <a:rPr lang="fr-FR" dirty="0" smtClean="0"/>
              <a:t>par la carte des « service » et autres artefacts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Référentiel dépasse le simple registre</a:t>
            </a:r>
          </a:p>
          <a:p>
            <a:pPr lvl="1"/>
            <a:r>
              <a:rPr lang="fr-FR" dirty="0" smtClean="0"/>
              <a:t>Registre</a:t>
            </a:r>
            <a:r>
              <a:rPr lang="fr-FR" dirty="0"/>
              <a:t> </a:t>
            </a:r>
            <a:r>
              <a:rPr lang="fr-FR" dirty="0" smtClean="0"/>
              <a:t>= artefacts et informations technique</a:t>
            </a:r>
            <a:br>
              <a:rPr lang="fr-FR" dirty="0" smtClean="0"/>
            </a:br>
            <a:r>
              <a:rPr lang="fr-FR" dirty="0" smtClean="0"/>
              <a:t>ex : UDDI …</a:t>
            </a:r>
          </a:p>
          <a:p>
            <a:pPr lvl="1"/>
            <a:r>
              <a:rPr lang="fr-FR" dirty="0" smtClean="0"/>
              <a:t>Référentiel = carte des dépendances, avec l’ensemble des méta données nécessaires au suivi et à une vue plus globale</a:t>
            </a:r>
          </a:p>
          <a:p>
            <a:r>
              <a:rPr lang="fr-FR" dirty="0" smtClean="0"/>
              <a:t>Par itération </a:t>
            </a:r>
          </a:p>
          <a:p>
            <a:pPr lvl="1"/>
            <a:r>
              <a:rPr lang="fr-FR" dirty="0" smtClean="0"/>
              <a:t>les choses doivent se mettre en place petit à petit comme les services et les transformations</a:t>
            </a:r>
          </a:p>
          <a:p>
            <a:pPr lvl="1"/>
            <a:r>
              <a:rPr lang="fr-FR" dirty="0" smtClean="0"/>
              <a:t>choisir les priorités et la complexité en fonction des besoins et de l’équipe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8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586" y="46463"/>
            <a:ext cx="8573414" cy="1099607"/>
          </a:xfrm>
        </p:spPr>
        <p:txBody>
          <a:bodyPr/>
          <a:lstStyle/>
          <a:p>
            <a:r>
              <a:rPr lang="fr-FR" dirty="0"/>
              <a:t>Gouvernance des </a:t>
            </a:r>
            <a:r>
              <a:rPr lang="fr-FR" dirty="0" smtClean="0"/>
              <a:t>services</a:t>
            </a:r>
            <a:endParaRPr lang="en-GB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réponse à un besoin métier (</a:t>
            </a:r>
            <a:r>
              <a:rPr lang="fr-FR" sz="2400" u="sng" dirty="0"/>
              <a:t>Solution Métier)</a:t>
            </a:r>
            <a:r>
              <a:rPr lang="fr-FR" sz="2400" dirty="0"/>
              <a:t> est construite en assemblant / intégrant / déployant</a:t>
            </a:r>
            <a:endParaRPr lang="fr-FR" sz="3200" dirty="0"/>
          </a:p>
          <a:p>
            <a:pPr lvl="1"/>
            <a:r>
              <a:rPr lang="fr-FR" sz="2000" dirty="0"/>
              <a:t>Des applications composites</a:t>
            </a:r>
            <a:endParaRPr lang="fr-FR" dirty="0"/>
          </a:p>
          <a:p>
            <a:pPr lvl="1"/>
            <a:r>
              <a:rPr lang="fr-FR" sz="2000" dirty="0"/>
              <a:t>Des Services Métiers (propres à l’entreprise ou externes)‏</a:t>
            </a:r>
            <a:endParaRPr lang="fr-FR" dirty="0"/>
          </a:p>
          <a:p>
            <a:pPr lvl="1"/>
            <a:r>
              <a:rPr lang="fr-FR" sz="2000" dirty="0"/>
              <a:t>Des Services Techniques</a:t>
            </a:r>
            <a:endParaRPr lang="fr-FR" dirty="0"/>
          </a:p>
          <a:p>
            <a:pPr lvl="1"/>
            <a:r>
              <a:rPr lang="fr-FR" sz="2000" dirty="0"/>
              <a:t>Des Référentiels propres à la solution</a:t>
            </a:r>
            <a:endParaRPr lang="fr-FR" dirty="0"/>
          </a:p>
          <a:p>
            <a:pPr lvl="1"/>
            <a:r>
              <a:rPr lang="fr-FR" sz="2000" dirty="0"/>
              <a:t>Des systèmes existants</a:t>
            </a:r>
            <a:endParaRPr lang="fr-FR" dirty="0"/>
          </a:p>
          <a:p>
            <a:pPr lvl="1"/>
            <a:endParaRPr lang="fr-FR" dirty="0"/>
          </a:p>
          <a:p>
            <a:r>
              <a:rPr lang="fr-FR" sz="2400" dirty="0"/>
              <a:t>Réaliser un projet, c’est développer une solution, et non plus seulement une application</a:t>
            </a:r>
            <a:r>
              <a:rPr lang="fr-FR" sz="2400" dirty="0" smtClean="0"/>
              <a:t>…</a:t>
            </a:r>
          </a:p>
          <a:p>
            <a:pPr lvl="1"/>
            <a:r>
              <a:rPr lang="fr-FR" dirty="0" smtClean="0"/>
              <a:t>Identifier ce qui est nouveau</a:t>
            </a:r>
          </a:p>
          <a:p>
            <a:pPr lvl="1"/>
            <a:r>
              <a:rPr lang="fr-FR" dirty="0" smtClean="0"/>
              <a:t>Identifier ce qui évolue</a:t>
            </a:r>
          </a:p>
          <a:p>
            <a:pPr lvl="1"/>
            <a:r>
              <a:rPr lang="fr-FR" dirty="0" smtClean="0"/>
              <a:t>Identifier ce qui est réutilisé tel quel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4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2798960225"/>
              </p:ext>
            </p:extLst>
          </p:nvPr>
        </p:nvGraphicFramePr>
        <p:xfrm>
          <a:off x="399535" y="2014151"/>
          <a:ext cx="8423195" cy="455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ctangle à coins arrondis 20"/>
          <p:cNvSpPr/>
          <p:nvPr/>
        </p:nvSpPr>
        <p:spPr>
          <a:xfrm>
            <a:off x="4006167" y="5878723"/>
            <a:ext cx="755818" cy="4543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853513" y="4962779"/>
            <a:ext cx="543698" cy="4543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Gouvernance des services</a:t>
            </a:r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99700" y="1556953"/>
            <a:ext cx="2174786" cy="503228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FFC000"/>
                </a:solidFill>
                <a:latin typeface="Ubuntu"/>
              </a:rPr>
              <a:t>Modifié</a:t>
            </a:r>
            <a:endParaRPr lang="fr-FR" sz="2400" b="1" dirty="0">
              <a:solidFill>
                <a:srgbClr val="FFC000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79521" y="1556953"/>
            <a:ext cx="2174786" cy="503228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00B050"/>
                </a:solidFill>
                <a:latin typeface="Ubuntu"/>
              </a:rPr>
              <a:t>Réutilisé</a:t>
            </a:r>
            <a:endParaRPr lang="fr-FR" sz="2400" b="1" dirty="0">
              <a:solidFill>
                <a:srgbClr val="00B050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Ubuntu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853513" y="2214944"/>
            <a:ext cx="543698" cy="4543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853513" y="4073097"/>
            <a:ext cx="543698" cy="4543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S5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94145" y="1556953"/>
            <a:ext cx="2174786" cy="5032288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7030A0"/>
                </a:solidFill>
                <a:latin typeface="Ubuntu"/>
              </a:rPr>
              <a:t>Nouveau</a:t>
            </a: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 smtClean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112227" y="3130889"/>
            <a:ext cx="543698" cy="4543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S1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353435" y="4046834"/>
            <a:ext cx="543698" cy="454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S6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1853513" y="3127899"/>
            <a:ext cx="543698" cy="4543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S4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030150" y="3130889"/>
            <a:ext cx="543698" cy="454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S3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299623" y="3127898"/>
            <a:ext cx="543698" cy="454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590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 et impacts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on avance dans la formalisation par services et </a:t>
            </a:r>
            <a:r>
              <a:rPr lang="fr-FR" dirty="0" smtClean="0"/>
              <a:t>sur la cartographie, </a:t>
            </a:r>
            <a:r>
              <a:rPr lang="fr-FR" dirty="0"/>
              <a:t>plus on peut utiliser cet </a:t>
            </a:r>
            <a:r>
              <a:rPr lang="fr-FR" dirty="0" smtClean="0"/>
              <a:t>outil</a:t>
            </a:r>
            <a:endParaRPr lang="fr-FR" dirty="0"/>
          </a:p>
          <a:p>
            <a:pPr lvl="1"/>
            <a:r>
              <a:rPr lang="fr-FR" dirty="0" smtClean="0"/>
              <a:t>Réutilisation </a:t>
            </a:r>
            <a:r>
              <a:rPr lang="fr-FR" dirty="0"/>
              <a:t>: prévenir le responsable du service qu’il va y avoir une nouvelle charge</a:t>
            </a:r>
          </a:p>
          <a:p>
            <a:pPr lvl="1"/>
            <a:r>
              <a:rPr lang="fr-FR" dirty="0"/>
              <a:t>Modification : prévenir le responsable du service pour celle-ci</a:t>
            </a:r>
          </a:p>
          <a:p>
            <a:pPr lvl="1"/>
            <a:r>
              <a:rPr lang="fr-FR" dirty="0"/>
              <a:t>Nouveau : possibilité de confier la réalisation à une autre équipe ou même à un </a:t>
            </a:r>
            <a:r>
              <a:rPr lang="fr-FR" dirty="0" smtClean="0"/>
              <a:t>partenaire</a:t>
            </a:r>
          </a:p>
          <a:p>
            <a:r>
              <a:rPr lang="fr-FR" dirty="0" smtClean="0"/>
              <a:t>C’est là que la gouvernance paye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006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une démarche SOA</a:t>
            </a:r>
            <a:endParaRPr lang="en-GB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43891"/>
            <a:ext cx="7886700" cy="2367497"/>
          </a:xfrm>
        </p:spPr>
        <p:txBody>
          <a:bodyPr>
            <a:normAutofit/>
          </a:bodyPr>
          <a:lstStyle/>
          <a:p>
            <a:r>
              <a:rPr lang="fr-FR" dirty="0" smtClean="0"/>
              <a:t>Mise en œuvre de SOA par itérations</a:t>
            </a:r>
          </a:p>
          <a:p>
            <a:r>
              <a:rPr lang="fr-FR" dirty="0" smtClean="0"/>
              <a:t>Processus de gestion de l’approche SOA</a:t>
            </a:r>
            <a:endParaRPr lang="fr-FR" dirty="0"/>
          </a:p>
          <a:p>
            <a:endParaRPr lang="en-GB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16141844"/>
              </p:ext>
            </p:extLst>
          </p:nvPr>
        </p:nvGraphicFramePr>
        <p:xfrm>
          <a:off x="628650" y="2112254"/>
          <a:ext cx="5178399" cy="447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211097371"/>
              </p:ext>
            </p:extLst>
          </p:nvPr>
        </p:nvGraphicFramePr>
        <p:xfrm>
          <a:off x="6606540" y="2241699"/>
          <a:ext cx="2125980" cy="333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485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une démarche SOA</a:t>
            </a:r>
            <a:endParaRPr lang="en-GB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SOA </a:t>
            </a:r>
            <a:r>
              <a:rPr lang="fr-FR" dirty="0"/>
              <a:t>n’est pas un but, c’est un </a:t>
            </a:r>
            <a:r>
              <a:rPr lang="fr-FR" dirty="0" smtClean="0"/>
              <a:t>moyen</a:t>
            </a:r>
          </a:p>
          <a:p>
            <a:r>
              <a:rPr lang="fr-FR" dirty="0" smtClean="0"/>
              <a:t>Les itérations SOA apportent :</a:t>
            </a:r>
          </a:p>
          <a:p>
            <a:pPr lvl="1"/>
            <a:r>
              <a:rPr lang="fr-FR" dirty="0" smtClean="0"/>
              <a:t>Des pratiques</a:t>
            </a:r>
          </a:p>
          <a:p>
            <a:pPr lvl="2"/>
            <a:r>
              <a:rPr lang="fr-FR" dirty="0"/>
              <a:t>Des services</a:t>
            </a:r>
          </a:p>
          <a:p>
            <a:pPr lvl="2"/>
            <a:r>
              <a:rPr lang="fr-FR" dirty="0"/>
              <a:t>Une carte des </a:t>
            </a:r>
            <a:r>
              <a:rPr lang="fr-FR" dirty="0" smtClean="0"/>
              <a:t>dépendances</a:t>
            </a:r>
          </a:p>
          <a:p>
            <a:pPr lvl="1"/>
            <a:r>
              <a:rPr lang="fr-FR" dirty="0" smtClean="0"/>
              <a:t>Des rôles</a:t>
            </a:r>
          </a:p>
          <a:p>
            <a:r>
              <a:rPr lang="fr-FR" dirty="0" smtClean="0"/>
              <a:t>Afin de gagner :</a:t>
            </a:r>
          </a:p>
          <a:p>
            <a:pPr lvl="1"/>
            <a:r>
              <a:rPr lang="fr-FR" dirty="0" smtClean="0"/>
              <a:t>De la visibilité</a:t>
            </a:r>
          </a:p>
          <a:p>
            <a:pPr lvl="1"/>
            <a:r>
              <a:rPr lang="fr-FR" dirty="0" smtClean="0"/>
              <a:t>Des capacités d’évolution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2627313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31000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0838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4175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8" name="Picture 7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32288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65300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" name="Picture 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51025" y="427196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29125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3" name="Picture 1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14850" y="427196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37188" y="4221163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6" name="Picture 15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76900" y="42719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77050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9" name="Picture 18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4663" y="4271963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920038" y="4221163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2" name="Picture 21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29575" y="427196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44800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5" name="Picture 24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038475" y="427196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cxnSp>
        <p:nvCxnSpPr>
          <p:cNvPr id="27" name="AutoShape 26"/>
          <p:cNvCxnSpPr>
            <a:cxnSpLocks noChangeShapeType="1"/>
            <a:stCxn id="8" idx="3"/>
            <a:endCxn id="6" idx="1"/>
          </p:cNvCxnSpPr>
          <p:nvPr/>
        </p:nvCxnSpPr>
        <p:spPr bwMode="auto">
          <a:xfrm flipV="1">
            <a:off x="752475" y="4618038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291138" y="4005263"/>
            <a:ext cx="3603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658021" y="5884678"/>
            <a:ext cx="2037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« </a:t>
            </a:r>
            <a:r>
              <a:rPr lang="fr-FR" sz="3600" dirty="0" err="1">
                <a:solidFill>
                  <a:schemeClr val="tx1"/>
                </a:solidFill>
              </a:rPr>
              <a:t>legacy</a:t>
            </a:r>
            <a:r>
              <a:rPr lang="fr-FR" sz="3600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 flipV="1">
            <a:off x="4067175" y="5229225"/>
            <a:ext cx="5762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V="1">
            <a:off x="6515100" y="5229225"/>
            <a:ext cx="4333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875463" y="2925763"/>
            <a:ext cx="935038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4" name="Picture 36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3575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6824663" y="2976563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auto">
          <a:xfrm>
            <a:off x="4211638" y="2997201"/>
            <a:ext cx="2303463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619250" y="2997201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fr-FR" dirty="0" err="1" smtClean="0"/>
              <a:t>caneaux</a:t>
            </a:r>
            <a:endParaRPr lang="fr-FR" dirty="0"/>
          </a:p>
        </p:txBody>
      </p:sp>
      <p:cxnSp>
        <p:nvCxnSpPr>
          <p:cNvPr id="39" name="AutoShape 41"/>
          <p:cNvCxnSpPr>
            <a:cxnSpLocks noChangeShapeType="1"/>
            <a:endCxn id="38" idx="1"/>
          </p:cNvCxnSpPr>
          <p:nvPr/>
        </p:nvCxnSpPr>
        <p:spPr bwMode="auto">
          <a:xfrm>
            <a:off x="784225" y="335756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2"/>
          <p:cNvCxnSpPr>
            <a:cxnSpLocks noChangeShapeType="1"/>
            <a:stCxn id="38" idx="3"/>
            <a:endCxn id="37" idx="1"/>
          </p:cNvCxnSpPr>
          <p:nvPr/>
        </p:nvCxnSpPr>
        <p:spPr bwMode="auto">
          <a:xfrm>
            <a:off x="3924300" y="3357563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3"/>
          <p:cNvCxnSpPr>
            <a:cxnSpLocks noChangeShapeType="1"/>
            <a:stCxn id="37" idx="3"/>
            <a:endCxn id="33" idx="1"/>
          </p:cNvCxnSpPr>
          <p:nvPr/>
        </p:nvCxnSpPr>
        <p:spPr bwMode="auto">
          <a:xfrm>
            <a:off x="6515100" y="3357563"/>
            <a:ext cx="3603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1688589" y="1613803"/>
            <a:ext cx="50066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« </a:t>
            </a:r>
            <a:r>
              <a:rPr lang="fr-FR" sz="3600" dirty="0" smtClean="0">
                <a:solidFill>
                  <a:schemeClr val="tx1"/>
                </a:solidFill>
              </a:rPr>
              <a:t>nouvelles </a:t>
            </a:r>
            <a:r>
              <a:rPr lang="fr-FR" sz="3600" dirty="0">
                <a:solidFill>
                  <a:schemeClr val="tx1"/>
                </a:solidFill>
              </a:rPr>
              <a:t>applications »</a:t>
            </a:r>
          </a:p>
        </p:txBody>
      </p:sp>
      <p:grpSp>
        <p:nvGrpSpPr>
          <p:cNvPr id="46" name="Group 51"/>
          <p:cNvGrpSpPr>
            <a:grpSpLocks/>
          </p:cNvGrpSpPr>
          <p:nvPr/>
        </p:nvGrpSpPr>
        <p:grpSpPr bwMode="auto">
          <a:xfrm>
            <a:off x="6804025" y="4005263"/>
            <a:ext cx="1081088" cy="1225550"/>
            <a:chOff x="476" y="3521"/>
            <a:chExt cx="408" cy="408"/>
          </a:xfrm>
        </p:grpSpPr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476" y="3521"/>
              <a:ext cx="408" cy="408"/>
            </a:xfrm>
            <a:prstGeom prst="line">
              <a:avLst/>
            </a:prstGeom>
            <a:noFill/>
            <a:ln w="76200">
              <a:solidFill>
                <a:srgbClr val="FF505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476" y="3521"/>
              <a:ext cx="408" cy="408"/>
            </a:xfrm>
            <a:prstGeom prst="line">
              <a:avLst/>
            </a:prstGeom>
            <a:noFill/>
            <a:ln w="76200">
              <a:solidFill>
                <a:srgbClr val="FF505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49" name="Picture 26" descr="j043394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2" y="338384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3" descr="j0431633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8" y="2968806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5" descr="j0431637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" y="2639900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4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2627313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000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0838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194175" y="4005263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9" name="Picture 7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32288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65300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1" name="Picture 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51025" y="427196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29125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4" name="Picture 1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514850" y="427196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437188" y="4221163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7" name="Picture 15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676900" y="42719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875463" y="2925763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0" name="Picture 18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3575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24663" y="2976563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920038" y="4221163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3" name="Picture 21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029575" y="427196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44800" y="4221163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6" name="Picture 24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652963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038475" y="427196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pic>
        <p:nvPicPr>
          <p:cNvPr id="28" name="Picture 26" descr="j043394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90863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211638" y="2997200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19250" y="2997200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Portail </a:t>
            </a:r>
          </a:p>
          <a:p>
            <a:pPr algn="r"/>
            <a:r>
              <a:rPr lang="fr-FR"/>
              <a:t>Web</a:t>
            </a:r>
          </a:p>
        </p:txBody>
      </p:sp>
      <p:cxnSp>
        <p:nvCxnSpPr>
          <p:cNvPr id="31" name="AutoShape 29"/>
          <p:cNvCxnSpPr>
            <a:cxnSpLocks noChangeShapeType="1"/>
            <a:stCxn id="28" idx="3"/>
            <a:endCxn id="30" idx="1"/>
          </p:cNvCxnSpPr>
          <p:nvPr/>
        </p:nvCxnSpPr>
        <p:spPr bwMode="auto">
          <a:xfrm>
            <a:off x="784225" y="335756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0"/>
          <p:cNvCxnSpPr>
            <a:cxnSpLocks noChangeShapeType="1"/>
            <a:stCxn id="9" idx="3"/>
            <a:endCxn id="7" idx="1"/>
          </p:cNvCxnSpPr>
          <p:nvPr/>
        </p:nvCxnSpPr>
        <p:spPr bwMode="auto">
          <a:xfrm flipV="1">
            <a:off x="752475" y="4618038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1"/>
          <p:cNvCxnSpPr>
            <a:cxnSpLocks noChangeShapeType="1"/>
            <a:stCxn id="30" idx="3"/>
            <a:endCxn id="29" idx="1"/>
          </p:cNvCxnSpPr>
          <p:nvPr/>
        </p:nvCxnSpPr>
        <p:spPr bwMode="auto">
          <a:xfrm>
            <a:off x="3924300" y="3357563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2"/>
          <p:cNvCxnSpPr>
            <a:cxnSpLocks noChangeShapeType="1"/>
            <a:stCxn id="29" idx="2"/>
            <a:endCxn id="12" idx="0"/>
          </p:cNvCxnSpPr>
          <p:nvPr/>
        </p:nvCxnSpPr>
        <p:spPr bwMode="auto">
          <a:xfrm flipH="1">
            <a:off x="2214563" y="3717925"/>
            <a:ext cx="3149600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  <a:stCxn id="29" idx="2"/>
            <a:endCxn id="27" idx="0"/>
          </p:cNvCxnSpPr>
          <p:nvPr/>
        </p:nvCxnSpPr>
        <p:spPr bwMode="auto">
          <a:xfrm flipH="1">
            <a:off x="3338513" y="3717925"/>
            <a:ext cx="2025650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4"/>
          <p:cNvCxnSpPr>
            <a:cxnSpLocks noChangeShapeType="1"/>
            <a:stCxn id="29" idx="2"/>
            <a:endCxn id="15" idx="0"/>
          </p:cNvCxnSpPr>
          <p:nvPr/>
        </p:nvCxnSpPr>
        <p:spPr bwMode="auto">
          <a:xfrm flipH="1">
            <a:off x="4878388" y="3717925"/>
            <a:ext cx="485775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5"/>
          <p:cNvCxnSpPr>
            <a:cxnSpLocks noChangeShapeType="1"/>
            <a:stCxn id="29" idx="2"/>
            <a:endCxn id="18" idx="0"/>
          </p:cNvCxnSpPr>
          <p:nvPr/>
        </p:nvCxnSpPr>
        <p:spPr bwMode="auto">
          <a:xfrm>
            <a:off x="5364163" y="3717925"/>
            <a:ext cx="552450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7"/>
          <p:cNvCxnSpPr>
            <a:cxnSpLocks noChangeShapeType="1"/>
            <a:stCxn id="29" idx="2"/>
            <a:endCxn id="24" idx="0"/>
          </p:cNvCxnSpPr>
          <p:nvPr/>
        </p:nvCxnSpPr>
        <p:spPr bwMode="auto">
          <a:xfrm>
            <a:off x="5364163" y="3717925"/>
            <a:ext cx="2965450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148263" y="3502025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/>
              <a:t>?</a:t>
            </a:r>
          </a:p>
        </p:txBody>
      </p:sp>
      <p:sp>
        <p:nvSpPr>
          <p:cNvPr id="40" name="Rectangle 40"/>
          <p:cNvSpPr txBox="1">
            <a:spLocks noChangeArrowheads="1"/>
          </p:cNvSpPr>
          <p:nvPr/>
        </p:nvSpPr>
        <p:spPr>
          <a:xfrm>
            <a:off x="122237" y="1556792"/>
            <a:ext cx="9140825" cy="963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 n°1 : accéder aux logiciels existants</a:t>
            </a:r>
          </a:p>
        </p:txBody>
      </p:sp>
      <p:cxnSp>
        <p:nvCxnSpPr>
          <p:cNvPr id="41" name="AutoShape 41"/>
          <p:cNvCxnSpPr>
            <a:cxnSpLocks noChangeShapeType="1"/>
            <a:stCxn id="29" idx="3"/>
            <a:endCxn id="19" idx="1"/>
          </p:cNvCxnSpPr>
          <p:nvPr/>
        </p:nvCxnSpPr>
        <p:spPr bwMode="auto">
          <a:xfrm>
            <a:off x="6515100" y="3357563"/>
            <a:ext cx="3603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2" name="Picture 42" descr="firefox-rgb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68638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4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2646677" y="4660107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50364" y="4660107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0202" y="4660107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13539" y="4660107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7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2" y="4987132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84664" y="487600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" name="Picture 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9" y="53078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70389" y="4926807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448489" y="487600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2" name="Picture 1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14" y="53078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34214" y="4926807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56552" y="4876007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15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77" y="53078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696264" y="4926807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939402" y="4876007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8" name="Picture 21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27" y="53078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048939" y="4926807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864164" y="4876007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1" name="Picture 24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89" y="53078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3057839" y="4926807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pic>
        <p:nvPicPr>
          <p:cNvPr id="23" name="Picture 26" descr="j043394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9" y="374570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4231002" y="3652044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1638614" y="3652044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fr-FR"/>
              <a:t>Portail </a:t>
            </a:r>
          </a:p>
          <a:p>
            <a:pPr algn="r"/>
            <a:r>
              <a:rPr lang="fr-FR"/>
              <a:t>Web</a:t>
            </a:r>
          </a:p>
        </p:txBody>
      </p:sp>
      <p:cxnSp>
        <p:nvCxnSpPr>
          <p:cNvPr id="26" name="AutoShape 37"/>
          <p:cNvCxnSpPr>
            <a:cxnSpLocks noChangeShapeType="1"/>
            <a:stCxn id="23" idx="3"/>
            <a:endCxn id="25" idx="1"/>
          </p:cNvCxnSpPr>
          <p:nvPr/>
        </p:nvCxnSpPr>
        <p:spPr bwMode="auto">
          <a:xfrm>
            <a:off x="803589" y="4012407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38"/>
          <p:cNvCxnSpPr>
            <a:cxnSpLocks noChangeShapeType="1"/>
            <a:stCxn id="7" idx="3"/>
            <a:endCxn id="5" idx="1"/>
          </p:cNvCxnSpPr>
          <p:nvPr/>
        </p:nvCxnSpPr>
        <p:spPr bwMode="auto">
          <a:xfrm flipV="1">
            <a:off x="771839" y="5272882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55"/>
          <p:cNvGrpSpPr>
            <a:grpSpLocks/>
          </p:cNvGrpSpPr>
          <p:nvPr/>
        </p:nvGrpSpPr>
        <p:grpSpPr bwMode="auto">
          <a:xfrm>
            <a:off x="270189" y="2788444"/>
            <a:ext cx="6264275" cy="720725"/>
            <a:chOff x="158" y="1344"/>
            <a:chExt cx="3946" cy="45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2653" y="1344"/>
              <a:ext cx="1451" cy="45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fr-FR"/>
                <a:t>commander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021" y="1344"/>
              <a:ext cx="1452" cy="4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fr-FR"/>
                <a:t>Call </a:t>
              </a:r>
            </a:p>
            <a:p>
              <a:pPr algn="r"/>
              <a:r>
                <a:rPr lang="fr-FR"/>
                <a:t>Center</a:t>
              </a:r>
            </a:p>
          </p:txBody>
        </p:sp>
        <p:pic>
          <p:nvPicPr>
            <p:cNvPr id="31" name="Picture 31" descr="j0431633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407"/>
              <a:ext cx="328" cy="328"/>
            </a:xfrm>
            <a:prstGeom prst="rect">
              <a:avLst/>
            </a:prstGeom>
            <a:grpFill/>
            <a:extLst/>
          </p:spPr>
        </p:pic>
        <p:pic>
          <p:nvPicPr>
            <p:cNvPr id="32" name="Picture 32" descr="j043393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" y="1390"/>
              <a:ext cx="361" cy="361"/>
            </a:xfrm>
            <a:prstGeom prst="rect">
              <a:avLst/>
            </a:prstGeom>
            <a:grpFill/>
            <a:extLst/>
          </p:spPr>
        </p:pic>
        <p:cxnSp>
          <p:nvCxnSpPr>
            <p:cNvPr id="33" name="AutoShape 36"/>
            <p:cNvCxnSpPr>
              <a:cxnSpLocks noChangeShapeType="1"/>
              <a:stCxn id="31" idx="3"/>
              <a:endCxn id="30" idx="1"/>
            </p:cNvCxnSpPr>
            <p:nvPr/>
          </p:nvCxnSpPr>
          <p:spPr bwMode="auto">
            <a:xfrm>
              <a:off x="486" y="1571"/>
              <a:ext cx="535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9"/>
            <p:cNvCxnSpPr>
              <a:cxnSpLocks noChangeShapeType="1"/>
              <a:stCxn id="30" idx="3"/>
              <a:endCxn id="29" idx="1"/>
            </p:cNvCxnSpPr>
            <p:nvPr/>
          </p:nvCxnSpPr>
          <p:spPr bwMode="auto">
            <a:xfrm>
              <a:off x="2473" y="1571"/>
              <a:ext cx="18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" name="AutoShape 40"/>
          <p:cNvCxnSpPr>
            <a:cxnSpLocks noChangeShapeType="1"/>
            <a:stCxn id="25" idx="3"/>
            <a:endCxn id="24" idx="1"/>
          </p:cNvCxnSpPr>
          <p:nvPr/>
        </p:nvCxnSpPr>
        <p:spPr bwMode="auto">
          <a:xfrm>
            <a:off x="3943664" y="4012407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49"/>
          <p:cNvSpPr txBox="1">
            <a:spLocks noChangeArrowheads="1"/>
          </p:cNvSpPr>
          <p:nvPr/>
        </p:nvSpPr>
        <p:spPr>
          <a:xfrm>
            <a:off x="270189" y="1581457"/>
            <a:ext cx="9140825" cy="65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 n°2 : 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duplication </a:t>
            </a:r>
            <a:r>
              <a:rPr lang="fr-F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processus/traitements</a:t>
            </a:r>
            <a:endParaRPr lang="fr-FR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6894827" y="3580607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38" name="Picture 51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52" y="4012407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52"/>
          <p:cNvSpPr>
            <a:spLocks noChangeArrowheads="1"/>
          </p:cNvSpPr>
          <p:nvPr/>
        </p:nvSpPr>
        <p:spPr bwMode="auto">
          <a:xfrm>
            <a:off x="6844027" y="3631407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cxnSp>
        <p:nvCxnSpPr>
          <p:cNvPr id="40" name="AutoShape 53"/>
          <p:cNvCxnSpPr>
            <a:cxnSpLocks noChangeShapeType="1"/>
            <a:endCxn id="37" idx="1"/>
          </p:cNvCxnSpPr>
          <p:nvPr/>
        </p:nvCxnSpPr>
        <p:spPr bwMode="auto">
          <a:xfrm>
            <a:off x="6534464" y="4012407"/>
            <a:ext cx="3603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Group 56"/>
          <p:cNvGrpSpPr>
            <a:grpSpLocks/>
          </p:cNvGrpSpPr>
          <p:nvPr/>
        </p:nvGrpSpPr>
        <p:grpSpPr bwMode="auto">
          <a:xfrm>
            <a:off x="6534464" y="2932907"/>
            <a:ext cx="1441450" cy="915987"/>
            <a:chOff x="4104" y="1435"/>
            <a:chExt cx="908" cy="577"/>
          </a:xfrm>
        </p:grpSpPr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4740" y="1435"/>
              <a:ext cx="272" cy="272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fr-FR" sz="3600" b="1"/>
                <a:t>?</a:t>
              </a:r>
            </a:p>
          </p:txBody>
        </p:sp>
        <p:cxnSp>
          <p:nvCxnSpPr>
            <p:cNvPr id="43" name="AutoShape 35"/>
            <p:cNvCxnSpPr>
              <a:cxnSpLocks noChangeShapeType="1"/>
              <a:stCxn id="42" idx="2"/>
              <a:endCxn id="29" idx="3"/>
            </p:cNvCxnSpPr>
            <p:nvPr/>
          </p:nvCxnSpPr>
          <p:spPr bwMode="auto">
            <a:xfrm flipH="1">
              <a:off x="4104" y="1571"/>
              <a:ext cx="6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34"/>
            <p:cNvCxnSpPr>
              <a:cxnSpLocks noChangeShapeType="1"/>
              <a:stCxn id="42" idx="3"/>
            </p:cNvCxnSpPr>
            <p:nvPr/>
          </p:nvCxnSpPr>
          <p:spPr bwMode="auto">
            <a:xfrm flipH="1">
              <a:off x="4112" y="1679"/>
              <a:ext cx="668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5" name="Picture 54" descr="firefox-rgb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77" y="3723482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service dans le SI</a:t>
            </a:r>
          </a:p>
        </p:txBody>
      </p:sp>
      <p:sp>
        <p:nvSpPr>
          <p:cNvPr id="3" name="Rectangle 53"/>
          <p:cNvSpPr>
            <a:spLocks noChangeArrowheads="1"/>
          </p:cNvSpPr>
          <p:nvPr/>
        </p:nvSpPr>
        <p:spPr bwMode="auto">
          <a:xfrm>
            <a:off x="2627313" y="492352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0" y="492352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0838" y="492352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94175" y="4923521"/>
            <a:ext cx="2305050" cy="1223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7" descr="j0432627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250546"/>
            <a:ext cx="5730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65300" y="513942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9" name="Picture 9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5712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51025" y="5190221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contrat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429125" y="513942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2" name="Picture 12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55712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14850" y="5190221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produit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37188" y="513942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5" name="Picture 15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5712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676900" y="5190221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tarif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920038" y="5139421"/>
            <a:ext cx="935037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8" name="Picture 21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55712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029575" y="5190221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stock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844800" y="5139421"/>
            <a:ext cx="935038" cy="863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1" name="Picture 24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55712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3038475" y="5190221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client</a:t>
            </a:r>
          </a:p>
        </p:txBody>
      </p:sp>
      <p:pic>
        <p:nvPicPr>
          <p:cNvPr id="23" name="Picture 26" descr="j043394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0912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4211638" y="3915458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4211638" y="3051858"/>
            <a:ext cx="2303462" cy="7207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fr-FR"/>
              <a:t>commander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619250" y="3915458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fr-FR" dirty="0"/>
              <a:t>Portail </a:t>
            </a:r>
          </a:p>
          <a:p>
            <a:pPr algn="ctr"/>
            <a:r>
              <a:rPr lang="fr-FR" dirty="0"/>
              <a:t>Web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620838" y="3051858"/>
            <a:ext cx="230505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fr-FR"/>
              <a:t>Call </a:t>
            </a:r>
          </a:p>
          <a:p>
            <a:pPr algn="ctr"/>
            <a:r>
              <a:rPr lang="fr-FR"/>
              <a:t>Center</a:t>
            </a:r>
          </a:p>
        </p:txBody>
      </p:sp>
      <p:pic>
        <p:nvPicPr>
          <p:cNvPr id="28" name="Picture 33" descr="j0431633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51871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 descr="j0433930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124883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260350" y="2186671"/>
            <a:ext cx="6254750" cy="720725"/>
            <a:chOff x="164" y="799"/>
            <a:chExt cx="3940" cy="454"/>
          </a:xfrm>
        </p:grpSpPr>
        <p:pic>
          <p:nvPicPr>
            <p:cNvPr id="31" name="Picture 27" descr="j0431637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" y="830"/>
              <a:ext cx="392" cy="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2653" y="799"/>
              <a:ext cx="1451" cy="45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fr-FR" dirty="0"/>
                <a:t>commander</a:t>
              </a:r>
            </a:p>
          </p:txBody>
        </p:sp>
        <p:cxnSp>
          <p:nvCxnSpPr>
            <p:cNvPr id="33" name="AutoShape 35"/>
            <p:cNvCxnSpPr>
              <a:cxnSpLocks noChangeShapeType="1"/>
              <a:stCxn id="31" idx="3"/>
              <a:endCxn id="32" idx="1"/>
            </p:cNvCxnSpPr>
            <p:nvPr/>
          </p:nvCxnSpPr>
          <p:spPr bwMode="auto">
            <a:xfrm>
              <a:off x="556" y="1026"/>
              <a:ext cx="20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4" name="AutoShape 40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771525" y="3412221"/>
            <a:ext cx="8493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41"/>
          <p:cNvCxnSpPr>
            <a:cxnSpLocks noChangeShapeType="1"/>
            <a:stCxn id="23" idx="3"/>
            <a:endCxn id="26" idx="1"/>
          </p:cNvCxnSpPr>
          <p:nvPr/>
        </p:nvCxnSpPr>
        <p:spPr bwMode="auto">
          <a:xfrm>
            <a:off x="784225" y="4275821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42"/>
          <p:cNvCxnSpPr>
            <a:cxnSpLocks noChangeShapeType="1"/>
            <a:stCxn id="7" idx="3"/>
            <a:endCxn id="5" idx="1"/>
          </p:cNvCxnSpPr>
          <p:nvPr/>
        </p:nvCxnSpPr>
        <p:spPr bwMode="auto">
          <a:xfrm flipV="1">
            <a:off x="752475" y="5536296"/>
            <a:ext cx="86836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43"/>
          <p:cNvCxnSpPr>
            <a:cxnSpLocks noChangeShapeType="1"/>
            <a:stCxn id="27" idx="3"/>
            <a:endCxn id="25" idx="1"/>
          </p:cNvCxnSpPr>
          <p:nvPr/>
        </p:nvCxnSpPr>
        <p:spPr bwMode="auto">
          <a:xfrm>
            <a:off x="3925888" y="3412221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2484438" y="2331133"/>
            <a:ext cx="431800" cy="4318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3600" b="1"/>
              <a:t>?</a:t>
            </a:r>
          </a:p>
        </p:txBody>
      </p:sp>
      <p:cxnSp>
        <p:nvCxnSpPr>
          <p:cNvPr id="39" name="AutoShape 45"/>
          <p:cNvCxnSpPr>
            <a:cxnSpLocks noChangeShapeType="1"/>
            <a:stCxn id="26" idx="3"/>
            <a:endCxn id="24" idx="1"/>
          </p:cNvCxnSpPr>
          <p:nvPr/>
        </p:nvCxnSpPr>
        <p:spPr bwMode="auto">
          <a:xfrm>
            <a:off x="3924300" y="4275821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54"/>
          <p:cNvSpPr txBox="1">
            <a:spLocks noChangeArrowheads="1"/>
          </p:cNvSpPr>
          <p:nvPr/>
        </p:nvSpPr>
        <p:spPr>
          <a:xfrm>
            <a:off x="307181" y="1409173"/>
            <a:ext cx="9140825" cy="77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1EEEA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 n°3 : ouvrir le SI</a:t>
            </a:r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6875463" y="3844021"/>
            <a:ext cx="935037" cy="86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42" name="Picture 56" descr="databas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75821"/>
            <a:ext cx="40957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6824663" y="3894821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/>
              <a:t>commande</a:t>
            </a:r>
          </a:p>
        </p:txBody>
      </p:sp>
      <p:cxnSp>
        <p:nvCxnSpPr>
          <p:cNvPr id="44" name="AutoShape 58"/>
          <p:cNvCxnSpPr>
            <a:cxnSpLocks noChangeShapeType="1"/>
            <a:endCxn id="41" idx="1"/>
          </p:cNvCxnSpPr>
          <p:nvPr/>
        </p:nvCxnSpPr>
        <p:spPr bwMode="auto">
          <a:xfrm>
            <a:off x="6515100" y="4275821"/>
            <a:ext cx="3603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62"/>
          <p:cNvGrpSpPr>
            <a:grpSpLocks/>
          </p:cNvGrpSpPr>
          <p:nvPr/>
        </p:nvGrpSpPr>
        <p:grpSpPr bwMode="auto">
          <a:xfrm>
            <a:off x="6515100" y="2535921"/>
            <a:ext cx="1441450" cy="1576388"/>
            <a:chOff x="4104" y="1019"/>
            <a:chExt cx="908" cy="993"/>
          </a:xfrm>
        </p:grpSpPr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4740" y="1435"/>
              <a:ext cx="272" cy="272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fr-FR" sz="3600" b="1"/>
                <a:t>?</a:t>
              </a:r>
            </a:p>
          </p:txBody>
        </p:sp>
        <p:cxnSp>
          <p:nvCxnSpPr>
            <p:cNvPr id="47" name="AutoShape 38"/>
            <p:cNvCxnSpPr>
              <a:cxnSpLocks noChangeShapeType="1"/>
              <a:stCxn id="46" idx="2"/>
              <a:endCxn id="25" idx="3"/>
            </p:cNvCxnSpPr>
            <p:nvPr/>
          </p:nvCxnSpPr>
          <p:spPr bwMode="auto">
            <a:xfrm flipH="1" flipV="1">
              <a:off x="4104" y="1564"/>
              <a:ext cx="636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39"/>
            <p:cNvCxnSpPr>
              <a:cxnSpLocks noChangeShapeType="1"/>
              <a:stCxn id="46" idx="1"/>
              <a:endCxn id="32" idx="3"/>
            </p:cNvCxnSpPr>
            <p:nvPr/>
          </p:nvCxnSpPr>
          <p:spPr bwMode="auto">
            <a:xfrm flipH="1" flipV="1">
              <a:off x="4104" y="1019"/>
              <a:ext cx="676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59"/>
            <p:cNvCxnSpPr>
              <a:cxnSpLocks noChangeShapeType="1"/>
              <a:stCxn id="46" idx="3"/>
            </p:cNvCxnSpPr>
            <p:nvPr/>
          </p:nvCxnSpPr>
          <p:spPr bwMode="auto">
            <a:xfrm flipH="1">
              <a:off x="4112" y="1679"/>
              <a:ext cx="668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0" name="Picture 60" descr="firefox-rgb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986896"/>
            <a:ext cx="5318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</p:bldLst>
  </p:timing>
</p:sld>
</file>

<file path=ppt/theme/theme1.xml><?xml version="1.0" encoding="utf-8"?>
<a:theme xmlns:a="http://schemas.openxmlformats.org/drawingml/2006/main" name="emoxaprez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oxaprez.potx" id="{240D41A3-971B-4753-934D-A141EEF1D5DA}" vid="{5BF099C5-386B-4175-9896-B1D8099311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10774</TotalTime>
  <Words>3187</Words>
  <Application>Microsoft Office PowerPoint</Application>
  <PresentationFormat>Affichage à l'écran (4:3)</PresentationFormat>
  <Paragraphs>924</Paragraphs>
  <Slides>55</Slides>
  <Notes>49</Notes>
  <HiddenSlides>10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6" baseType="lpstr">
      <vt:lpstr>SimSun</vt:lpstr>
      <vt:lpstr>Arial</vt:lpstr>
      <vt:lpstr>Calibri</vt:lpstr>
      <vt:lpstr>Comic Sans MS</vt:lpstr>
      <vt:lpstr>Lucida Sans Unicode</vt:lpstr>
      <vt:lpstr>Times New Roman</vt:lpstr>
      <vt:lpstr>Ubuntu</vt:lpstr>
      <vt:lpstr>Verdana</vt:lpstr>
      <vt:lpstr>Wingdings</vt:lpstr>
      <vt:lpstr>Wingdings 3</vt:lpstr>
      <vt:lpstr>emoxaprez</vt:lpstr>
      <vt:lpstr>Introduction à l’approche par les services</vt:lpstr>
      <vt:lpstr>Présentation PowerPoint</vt:lpstr>
      <vt:lpstr>Le service dans le SI</vt:lpstr>
      <vt:lpstr>Le service dans le SI</vt:lpstr>
      <vt:lpstr>Le service dans le SI</vt:lpstr>
      <vt:lpstr>Le service dans le SI</vt:lpstr>
      <vt:lpstr>Le service dans le SI</vt:lpstr>
      <vt:lpstr>Le service dans le SI</vt:lpstr>
      <vt:lpstr>Le service dans le SI</vt:lpstr>
      <vt:lpstr>Le service dans le SI</vt:lpstr>
      <vt:lpstr>Présentation PowerPoint</vt:lpstr>
      <vt:lpstr>Le service dans le SI</vt:lpstr>
      <vt:lpstr>Le service dans le SI</vt:lpstr>
      <vt:lpstr>Le service dans le SI</vt:lpstr>
      <vt:lpstr>Le service dans le SI</vt:lpstr>
      <vt:lpstr>Le service dans le SI</vt:lpstr>
      <vt:lpstr>Le service dans le SI</vt:lpstr>
      <vt:lpstr>Concept de service</vt:lpstr>
      <vt:lpstr>Concept de service</vt:lpstr>
      <vt:lpstr>Concept de service </vt:lpstr>
      <vt:lpstr>Concept de Service</vt:lpstr>
      <vt:lpstr>Concept de Service</vt:lpstr>
      <vt:lpstr>Concept de Service</vt:lpstr>
      <vt:lpstr>Concept de Service</vt:lpstr>
      <vt:lpstr>Concept de Service</vt:lpstr>
      <vt:lpstr>Frontière Processus / Service</vt:lpstr>
      <vt:lpstr>La typologie de service</vt:lpstr>
      <vt:lpstr>Une vision standard</vt:lpstr>
      <vt:lpstr>La typologie de service</vt:lpstr>
      <vt:lpstr>La typologie de service</vt:lpstr>
      <vt:lpstr>La typologie de service</vt:lpstr>
      <vt:lpstr>La typologie de service</vt:lpstr>
      <vt:lpstr>La typologie de service</vt:lpstr>
      <vt:lpstr>La typologie de service</vt:lpstr>
      <vt:lpstr>La typologie de service</vt:lpstr>
      <vt:lpstr>La typologie de service</vt:lpstr>
      <vt:lpstr>La typologie de service</vt:lpstr>
      <vt:lpstr>Identifier les services</vt:lpstr>
      <vt:lpstr>Identifier les services</vt:lpstr>
      <vt:lpstr>Contrat et fiche de service</vt:lpstr>
      <vt:lpstr>Contrat et fiche de service</vt:lpstr>
      <vt:lpstr>Fiche de Service</vt:lpstr>
      <vt:lpstr>Contrat et fiche de service</vt:lpstr>
      <vt:lpstr>Exposition de service</vt:lpstr>
      <vt:lpstr>Vie du service</vt:lpstr>
      <vt:lpstr>Architecture d’entreprise</vt:lpstr>
      <vt:lpstr>Gouvernance des services</vt:lpstr>
      <vt:lpstr>Gouvernance des services</vt:lpstr>
      <vt:lpstr>Gouvernance des services</vt:lpstr>
      <vt:lpstr>Gouvernance des services</vt:lpstr>
      <vt:lpstr>Gouvernance des services</vt:lpstr>
      <vt:lpstr>Gouvernance des services</vt:lpstr>
      <vt:lpstr>Visibilité et impacts</vt:lpstr>
      <vt:lpstr>Vers une démarche SOA</vt:lpstr>
      <vt:lpstr>Vers une démarche SOA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polowaterzoi</dc:creator>
  <cp:lastModifiedBy>Cyril Rognon</cp:lastModifiedBy>
  <cp:revision>350</cp:revision>
  <cp:lastPrinted>2014-10-02T09:13:27Z</cp:lastPrinted>
  <dcterms:created xsi:type="dcterms:W3CDTF">2014-04-08T09:44:25Z</dcterms:created>
  <dcterms:modified xsi:type="dcterms:W3CDTF">2014-11-27T08:11:57Z</dcterms:modified>
</cp:coreProperties>
</file>