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6" r:id="rId3"/>
    <p:sldId id="268" r:id="rId4"/>
    <p:sldId id="269" r:id="rId5"/>
    <p:sldId id="273" r:id="rId6"/>
    <p:sldId id="272" r:id="rId7"/>
    <p:sldId id="274" r:id="rId8"/>
    <p:sldId id="276" r:id="rId9"/>
    <p:sldId id="278" r:id="rId10"/>
    <p:sldId id="285" r:id="rId11"/>
    <p:sldId id="279" r:id="rId12"/>
    <p:sldId id="280" r:id="rId13"/>
    <p:sldId id="281" r:id="rId14"/>
    <p:sldId id="282" r:id="rId15"/>
    <p:sldId id="283" r:id="rId16"/>
    <p:sldId id="284" r:id="rId17"/>
    <p:sldId id="271" r:id="rId18"/>
    <p:sldId id="286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7244" autoAdjust="0"/>
  </p:normalViewPr>
  <p:slideViewPr>
    <p:cSldViewPr snapToGrid="0" showGuides="1">
      <p:cViewPr varScale="1">
        <p:scale>
          <a:sx n="73" d="100"/>
          <a:sy n="73" d="100"/>
        </p:scale>
        <p:origin x="-998" y="-77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outlineViewPr>
    <p:cViewPr>
      <p:scale>
        <a:sx n="33" d="100"/>
        <a:sy n="33" d="100"/>
      </p:scale>
      <p:origin x="0" y="1829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EF168-5775-4691-ABC9-27DCB73FB31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84D02-DDA4-4A71-B263-1F5F00A6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7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All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mentioned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r>
              <a:rPr lang="sv-SE" baseline="0" dirty="0" smtClean="0"/>
              <a:t> like variants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different assets, </a:t>
            </a:r>
            <a:r>
              <a:rPr lang="sv-SE" baseline="0" dirty="0" err="1" smtClean="0"/>
              <a:t>their</a:t>
            </a:r>
            <a:r>
              <a:rPr lang="sv-SE" baseline="0" dirty="0" smtClean="0"/>
              <a:t> versions,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conditions</a:t>
            </a:r>
            <a:r>
              <a:rPr lang="sv-SE" baseline="0" dirty="0" smtClean="0"/>
              <a:t> in different forms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expressed in the MLT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Fit </a:t>
            </a:r>
            <a:r>
              <a:rPr lang="sv-SE" baseline="0" dirty="0" err="1" smtClean="0"/>
              <a:t>structuring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somehow</a:t>
            </a:r>
            <a:r>
              <a:rPr lang="sv-S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reverse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engineering</a:t>
            </a:r>
            <a:r>
              <a:rPr lang="sv-SE" baseline="0" dirty="0" smtClean="0"/>
              <a:t> research,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strats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assets or </a:t>
            </a:r>
            <a:r>
              <a:rPr lang="sv-SE" baseline="0" dirty="0" err="1" smtClean="0"/>
              <a:t>product</a:t>
            </a:r>
            <a:r>
              <a:rPr lang="sv-SE" baseline="0" dirty="0" smtClean="0"/>
              <a:t> variants, </a:t>
            </a:r>
            <a:r>
              <a:rPr lang="sv-SE" baseline="0" dirty="0" err="1" smtClean="0"/>
              <a:t>applies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extraction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algorithm</a:t>
            </a:r>
            <a:r>
              <a:rPr lang="sv-SE" baseline="0" dirty="0" smtClean="0"/>
              <a:t> and 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either</a:t>
            </a:r>
            <a:r>
              <a:rPr lang="sv-SE" baseline="0" dirty="0" smtClean="0"/>
              <a:t> explicit features or </a:t>
            </a:r>
            <a:r>
              <a:rPr lang="sv-SE" baseline="0" dirty="0" err="1" smtClean="0"/>
              <a:t>exlplicit</a:t>
            </a:r>
            <a:r>
              <a:rPr lang="sv-SE" baseline="0" dirty="0" smtClean="0"/>
              <a:t> feature-asset </a:t>
            </a:r>
            <a:r>
              <a:rPr lang="sv-SE" baseline="0" dirty="0" err="1" smtClean="0"/>
              <a:t>dependencies</a:t>
            </a:r>
            <a:r>
              <a:rPr lang="sv-SE" baseline="0" dirty="0" smtClean="0"/>
              <a:t> or an annotated </a:t>
            </a:r>
            <a:r>
              <a:rPr lang="sv-SE" baseline="0" dirty="0" err="1" smtClean="0"/>
              <a:t>family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 smtClean="0"/>
              <a:t>If </a:t>
            </a:r>
            <a:r>
              <a:rPr lang="sv-SE" dirty="0" err="1" smtClean="0"/>
              <a:t>you</a:t>
            </a:r>
            <a:r>
              <a:rPr lang="sv-SE" dirty="0" smtClean="0"/>
              <a:t> push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,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entered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express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data</a:t>
            </a:r>
          </a:p>
          <a:p>
            <a:pPr marL="228600" indent="-228600">
              <a:buAutoNum type="arabicPeriod"/>
            </a:pPr>
            <a:r>
              <a:rPr lang="sv-SE" baseline="0" dirty="0" smtClean="0"/>
              <a:t>Truck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There</a:t>
            </a:r>
            <a:r>
              <a:rPr lang="sv-SE" dirty="0" smtClean="0"/>
              <a:t> is an </a:t>
            </a:r>
            <a:r>
              <a:rPr lang="sv-SE" dirty="0" err="1" smtClean="0"/>
              <a:t>emerging</a:t>
            </a:r>
            <a:r>
              <a:rPr lang="sv-SE" baseline="0" dirty="0" smtClean="0"/>
              <a:t> area </a:t>
            </a:r>
            <a:r>
              <a:rPr lang="sv-SE" baseline="0" dirty="0" err="1" smtClean="0"/>
              <a:t>called</a:t>
            </a:r>
            <a:r>
              <a:rPr lang="sv-SE" baseline="0" dirty="0" smtClean="0"/>
              <a:t> Multi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treats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issue</a:t>
            </a:r>
            <a:r>
              <a:rPr lang="sv-SE" baseline="0" dirty="0" smtClean="0"/>
              <a:t>. I </a:t>
            </a:r>
            <a:r>
              <a:rPr lang="sv-SE" baseline="0" dirty="0" err="1" smtClean="0"/>
              <a:t>came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Texas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gave</a:t>
            </a:r>
            <a:r>
              <a:rPr lang="sv-SE" baseline="0" dirty="0" smtClean="0"/>
              <a:t> a talk at a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workshop on MLM and </a:t>
            </a:r>
            <a:r>
              <a:rPr lang="sv-SE" baseline="0" dirty="0" err="1" smtClean="0"/>
              <a:t>it’s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growing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comunity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entering a </a:t>
            </a:r>
            <a:r>
              <a:rPr lang="sv-SE" baseline="0" dirty="0" err="1" smtClean="0"/>
              <a:t>standardization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tries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offer the best MLM. The </a:t>
            </a:r>
            <a:r>
              <a:rPr lang="sv-SE" baseline="0" dirty="0" err="1" smtClean="0"/>
              <a:t>particular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I’m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showing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here</a:t>
            </a:r>
            <a:r>
              <a:rPr lang="sv-SE" baseline="0" dirty="0" smtClean="0"/>
              <a:t> is Multi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Conceptual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Theory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smtClean="0"/>
              <a:t>Classes and </a:t>
            </a:r>
            <a:r>
              <a:rPr lang="sv-SE" baseline="0" dirty="0" err="1" smtClean="0"/>
              <a:t>individuals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attributes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cardinalities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smtClean="0"/>
              <a:t>Main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MLM is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semnatics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resilience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, in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abstraction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stable</a:t>
            </a:r>
            <a:r>
              <a:rPr lang="sv-S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Instantiation</a:t>
            </a:r>
            <a:r>
              <a:rPr lang="sv-SE" dirty="0" smtClean="0"/>
              <a:t> and </a:t>
            </a:r>
            <a:r>
              <a:rPr lang="sv-SE" dirty="0" err="1" smtClean="0"/>
              <a:t>specialization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mixed </a:t>
            </a:r>
            <a:r>
              <a:rPr lang="sv-SE" dirty="0" err="1" smtClean="0"/>
              <a:t>gere</a:t>
            </a:r>
            <a:r>
              <a:rPr lang="sv-SE" dirty="0" smtClean="0"/>
              <a:t> </a:t>
            </a:r>
            <a:r>
              <a:rPr lang="sv-SE" dirty="0" err="1" smtClean="0"/>
              <a:t>explicitly</a:t>
            </a:r>
            <a:endParaRPr lang="sv-SE" dirty="0" smtClean="0"/>
          </a:p>
          <a:p>
            <a:r>
              <a:rPr lang="sv-SE" dirty="0" smtClean="0"/>
              <a:t>On </a:t>
            </a:r>
            <a:r>
              <a:rPr lang="sv-SE" dirty="0" err="1" smtClean="0"/>
              <a:t>top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structural</a:t>
            </a:r>
            <a:r>
              <a:rPr lang="sv-SE" dirty="0" smtClean="0"/>
              <a:t> relations MLT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allows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introducing</a:t>
            </a:r>
            <a:r>
              <a:rPr lang="sv-SE" baseline="0" dirty="0" smtClean="0"/>
              <a:t> different </a:t>
            </a:r>
            <a:r>
              <a:rPr lang="sv-SE" baseline="0" dirty="0" err="1" smtClean="0"/>
              <a:t>basic</a:t>
            </a:r>
            <a:r>
              <a:rPr lang="sv-SE" baseline="0" dirty="0" smtClean="0"/>
              <a:t> relations, </a:t>
            </a:r>
            <a:r>
              <a:rPr lang="sv-SE" baseline="0" dirty="0" err="1" smtClean="0"/>
              <a:t>e.g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hasPart</a:t>
            </a:r>
            <a:r>
              <a:rPr lang="sv-SE" baseline="0" dirty="0" smtClean="0"/>
              <a:t> and it </a:t>
            </a:r>
            <a:r>
              <a:rPr lang="sv-SE" baseline="0" dirty="0" err="1" smtClean="0"/>
              <a:t>allows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defining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cardinalities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relations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attributes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Off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, just as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alternatives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features,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alternatives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parts in the </a:t>
            </a:r>
            <a:r>
              <a:rPr lang="sv-SE" baseline="0" dirty="0" err="1" smtClean="0"/>
              <a:t>family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start </a:t>
            </a:r>
            <a:r>
              <a:rPr lang="sv-SE" baseline="0" dirty="0" err="1" smtClean="0"/>
              <a:t>adding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 the situation </a:t>
            </a:r>
            <a:r>
              <a:rPr lang="sv-SE" baseline="0" dirty="0" err="1" smtClean="0"/>
              <a:t>becomes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complicated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declare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components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product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a relation) and under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does</a:t>
            </a:r>
            <a:r>
              <a:rPr lang="sv-SE" baseline="0" dirty="0" smtClean="0"/>
              <a:t> the relation </a:t>
            </a:r>
            <a:r>
              <a:rPr lang="sv-SE" baseline="0" dirty="0" err="1" smtClean="0"/>
              <a:t>hold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</a:t>
            </a:r>
            <a:r>
              <a:rPr lang="sv-SE" baseline="0" dirty="0" smtClean="0"/>
              <a:t>).</a:t>
            </a:r>
          </a:p>
          <a:p>
            <a:endParaRPr lang="sv-SE" baseline="0" dirty="0" smtClean="0"/>
          </a:p>
          <a:p>
            <a:r>
              <a:rPr lang="sv-SE" baseline="0" dirty="0" smtClean="0"/>
              <a:t>And in MLT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classes</a:t>
            </a:r>
            <a:r>
              <a:rPr lang="sv-SE" baseline="0" dirty="0" smtClean="0"/>
              <a:t> and relations, so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interpret the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conditions</a:t>
            </a:r>
            <a:r>
              <a:rPr lang="sv-SE" baseline="0" dirty="0" smtClean="0"/>
              <a:t> in terms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 smtClean="0"/>
              <a:t>We</a:t>
            </a:r>
            <a:r>
              <a:rPr lang="sv-SE" baseline="0" dirty="0" smtClean="0"/>
              <a:t> call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relations </a:t>
            </a:r>
            <a:r>
              <a:rPr lang="sv-SE" baseline="0" dirty="0" err="1" smtClean="0"/>
              <a:t>product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configuration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relations and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relations </a:t>
            </a:r>
            <a:r>
              <a:rPr lang="sv-SE" baseline="0" dirty="0" err="1" smtClean="0"/>
              <a:t>imply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split the </a:t>
            </a:r>
            <a:r>
              <a:rPr lang="sv-SE" baseline="0" dirty="0" err="1" smtClean="0"/>
              <a:t>the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Truck (in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) and </a:t>
            </a:r>
            <a:r>
              <a:rPr lang="sv-SE" baseline="0" dirty="0" err="1" smtClean="0"/>
              <a:t>characterize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two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classes</a:t>
            </a:r>
            <a:r>
              <a:rPr lang="sv-SE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 smtClean="0"/>
              <a:t>Prroduct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relations </a:t>
            </a:r>
            <a:r>
              <a:rPr lang="sv-SE" baseline="0" dirty="0" err="1" smtClean="0"/>
              <a:t>imply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is the source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PCS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split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two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classes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has </a:t>
            </a:r>
            <a:r>
              <a:rPr lang="sv-SE" baseline="0" dirty="0" err="1" smtClean="0"/>
              <a:t>instances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v8 </a:t>
            </a:r>
            <a:r>
              <a:rPr lang="sv-SE" baseline="0" dirty="0" err="1" smtClean="0"/>
              <a:t>engine</a:t>
            </a:r>
            <a:r>
              <a:rPr lang="sv-SE" baseline="0" dirty="0" smtClean="0"/>
              <a:t> and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does</a:t>
            </a:r>
            <a:r>
              <a:rPr lang="sv-SE" baseline="0" dirty="0" smtClean="0"/>
              <a:t> not.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assume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instances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v8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described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various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product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describing</a:t>
            </a:r>
            <a:r>
              <a:rPr lang="sv-SE" baseline="0" dirty="0" smtClean="0"/>
              <a:t> symbols, </a:t>
            </a:r>
            <a:r>
              <a:rPr lang="sv-SE" baseline="0" dirty="0" err="1" smtClean="0"/>
              <a:t>e.g</a:t>
            </a:r>
            <a:r>
              <a:rPr lang="sv-SE" baseline="0" dirty="0" smtClean="0"/>
              <a:t>. features,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validity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parametrs</a:t>
            </a:r>
            <a:r>
              <a:rPr lang="sv-SE" baseline="0" dirty="0" smtClean="0"/>
              <a:t> etc.,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entailment</a:t>
            </a:r>
            <a:r>
              <a:rPr lang="sv-SE" baseline="0" dirty="0" smtClean="0"/>
              <a:t> must </a:t>
            </a:r>
            <a:r>
              <a:rPr lang="sv-SE" baseline="0" dirty="0" err="1" smtClean="0"/>
              <a:t>hold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instance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description</a:t>
            </a:r>
            <a:r>
              <a:rPr lang="sv-SE" baseline="0" dirty="0" smtClean="0"/>
              <a:t>.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It’s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labeling</a:t>
            </a:r>
            <a:r>
              <a:rPr lang="sv-SE" baseline="0" dirty="0" smtClean="0"/>
              <a:t> assets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labeling</a:t>
            </a:r>
            <a:r>
              <a:rPr lang="sv-SE" baseline="0" dirty="0" smtClean="0"/>
              <a:t> relations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don’t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tree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graph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Therefore</a:t>
            </a:r>
            <a:r>
              <a:rPr lang="sv-SE" baseline="0" dirty="0" smtClean="0"/>
              <a:t> the relation must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 from 0..1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1, i.e. mandatory.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 smtClean="0"/>
              <a:t>Since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v8 </a:t>
            </a:r>
            <a:r>
              <a:rPr lang="sv-SE" baseline="0" dirty="0" err="1" smtClean="0"/>
              <a:t>represent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instances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entail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condition</a:t>
            </a:r>
            <a:r>
              <a:rPr lang="sv-SE" baseline="0" dirty="0" smtClean="0"/>
              <a:t>, the source end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PCD relation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switched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truck_with_v8 and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relation </a:t>
            </a:r>
            <a:r>
              <a:rPr lang="sv-SE" baseline="0" dirty="0" err="1" smtClean="0"/>
              <a:t>becomes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product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configuration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and a mandatory relation. In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presence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conditons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an explicit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representation in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84D02-DDA4-4A71-B263-1F5F00A656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5A37FBB9-28FE-45B8-89E4-4E42E5B6BABD}" type="datetime1">
              <a:rPr lang="sv-SE" smtClean="0"/>
              <a:t>2017-09-23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2B8F0654-B1EC-4C49-8C1A-E0DC498DC6A9}" type="datetime1">
              <a:rPr lang="sv-SE" smtClean="0"/>
              <a:t>2017-09-23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FDA375F9-9665-4C77-8B99-039C9AE8A4CC}" type="datetime1">
              <a:rPr lang="sv-SE" smtClean="0"/>
              <a:t>2017-09-23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157DB1EE-4210-48CA-A9AB-1987F1D879E6}" type="datetime1">
              <a:rPr lang="sv-SE" smtClean="0"/>
              <a:t>2017-09-23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4361B590-37C8-492C-B511-62F400C78471}" type="datetime1">
              <a:rPr lang="sv-SE" smtClean="0"/>
              <a:t>2017-09-23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433891F9-02D5-4008-87C2-34D7C203C923}" type="datetime1">
              <a:rPr lang="sv-SE" smtClean="0"/>
              <a:t>2017-09-23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3097659-B5E1-49CB-B930-A4059D98FE0C}" type="datetime1">
              <a:rPr lang="sv-SE" smtClean="0"/>
              <a:t>2017-09-23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31571BC6-4D88-4489-9643-EB424FB43858}" type="datetime1">
              <a:rPr lang="sv-SE" smtClean="0"/>
              <a:t>2017-09-23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DB203D85-84E1-4D21-AC31-3C82B9CEBE47}" type="datetime1">
              <a:rPr lang="sv-SE" smtClean="0"/>
              <a:t>2017-09-23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Modeling Product-Line Legacy Assets using Multi-Level Theory</a:t>
            </a:r>
            <a:endParaRPr lang="sv-SE" dirty="0"/>
          </a:p>
        </p:txBody>
      </p:sp>
      <p:sp>
        <p:nvSpPr>
          <p:cNvPr id="6" name="Underrubrik 5"/>
          <p:cNvSpPr>
            <a:spLocks noGrp="1"/>
          </p:cNvSpPr>
          <p:nvPr>
            <p:ph type="subTitle" idx="1"/>
          </p:nvPr>
        </p:nvSpPr>
        <p:spPr>
          <a:xfrm>
            <a:off x="1558438" y="2229246"/>
            <a:ext cx="6987075" cy="1399779"/>
          </a:xfrm>
        </p:spPr>
        <p:txBody>
          <a:bodyPr>
            <a:noAutofit/>
          </a:bodyPr>
          <a:lstStyle/>
          <a:p>
            <a:r>
              <a:rPr lang="sv-SE" sz="2000" dirty="0" smtClean="0"/>
              <a:t>Damir Ne</a:t>
            </a:r>
            <a:r>
              <a:rPr lang="sr-Latn-RS" sz="2000" dirty="0" smtClean="0"/>
              <a:t>šić</a:t>
            </a:r>
            <a:r>
              <a:rPr lang="sv-SE" sz="2000" baseline="30000" dirty="0" smtClean="0"/>
              <a:t>a</a:t>
            </a:r>
            <a:r>
              <a:rPr lang="sr-Latn-RS" sz="2000" dirty="0" smtClean="0"/>
              <a:t>, Mattias </a:t>
            </a:r>
            <a:r>
              <a:rPr lang="sv-SE" sz="2000" dirty="0" err="1" smtClean="0"/>
              <a:t>Nyberg</a:t>
            </a:r>
            <a:r>
              <a:rPr lang="sv-SE" sz="2000" baseline="30000" dirty="0" err="1" smtClean="0"/>
              <a:t>a</a:t>
            </a:r>
            <a:r>
              <a:rPr lang="sv-SE" sz="2000" dirty="0" smtClean="0"/>
              <a:t>, Barbara </a:t>
            </a:r>
            <a:r>
              <a:rPr lang="sv-SE" sz="2000" dirty="0" err="1" smtClean="0"/>
              <a:t>Gallina</a:t>
            </a:r>
            <a:r>
              <a:rPr lang="sv-SE" sz="2000" baseline="30000" dirty="0" err="1" smtClean="0"/>
              <a:t>b</a:t>
            </a:r>
            <a:endParaRPr lang="sv-SE" sz="2000" baseline="30000" dirty="0" smtClean="0"/>
          </a:p>
          <a:p>
            <a:r>
              <a:rPr lang="sv-SE" sz="2000" dirty="0" smtClean="0"/>
              <a:t> </a:t>
            </a:r>
          </a:p>
          <a:p>
            <a:r>
              <a:rPr lang="sv-SE" sz="1800" i="1" baseline="30000" dirty="0" smtClean="0"/>
              <a:t>a</a:t>
            </a:r>
            <a:r>
              <a:rPr lang="sv-SE" sz="1800" i="1" dirty="0" smtClean="0"/>
              <a:t> - Royal </a:t>
            </a:r>
            <a:r>
              <a:rPr lang="en-US" sz="1800" i="1" dirty="0" smtClean="0"/>
              <a:t>Institute of Technology</a:t>
            </a:r>
            <a:r>
              <a:rPr lang="sv-SE" sz="1800" i="1" dirty="0" smtClean="0"/>
              <a:t>, Stockholm</a:t>
            </a:r>
          </a:p>
          <a:p>
            <a:r>
              <a:rPr lang="sv-SE" sz="1800" i="1" baseline="30000" dirty="0"/>
              <a:t>b</a:t>
            </a:r>
            <a:r>
              <a:rPr lang="sv-SE" sz="1800" i="1" dirty="0"/>
              <a:t> - Mälardalen University, Västerås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2" y="6164329"/>
            <a:ext cx="1484999" cy="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52" y="227266"/>
            <a:ext cx="1806764" cy="62694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59" y="6164329"/>
            <a:ext cx="1337483" cy="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43" y="6164329"/>
            <a:ext cx="1985294" cy="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64" y="6164329"/>
            <a:ext cx="1036142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6164329"/>
            <a:ext cx="1093117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8"/>
    </mc:Choice>
    <mc:Fallback xmlns="">
      <p:transition spd="slow" advTm="58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Advantages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Multi-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Unlimited number of abstraction levels reduce the need to write explicit constraints over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Unlimited number of abstraction levels facilitates separation of concerns and evolution.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Meta-models and models covering different aspects of the product line and also product variants can fit into a single model.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371600" y="6014720"/>
            <a:ext cx="703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and How to Use Multilevel </a:t>
            </a:r>
            <a:r>
              <a:rPr lang="en-US" dirty="0" smtClean="0">
                <a:solidFill>
                  <a:schemeClr val="bg1"/>
                </a:solidFill>
              </a:rPr>
              <a:t>Modelling. </a:t>
            </a:r>
            <a:r>
              <a:rPr lang="sv-SE" dirty="0" smtClean="0">
                <a:solidFill>
                  <a:schemeClr val="bg1"/>
                </a:solidFill>
              </a:rPr>
              <a:t>J</a:t>
            </a:r>
            <a:r>
              <a:rPr lang="sv-SE" dirty="0" smtClean="0">
                <a:solidFill>
                  <a:schemeClr val="bg1"/>
                </a:solidFill>
              </a:rPr>
              <a:t>. de </a:t>
            </a:r>
            <a:r>
              <a:rPr lang="sv-SE" dirty="0" smtClean="0">
                <a:solidFill>
                  <a:schemeClr val="bg1"/>
                </a:solidFill>
              </a:rPr>
              <a:t>Lara, E. </a:t>
            </a:r>
            <a:r>
              <a:rPr lang="sv-SE" dirty="0" err="1" smtClean="0">
                <a:solidFill>
                  <a:schemeClr val="bg1"/>
                </a:solidFill>
              </a:rPr>
              <a:t>Guerra</a:t>
            </a:r>
            <a:r>
              <a:rPr lang="sv-SE" dirty="0" smtClean="0">
                <a:solidFill>
                  <a:schemeClr val="bg1"/>
                </a:solidFill>
              </a:rPr>
              <a:t>, J. S. </a:t>
            </a:r>
            <a:r>
              <a:rPr lang="sv-SE" dirty="0" err="1" smtClean="0">
                <a:solidFill>
                  <a:schemeClr val="bg1"/>
                </a:solidFill>
              </a:rPr>
              <a:t>Cuadrado</a:t>
            </a:r>
            <a:r>
              <a:rPr lang="sv-SE" dirty="0" smtClean="0">
                <a:solidFill>
                  <a:schemeClr val="bg1"/>
                </a:solidFill>
              </a:rPr>
              <a:t>, TOSEM 2014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Multi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conceptual</a:t>
            </a:r>
            <a:r>
              <a:rPr lang="sv-SE" dirty="0"/>
              <a:t> </a:t>
            </a:r>
            <a:r>
              <a:rPr lang="sv-SE" dirty="0" err="1"/>
              <a:t>Theory</a:t>
            </a:r>
            <a:r>
              <a:rPr lang="sv-SE" dirty="0"/>
              <a:t> (MLT)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" t="3972" r="6605" b="14981"/>
          <a:stretch/>
        </p:blipFill>
        <p:spPr>
          <a:xfrm>
            <a:off x="558800" y="1292349"/>
            <a:ext cx="8117840" cy="44068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7" name="Donut 6"/>
          <p:cNvSpPr/>
          <p:nvPr/>
        </p:nvSpPr>
        <p:spPr>
          <a:xfrm>
            <a:off x="6113780" y="3964940"/>
            <a:ext cx="289560" cy="259080"/>
          </a:xfrm>
          <a:prstGeom prst="donut">
            <a:avLst>
              <a:gd name="adj" fmla="val 880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492240" y="3967480"/>
            <a:ext cx="289560" cy="259080"/>
          </a:xfrm>
          <a:prstGeom prst="donut">
            <a:avLst>
              <a:gd name="adj" fmla="val 880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7651496" y="3964940"/>
            <a:ext cx="289560" cy="259080"/>
          </a:xfrm>
          <a:prstGeom prst="donut">
            <a:avLst>
              <a:gd name="adj" fmla="val 880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210296" y="3967480"/>
            <a:ext cx="289560" cy="259080"/>
          </a:xfrm>
          <a:prstGeom prst="donut">
            <a:avLst>
              <a:gd name="adj" fmla="val 880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Presence Conditions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957" r="6749" b="15081"/>
          <a:stretch/>
        </p:blipFill>
        <p:spPr>
          <a:xfrm>
            <a:off x="702076" y="1223495"/>
            <a:ext cx="8106644" cy="43957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10" name="Rounded Rectangular Callout 9"/>
          <p:cNvSpPr/>
          <p:nvPr/>
        </p:nvSpPr>
        <p:spPr>
          <a:xfrm>
            <a:off x="6794499" y="2829560"/>
            <a:ext cx="2097405" cy="693420"/>
          </a:xfrm>
          <a:prstGeom prst="wedgeRoundRectCallout">
            <a:avLst>
              <a:gd name="adj1" fmla="val -79207"/>
              <a:gd name="adj2" fmla="val 164028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Product configuration dependent relation</a:t>
            </a:r>
          </a:p>
        </p:txBody>
      </p:sp>
    </p:spTree>
    <p:extLst>
      <p:ext uri="{BB962C8B-B14F-4D97-AF65-F5344CB8AC3E}">
        <p14:creationId xmlns:p14="http://schemas.microsoft.com/office/powerpoint/2010/main" val="25855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Presence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" t="7322" r="7139" b="4279"/>
          <a:stretch/>
        </p:blipFill>
        <p:spPr>
          <a:xfrm>
            <a:off x="828674" y="1295399"/>
            <a:ext cx="7534275" cy="4493395"/>
          </a:xfrm>
        </p:spPr>
      </p:pic>
      <p:sp>
        <p:nvSpPr>
          <p:cNvPr id="7" name="TextBox 6"/>
          <p:cNvSpPr txBox="1"/>
          <p:nvPr/>
        </p:nvSpPr>
        <p:spPr>
          <a:xfrm>
            <a:off x="5324475" y="288606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4505" y="3347727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4505" y="425260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4505" y="5157476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3500" y="5991225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Configuration Ci = set of product-describing symbols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4905375" y="3116896"/>
            <a:ext cx="419100" cy="10255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Presence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7038" r="7017" b="3857"/>
          <a:stretch/>
        </p:blipFill>
        <p:spPr>
          <a:xfrm>
            <a:off x="571499" y="1238793"/>
            <a:ext cx="7696200" cy="4611179"/>
          </a:xfrm>
        </p:spPr>
      </p:pic>
      <p:sp>
        <p:nvSpPr>
          <p:cNvPr id="7" name="TextBox 6"/>
          <p:cNvSpPr txBox="1"/>
          <p:nvPr/>
        </p:nvSpPr>
        <p:spPr>
          <a:xfrm>
            <a:off x="5324475" y="2886063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0205" y="3404877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0205" y="430975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30205" y="5214626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3500" y="5991225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Configuration Ci = set of product-describing symbols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7599" y="5225446"/>
            <a:ext cx="186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{c1, c2, c3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dirty="0" smtClean="0">
                <a:latin typeface="Accent SF" pitchFamily="2" charset="0"/>
                <a:ea typeface="Cambria Math"/>
              </a:rPr>
              <a:t> ≡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014411" y="2208541"/>
            <a:ext cx="2562225" cy="791183"/>
          </a:xfrm>
          <a:prstGeom prst="wedgeRoundRectCallout">
            <a:avLst>
              <a:gd name="adj1" fmla="val 108282"/>
              <a:gd name="adj2" fmla="val 12630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Product </a:t>
            </a:r>
            <a:r>
              <a:rPr lang="sv-SE" dirty="0" err="1" smtClean="0">
                <a:solidFill>
                  <a:schemeClr val="tx1"/>
                </a:solidFill>
              </a:rPr>
              <a:t>configuration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specific</a:t>
            </a:r>
            <a:r>
              <a:rPr lang="sv-SE" dirty="0" smtClean="0">
                <a:solidFill>
                  <a:schemeClr val="tx1"/>
                </a:solidFill>
              </a:rPr>
              <a:t> relation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7375" y="2886061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=| c1 </a:t>
            </a:r>
            <a:r>
              <a:rPr lang="sv-SE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c2 ∨ c3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Expressing</a:t>
            </a:r>
            <a:r>
              <a:rPr lang="sv-SE" dirty="0" smtClean="0"/>
              <a:t> PLE </a:t>
            </a:r>
            <a:r>
              <a:rPr lang="sv-SE" dirty="0" err="1" smtClean="0"/>
              <a:t>concepts</a:t>
            </a:r>
            <a:r>
              <a:rPr lang="sv-SE" dirty="0" smtClean="0"/>
              <a:t> in MLT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7616" r="5937" b="7748"/>
          <a:stretch/>
        </p:blipFill>
        <p:spPr>
          <a:xfrm>
            <a:off x="633845" y="1126827"/>
            <a:ext cx="7419109" cy="45471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581150" y="4183380"/>
            <a:ext cx="3276600" cy="1612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322" y="1752600"/>
            <a:ext cx="2905128" cy="1647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073" y="3324226"/>
            <a:ext cx="2117727" cy="1647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Positive </a:t>
            </a:r>
            <a:r>
              <a:rPr lang="sv-SE" dirty="0" err="1" smtClean="0"/>
              <a:t>aspects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MLT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and </a:t>
            </a:r>
            <a:r>
              <a:rPr lang="en-US" dirty="0" smtClean="0"/>
              <a:t>s</a:t>
            </a:r>
            <a:r>
              <a:rPr lang="en-US" dirty="0" smtClean="0"/>
              <a:t>emantics: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extual syntax and d</a:t>
            </a:r>
            <a:r>
              <a:rPr lang="en-US" dirty="0" smtClean="0"/>
              <a:t>efined (but not implemented)</a:t>
            </a:r>
            <a:r>
              <a:rPr lang="en-US" dirty="0" smtClean="0"/>
              <a:t> MLT-UML profile for graphical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Semantics compatible with semantics in existing analysis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Conceptual: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Treats all abstraction levels the same, i.e. gives access to domain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Pairs of abstraction levels can be viewed as a traditional two-level, models-instance type of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5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0" y="1582739"/>
            <a:ext cx="7118350" cy="4027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Evolving and analyzing a Product Line requires a family model covering all relevant aspects in a comprehensible and unambiguous fashion.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paper presents a framework for integrated management of</a:t>
            </a:r>
            <a:r>
              <a:rPr lang="en-US" dirty="0" smtClean="0"/>
              <a:t>, but not limited to, </a:t>
            </a:r>
            <a:r>
              <a:rPr lang="en-US" dirty="0" smtClean="0"/>
              <a:t>different assets and presence conditions*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Unified representation of all assets and presence conditions enables </a:t>
            </a:r>
            <a:r>
              <a:rPr lang="en-US" dirty="0" smtClean="0"/>
              <a:t>impact analysis, formal traceability, and different (rule) checking.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1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3089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Linked Data supports</a:t>
            </a:r>
            <a:r>
              <a:rPr lang="en-US" dirty="0" smtClean="0"/>
              <a:t> the idea of an unlimited number of abstraction levels where all levels are treated equally.</a:t>
            </a:r>
            <a:r>
              <a:rPr lang="sv-SE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 </a:t>
            </a:r>
            <a:r>
              <a:rPr lang="en-US" dirty="0"/>
              <a:t>work aims at providing a tool supported methodology for semi-automated creation of MLT-based family models realized as Linked Data (</a:t>
            </a:r>
            <a:r>
              <a:rPr lang="en-US" dirty="0" err="1"/>
              <a:t>Lyo</a:t>
            </a:r>
            <a:r>
              <a:rPr lang="en-US" dirty="0"/>
              <a:t> toolchain</a:t>
            </a:r>
            <a:r>
              <a:rPr lang="en-US" dirty="0" smtClean="0"/>
              <a:t>**).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392381" y="5938877"/>
            <a:ext cx="7232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Applying Multi Level Modeling to Data Integration in Product Line Engineering.</a:t>
            </a:r>
            <a:r>
              <a:rPr lang="sv-SE" sz="1200" dirty="0">
                <a:solidFill>
                  <a:schemeClr val="bg1"/>
                </a:solidFill>
              </a:rPr>
              <a:t> D. Nesic, M. Nyberg in MULTI@MODELS </a:t>
            </a:r>
            <a:r>
              <a:rPr lang="sv-SE" sz="1200" dirty="0" smtClean="0">
                <a:solidFill>
                  <a:schemeClr val="bg1"/>
                </a:solidFill>
              </a:rPr>
              <a:t>’17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**</a:t>
            </a:r>
            <a:r>
              <a:rPr lang="en-US" sz="1200" dirty="0" smtClean="0">
                <a:solidFill>
                  <a:schemeClr val="bg1"/>
                </a:solidFill>
              </a:rPr>
              <a:t>A </a:t>
            </a:r>
            <a:r>
              <a:rPr lang="en-US" sz="1200" dirty="0">
                <a:solidFill>
                  <a:schemeClr val="bg1"/>
                </a:solidFill>
              </a:rPr>
              <a:t>Model-Driven Engineering Approach to Software Tool Interoperability based on Linked Data. J. </a:t>
            </a:r>
            <a:r>
              <a:rPr lang="en-US" sz="1200" dirty="0" err="1">
                <a:solidFill>
                  <a:schemeClr val="bg1"/>
                </a:solidFill>
              </a:rPr>
              <a:t>El-khoury</a:t>
            </a:r>
            <a:r>
              <a:rPr lang="en-US" sz="1200" dirty="0">
                <a:solidFill>
                  <a:schemeClr val="bg1"/>
                </a:solidFill>
              </a:rPr>
              <a:t> , D. </a:t>
            </a:r>
            <a:r>
              <a:rPr lang="en-US" sz="1200" dirty="0" err="1">
                <a:solidFill>
                  <a:schemeClr val="bg1"/>
                </a:solidFill>
              </a:rPr>
              <a:t>Gurdur</a:t>
            </a:r>
            <a:r>
              <a:rPr lang="en-US" sz="1200" dirty="0">
                <a:solidFill>
                  <a:schemeClr val="bg1"/>
                </a:solidFill>
              </a:rPr>
              <a:t>, M. Nyberg, Journal On Advances in Software, </a:t>
            </a:r>
            <a:r>
              <a:rPr lang="en-US" sz="1200" dirty="0" smtClean="0">
                <a:solidFill>
                  <a:schemeClr val="bg1"/>
                </a:solidFill>
              </a:rPr>
              <a:t>2016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3532" y="2233945"/>
            <a:ext cx="1651308" cy="24885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Enterprise </a:t>
            </a:r>
            <a:r>
              <a:rPr lang="sv-SE" sz="1600" dirty="0" smtClean="0">
                <a:solidFill>
                  <a:schemeClr val="tx1"/>
                </a:solidFill>
              </a:rPr>
              <a:t>meta-</a:t>
            </a:r>
            <a:r>
              <a:rPr lang="sv-SE" sz="1600" dirty="0" err="1" smtClean="0">
                <a:solidFill>
                  <a:schemeClr val="tx1"/>
                </a:solidFill>
              </a:rPr>
              <a:t>model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2348" y="2233944"/>
            <a:ext cx="860535" cy="248850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Product Variants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-Shape 9"/>
          <p:cNvSpPr/>
          <p:nvPr/>
        </p:nvSpPr>
        <p:spPr>
          <a:xfrm rot="5400000">
            <a:off x="4356551" y="1677961"/>
            <a:ext cx="2488505" cy="3600475"/>
          </a:xfrm>
          <a:prstGeom prst="corner">
            <a:avLst>
              <a:gd name="adj1" fmla="val 63008"/>
              <a:gd name="adj2" fmla="val 2202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5819" y="2863651"/>
            <a:ext cx="1945221" cy="185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(Product </a:t>
            </a:r>
            <a:r>
              <a:rPr lang="sv-SE" sz="1600" dirty="0"/>
              <a:t>variants </a:t>
            </a:r>
            <a:r>
              <a:rPr lang="sv-SE" sz="1600" dirty="0" err="1" smtClean="0"/>
              <a:t>model</a:t>
            </a:r>
            <a:r>
              <a:rPr lang="sv-SE" sz="1600" dirty="0" smtClean="0"/>
              <a:t>’’)</a:t>
            </a:r>
            <a:endParaRPr lang="sv-SE" sz="1600" dirty="0" smtClean="0">
              <a:solidFill>
                <a:schemeClr val="tx1"/>
              </a:solidFill>
            </a:endParaRPr>
          </a:p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Reusable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Assets and </a:t>
            </a:r>
            <a:r>
              <a:rPr lang="sv-SE" sz="1600" dirty="0" err="1" smtClean="0">
                <a:solidFill>
                  <a:schemeClr val="tx1"/>
                </a:solidFill>
              </a:rPr>
              <a:t>other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</a:rPr>
              <a:t>Artifacts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854401" y="2233944"/>
            <a:ext cx="0" cy="24885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4401" y="2293689"/>
            <a:ext cx="273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Product variants </a:t>
            </a:r>
            <a:r>
              <a:rPr lang="sv-SE" sz="1400" dirty="0" smtClean="0"/>
              <a:t>(meta-) </a:t>
            </a:r>
            <a:r>
              <a:rPr lang="sv-SE" sz="1400" dirty="0" err="1" smtClean="0"/>
              <a:t>model</a:t>
            </a:r>
            <a:r>
              <a:rPr lang="sv-SE" sz="1400" dirty="0" smtClean="0"/>
              <a:t>’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800567" y="2233944"/>
            <a:ext cx="1053834" cy="24885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4840" y="3246942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/>
              <a:t>PL </a:t>
            </a:r>
            <a:r>
              <a:rPr lang="sv-SE" sz="1400" dirty="0" err="1" smtClean="0"/>
              <a:t>concepts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59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9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3" idx="3"/>
          </p:cNvCxnSpPr>
          <p:nvPr/>
        </p:nvCxnSpPr>
        <p:spPr>
          <a:xfrm flipV="1">
            <a:off x="4206976" y="1774472"/>
            <a:ext cx="579773" cy="5797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86749" y="1774472"/>
            <a:ext cx="51225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>
            <a:off x="4334827" y="2768265"/>
            <a:ext cx="9641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16195" y="3325443"/>
            <a:ext cx="579773" cy="5797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95968" y="3905216"/>
            <a:ext cx="60303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Reverse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r>
              <a:rPr lang="sv-SE" dirty="0" smtClean="0"/>
              <a:t> in PL </a:t>
            </a:r>
            <a:r>
              <a:rPr lang="sv-SE" dirty="0" err="1" smtClean="0"/>
              <a:t>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3" y="1226807"/>
            <a:ext cx="2018889" cy="1863921"/>
          </a:xfrm>
        </p:spPr>
      </p:pic>
      <p:grpSp>
        <p:nvGrpSpPr>
          <p:cNvPr id="11" name="Group 10"/>
          <p:cNvGrpSpPr/>
          <p:nvPr/>
        </p:nvGrpSpPr>
        <p:grpSpPr>
          <a:xfrm>
            <a:off x="2762702" y="2006265"/>
            <a:ext cx="1572125" cy="1523999"/>
            <a:chOff x="2833937" y="1790700"/>
            <a:chExt cx="1572125" cy="1523999"/>
          </a:xfrm>
        </p:grpSpPr>
        <p:sp>
          <p:nvSpPr>
            <p:cNvPr id="5" name="Donut 4"/>
            <p:cNvSpPr/>
            <p:nvPr/>
          </p:nvSpPr>
          <p:spPr>
            <a:xfrm>
              <a:off x="2833937" y="1790700"/>
              <a:ext cx="1572125" cy="1523999"/>
            </a:xfrm>
            <a:prstGeom prst="donut">
              <a:avLst>
                <a:gd name="adj" fmla="val 1445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1349" y="2368033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Half Frame 2"/>
            <p:cNvSpPr/>
            <p:nvPr/>
          </p:nvSpPr>
          <p:spPr>
            <a:xfrm rot="5400000" flipH="1">
              <a:off x="4028372" y="2021840"/>
              <a:ext cx="265997" cy="233680"/>
            </a:xfrm>
            <a:prstGeom prst="halfFram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/>
            <p:cNvSpPr/>
            <p:nvPr/>
          </p:nvSpPr>
          <p:spPr>
            <a:xfrm rot="5400000" flipH="1" flipV="1">
              <a:off x="4028371" y="2860040"/>
              <a:ext cx="265997" cy="233680"/>
            </a:xfrm>
            <a:prstGeom prst="halfFram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Half Frame 8"/>
            <p:cNvSpPr/>
            <p:nvPr/>
          </p:nvSpPr>
          <p:spPr>
            <a:xfrm rot="16200000" flipH="1">
              <a:off x="2975191" y="2860039"/>
              <a:ext cx="265997" cy="233680"/>
            </a:xfrm>
            <a:prstGeom prst="halfFram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Half Frame 9"/>
            <p:cNvSpPr/>
            <p:nvPr/>
          </p:nvSpPr>
          <p:spPr>
            <a:xfrm rot="5400000">
              <a:off x="2975190" y="2037999"/>
              <a:ext cx="265997" cy="233680"/>
            </a:xfrm>
            <a:prstGeom prst="halfFram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5354822" y="1567975"/>
            <a:ext cx="1191491" cy="41299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54822" y="2466085"/>
            <a:ext cx="1558637" cy="60435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Feature-Asset Dependencies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54822" y="3633730"/>
            <a:ext cx="1761242" cy="5429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Family/Domain/150% Model</a:t>
            </a:r>
          </a:p>
        </p:txBody>
      </p:sp>
      <p:sp>
        <p:nvSpPr>
          <p:cNvPr id="46" name="Chevron 45"/>
          <p:cNvSpPr/>
          <p:nvPr/>
        </p:nvSpPr>
        <p:spPr>
          <a:xfrm>
            <a:off x="2286002" y="2543127"/>
            <a:ext cx="422563" cy="450273"/>
          </a:xfrm>
          <a:prstGeom prst="chevron">
            <a:avLst>
              <a:gd name="adj" fmla="val 4692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9" name="Rounded Rectangle 48"/>
          <p:cNvSpPr/>
          <p:nvPr/>
        </p:nvSpPr>
        <p:spPr>
          <a:xfrm>
            <a:off x="7318669" y="1474322"/>
            <a:ext cx="1537854" cy="60029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Diagram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318669" y="2445028"/>
            <a:ext cx="1537854" cy="63815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Formulas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318669" y="3569243"/>
            <a:ext cx="1537854" cy="67194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53" name="Straight Arrow Connector 52"/>
          <p:cNvCxnSpPr>
            <a:stCxn id="32" idx="3"/>
            <a:endCxn id="49" idx="1"/>
          </p:cNvCxnSpPr>
          <p:nvPr/>
        </p:nvCxnSpPr>
        <p:spPr>
          <a:xfrm>
            <a:off x="6546313" y="1774472"/>
            <a:ext cx="77235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3"/>
            <a:endCxn id="50" idx="1"/>
          </p:cNvCxnSpPr>
          <p:nvPr/>
        </p:nvCxnSpPr>
        <p:spPr>
          <a:xfrm flipV="1">
            <a:off x="6913459" y="2764104"/>
            <a:ext cx="405210" cy="41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3"/>
            <a:endCxn id="51" idx="1"/>
          </p:cNvCxnSpPr>
          <p:nvPr/>
        </p:nvCxnSpPr>
        <p:spPr>
          <a:xfrm>
            <a:off x="7116064" y="3905216"/>
            <a:ext cx="20260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1" y="2728520"/>
            <a:ext cx="2068536" cy="1855528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474133" y="4499382"/>
            <a:ext cx="8382390" cy="15458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3683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352425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5113" indent="-4572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family model is highly relevant for: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Impact analysis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Enables formal traceability and consistency checking w.r.t.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Analyzing compliance with standardized </a:t>
            </a:r>
            <a:r>
              <a:rPr lang="en-US" dirty="0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6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 for representing family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278467" y="1498069"/>
            <a:ext cx="7653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family model of a particular type of asset can be represented using formalisms suitable for that type of asset.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the appropriate formalism for a family model that can capture all types of assets, their relations, and presence conditions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construct this model without introducing new tools, processes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2" r="26230"/>
          <a:stretch/>
        </p:blipFill>
        <p:spPr>
          <a:xfrm rot="540039">
            <a:off x="897468" y="2480903"/>
            <a:ext cx="3192780" cy="1185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20371" r="5590" b="10417"/>
          <a:stretch/>
        </p:blipFill>
        <p:spPr>
          <a:xfrm rot="21112872">
            <a:off x="3666067" y="2420943"/>
            <a:ext cx="2692400" cy="1521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2" t="19736" r="2315" b="8984"/>
          <a:stretch/>
        </p:blipFill>
        <p:spPr>
          <a:xfrm rot="239525">
            <a:off x="5574588" y="2458189"/>
            <a:ext cx="3056468" cy="12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Formalism for representing family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Desired properties </a:t>
            </a:r>
            <a:r>
              <a:rPr lang="en-US" dirty="0" smtClean="0"/>
              <a:t>of such formalism: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General purpose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Expressive enough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Clear (preferably formal) semantics</a:t>
            </a:r>
          </a:p>
          <a:p>
            <a:pPr marL="6985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”</a:t>
            </a:r>
            <a:r>
              <a:rPr lang="en-US" i="1" dirty="0" smtClean="0"/>
              <a:t>existing </a:t>
            </a:r>
            <a:r>
              <a:rPr lang="en-US" i="1" dirty="0"/>
              <a:t>modeling techniques such as UML were </a:t>
            </a:r>
            <a:r>
              <a:rPr lang="en-US" i="1" dirty="0" smtClean="0"/>
              <a:t>not suitable </a:t>
            </a:r>
            <a:r>
              <a:rPr lang="en-US" i="1" dirty="0"/>
              <a:t>for this purpose</a:t>
            </a:r>
            <a:r>
              <a:rPr lang="sv-SE" dirty="0" smtClean="0"/>
              <a:t>”*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405467" y="6028267"/>
            <a:ext cx="71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pure::variants Across The Product Line Lifecycle. </a:t>
            </a:r>
            <a:r>
              <a:rPr lang="en-US" dirty="0" smtClean="0">
                <a:solidFill>
                  <a:schemeClr val="bg1"/>
                </a:solidFill>
              </a:rPr>
              <a:t>D. </a:t>
            </a:r>
            <a:r>
              <a:rPr lang="en-US" dirty="0" err="1">
                <a:solidFill>
                  <a:schemeClr val="bg1"/>
                </a:solidFill>
              </a:rPr>
              <a:t>Beuche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R. </a:t>
            </a:r>
            <a:r>
              <a:rPr lang="en-US" dirty="0" err="1" smtClean="0">
                <a:solidFill>
                  <a:schemeClr val="bg1"/>
                </a:solidFill>
              </a:rPr>
              <a:t>Hellebrand</a:t>
            </a:r>
            <a:r>
              <a:rPr lang="en-US" dirty="0" smtClean="0">
                <a:solidFill>
                  <a:schemeClr val="bg1"/>
                </a:solidFill>
              </a:rPr>
              <a:t>, in proceedings of SPLC’17</a:t>
            </a:r>
            <a:r>
              <a:rPr lang="sv-SE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traditional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2314532" y="4223798"/>
            <a:ext cx="1227666" cy="4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14532" y="4402021"/>
            <a:ext cx="1227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4505" y="4145918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:truck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0184" y="440202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SN=”ab123x”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06196" y="4227608"/>
            <a:ext cx="1227666" cy="4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06196" y="4405831"/>
            <a:ext cx="1227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16169" y="4149728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:Sven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1848" y="440583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contractNo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14531" y="3232592"/>
            <a:ext cx="1227666" cy="48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314531" y="3410815"/>
            <a:ext cx="12276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24504" y="3154712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942" y="34108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SN:String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06195" y="3232592"/>
            <a:ext cx="1227666" cy="48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706195" y="3410815"/>
            <a:ext cx="12276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19649" y="3154712"/>
            <a:ext cx="10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1847" y="3410815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contractNo:Int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12" idx="0"/>
            <a:endCxn id="21" idx="2"/>
          </p:cNvCxnSpPr>
          <p:nvPr/>
        </p:nvCxnSpPr>
        <p:spPr>
          <a:xfrm flipH="1" flipV="1">
            <a:off x="2928364" y="3718592"/>
            <a:ext cx="1" cy="50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0"/>
            <a:endCxn id="31" idx="2"/>
          </p:cNvCxnSpPr>
          <p:nvPr/>
        </p:nvCxnSpPr>
        <p:spPr>
          <a:xfrm flipH="1" flipV="1">
            <a:off x="5320028" y="3718592"/>
            <a:ext cx="1" cy="50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55825" y="3971195"/>
            <a:ext cx="4851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65849" y="4282132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Real </a:t>
            </a:r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165849" y="3290926"/>
            <a:ext cx="148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25953" y="3919955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96190" y="3919955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/>
          <p:cNvCxnSpPr>
            <a:stCxn id="21" idx="3"/>
          </p:cNvCxnSpPr>
          <p:nvPr/>
        </p:nvCxnSpPr>
        <p:spPr>
          <a:xfrm>
            <a:off x="3542197" y="3475592"/>
            <a:ext cx="11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42197" y="3137037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assembledBy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/>
          <p:cNvCxnSpPr>
            <a:stCxn id="5" idx="3"/>
          </p:cNvCxnSpPr>
          <p:nvPr/>
        </p:nvCxnSpPr>
        <p:spPr>
          <a:xfrm>
            <a:off x="3542198" y="4466798"/>
            <a:ext cx="1163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59257" y="4109007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assembledBy</a:t>
            </a:r>
            <a:endParaRPr lang="en-US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with traditional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2182706" y="4187263"/>
            <a:ext cx="1227666" cy="4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82706" y="4365486"/>
            <a:ext cx="1227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2679" y="4109383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:truck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8358" y="4365486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SN=”ab123x”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6506" y="4191073"/>
            <a:ext cx="1227666" cy="4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646506" y="4369296"/>
            <a:ext cx="1227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479" y="4113193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:Sven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2158" y="4369296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contractNo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2705" y="3196057"/>
            <a:ext cx="1227666" cy="48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182705" y="3374280"/>
            <a:ext cx="12276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2678" y="3118177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6116" y="3374279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SN:String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7" idx="0"/>
            <a:endCxn id="13" idx="2"/>
          </p:cNvCxnSpPr>
          <p:nvPr/>
        </p:nvCxnSpPr>
        <p:spPr>
          <a:xfrm flipH="1" flipV="1">
            <a:off x="2796538" y="3682057"/>
            <a:ext cx="1" cy="50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29" idx="2"/>
          </p:cNvCxnSpPr>
          <p:nvPr/>
        </p:nvCxnSpPr>
        <p:spPr>
          <a:xfrm flipH="1" flipV="1">
            <a:off x="5260337" y="2690851"/>
            <a:ext cx="2" cy="149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03399" y="3934660"/>
            <a:ext cx="4851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94119" y="4245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Real </a:t>
            </a:r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182704" y="2204851"/>
            <a:ext cx="1227666" cy="4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182704" y="2383074"/>
            <a:ext cx="1227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30119" y="2126971"/>
            <a:ext cx="110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ProductType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6115" y="238307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SN:String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646504" y="2204851"/>
            <a:ext cx="1227666" cy="4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646504" y="2383074"/>
            <a:ext cx="1227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59958" y="2126971"/>
            <a:ext cx="10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2156" y="238307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contractNo:Int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endCxn id="25" idx="2"/>
          </p:cNvCxnSpPr>
          <p:nvPr/>
        </p:nvCxnSpPr>
        <p:spPr>
          <a:xfrm flipH="1" flipV="1">
            <a:off x="2796537" y="2690851"/>
            <a:ext cx="1" cy="50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03399" y="2938980"/>
            <a:ext cx="4851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4119" y="3254391"/>
            <a:ext cx="148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4119" y="2263185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Meta-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66263" y="3883420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27015" y="3883420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33785" y="2888280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6263" y="3220391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25" idx="3"/>
          </p:cNvCxnSpPr>
          <p:nvPr/>
        </p:nvCxnSpPr>
        <p:spPr>
          <a:xfrm flipV="1">
            <a:off x="3410370" y="2434748"/>
            <a:ext cx="1236134" cy="13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90499" y="2142027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createdBy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13" idx="3"/>
          </p:cNvCxnSpPr>
          <p:nvPr/>
        </p:nvCxnSpPr>
        <p:spPr>
          <a:xfrm>
            <a:off x="3410371" y="3439057"/>
            <a:ext cx="1236133" cy="97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330170">
            <a:off x="3535349" y="3574579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createdBy</a:t>
            </a:r>
            <a:endParaRPr lang="en-US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3892643" y="3716295"/>
            <a:ext cx="224790" cy="221166"/>
          </a:xfrm>
          <a:prstGeom prst="mathMultiply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13" idx="3"/>
          </p:cNvCxnSpPr>
          <p:nvPr/>
        </p:nvCxnSpPr>
        <p:spPr>
          <a:xfrm flipV="1">
            <a:off x="3410371" y="2690851"/>
            <a:ext cx="1268308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638905">
            <a:off x="3664160" y="2716223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assembledBy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Multiply 60"/>
          <p:cNvSpPr/>
          <p:nvPr/>
        </p:nvSpPr>
        <p:spPr>
          <a:xfrm>
            <a:off x="4210683" y="2870111"/>
            <a:ext cx="224790" cy="221166"/>
          </a:xfrm>
          <a:prstGeom prst="mathMultiply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5115767" y="3290495"/>
            <a:ext cx="224790" cy="221166"/>
          </a:xfrm>
          <a:prstGeom prst="mathMultiply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with traditional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1451134" y="4333886"/>
            <a:ext cx="1227666" cy="4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51134" y="4512109"/>
            <a:ext cx="1227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1107" y="4256006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:truck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6786" y="4512109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SN=”ab123x”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0589" y="4337696"/>
            <a:ext cx="1227666" cy="48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540589" y="4515919"/>
            <a:ext cx="1227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0562" y="4259816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:Sven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6241" y="4515919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contractNo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51133" y="3342680"/>
            <a:ext cx="1227666" cy="48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451133" y="3520903"/>
            <a:ext cx="12276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1106" y="3264800"/>
            <a:ext cx="8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4544" y="3520902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SN:String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7" idx="0"/>
            <a:endCxn id="13" idx="2"/>
          </p:cNvCxnSpPr>
          <p:nvPr/>
        </p:nvCxnSpPr>
        <p:spPr>
          <a:xfrm flipH="1" flipV="1">
            <a:off x="2064966" y="3828680"/>
            <a:ext cx="1" cy="50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29" idx="2"/>
          </p:cNvCxnSpPr>
          <p:nvPr/>
        </p:nvCxnSpPr>
        <p:spPr>
          <a:xfrm flipH="1" flipV="1">
            <a:off x="6154420" y="2837474"/>
            <a:ext cx="2" cy="149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16933" y="4081283"/>
            <a:ext cx="4851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7651" y="439222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Real </a:t>
            </a:r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451132" y="2351474"/>
            <a:ext cx="1227666" cy="4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1132" y="2529697"/>
            <a:ext cx="1227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8547" y="2273594"/>
            <a:ext cx="110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ProductType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40587" y="2351474"/>
            <a:ext cx="1227666" cy="4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540587" y="2529697"/>
            <a:ext cx="1227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4041" y="2273594"/>
            <a:ext cx="10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6239" y="252969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contractId:Int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endCxn id="25" idx="2"/>
          </p:cNvCxnSpPr>
          <p:nvPr/>
        </p:nvCxnSpPr>
        <p:spPr>
          <a:xfrm flipH="1" flipV="1">
            <a:off x="2064965" y="2837474"/>
            <a:ext cx="1" cy="50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16933" y="3085603"/>
            <a:ext cx="4851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651" y="3401014"/>
            <a:ext cx="148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47651" y="2409808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Meta-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32792" y="4030043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32791" y="3027200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2245" y="3364068"/>
            <a:ext cx="10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25" idx="3"/>
          </p:cNvCxnSpPr>
          <p:nvPr/>
        </p:nvCxnSpPr>
        <p:spPr>
          <a:xfrm flipV="1">
            <a:off x="2678798" y="2581371"/>
            <a:ext cx="2861791" cy="13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04927" y="2288650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createdBy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13" idx="3"/>
          </p:cNvCxnSpPr>
          <p:nvPr/>
        </p:nvCxnSpPr>
        <p:spPr>
          <a:xfrm>
            <a:off x="2678799" y="3585680"/>
            <a:ext cx="2861790" cy="97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172141">
            <a:off x="4391775" y="4024280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createdBy</a:t>
            </a:r>
            <a:endParaRPr lang="en-US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4311915" y="3948449"/>
            <a:ext cx="224790" cy="221166"/>
          </a:xfrm>
          <a:prstGeom prst="mathMultiply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678798" y="3585680"/>
            <a:ext cx="1101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64828" y="3283157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assembledBy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80737" y="3342680"/>
            <a:ext cx="2002155" cy="48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780737" y="3520903"/>
            <a:ext cx="200215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93424" y="3277903"/>
            <a:ext cx="21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EmployeeInstance:Instance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93424" y="3502944"/>
            <a:ext cx="146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contractNo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5" idx="3"/>
          </p:cNvCxnSpPr>
          <p:nvPr/>
        </p:nvCxnSpPr>
        <p:spPr>
          <a:xfrm>
            <a:off x="2678800" y="4576886"/>
            <a:ext cx="286179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82038" y="4256005"/>
            <a:ext cx="11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assembledBy</a:t>
            </a:r>
            <a:endParaRPr lang="en-US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Elbow Connector 49"/>
          <p:cNvCxnSpPr>
            <a:stCxn id="11" idx="0"/>
            <a:endCxn id="44" idx="3"/>
          </p:cNvCxnSpPr>
          <p:nvPr/>
        </p:nvCxnSpPr>
        <p:spPr>
          <a:xfrm rot="16200000" flipV="1">
            <a:off x="5631589" y="3736983"/>
            <a:ext cx="674136" cy="371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damirn\AppData\Local\Microsoft\Windows\Temporary Internet Files\Content.IE5\ID2PHUQJ\70px-Exclamation_mark_r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01" y="3306151"/>
            <a:ext cx="279528" cy="27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damirn\AppData\Local\Microsoft\Windows\Temporary Internet Files\Content.IE5\ID2PHUQJ\70px-Exclamation_mark_r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98" y="2837474"/>
            <a:ext cx="279528" cy="27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conceptual</a:t>
            </a:r>
            <a:r>
              <a:rPr lang="sv-SE" dirty="0" smtClean="0"/>
              <a:t> </a:t>
            </a:r>
            <a:r>
              <a:rPr lang="sv-SE" dirty="0" err="1" smtClean="0"/>
              <a:t>Theory</a:t>
            </a:r>
            <a:r>
              <a:rPr lang="sv-SE" dirty="0" smtClean="0"/>
              <a:t> (MLT)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31717" r="10666" b="27984"/>
          <a:stretch/>
        </p:blipFill>
        <p:spPr>
          <a:xfrm>
            <a:off x="160344" y="1552575"/>
            <a:ext cx="8622199" cy="2523573"/>
          </a:xfrm>
        </p:spPr>
      </p:pic>
      <p:sp>
        <p:nvSpPr>
          <p:cNvPr id="8" name="TextBox 7"/>
          <p:cNvSpPr txBox="1"/>
          <p:nvPr/>
        </p:nvSpPr>
        <p:spPr>
          <a:xfrm>
            <a:off x="1420240" y="6070059"/>
            <a:ext cx="717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Toward a well-founded theory for multi-level conceptual modeling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V. </a:t>
            </a:r>
            <a:r>
              <a:rPr lang="pt-BR" dirty="0" smtClean="0">
                <a:solidFill>
                  <a:schemeClr val="bg1"/>
                </a:solidFill>
              </a:rPr>
              <a:t>Carvalho and J. Almeida</a:t>
            </a:r>
            <a:r>
              <a:rPr lang="sv-SE" dirty="0" smtClean="0">
                <a:solidFill>
                  <a:schemeClr val="bg1"/>
                </a:solidFill>
              </a:rPr>
              <a:t> in Software and Systems </a:t>
            </a:r>
            <a:r>
              <a:rPr lang="en-US" dirty="0" smtClean="0">
                <a:solidFill>
                  <a:schemeClr val="bg1"/>
                </a:solidFill>
              </a:rPr>
              <a:t>Modeling,</a:t>
            </a:r>
            <a:r>
              <a:rPr lang="sv-SE" dirty="0" smtClean="0">
                <a:solidFill>
                  <a:schemeClr val="bg1"/>
                </a:solidFill>
              </a:rPr>
              <a:t> 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0240" y="4363804"/>
            <a:ext cx="6052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err="1" smtClean="0">
                <a:latin typeface="Cambria" panose="02040503050406030204" pitchFamily="18" charset="0"/>
              </a:rPr>
              <a:t>hasAttribute</a:t>
            </a:r>
            <a:r>
              <a:rPr lang="sv-SE" i="1" dirty="0" smtClean="0">
                <a:latin typeface="Cambria" panose="02040503050406030204" pitchFamily="18" charset="0"/>
              </a:rPr>
              <a:t> (</a:t>
            </a:r>
            <a:r>
              <a:rPr lang="sv-SE" i="1" dirty="0" err="1" smtClean="0">
                <a:latin typeface="Cambria" panose="02040503050406030204" pitchFamily="18" charset="0"/>
              </a:rPr>
              <a:t>SecondOT</a:t>
            </a:r>
            <a:r>
              <a:rPr lang="sv-SE" i="1" dirty="0" smtClean="0">
                <a:latin typeface="Cambria" panose="02040503050406030204" pitchFamily="18" charset="0"/>
              </a:rPr>
              <a:t>, </a:t>
            </a:r>
            <a:r>
              <a:rPr lang="sv-SE" i="1" dirty="0" err="1" smtClean="0">
                <a:latin typeface="Cambria" panose="02040503050406030204" pitchFamily="18" charset="0"/>
              </a:rPr>
              <a:t>modeler</a:t>
            </a:r>
            <a:r>
              <a:rPr lang="sv-SE" i="1" dirty="0" smtClean="0">
                <a:latin typeface="Cambria" panose="02040503050406030204" pitchFamily="18" charset="0"/>
              </a:rPr>
              <a:t>, String)</a:t>
            </a:r>
          </a:p>
          <a:p>
            <a:r>
              <a:rPr lang="sv-SE" i="1" dirty="0" err="1" smtClean="0">
                <a:latin typeface="Cambria" panose="02040503050406030204" pitchFamily="18" charset="0"/>
              </a:rPr>
              <a:t>iof</a:t>
            </a:r>
            <a:r>
              <a:rPr lang="sv-SE" dirty="0" smtClean="0">
                <a:latin typeface="Cambria" panose="02040503050406030204" pitchFamily="18" charset="0"/>
              </a:rPr>
              <a:t> (</a:t>
            </a:r>
            <a:r>
              <a:rPr lang="sv-SE" dirty="0" err="1" smtClean="0">
                <a:latin typeface="Cambria" panose="02040503050406030204" pitchFamily="18" charset="0"/>
              </a:rPr>
              <a:t>ProductType</a:t>
            </a:r>
            <a:r>
              <a:rPr lang="sv-SE" dirty="0" smtClean="0">
                <a:latin typeface="Cambria" panose="02040503050406030204" pitchFamily="18" charset="0"/>
              </a:rPr>
              <a:t>, </a:t>
            </a:r>
            <a:r>
              <a:rPr lang="sv-SE" dirty="0" err="1" smtClean="0">
                <a:latin typeface="Cambria" panose="02040503050406030204" pitchFamily="18" charset="0"/>
              </a:rPr>
              <a:t>SecondOT</a:t>
            </a:r>
            <a:r>
              <a:rPr lang="sv-SE" dirty="0" smtClean="0">
                <a:latin typeface="Cambria" panose="02040503050406030204" pitchFamily="18" charset="0"/>
              </a:rPr>
              <a:t>)</a:t>
            </a:r>
          </a:p>
          <a:p>
            <a:r>
              <a:rPr lang="sv-SE" i="1" dirty="0" err="1" smtClean="0">
                <a:latin typeface="Cambria" panose="02040503050406030204" pitchFamily="18" charset="0"/>
              </a:rPr>
              <a:t>specialization</a:t>
            </a:r>
            <a:r>
              <a:rPr lang="sv-SE" dirty="0" smtClean="0">
                <a:latin typeface="Cambria" panose="02040503050406030204" pitchFamily="18" charset="0"/>
              </a:rPr>
              <a:t> (</a:t>
            </a:r>
            <a:r>
              <a:rPr lang="sv-SE" dirty="0" err="1" smtClean="0">
                <a:latin typeface="Cambria" panose="02040503050406030204" pitchFamily="18" charset="0"/>
              </a:rPr>
              <a:t>ProductType</a:t>
            </a:r>
            <a:r>
              <a:rPr lang="sv-SE" dirty="0" smtClean="0">
                <a:latin typeface="Cambria" panose="02040503050406030204" pitchFamily="18" charset="0"/>
              </a:rPr>
              <a:t>, </a:t>
            </a:r>
            <a:r>
              <a:rPr lang="sv-SE" dirty="0" err="1" smtClean="0">
                <a:latin typeface="Cambria" panose="02040503050406030204" pitchFamily="18" charset="0"/>
              </a:rPr>
              <a:t>FirstOT</a:t>
            </a:r>
            <a:r>
              <a:rPr lang="sv-SE" dirty="0" smtClean="0">
                <a:latin typeface="Cambria" panose="02040503050406030204" pitchFamily="18" charset="0"/>
              </a:rPr>
              <a:t>)</a:t>
            </a:r>
          </a:p>
          <a:p>
            <a:r>
              <a:rPr lang="sv-SE" i="1" dirty="0" err="1" smtClean="0">
                <a:latin typeface="Cambria" panose="02040503050406030204" pitchFamily="18" charset="0"/>
              </a:rPr>
              <a:t>hasAttribute</a:t>
            </a:r>
            <a:r>
              <a:rPr lang="sv-SE" dirty="0" smtClean="0">
                <a:latin typeface="Cambria" panose="02040503050406030204" pitchFamily="18" charset="0"/>
              </a:rPr>
              <a:t> (</a:t>
            </a:r>
            <a:r>
              <a:rPr lang="sv-SE" dirty="0" err="1" smtClean="0">
                <a:latin typeface="Cambria" panose="02040503050406030204" pitchFamily="18" charset="0"/>
              </a:rPr>
              <a:t>ProductType</a:t>
            </a:r>
            <a:r>
              <a:rPr lang="sv-SE" dirty="0" smtClean="0">
                <a:latin typeface="Cambria" panose="02040503050406030204" pitchFamily="18" charset="0"/>
              </a:rPr>
              <a:t>, </a:t>
            </a:r>
            <a:r>
              <a:rPr lang="sv-SE" dirty="0" err="1" smtClean="0">
                <a:latin typeface="Cambria" panose="02040503050406030204" pitchFamily="18" charset="0"/>
              </a:rPr>
              <a:t>enteredProduction</a:t>
            </a:r>
            <a:r>
              <a:rPr lang="sv-SE" dirty="0" smtClean="0">
                <a:latin typeface="Cambria" panose="02040503050406030204" pitchFamily="18" charset="0"/>
              </a:rPr>
              <a:t>, Date)</a:t>
            </a:r>
          </a:p>
          <a:p>
            <a:r>
              <a:rPr lang="sv-SE" i="1" dirty="0" err="1" smtClean="0">
                <a:latin typeface="Cambria" panose="02040503050406030204" pitchFamily="18" charset="0"/>
              </a:rPr>
              <a:t>isMandatoryAttribute</a:t>
            </a:r>
            <a:r>
              <a:rPr lang="sv-SE" dirty="0" smtClean="0">
                <a:latin typeface="Cambria" panose="02040503050406030204" pitchFamily="18" charset="0"/>
              </a:rPr>
              <a:t> (</a:t>
            </a:r>
            <a:r>
              <a:rPr lang="sv-SE" dirty="0" err="1" smtClean="0">
                <a:latin typeface="Cambria" panose="02040503050406030204" pitchFamily="18" charset="0"/>
              </a:rPr>
              <a:t>enteredProduction</a:t>
            </a:r>
            <a:r>
              <a:rPr lang="sv-SE" dirty="0" smtClean="0">
                <a:latin typeface="Cambria" panose="02040503050406030204" pitchFamily="18" charset="0"/>
              </a:rPr>
              <a:t>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Multi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conceptual</a:t>
            </a:r>
            <a:r>
              <a:rPr lang="sv-SE" dirty="0"/>
              <a:t> </a:t>
            </a:r>
            <a:r>
              <a:rPr lang="sv-SE" dirty="0" err="1"/>
              <a:t>Theory</a:t>
            </a:r>
            <a:r>
              <a:rPr lang="sv-SE" dirty="0"/>
              <a:t> (MLT)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399" y="4096690"/>
            <a:ext cx="531863" cy="365125"/>
          </a:xfrm>
        </p:spPr>
        <p:txBody>
          <a:bodyPr/>
          <a:lstStyle/>
          <a:p>
            <a:fld id="{680D72F4-1C41-4187-A4BC-492CF086CF40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4295" r="563" b="11934"/>
          <a:stretch/>
        </p:blipFill>
        <p:spPr>
          <a:xfrm>
            <a:off x="325120" y="1160353"/>
            <a:ext cx="8611425" cy="4458127"/>
          </a:xfrm>
        </p:spPr>
      </p:pic>
      <p:sp>
        <p:nvSpPr>
          <p:cNvPr id="7" name="Rectangle 6"/>
          <p:cNvSpPr/>
          <p:nvPr/>
        </p:nvSpPr>
        <p:spPr>
          <a:xfrm>
            <a:off x="325120" y="2186305"/>
            <a:ext cx="2284730" cy="3533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Enterprise </a:t>
            </a:r>
            <a:r>
              <a:rPr lang="sv-SE" dirty="0" smtClean="0">
                <a:solidFill>
                  <a:schemeClr val="tx1"/>
                </a:solidFill>
              </a:rPr>
              <a:t>meta-</a:t>
            </a:r>
            <a:r>
              <a:rPr lang="sv-SE" dirty="0" err="1" smtClean="0">
                <a:solidFill>
                  <a:schemeClr val="tx1"/>
                </a:solidFill>
              </a:rPr>
              <a:t>model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53350" y="2186303"/>
            <a:ext cx="1190626" cy="3533775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Product Variants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L-Shape 9"/>
          <p:cNvSpPr/>
          <p:nvPr/>
        </p:nvSpPr>
        <p:spPr>
          <a:xfrm rot="5400000">
            <a:off x="3438525" y="1462406"/>
            <a:ext cx="3533774" cy="4981574"/>
          </a:xfrm>
          <a:prstGeom prst="corner">
            <a:avLst>
              <a:gd name="adj1" fmla="val 63008"/>
              <a:gd name="adj2" fmla="val 24111"/>
            </a:avLst>
          </a:prstGeom>
          <a:gradFill>
            <a:gsLst>
              <a:gs pos="50000">
                <a:srgbClr val="92D050"/>
              </a:gs>
              <a:gs pos="0">
                <a:srgbClr val="00B0F0"/>
              </a:gs>
              <a:gs pos="100000">
                <a:srgbClr val="FFC000"/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4815" y="3080512"/>
            <a:ext cx="2691384" cy="2639568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C000"/>
              </a:gs>
            </a:gsLst>
            <a:lin ang="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</a:rPr>
              <a:t>(Product Variants </a:t>
            </a:r>
            <a:r>
              <a:rPr lang="sv-SE" sz="1600" dirty="0" err="1" smtClean="0">
                <a:solidFill>
                  <a:schemeClr val="tx1"/>
                </a:solidFill>
              </a:rPr>
              <a:t>Model</a:t>
            </a:r>
            <a:r>
              <a:rPr lang="sv-SE" sz="1600" dirty="0" smtClean="0">
                <a:solidFill>
                  <a:schemeClr val="tx1"/>
                </a:solidFill>
              </a:rPr>
              <a:t>’’)</a:t>
            </a:r>
            <a:endParaRPr lang="sv-SE" sz="1600" dirty="0" smtClean="0">
              <a:solidFill>
                <a:schemeClr val="tx1"/>
              </a:solidFill>
            </a:endParaRPr>
          </a:p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Reusable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Assets and </a:t>
            </a:r>
            <a:r>
              <a:rPr lang="sv-SE" sz="1600" dirty="0" err="1" smtClean="0">
                <a:solidFill>
                  <a:schemeClr val="tx1"/>
                </a:solidFill>
              </a:rPr>
              <a:t>other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</a:rPr>
              <a:t>Artifacts</a:t>
            </a:r>
            <a:endParaRPr lang="sv-SE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033520" y="2186306"/>
            <a:ext cx="0" cy="353377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4625" y="3630024"/>
            <a:ext cx="120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PL </a:t>
            </a:r>
            <a:r>
              <a:rPr lang="sv-SE" dirty="0" err="1" smtClean="0"/>
              <a:t>concepts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8847" y="2492104"/>
            <a:ext cx="34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Product variants </a:t>
            </a:r>
            <a:r>
              <a:rPr lang="sv-SE" dirty="0" smtClean="0"/>
              <a:t>(meta-) </a:t>
            </a:r>
            <a:r>
              <a:rPr lang="sv-SE" dirty="0" err="1" smtClean="0"/>
              <a:t>model</a:t>
            </a:r>
            <a:r>
              <a:rPr lang="sv-SE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_PPT template 2014 general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general</Template>
  <TotalTime>10018</TotalTime>
  <Words>1308</Words>
  <Application>Microsoft Office PowerPoint</Application>
  <PresentationFormat>On-screen Show (4:3)</PresentationFormat>
  <Paragraphs>211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KTH_PPT template 2014 general</vt:lpstr>
      <vt:lpstr>think-cell Slide</vt:lpstr>
      <vt:lpstr>Modeling Product-Line Legacy Assets using Multi-Level Theory</vt:lpstr>
      <vt:lpstr>Reverse Engineering in PL context</vt:lpstr>
      <vt:lpstr>Formalism for representing family models</vt:lpstr>
      <vt:lpstr>Formalism for representing family models</vt:lpstr>
      <vt:lpstr>Difficulties with traditional modeling</vt:lpstr>
      <vt:lpstr>Difficulties with traditional modeling</vt:lpstr>
      <vt:lpstr>Difficulties with traditional modeling</vt:lpstr>
      <vt:lpstr>Multi Level conceptual Theory (MLT)</vt:lpstr>
      <vt:lpstr>Using Multi Level conceptual Theory (MLT)</vt:lpstr>
      <vt:lpstr>Advantages of using Multi-Level Modeling</vt:lpstr>
      <vt:lpstr>Using Multi Level conceptual Theory (MLT)</vt:lpstr>
      <vt:lpstr>Interpreting Presence Conditions</vt:lpstr>
      <vt:lpstr>Interpreting Presence Conditions</vt:lpstr>
      <vt:lpstr>Interpreting Presence Conditions</vt:lpstr>
      <vt:lpstr>Expressing PLE concepts in MLT</vt:lpstr>
      <vt:lpstr>Positive aspects of MLT</vt:lpstr>
      <vt:lpstr>Conclusions</vt:lpstr>
      <vt:lpstr>Future Work</vt:lpstr>
    </vt:vector>
  </TitlesOfParts>
  <Company>Kungliga Tekniska Högskolan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Nesic</dc:creator>
  <cp:lastModifiedBy>Damir Nesic</cp:lastModifiedBy>
  <cp:revision>133</cp:revision>
  <cp:lastPrinted>2013-05-27T09:10:21Z</cp:lastPrinted>
  <dcterms:created xsi:type="dcterms:W3CDTF">2017-09-13T07:27:26Z</dcterms:created>
  <dcterms:modified xsi:type="dcterms:W3CDTF">2017-09-25T21:04:33Z</dcterms:modified>
</cp:coreProperties>
</file>